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80" r:id="rId6"/>
    <p:sldId id="282" r:id="rId7"/>
    <p:sldId id="265" r:id="rId8"/>
    <p:sldId id="275" r:id="rId9"/>
    <p:sldId id="283" r:id="rId10"/>
    <p:sldId id="284" r:id="rId11"/>
    <p:sldId id="285" r:id="rId12"/>
    <p:sldId id="273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8AA"/>
    <a:srgbClr val="B1C38C"/>
    <a:srgbClr val="A2B37E"/>
    <a:srgbClr val="A2B06C"/>
    <a:srgbClr val="758D55"/>
    <a:srgbClr val="556740"/>
    <a:srgbClr val="AFBB79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58"/>
      </p:cViewPr>
      <p:guideLst>
        <p:guide orient="horz" pos="221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2019/11/25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ags" Target="../tags/tag2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ags" Target="../tags/tag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ags" Target="../tags/tag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 /><Relationship Id="rId2" Type="http://schemas.openxmlformats.org/officeDocument/2006/relationships/tags" Target="../tags/tag5.xml" /><Relationship Id="rId1" Type="http://schemas.openxmlformats.org/officeDocument/2006/relationships/tags" Target="../tags/tag4.xml" /><Relationship Id="rId5" Type="http://schemas.openxmlformats.org/officeDocument/2006/relationships/image" Target="../media/image1.png" /><Relationship Id="rId4" Type="http://schemas.openxmlformats.org/officeDocument/2006/relationships/notesSlide" Target="../notesSlides/notesSlide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29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30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 /><Relationship Id="rId2" Type="http://schemas.openxmlformats.org/officeDocument/2006/relationships/tags" Target="../tags/tag32.xml" /><Relationship Id="rId1" Type="http://schemas.openxmlformats.org/officeDocument/2006/relationships/tags" Target="../tags/tag31.xml" /><Relationship Id="rId4" Type="http://schemas.openxmlformats.org/officeDocument/2006/relationships/notesSlide" Target="../notesSlides/notesSlide2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 /><Relationship Id="rId13" Type="http://schemas.openxmlformats.org/officeDocument/2006/relationships/tags" Target="../tags/tag18.xml" /><Relationship Id="rId18" Type="http://schemas.openxmlformats.org/officeDocument/2006/relationships/image" Target="../media/image1.png" /><Relationship Id="rId3" Type="http://schemas.openxmlformats.org/officeDocument/2006/relationships/tags" Target="../tags/tag8.xml" /><Relationship Id="rId7" Type="http://schemas.openxmlformats.org/officeDocument/2006/relationships/tags" Target="../tags/tag12.xml" /><Relationship Id="rId12" Type="http://schemas.openxmlformats.org/officeDocument/2006/relationships/tags" Target="../tags/tag17.xml" /><Relationship Id="rId17" Type="http://schemas.openxmlformats.org/officeDocument/2006/relationships/slideLayout" Target="../slideLayouts/slideLayout2.xml" /><Relationship Id="rId2" Type="http://schemas.openxmlformats.org/officeDocument/2006/relationships/tags" Target="../tags/tag7.xml" /><Relationship Id="rId16" Type="http://schemas.openxmlformats.org/officeDocument/2006/relationships/tags" Target="../tags/tag21.xml" /><Relationship Id="rId1" Type="http://schemas.openxmlformats.org/officeDocument/2006/relationships/tags" Target="../tags/tag6.xml" /><Relationship Id="rId6" Type="http://schemas.openxmlformats.org/officeDocument/2006/relationships/tags" Target="../tags/tag11.xml" /><Relationship Id="rId11" Type="http://schemas.openxmlformats.org/officeDocument/2006/relationships/tags" Target="../tags/tag16.xml" /><Relationship Id="rId5" Type="http://schemas.openxmlformats.org/officeDocument/2006/relationships/tags" Target="../tags/tag10.xml" /><Relationship Id="rId15" Type="http://schemas.openxmlformats.org/officeDocument/2006/relationships/tags" Target="../tags/tag20.xml" /><Relationship Id="rId10" Type="http://schemas.openxmlformats.org/officeDocument/2006/relationships/tags" Target="../tags/tag15.xml" /><Relationship Id="rId4" Type="http://schemas.openxmlformats.org/officeDocument/2006/relationships/tags" Target="../tags/tag9.xml" /><Relationship Id="rId9" Type="http://schemas.openxmlformats.org/officeDocument/2006/relationships/tags" Target="../tags/tag14.xml" /><Relationship Id="rId14" Type="http://schemas.openxmlformats.org/officeDocument/2006/relationships/tags" Target="../tags/tag19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2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23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24.xml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2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2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2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tags" Target="../tags/tag2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0995" y="-266065"/>
            <a:ext cx="3939540" cy="4850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27015" y="1336040"/>
            <a:ext cx="1403350" cy="3174365"/>
          </a:xfrm>
        </p:spPr>
        <p:txBody>
          <a:bodyPr vert="eaVert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逐浪马列大楷体" panose="03000509000000000000" charset="-122"/>
                <a:ea typeface="逐浪马列大楷体" panose="03000509000000000000" charset="-122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77310" y="2009775"/>
            <a:ext cx="70491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/>
              <a:t>5G  SA/NSA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13500" y="3649345"/>
            <a:ext cx="563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小组成员：计算</a:t>
            </a:r>
            <a:r>
              <a:rPr lang="en-US" altLang="zh-CN"/>
              <a:t>1903</a:t>
            </a:r>
            <a:r>
              <a:rPr lang="zh-CN" altLang="en-US"/>
              <a:t>李坤华</a:t>
            </a:r>
          </a:p>
          <a:p>
            <a:r>
              <a:rPr lang="zh-CN" altLang="en-US"/>
              <a:t>                  计算</a:t>
            </a:r>
            <a:r>
              <a:rPr lang="en-US" altLang="zh-CN"/>
              <a:t>1903</a:t>
            </a:r>
            <a:r>
              <a:rPr lang="zh-CN" altLang="en-US"/>
              <a:t>刘亚辉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975984" y="2901315"/>
            <a:ext cx="426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逐浪粗宋简体" panose="02010601030101010101" charset="-122"/>
                <a:ea typeface="逐浪粗宋简体" panose="02010601030101010101" charset="-122"/>
                <a:cs typeface="+mn-cs"/>
              </a:rPr>
              <a:t>NSA/SA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逐浪粗宋简体" panose="02010601030101010101" charset="-122"/>
                <a:ea typeface="逐浪粗宋简体" panose="02010601030101010101" charset="-122"/>
                <a:cs typeface="+mn-cs"/>
              </a:rPr>
              <a:t>的发展前景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 flipV="1">
            <a:off x="10386874" y="3254692"/>
            <a:ext cx="1805126" cy="2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3188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340497" y="727075"/>
            <a:ext cx="5380355" cy="4349750"/>
            <a:chOff x="2319" y="3440"/>
            <a:chExt cx="6695" cy="6850"/>
          </a:xfrm>
        </p:grpSpPr>
        <p:sp>
          <p:nvSpPr>
            <p:cNvPr id="29" name="TextBox 28"/>
            <p:cNvSpPr txBox="1"/>
            <p:nvPr/>
          </p:nvSpPr>
          <p:spPr>
            <a:xfrm>
              <a:off x="3379" y="3440"/>
              <a:ext cx="4234" cy="790"/>
            </a:xfrm>
            <a:prstGeom prst="rect">
              <a:avLst/>
            </a:prstGeom>
            <a:solidFill>
              <a:srgbClr val="55674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665" b="1" dirty="0">
                  <a:solidFill>
                    <a:srgbClr val="FFFFFF"/>
                  </a:solidFill>
                  <a:latin typeface="Mangal" panose="02040503050203030202" pitchFamily="18" charset="0"/>
                  <a:ea typeface="微软雅黑"/>
                  <a:cs typeface="Mangal" panose="02040503050203030202" pitchFamily="18" charset="0"/>
                </a:rPr>
                <a:t>发展前景</a:t>
              </a:r>
              <a:endParaRPr kumimoji="0" lang="en-US" altLang="zh-CN" sz="266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ngal" panose="02040503050203030202" pitchFamily="18" charset="0"/>
                <a:ea typeface="微软雅黑"/>
                <a:cs typeface="Mangal" panose="02040503050203030202" pitchFamily="18" charset="0"/>
              </a:endParaRPr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2319" y="4716"/>
              <a:ext cx="6695" cy="5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ea"/>
                </a:rPr>
                <a:t>     NSA</a:t>
              </a:r>
              <a:r>
                <a:rPr kumimoji="0" lang="zh-CN" altLang="en-US" sz="28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ea"/>
                </a:rPr>
                <a:t>终究是过渡时期的</a:t>
              </a:r>
              <a:r>
                <a:rPr kumimoji="0" lang="en-US" altLang="zh-CN" sz="28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ea"/>
                </a:rPr>
                <a:t>5G</a:t>
              </a:r>
              <a:r>
                <a:rPr kumimoji="0" lang="zh-CN" altLang="en-US" sz="28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ea"/>
                </a:rPr>
                <a:t>，</a:t>
              </a:r>
              <a:r>
                <a:rPr kumimoji="0" lang="en-US" altLang="zh-CN" sz="28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ea"/>
                </a:rPr>
                <a:t>5G</a:t>
              </a:r>
              <a:r>
                <a:rPr kumimoji="0" lang="zh-CN" altLang="en-US" sz="28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ea"/>
                </a:rPr>
                <a:t>的最终形态还是以</a:t>
              </a:r>
              <a:r>
                <a:rPr kumimoji="0" lang="en-US" altLang="zh-CN" sz="28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ea"/>
                </a:rPr>
                <a:t>SA</a:t>
              </a:r>
              <a:r>
                <a:rPr kumimoji="0" lang="zh-CN" altLang="en-US" sz="28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ea"/>
                </a:rPr>
                <a:t>的形式出现。如今各大运营商已经做好</a:t>
              </a:r>
              <a:r>
                <a:rPr kumimoji="0" lang="en-US" altLang="zh-CN" sz="28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ea"/>
                </a:rPr>
                <a:t>5G</a:t>
              </a:r>
              <a:r>
                <a:rPr kumimoji="0" lang="zh-CN" altLang="en-US" sz="28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微软雅黑"/>
                  <a:ea typeface="微软雅黑"/>
                  <a:cs typeface="+mn-ea"/>
                </a:rPr>
                <a:t>网络建设的第一步，在今后几年中出现</a:t>
              </a:r>
              <a:r>
                <a:rPr lang="en-US" altLang="zh-CN" sz="2800" dirty="0">
                  <a:ln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+mn-ea"/>
                </a:rPr>
                <a:t>5G</a:t>
              </a:r>
              <a:r>
                <a:rPr lang="zh-CN" altLang="en-US" sz="2800" dirty="0">
                  <a:ln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+mn-ea"/>
                </a:rPr>
                <a:t>网络是</a:t>
              </a:r>
              <a:r>
                <a:rPr lang="en-US" altLang="zh-CN" sz="2800" dirty="0">
                  <a:ln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+mn-ea"/>
                </a:rPr>
                <a:t>NSA</a:t>
              </a:r>
              <a:r>
                <a:rPr lang="zh-CN" altLang="en-US" sz="2800" dirty="0">
                  <a:ln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+mn-ea"/>
                </a:rPr>
                <a:t>与</a:t>
              </a:r>
              <a:r>
                <a:rPr lang="en-US" altLang="zh-CN" sz="2800" dirty="0">
                  <a:ln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+mn-ea"/>
                </a:rPr>
                <a:t>SA</a:t>
              </a:r>
              <a:r>
                <a:rPr lang="zh-CN" altLang="en-US" sz="2800" dirty="0">
                  <a:ln/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latin typeface="微软雅黑"/>
                  <a:ea typeface="微软雅黑"/>
                  <a:cs typeface="+mn-ea"/>
                </a:rPr>
                <a:t>并存的。</a:t>
              </a:r>
              <a:endParaRPr lang="en-US" altLang="zh-CN" sz="2800" dirty="0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cs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0" i="0" u="none" strike="noStrike" kern="1200" cap="none" spc="0" normalizeH="0" baseline="0" noProof="0" dirty="0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935" y="-296545"/>
            <a:ext cx="3633470" cy="44754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C22959-4D6E-4D68-AA24-C15CDD5DA7E2}"/>
              </a:ext>
            </a:extLst>
          </p:cNvPr>
          <p:cNvSpPr txBox="1"/>
          <p:nvPr/>
        </p:nvSpPr>
        <p:spPr>
          <a:xfrm rot="2007099">
            <a:off x="6954172" y="3209438"/>
            <a:ext cx="3888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NSA</a:t>
            </a:r>
            <a:r>
              <a:rPr lang="zh-CN" altLang="en-US" sz="6000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是现在，</a:t>
            </a:r>
            <a:r>
              <a:rPr lang="en-US" altLang="zh-CN" sz="6000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SA</a:t>
            </a:r>
            <a:r>
              <a:rPr lang="zh-CN" altLang="en-US" sz="6000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是未来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203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03980" y="1557020"/>
            <a:ext cx="3964305" cy="3808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938905" y="2972435"/>
            <a:ext cx="3893820" cy="1180465"/>
          </a:xfrm>
          <a:solidFill>
            <a:srgbClr val="556740"/>
          </a:solidFill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+mj-ea"/>
                <a:cs typeface="+mj-ea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MH_Others_11" descr="#wm#_48_07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419465" y="1092200"/>
            <a:ext cx="1088390" cy="1091565"/>
          </a:xfrm>
          <a:prstGeom prst="ellipse">
            <a:avLst/>
          </a:prstGeom>
          <a:solidFill>
            <a:schemeClr val="tx2">
              <a:lumMod val="90000"/>
              <a:alpha val="86000"/>
            </a:scheme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zh-CN" sz="3300" kern="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  <a:cs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316720" y="1299845"/>
            <a:ext cx="2088515" cy="200723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_MH_Others_12"/>
          <p:cNvSpPr txBox="1"/>
          <p:nvPr>
            <p:custDataLst>
              <p:tags r:id="rId3"/>
            </p:custDataLst>
          </p:nvPr>
        </p:nvSpPr>
        <p:spPr>
          <a:xfrm>
            <a:off x="9169400" y="2480310"/>
            <a:ext cx="720090" cy="3230880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en-US" altLang="zh-CN" sz="2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CONTENTS</a:t>
            </a:r>
            <a:endParaRPr lang="zh-CN" altLang="en-US" sz="2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32130" y="370205"/>
            <a:ext cx="8077835" cy="4835783"/>
            <a:chOff x="7340" y="2860"/>
            <a:chExt cx="9060" cy="5415"/>
          </a:xfrm>
        </p:grpSpPr>
        <p:grpSp>
          <p:nvGrpSpPr>
            <p:cNvPr id="37" name="组合 36"/>
            <p:cNvGrpSpPr/>
            <p:nvPr/>
          </p:nvGrpSpPr>
          <p:grpSpPr>
            <a:xfrm>
              <a:off x="7340" y="2860"/>
              <a:ext cx="9060" cy="1266"/>
              <a:chOff x="3494405" y="1351915"/>
              <a:chExt cx="5753100" cy="804067"/>
            </a:xfrm>
          </p:grpSpPr>
          <p:sp>
            <p:nvSpPr>
              <p:cNvPr id="38" name="文本框 37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494405" y="1392118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/>
              </a:bodyPr>
              <a:lstStyle/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01</a:t>
                </a:r>
              </a:p>
            </p:txBody>
          </p:sp>
          <p:sp>
            <p:nvSpPr>
              <p:cNvPr id="39" name="文本框 38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4306513" y="1351915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rm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zh-CN" altLang="en-US" b="1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什么是</a:t>
                </a:r>
                <a:r>
                  <a:rPr lang="en-US" altLang="zh-CN" b="1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SA/NSA</a:t>
                </a:r>
                <a:endParaRPr lang="zh-CN" altLang="en-US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  <a:cs typeface="+mj-cs"/>
                </a:endParaRPr>
              </a:p>
            </p:txBody>
          </p:sp>
          <p:sp>
            <p:nvSpPr>
              <p:cNvPr id="40" name="文本框 39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4306513" y="1798976"/>
                <a:ext cx="4940992" cy="357006"/>
              </a:xfrm>
              <a:prstGeom prst="rect">
                <a:avLst/>
              </a:prstGeom>
            </p:spPr>
            <p:txBody>
              <a:bodyPr vert="horz" wrap="square" lIns="90000" tIns="0" rIns="90000" bIns="46800" anchor="ctr" anchorCtr="0">
                <a:normAutofit/>
              </a:bodyPr>
              <a:lstStyle/>
              <a:p>
                <a:pPr algn="l" fontAlgn="auto">
                  <a:lnSpc>
                    <a:spcPct val="120000"/>
                  </a:lnSpc>
                </a:pPr>
                <a:endParaRPr lang="zh-CN" altLang="en-US" sz="1200" spc="150" dirty="0">
                  <a:solidFill>
                    <a:schemeClr val="dk1">
                      <a:lumMod val="100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340" y="4236"/>
              <a:ext cx="9060" cy="1266"/>
              <a:chOff x="3494405" y="2225936"/>
              <a:chExt cx="5753100" cy="804067"/>
            </a:xfrm>
          </p:grpSpPr>
          <p:sp>
            <p:nvSpPr>
              <p:cNvPr id="42" name="文本框 4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494405" y="2296694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/>
              </a:bodyPr>
              <a:lstStyle/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02</a:t>
                </a:r>
              </a:p>
            </p:txBody>
          </p:sp>
          <p:sp>
            <p:nvSpPr>
              <p:cNvPr id="43" name="文本框 42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306513" y="2225936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rm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en-US" altLang="zh-CN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SA</a:t>
                </a:r>
                <a:r>
                  <a:rPr lang="zh-CN" altLang="en-US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与</a:t>
                </a:r>
                <a:r>
                  <a:rPr lang="en-US" altLang="zh-CN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NSA</a:t>
                </a:r>
                <a:r>
                  <a:rPr lang="zh-CN" altLang="en-US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的区别</a:t>
                </a:r>
              </a:p>
            </p:txBody>
          </p:sp>
          <p:sp>
            <p:nvSpPr>
              <p:cNvPr id="44" name="文本框 43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4306513" y="2672997"/>
                <a:ext cx="4940992" cy="357006"/>
              </a:xfrm>
              <a:prstGeom prst="rect">
                <a:avLst/>
              </a:prstGeom>
            </p:spPr>
            <p:txBody>
              <a:bodyPr vert="horz" wrap="square" lIns="90000" tIns="0" rIns="90000" bIns="46800" anchor="ctr" anchorCtr="0">
                <a:normAutofit/>
              </a:bodyPr>
              <a:lstStyle/>
              <a:p>
                <a:pPr algn="l" fontAlgn="auto">
                  <a:lnSpc>
                    <a:spcPct val="120000"/>
                  </a:lnSpc>
                </a:pPr>
                <a:endParaRPr lang="zh-CN" altLang="en-US" sz="1200" spc="150" dirty="0">
                  <a:solidFill>
                    <a:schemeClr val="dk1">
                      <a:lumMod val="100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7340" y="5613"/>
              <a:ext cx="9060" cy="1266"/>
              <a:chOff x="3494405" y="3099957"/>
              <a:chExt cx="5753100" cy="804067"/>
            </a:xfrm>
          </p:grpSpPr>
          <p:sp>
            <p:nvSpPr>
              <p:cNvPr id="46" name="文本框 4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494405" y="3201269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/>
              </a:bodyPr>
              <a:lstStyle/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03</a:t>
                </a:r>
              </a:p>
            </p:txBody>
          </p:sp>
          <p:sp>
            <p:nvSpPr>
              <p:cNvPr id="47" name="文本框 46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306513" y="3099957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rm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en-US" altLang="zh-CN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SA</a:t>
                </a:r>
                <a:r>
                  <a:rPr lang="zh-CN" altLang="en-US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与</a:t>
                </a:r>
                <a:r>
                  <a:rPr lang="en-US" altLang="zh-CN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NSA</a:t>
                </a:r>
                <a:r>
                  <a:rPr lang="zh-CN" altLang="en-US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的优缺点</a:t>
                </a:r>
              </a:p>
            </p:txBody>
          </p:sp>
          <p:sp>
            <p:nvSpPr>
              <p:cNvPr id="48" name="文本框 4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306513" y="3547018"/>
                <a:ext cx="4940992" cy="357006"/>
              </a:xfrm>
              <a:prstGeom prst="rect">
                <a:avLst/>
              </a:prstGeom>
            </p:spPr>
            <p:txBody>
              <a:bodyPr vert="horz" wrap="square" lIns="90000" tIns="0" rIns="90000" bIns="46800" anchor="ctr" anchorCtr="0">
                <a:normAutofit/>
              </a:bodyPr>
              <a:lstStyle/>
              <a:p>
                <a:pPr algn="l" fontAlgn="auto">
                  <a:lnSpc>
                    <a:spcPct val="120000"/>
                  </a:lnSpc>
                </a:pPr>
                <a:endParaRPr lang="zh-CN" altLang="en-US" sz="1200" spc="150" dirty="0">
                  <a:solidFill>
                    <a:schemeClr val="dk1">
                      <a:lumMod val="100000"/>
                    </a:schemeClr>
                  </a:solidFill>
                  <a:latin typeface="逐浪温莎雅楷体" panose="03000509000000000000" charset="-122"/>
                  <a:ea typeface="逐浪温莎雅楷体" panose="03000509000000000000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7340" y="6988"/>
              <a:ext cx="9060" cy="1287"/>
              <a:chOff x="3494405" y="3973174"/>
              <a:chExt cx="5753100" cy="816932"/>
            </a:xfrm>
          </p:grpSpPr>
          <p:sp>
            <p:nvSpPr>
              <p:cNvPr id="50" name="文本框 4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494405" y="4105845"/>
                <a:ext cx="739742" cy="684261"/>
              </a:xfrm>
              <a:prstGeom prst="rect">
                <a:avLst/>
              </a:prstGeom>
              <a:noFill/>
            </p:spPr>
            <p:txBody>
              <a:bodyPr wrap="square" tIns="46800" bIns="46800" anchor="ctr">
                <a:normAutofit/>
              </a:bodyPr>
              <a:lstStyle/>
              <a:p>
                <a:pPr algn="ctr" fontAlgn="auto">
                  <a:lnSpc>
                    <a:spcPct val="120000"/>
                  </a:lnSpc>
                </a:pPr>
                <a:r>
                  <a:rPr lang="en-US" altLang="zh-CN" sz="3600" dirty="0">
                    <a:solidFill>
                      <a:schemeClr val="tx1"/>
                    </a:solidFill>
                    <a:latin typeface="逐浪温莎雅楷体" panose="03000509000000000000" charset="-122"/>
                    <a:ea typeface="逐浪温莎雅楷体" panose="03000509000000000000" charset="-122"/>
                  </a:rPr>
                  <a:t>04</a:t>
                </a:r>
              </a:p>
            </p:txBody>
          </p:sp>
          <p:sp>
            <p:nvSpPr>
              <p:cNvPr id="57" name="文本框 5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306513" y="3973174"/>
                <a:ext cx="4940992" cy="417311"/>
              </a:xfrm>
              <a:prstGeom prst="rect">
                <a:avLst/>
              </a:prstGeom>
              <a:noFill/>
            </p:spPr>
            <p:txBody>
              <a:bodyPr wrap="square" lIns="90000" tIns="46800" rIns="90000" bIns="0" anchor="b" anchorCtr="0">
                <a:norm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en-US" altLang="zh-CN" b="1" spc="300" dirty="0">
                    <a:solidFill>
                      <a:schemeClr val="tx1"/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SA</a:t>
                </a:r>
                <a:r>
                  <a:rPr lang="zh-CN" altLang="en-US" b="1" spc="300" dirty="0">
                    <a:solidFill>
                      <a:schemeClr val="tx1"/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与</a:t>
                </a:r>
                <a:r>
                  <a:rPr lang="en-US" altLang="zh-CN" b="1" spc="300" dirty="0">
                    <a:solidFill>
                      <a:schemeClr val="tx1"/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NSA</a:t>
                </a:r>
                <a:r>
                  <a:rPr lang="zh-CN" altLang="en-US" b="1" spc="300" dirty="0">
                    <a:solidFill>
                      <a:schemeClr val="tx1"/>
                    </a:solidFill>
                    <a:latin typeface="逐浪温莎雅楷体" panose="03000509000000000000" charset="-122"/>
                    <a:ea typeface="逐浪温莎雅楷体" panose="03000509000000000000" charset="-122"/>
                    <a:cs typeface="+mj-cs"/>
                  </a:rPr>
                  <a:t>发展前景</a:t>
                </a:r>
              </a:p>
            </p:txBody>
          </p:sp>
        </p:grpSp>
      </p:grpSp>
      <p:sp>
        <p:nvSpPr>
          <p:cNvPr id="61" name="标题 60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0001885" y="1761490"/>
            <a:ext cx="1403350" cy="1701165"/>
          </a:xfrm>
        </p:spPr>
        <p:txBody>
          <a:bodyPr vert="eaVert">
            <a:noAutofit/>
          </a:bodyPr>
          <a:lstStyle/>
          <a:p>
            <a:pPr algn="dist">
              <a:lnSpc>
                <a:spcPct val="200000"/>
              </a:lnSpc>
            </a:pPr>
            <a:r>
              <a:rPr lang="zh-CN" altLang="en-US" sz="8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</a:rPr>
              <a:t>录</a:t>
            </a:r>
          </a:p>
        </p:txBody>
      </p:sp>
      <p:sp>
        <p:nvSpPr>
          <p:cNvPr id="62" name="标题 60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089265" y="1172845"/>
            <a:ext cx="1403350" cy="1104265"/>
          </a:xfrm>
          <a:prstGeom prst="rect">
            <a:avLst/>
          </a:prstGeom>
        </p:spPr>
        <p:txBody>
          <a:bodyPr vert="ea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zh-CN" altLang="en-US" sz="5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逐浪温莎雅楷体" panose="03000509000000000000" charset="-122"/>
                <a:ea typeface="逐浪温莎雅楷体" panose="03000509000000000000" charset="-122"/>
              </a:rPr>
              <a:t>目</a:t>
            </a:r>
          </a:p>
        </p:txBody>
      </p: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90735" y="2860675"/>
            <a:ext cx="1847850" cy="22758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975985" y="2901315"/>
            <a:ext cx="3275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逐浪粗宋简体" panose="02010601030101010101" charset="-122"/>
                <a:ea typeface="逐浪粗宋简体" panose="02010601030101010101" charset="-122"/>
              </a:rPr>
              <a:t>什么是</a:t>
            </a:r>
            <a:r>
              <a:rPr lang="en-US" altLang="zh-CN" sz="3600">
                <a:latin typeface="逐浪粗宋简体" panose="02010601030101010101" charset="-122"/>
                <a:ea typeface="逐浪粗宋简体" panose="02010601030101010101" charset="-122"/>
              </a:rPr>
              <a:t>SA/NSA</a:t>
            </a:r>
            <a:endParaRPr lang="zh-CN" altLang="en-US" sz="3600">
              <a:latin typeface="逐浪粗宋简体" panose="02010601030101010101" charset="-122"/>
              <a:ea typeface="逐浪粗宋简体" panose="0201060103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+mj-ea"/>
                <a:ea typeface="+mj-ea"/>
              </a:rPr>
              <a:t>01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349375" y="727075"/>
            <a:ext cx="5380355" cy="5210175"/>
            <a:chOff x="2319" y="3440"/>
            <a:chExt cx="6695" cy="8205"/>
          </a:xfrm>
        </p:grpSpPr>
        <p:sp>
          <p:nvSpPr>
            <p:cNvPr id="29" name="TextBox 28"/>
            <p:cNvSpPr txBox="1"/>
            <p:nvPr/>
          </p:nvSpPr>
          <p:spPr>
            <a:xfrm>
              <a:off x="3379" y="3440"/>
              <a:ext cx="4234" cy="790"/>
            </a:xfrm>
            <a:prstGeom prst="rect">
              <a:avLst/>
            </a:prstGeom>
            <a:solidFill>
              <a:srgbClr val="55674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5" b="1" dirty="0">
                  <a:solidFill>
                    <a:schemeClr val="bg1"/>
                  </a:solidFill>
                  <a:latin typeface="Mangal" panose="02040503050203030202" pitchFamily="18" charset="0"/>
                  <a:cs typeface="Mangal" panose="02040503050203030202" pitchFamily="18" charset="0"/>
                </a:rPr>
                <a:t>NSA</a:t>
              </a:r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2319" y="4716"/>
              <a:ext cx="6695" cy="6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  <a:cs typeface="+mn-ea"/>
                </a:rPr>
                <a:t>中文名：非独立网</a:t>
              </a:r>
            </a:p>
            <a:p>
              <a:r>
                <a:rPr lang="zh-CN" altLang="en-US" sz="28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  <a:cs typeface="+mn-ea"/>
                </a:rPr>
                <a:t>英文全称：Non-Standalone</a:t>
              </a:r>
            </a:p>
            <a:p>
              <a:endParaRPr lang="zh-CN" alt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endParaRPr>
            </a:p>
            <a:p>
              <a:r>
                <a:rPr lang="zh-CN" altLang="en-US" sz="28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  <a:cs typeface="+mn-ea"/>
                </a:rPr>
                <a:t>       指5G与4G LTE联合组网，在利用现有的4G设备基础上，进行5G网络的部署，即同时使用4G核心网、4G无线网及5G无线网;采用双连接方式，5G NR控制面锚定于4G LTE，并利旧4G核心网EPC。</a:t>
              </a:r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935" y="-296545"/>
            <a:ext cx="3633470" cy="44754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02625" y="3989070"/>
            <a:ext cx="3260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LTE</a:t>
            </a:r>
            <a:r>
              <a:rPr lang="zh-CN" altLang="en-US"/>
              <a:t>：无线数据通信技术标准</a:t>
            </a:r>
          </a:p>
          <a:p>
            <a:endParaRPr lang="zh-CN" altLang="en-US"/>
          </a:p>
          <a:p>
            <a:r>
              <a:rPr lang="en-US" altLang="zh-CN"/>
              <a:t>EPC</a:t>
            </a:r>
            <a:r>
              <a:rPr lang="zh-CN" altLang="en-US"/>
              <a:t>：公司受业主委托，按照合同约定对工程建设项目的设计、采购、施工、试运行等实行全过程或若干阶段的承包。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C828BF-70A5-4EA8-8452-213C5D0BB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728" y="554015"/>
            <a:ext cx="4346825" cy="53832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349375" y="727075"/>
            <a:ext cx="5380355" cy="3486785"/>
            <a:chOff x="2319" y="3440"/>
            <a:chExt cx="6695" cy="5491"/>
          </a:xfrm>
        </p:grpSpPr>
        <p:sp>
          <p:nvSpPr>
            <p:cNvPr id="29" name="TextBox 28"/>
            <p:cNvSpPr txBox="1"/>
            <p:nvPr/>
          </p:nvSpPr>
          <p:spPr>
            <a:xfrm>
              <a:off x="3379" y="3440"/>
              <a:ext cx="4234" cy="790"/>
            </a:xfrm>
            <a:prstGeom prst="rect">
              <a:avLst/>
            </a:prstGeom>
            <a:solidFill>
              <a:srgbClr val="55674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5" b="1" dirty="0">
                  <a:solidFill>
                    <a:schemeClr val="bg1"/>
                  </a:solidFill>
                  <a:latin typeface="Mangal" panose="02040503050203030202" pitchFamily="18" charset="0"/>
                  <a:cs typeface="Mangal" panose="02040503050203030202" pitchFamily="18" charset="0"/>
                </a:rPr>
                <a:t>SA</a:t>
              </a:r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2319" y="4716"/>
              <a:ext cx="6695" cy="4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  <a:cs typeface="+mn-ea"/>
                </a:rPr>
                <a:t>中文名：独立网</a:t>
              </a:r>
            </a:p>
            <a:p>
              <a:r>
                <a:rPr lang="zh-CN" altLang="en-US" sz="2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  <a:cs typeface="+mn-ea"/>
                </a:rPr>
                <a:t>英文全称：Standalone</a:t>
              </a:r>
            </a:p>
            <a:p>
              <a:endPara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endParaRPr>
            </a:p>
            <a:p>
              <a:r>
                <a:rPr lang="zh-CN" altLang="en-US" sz="2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  <a:cs typeface="+mn-ea"/>
                </a:rPr>
                <a:t>      重新建设5G基站和后端5G网络，从而完全实现5G网络的所有特性和功能</a:t>
              </a:r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935" y="-296545"/>
            <a:ext cx="3633470" cy="44754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19695" y="4398645"/>
            <a:ext cx="3260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这个应该非常好理解，就是要换硬件了。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D90D13-4AF2-424A-BE29-963353C40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529" y="977900"/>
            <a:ext cx="4206605" cy="53039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975985" y="2901315"/>
            <a:ext cx="3275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逐浪粗宋简体" panose="02010601030101010101" charset="-122"/>
                <a:ea typeface="逐浪粗宋简体" panose="02010601030101010101" charset="-122"/>
              </a:rPr>
              <a:t>SA/NSA</a:t>
            </a:r>
            <a:r>
              <a:rPr lang="zh-CN" altLang="en-US" sz="3600">
                <a:latin typeface="逐浪粗宋简体" panose="02010601030101010101" charset="-122"/>
                <a:ea typeface="逐浪粗宋简体" panose="02010601030101010101" charset="-122"/>
              </a:rPr>
              <a:t>的区别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latin typeface="+mj-ea"/>
                <a:ea typeface="+mj-ea"/>
              </a:rPr>
              <a:t>02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8856345" y="3231515"/>
            <a:ext cx="3331845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588135" y="1311910"/>
            <a:ext cx="4251325" cy="4241165"/>
            <a:chOff x="2388" y="3440"/>
            <a:chExt cx="6695" cy="6679"/>
          </a:xfrm>
        </p:grpSpPr>
        <p:sp>
          <p:nvSpPr>
            <p:cNvPr id="29" name="TextBox 28"/>
            <p:cNvSpPr txBox="1"/>
            <p:nvPr/>
          </p:nvSpPr>
          <p:spPr>
            <a:xfrm>
              <a:off x="3379" y="3440"/>
              <a:ext cx="4234" cy="790"/>
            </a:xfrm>
            <a:prstGeom prst="rect">
              <a:avLst/>
            </a:prstGeom>
            <a:solidFill>
              <a:srgbClr val="55674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5" b="1" dirty="0">
                  <a:solidFill>
                    <a:schemeClr val="bg1"/>
                  </a:solidFill>
                  <a:latin typeface="Mangal" panose="02040503050203030202" pitchFamily="18" charset="0"/>
                  <a:cs typeface="Mangal" panose="02040503050203030202" pitchFamily="18" charset="0"/>
                </a:rPr>
                <a:t>NSA</a:t>
              </a:r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2388" y="4644"/>
              <a:ext cx="6695" cy="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.新建5G基站，采用4G核心网或新建5G核心网；</a:t>
              </a:r>
            </a:p>
            <a:p>
              <a:endPara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.5G和4G无需互操作，可同时在4G和5G网络发起业务；</a:t>
              </a:r>
            </a:p>
            <a:p>
              <a:endPara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.5G终端需同时接入4G网络，需支持4G/5G双链接。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76365" y="1311910"/>
            <a:ext cx="4251325" cy="3665220"/>
            <a:chOff x="2403" y="3440"/>
            <a:chExt cx="6695" cy="5772"/>
          </a:xfrm>
        </p:grpSpPr>
        <p:sp>
          <p:nvSpPr>
            <p:cNvPr id="5" name="TextBox 28"/>
            <p:cNvSpPr txBox="1"/>
            <p:nvPr/>
          </p:nvSpPr>
          <p:spPr>
            <a:xfrm>
              <a:off x="3379" y="3440"/>
              <a:ext cx="4234" cy="790"/>
            </a:xfrm>
            <a:prstGeom prst="rect">
              <a:avLst/>
            </a:prstGeom>
            <a:solidFill>
              <a:srgbClr val="55674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5" b="1" dirty="0">
                  <a:solidFill>
                    <a:schemeClr val="bg1"/>
                  </a:solidFill>
                  <a:latin typeface="Mangal" panose="02040503050203030202" pitchFamily="18" charset="0"/>
                  <a:cs typeface="Mangal" panose="02040503050203030202" pitchFamily="18" charset="0"/>
                </a:rPr>
                <a:t>SA</a:t>
              </a:r>
            </a:p>
          </p:txBody>
        </p:sp>
        <p:sp>
          <p:nvSpPr>
            <p:cNvPr id="6" name="TextBox 24"/>
            <p:cNvSpPr txBox="1"/>
            <p:nvPr/>
          </p:nvSpPr>
          <p:spPr>
            <a:xfrm>
              <a:off x="2403" y="4644"/>
              <a:ext cx="6695" cy="4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.新建5G基站和5G核心网；</a:t>
              </a:r>
            </a:p>
            <a:p>
              <a:endPara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.5G和4G之间采用互操作方式；</a:t>
              </a:r>
            </a:p>
            <a:p>
              <a:endPara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en-US" altLang="zh-CN" sz="186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.5G终端无需同时接入4G网络</a:t>
              </a:r>
            </a:p>
            <a:p>
              <a:endParaRPr lang="en-US" altLang="zh-CN" sz="186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" y="-73660"/>
            <a:ext cx="1847850" cy="22758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19090" y="1187450"/>
            <a:ext cx="1541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VS</a:t>
            </a:r>
          </a:p>
        </p:txBody>
      </p:sp>
      <p:sp>
        <p:nvSpPr>
          <p:cNvPr id="7" name="椭圆 6"/>
          <p:cNvSpPr/>
          <p:nvPr/>
        </p:nvSpPr>
        <p:spPr>
          <a:xfrm rot="1620000">
            <a:off x="6620510" y="2007870"/>
            <a:ext cx="4131310" cy="4433570"/>
          </a:xfrm>
          <a:prstGeom prst="ellipse">
            <a:avLst/>
          </a:prstGeom>
          <a:noFill/>
          <a:ln w="177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900">
                <a:solidFill>
                  <a:srgbClr val="FF0000"/>
                </a:solidFill>
              </a:rPr>
              <a:t>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331845" y="2513965"/>
            <a:ext cx="1383665" cy="13296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172720" y="3138805"/>
            <a:ext cx="3345815" cy="107950"/>
            <a:chOff x="-272" y="4943"/>
            <a:chExt cx="5269" cy="17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-272" y="4986"/>
              <a:ext cx="5247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05" y="2513330"/>
            <a:ext cx="1203325" cy="14827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4821555" y="3148965"/>
            <a:ext cx="1154430" cy="107950"/>
            <a:chOff x="3179" y="4943"/>
            <a:chExt cx="1818" cy="1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179" y="5028"/>
              <a:ext cx="18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27" y="4943"/>
              <a:ext cx="170" cy="1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975985" y="2901315"/>
            <a:ext cx="392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逐浪粗宋简体" panose="02010601030101010101" charset="-122"/>
                <a:ea typeface="逐浪粗宋简体" panose="02010601030101010101" charset="-122"/>
              </a:rPr>
              <a:t>NSA/SA</a:t>
            </a:r>
            <a:r>
              <a:rPr lang="zh-CN" altLang="en-US" sz="3600" dirty="0">
                <a:latin typeface="逐浪粗宋简体" panose="02010601030101010101" charset="-122"/>
                <a:ea typeface="逐浪粗宋简体" panose="02010601030101010101" charset="-122"/>
              </a:rPr>
              <a:t>的优缺点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38220" y="2764155"/>
            <a:ext cx="1094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+mj-ea"/>
                <a:ea typeface="+mj-ea"/>
              </a:rPr>
              <a:t>03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10044868" y="3254692"/>
            <a:ext cx="2147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588135" y="1311910"/>
            <a:ext cx="4251325" cy="2528570"/>
            <a:chOff x="2388" y="3440"/>
            <a:chExt cx="6695" cy="3982"/>
          </a:xfrm>
        </p:grpSpPr>
        <p:sp>
          <p:nvSpPr>
            <p:cNvPr id="29" name="TextBox 28"/>
            <p:cNvSpPr txBox="1"/>
            <p:nvPr/>
          </p:nvSpPr>
          <p:spPr>
            <a:xfrm>
              <a:off x="3379" y="3440"/>
              <a:ext cx="4234" cy="790"/>
            </a:xfrm>
            <a:prstGeom prst="rect">
              <a:avLst/>
            </a:prstGeom>
            <a:solidFill>
              <a:srgbClr val="55674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angal" panose="02040503050203030202" pitchFamily="18" charset="0"/>
                  <a:ea typeface="微软雅黑"/>
                  <a:cs typeface="Mangal" panose="02040503050203030202" pitchFamily="18" charset="0"/>
                </a:rPr>
                <a:t>NSA</a:t>
              </a:r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2388" y="4644"/>
              <a:ext cx="6695" cy="2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3600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微软雅黑"/>
                </a:rPr>
                <a:t>优点</a:t>
              </a:r>
              <a:r>
                <a:rPr lang="zh-CN" altLang="en-US" sz="1865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ea typeface="微软雅黑"/>
                </a:rPr>
                <a:t>：</a:t>
              </a:r>
              <a:r>
                <a:rPr lang="zh-CN" altLang="en-US" dirty="0"/>
                <a:t>运营商可以</a:t>
              </a:r>
              <a:r>
                <a:rPr lang="en-US" altLang="zh-CN" dirty="0"/>
                <a:t>4G</a:t>
              </a:r>
              <a:r>
                <a:rPr lang="zh-CN" altLang="en-US" dirty="0"/>
                <a:t>、</a:t>
              </a:r>
              <a:r>
                <a:rPr lang="en-US" altLang="zh-CN" dirty="0"/>
                <a:t>5G</a:t>
              </a:r>
              <a:r>
                <a:rPr lang="zh-CN" altLang="en-US" dirty="0"/>
                <a:t>共用核心网，节省网络投资。</a:t>
              </a:r>
              <a:endParaRPr lang="en-US" altLang="zh-CN" dirty="0"/>
            </a:p>
            <a:p>
              <a:pPr lvl="0"/>
              <a:endPara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lvl="0"/>
              <a:r>
                <a:rPr lang="zh-CN" altLang="en-US" sz="3600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微软雅黑"/>
                </a:rPr>
                <a:t>缺点</a:t>
              </a:r>
              <a:r>
                <a: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ea"/>
                </a:rPr>
                <a:t>：</a:t>
              </a:r>
              <a:r>
                <a:rPr lang="zh-CN" altLang="en-US" dirty="0"/>
                <a:t>无法支持低延时等</a:t>
              </a:r>
              <a:r>
                <a:rPr lang="en-US" altLang="zh-CN" dirty="0"/>
                <a:t>5G</a:t>
              </a:r>
              <a:r>
                <a:rPr lang="zh-CN" altLang="en-US" dirty="0"/>
                <a:t>新特性。</a:t>
              </a:r>
              <a:endPara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76365" y="1311910"/>
            <a:ext cx="4251325" cy="2814955"/>
            <a:chOff x="2403" y="3440"/>
            <a:chExt cx="6695" cy="4433"/>
          </a:xfrm>
        </p:grpSpPr>
        <p:sp>
          <p:nvSpPr>
            <p:cNvPr id="5" name="TextBox 28"/>
            <p:cNvSpPr txBox="1"/>
            <p:nvPr/>
          </p:nvSpPr>
          <p:spPr>
            <a:xfrm>
              <a:off x="3379" y="3440"/>
              <a:ext cx="4234" cy="790"/>
            </a:xfrm>
            <a:prstGeom prst="rect">
              <a:avLst/>
            </a:prstGeom>
            <a:solidFill>
              <a:srgbClr val="55674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angal" panose="02040503050203030202" pitchFamily="18" charset="0"/>
                  <a:ea typeface="微软雅黑"/>
                  <a:cs typeface="Mangal" panose="02040503050203030202" pitchFamily="18" charset="0"/>
                </a:rPr>
                <a:t>SA</a:t>
              </a:r>
            </a:p>
          </p:txBody>
        </p:sp>
        <p:sp>
          <p:nvSpPr>
            <p:cNvPr id="6" name="TextBox 24"/>
            <p:cNvSpPr txBox="1"/>
            <p:nvPr/>
          </p:nvSpPr>
          <p:spPr>
            <a:xfrm>
              <a:off x="2403" y="4644"/>
              <a:ext cx="6695" cy="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lvl="0"/>
              <a:r>
                <a:rPr lang="zh-CN" altLang="en-US" sz="36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优点</a:t>
              </a:r>
              <a:r>
                <a:rPr lang="en-US" altLang="zh-CN" sz="3600" dirty="0">
                  <a:solidFill>
                    <a:srgbClr val="000000">
                      <a:lumMod val="75000"/>
                      <a:lumOff val="25000"/>
                    </a:srgbClr>
                  </a:solidFill>
                </a:rPr>
                <a:t>:</a:t>
              </a:r>
              <a:r>
                <a:rPr lang="zh-CN" altLang="en-US" dirty="0"/>
                <a:t>低延时、低耗能。</a:t>
              </a:r>
              <a:endParaRPr lang="en-US" altLang="zh-CN" dirty="0"/>
            </a:p>
            <a:p>
              <a:pPr lvl="0"/>
              <a:endParaRPr kumimoji="0" lang="en-US" altLang="zh-CN" sz="186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  <a:p>
              <a:pPr lvl="0"/>
              <a:r>
                <a:rPr lang="zh-CN" altLang="en-US" sz="3600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微软雅黑"/>
                </a:rPr>
                <a:t>缺点</a:t>
              </a:r>
              <a:r>
                <a:rPr lang="zh-CN" altLang="en-US" sz="186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ea typeface="微软雅黑"/>
                </a:rPr>
                <a:t>：</a:t>
              </a:r>
              <a:r>
                <a:rPr lang="zh-CN" altLang="en-US" dirty="0"/>
                <a:t>投资更大，网络建设需要时间更久。</a:t>
              </a:r>
              <a:endParaRPr kumimoji="0" lang="en-US" altLang="zh-CN" sz="186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3" name="图片 2" descr="0172d0dc26b25d2e622eceade12082b0b4877cadcac02-NCB2wE_fw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" y="-73660"/>
            <a:ext cx="1847850" cy="22758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19090" y="1187450"/>
            <a:ext cx="1541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 w="10160">
                  <a:solidFill>
                    <a:srgbClr val="4BA15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/>
                <a:ea typeface="微软雅黑"/>
                <a:cs typeface="+mn-cs"/>
              </a:rPr>
              <a:t>VS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4725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4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4_1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4_1"/>
  <p:tag name="KSO_WM_UNIT_PRESET_TEXT" val="单击此处添加标题"/>
  <p:tag name="KSO_WM_UNIT_DIAGRAM_ISNUMVISUAL" val="0"/>
  <p:tag name="KSO_WM_UNIT_DIAGRAM_ISREFERUNIT" val="0"/>
  <p:tag name="KSO_WM_UNIT_TEXT_FILL_FORE_SCHEMECOLOR_INDEX" val="8"/>
  <p:tag name="KSO_WM_UNIT_TEXT_FILL_TYPE" val="1"/>
  <p:tag name="KSO_WM_UNIT_USESOURCEFORMAT_APPLY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3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3_1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3_1"/>
  <p:tag name="KSO_WM_UNIT_PRESET_TEXT" val="单击此处添加标题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f*1_3_1"/>
  <p:tag name="KSO_WM_UNIT_LAYERLEVEL" val="1_1_1"/>
  <p:tag name="KSO_WM_UNIT_VALUE" val="28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TYPE" val="m_h_f"/>
  <p:tag name="KSO_WM_UNIT_INDEX" val="1_3_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2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2_1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2_1"/>
  <p:tag name="KSO_WM_UNIT_PRESET_TEXT" val="单击此处添加标题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f*1_2_1"/>
  <p:tag name="KSO_WM_UNIT_LAYERLEVEL" val="1_1_1"/>
  <p:tag name="KSO_WM_UNIT_VALUE" val="28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TYPE" val="m_h_f"/>
  <p:tag name="KSO_WM_UNIT_INDEX" val="1_2_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i*1_1_1"/>
  <p:tag name="KSO_WM_UNIT_LAYERLEVEL" val="1_1_1"/>
  <p:tag name="KSO_WM_BEAUTIFY_FLAG" val="#wm#"/>
  <p:tag name="KSO_WM_TAG_VERSION" val="1.0"/>
  <p:tag name="KSO_WM_UNIT_HIGHLIGHT" val="0"/>
  <p:tag name="KSO_WM_UNIT_COMPATIBLE" val="0"/>
  <p:tag name="KSO_WM_DIAGRAM_GROUP_CODE" val="m1-1"/>
  <p:tag name="KSO_WM_UNIT_TYPE" val="m_h_i"/>
  <p:tag name="KSO_WM_UNIT_INDEX" val="1_1_1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UNIT_ISCONTENTSTITLE" val="0"/>
  <p:tag name="KSO_WM_DIAGRAM_GROUP_CODE" val="m1-1"/>
  <p:tag name="KSO_WM_UNIT_TYPE" val="m_h_a"/>
  <p:tag name="KSO_WM_UNIT_INDEX" val="1_1_1"/>
  <p:tag name="KSO_WM_UNIT_PRESET_TEXT" val="单击此处添加标题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691"/>
  <p:tag name="KSO_WM_UNIT_ID" val="diagram20187691_4*m_h_f*1_1_1"/>
  <p:tag name="KSO_WM_UNIT_LAYERLEVEL" val="1_1_1"/>
  <p:tag name="KSO_WM_UNIT_VALUE" val="28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TYPE" val="m_h_f"/>
  <p:tag name="KSO_WM_UNIT_INDEX" val="1_1_1"/>
  <p:tag name="KSO_WM_UNIT_PRESET_TEXT" val="单击此处添加文本具体内容，简明扼要的阐述您的观点。"/>
  <p:tag name="KSO_WM_UNIT_DIAGRAM_ISNUMVISUAL" val="0"/>
  <p:tag name="KSO_WM_UNIT_DIAGRAM_ISREFERUNIT" val="0"/>
  <p:tag name="KSO_WM_UNIT_TEXT_FILL_FORE_SCHEMECOLOR_INDEX" val="1"/>
  <p:tag name="KSO_WM_UNIT_TEXT_FILL_TYPE" val="1"/>
  <p:tag name="KSO_WM_UNIT_USESOURCEFORMAT_APPLY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6084737"/>
  <p:tag name="MH_LIBRARY" val="CONTENTS"/>
  <p:tag name="MH_TYPE" val="OTHERS"/>
  <p:tag name="ID" val="626765"/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404</Words>
  <Application>Microsoft Office PowerPoint</Application>
  <PresentationFormat>宽屏</PresentationFormat>
  <Paragraphs>69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 </vt:lpstr>
      <vt:lpstr>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1446724043@qq.com</cp:lastModifiedBy>
  <cp:revision>403</cp:revision>
  <dcterms:created xsi:type="dcterms:W3CDTF">2017-08-03T09:01:00Z</dcterms:created>
  <dcterms:modified xsi:type="dcterms:W3CDTF">2019-11-24T23:55:54Z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