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DA1C6F-0F41-4B13-A773-60F47170E3C6}" type="datetimeFigureOut">
              <a:rPr lang="en-SG" smtClean="0"/>
              <a:t>13/7/2019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154201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DA1C6F-0F41-4B13-A773-60F47170E3C6}" type="datetimeFigureOut">
              <a:rPr lang="en-SG" smtClean="0"/>
              <a:t>13/7/2019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221919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DA1C6F-0F41-4B13-A773-60F47170E3C6}" type="datetimeFigureOut">
              <a:rPr lang="en-SG" smtClean="0"/>
              <a:t>13/7/2019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3097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A1C6F-0F41-4B13-A773-60F47170E3C6}" type="datetimeFigureOut">
              <a:rPr lang="en-SG" smtClean="0"/>
              <a:t>13/7/2019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113064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DA1C6F-0F41-4B13-A773-60F47170E3C6}" type="datetimeFigureOut">
              <a:rPr lang="en-SG" smtClean="0"/>
              <a:t>13/7/2019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316537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FDA1C6F-0F41-4B13-A773-60F47170E3C6}" type="datetimeFigureOut">
              <a:rPr lang="en-SG" smtClean="0"/>
              <a:t>13/7/2019</a:t>
            </a:fld>
            <a:endParaRPr lang="en-SG"/>
          </a:p>
        </p:txBody>
      </p:sp>
      <p:sp>
        <p:nvSpPr>
          <p:cNvPr id="9" name="Footer Placeholder 8"/>
          <p:cNvSpPr>
            <a:spLocks noGrp="1"/>
          </p:cNvSpPr>
          <p:nvPr>
            <p:ph type="ftr" sz="quarter" idx="11"/>
          </p:nvPr>
        </p:nvSpPr>
        <p:spPr/>
        <p:txBody>
          <a:bodyPr/>
          <a:lstStyle/>
          <a:p>
            <a:endParaRPr lang="en-SG"/>
          </a:p>
        </p:txBody>
      </p:sp>
      <p:sp>
        <p:nvSpPr>
          <p:cNvPr id="10" name="Slide Number Placeholder 9"/>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130755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7FDA1C6F-0F41-4B13-A773-60F47170E3C6}" type="datetimeFigureOut">
              <a:rPr lang="en-SG" smtClean="0"/>
              <a:t>13/7/2019</a:t>
            </a:fld>
            <a:endParaRPr lang="en-SG"/>
          </a:p>
        </p:txBody>
      </p:sp>
      <p:sp>
        <p:nvSpPr>
          <p:cNvPr id="11" name="Footer Placeholder 10"/>
          <p:cNvSpPr>
            <a:spLocks noGrp="1"/>
          </p:cNvSpPr>
          <p:nvPr>
            <p:ph type="ftr" sz="quarter" idx="11"/>
          </p:nvPr>
        </p:nvSpPr>
        <p:spPr/>
        <p:txBody>
          <a:bodyPr/>
          <a:lstStyle/>
          <a:p>
            <a:endParaRPr lang="en-SG"/>
          </a:p>
        </p:txBody>
      </p:sp>
      <p:sp>
        <p:nvSpPr>
          <p:cNvPr id="12" name="Slide Number Placeholder 11"/>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127312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7FDA1C6F-0F41-4B13-A773-60F47170E3C6}" type="datetimeFigureOut">
              <a:rPr lang="en-SG" smtClean="0"/>
              <a:t>13/7/2019</a:t>
            </a:fld>
            <a:endParaRPr lang="en-SG"/>
          </a:p>
        </p:txBody>
      </p:sp>
      <p:sp>
        <p:nvSpPr>
          <p:cNvPr id="7" name="Footer Placeholder 6"/>
          <p:cNvSpPr>
            <a:spLocks noGrp="1"/>
          </p:cNvSpPr>
          <p:nvPr>
            <p:ph type="ftr" sz="quarter" idx="11"/>
          </p:nvPr>
        </p:nvSpPr>
        <p:spPr/>
        <p:txBody>
          <a:bodyPr/>
          <a:lstStyle/>
          <a:p>
            <a:endParaRPr lang="en-SG"/>
          </a:p>
        </p:txBody>
      </p:sp>
      <p:sp>
        <p:nvSpPr>
          <p:cNvPr id="8" name="Slide Number Placeholder 7"/>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108630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FDA1C6F-0F41-4B13-A773-60F47170E3C6}" type="datetimeFigureOut">
              <a:rPr lang="en-SG" smtClean="0"/>
              <a:t>13/7/2019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168792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FDA1C6F-0F41-4B13-A773-60F47170E3C6}" type="datetimeFigureOut">
              <a:rPr lang="en-SG" smtClean="0"/>
              <a:t>13/7/2019</a:t>
            </a:fld>
            <a:endParaRPr lang="en-SG"/>
          </a:p>
        </p:txBody>
      </p:sp>
      <p:sp>
        <p:nvSpPr>
          <p:cNvPr id="9" name="Footer Placeholder 8"/>
          <p:cNvSpPr>
            <a:spLocks noGrp="1"/>
          </p:cNvSpPr>
          <p:nvPr>
            <p:ph type="ftr" sz="quarter" idx="11"/>
          </p:nvPr>
        </p:nvSpPr>
        <p:spPr/>
        <p:txBody>
          <a:bodyPr/>
          <a:lstStyle/>
          <a:p>
            <a:endParaRPr lang="en-SG"/>
          </a:p>
        </p:txBody>
      </p:sp>
      <p:sp>
        <p:nvSpPr>
          <p:cNvPr id="10" name="Slide Number Placeholder 9"/>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49787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FDA1C6F-0F41-4B13-A773-60F47170E3C6}" type="datetimeFigureOut">
              <a:rPr lang="en-SG" smtClean="0"/>
              <a:t>13/7/2019</a:t>
            </a:fld>
            <a:endParaRPr lang="en-SG"/>
          </a:p>
        </p:txBody>
      </p:sp>
      <p:sp>
        <p:nvSpPr>
          <p:cNvPr id="9" name="Footer Placeholder 8"/>
          <p:cNvSpPr>
            <a:spLocks noGrp="1"/>
          </p:cNvSpPr>
          <p:nvPr>
            <p:ph type="ftr" sz="quarter" idx="11"/>
          </p:nvPr>
        </p:nvSpPr>
        <p:spPr>
          <a:xfrm>
            <a:off x="3499101" y="6356350"/>
            <a:ext cx="5911517" cy="365125"/>
          </a:xfrm>
        </p:spPr>
        <p:txBody>
          <a:bodyPr/>
          <a:lstStyle/>
          <a:p>
            <a:endParaRPr lang="en-SG"/>
          </a:p>
        </p:txBody>
      </p:sp>
      <p:sp>
        <p:nvSpPr>
          <p:cNvPr id="10" name="Slide Number Placeholder 9"/>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1948846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FDA1C6F-0F41-4B13-A773-60F47170E3C6}" type="datetimeFigureOut">
              <a:rPr lang="en-SG" smtClean="0"/>
              <a:t>13/7/2019</a:t>
            </a:fld>
            <a:endParaRPr lang="en-SG"/>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SG"/>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19FFF34-FA69-499A-9A7A-9B9BEBB229F5}" type="slidenum">
              <a:rPr lang="en-SG" smtClean="0"/>
              <a:t>‹#›</a:t>
            </a:fld>
            <a:endParaRPr lang="en-SG"/>
          </a:p>
        </p:txBody>
      </p:sp>
    </p:spTree>
    <p:extLst>
      <p:ext uri="{BB962C8B-B14F-4D97-AF65-F5344CB8AC3E}">
        <p14:creationId xmlns:p14="http://schemas.microsoft.com/office/powerpoint/2010/main" val="2256418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ategory:Suburbs_in_Kuala_Lumpu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C255-9D11-4A31-A9BC-B60ECBE41E86}"/>
              </a:ext>
            </a:extLst>
          </p:cNvPr>
          <p:cNvSpPr>
            <a:spLocks noGrp="1"/>
          </p:cNvSpPr>
          <p:nvPr>
            <p:ph type="ctrTitle"/>
          </p:nvPr>
        </p:nvSpPr>
        <p:spPr>
          <a:xfrm>
            <a:off x="1069848" y="1295400"/>
            <a:ext cx="7315200" cy="3857625"/>
          </a:xfrm>
        </p:spPr>
        <p:txBody>
          <a:bodyPr>
            <a:normAutofit fontScale="90000"/>
          </a:bodyPr>
          <a:lstStyle/>
          <a:p>
            <a:r>
              <a:rPr lang="en-SG" dirty="0"/>
              <a:t>IBM Applied Data Science Capstone Project</a:t>
            </a:r>
            <a:br>
              <a:rPr lang="en-SG" dirty="0"/>
            </a:br>
            <a:br>
              <a:rPr lang="en-SG" dirty="0"/>
            </a:br>
            <a:r>
              <a:rPr lang="en-SG" sz="2200" dirty="0"/>
              <a:t>By Liu Yuanxiu</a:t>
            </a:r>
            <a:br>
              <a:rPr lang="en-SG" sz="2200" dirty="0"/>
            </a:br>
            <a:br>
              <a:rPr lang="en-SG" sz="2200" dirty="0"/>
            </a:br>
            <a:r>
              <a:rPr lang="en-SG" sz="2200" dirty="0"/>
              <a:t>July 2019</a:t>
            </a:r>
            <a:endParaRPr lang="en-SG" dirty="0"/>
          </a:p>
        </p:txBody>
      </p:sp>
      <p:sp>
        <p:nvSpPr>
          <p:cNvPr id="3" name="Subtitle 2">
            <a:extLst>
              <a:ext uri="{FF2B5EF4-FFF2-40B4-BE49-F238E27FC236}">
                <a16:creationId xmlns:a16="http://schemas.microsoft.com/office/drawing/2014/main" id="{8F8B8021-7794-4404-A12B-86BC65FA6B4F}"/>
              </a:ext>
            </a:extLst>
          </p:cNvPr>
          <p:cNvSpPr>
            <a:spLocks noGrp="1"/>
          </p:cNvSpPr>
          <p:nvPr>
            <p:ph type="subTitle" idx="1"/>
          </p:nvPr>
        </p:nvSpPr>
        <p:spPr>
          <a:xfrm>
            <a:off x="1100015" y="5559553"/>
            <a:ext cx="7315200" cy="457200"/>
          </a:xfrm>
        </p:spPr>
        <p:txBody>
          <a:bodyPr/>
          <a:lstStyle/>
          <a:p>
            <a:endParaRPr lang="en-SG" dirty="0"/>
          </a:p>
        </p:txBody>
      </p:sp>
    </p:spTree>
    <p:extLst>
      <p:ext uri="{BB962C8B-B14F-4D97-AF65-F5344CB8AC3E}">
        <p14:creationId xmlns:p14="http://schemas.microsoft.com/office/powerpoint/2010/main" val="1370229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92A6-96D1-4916-A864-ABBA040D6E53}"/>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4BAD6A57-5F4D-47AC-8B68-50ADAE3BBF03}"/>
              </a:ext>
            </a:extLst>
          </p:cNvPr>
          <p:cNvSpPr>
            <a:spLocks noGrp="1"/>
          </p:cNvSpPr>
          <p:nvPr>
            <p:ph idx="1"/>
          </p:nvPr>
        </p:nvSpPr>
        <p:spPr/>
        <p:txBody>
          <a:bodyPr/>
          <a:lstStyle/>
          <a:p>
            <a:r>
              <a:rPr lang="en-SG" dirty="0"/>
              <a:t>In this project, we have gone through the process of identifying the business problem, specifying the data required, extracting and preparing the data, performing machine learning by clustering the data into 3 clusters based on their similarities, and lastly providing recommendations to the relevant stakeholders (</a:t>
            </a:r>
            <a:r>
              <a:rPr lang="en-SG" dirty="0" err="1"/>
              <a:t>ie</a:t>
            </a:r>
            <a:r>
              <a:rPr lang="en-SG" dirty="0"/>
              <a:t>. property developers and investors) regarding the best locations to open a new shopping mall. To answer the business question that was raised in the introduction section, the answer proposed by this project is: The neighbourhoods in cluster 1 are most preferred locations to open a new shopping mall. The findings of this project will help the relevant stakeholders to capitalise on the opportunities on high potential locations while avoiding overcrowded areas in their decisions to open a new shopping mall.</a:t>
            </a:r>
          </a:p>
        </p:txBody>
      </p:sp>
    </p:spTree>
    <p:extLst>
      <p:ext uri="{BB962C8B-B14F-4D97-AF65-F5344CB8AC3E}">
        <p14:creationId xmlns:p14="http://schemas.microsoft.com/office/powerpoint/2010/main" val="420750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4BF2-58DA-4313-9C35-BF9940FB994D}"/>
              </a:ext>
            </a:extLst>
          </p:cNvPr>
          <p:cNvSpPr>
            <a:spLocks noGrp="1"/>
          </p:cNvSpPr>
          <p:nvPr>
            <p:ph type="ctrTitle"/>
          </p:nvPr>
        </p:nvSpPr>
        <p:spPr/>
        <p:txBody>
          <a:bodyPr/>
          <a:lstStyle/>
          <a:p>
            <a:r>
              <a:rPr lang="en-SG" dirty="0"/>
              <a:t>End of Report</a:t>
            </a:r>
          </a:p>
        </p:txBody>
      </p:sp>
      <p:sp>
        <p:nvSpPr>
          <p:cNvPr id="3" name="Subtitle 2">
            <a:extLst>
              <a:ext uri="{FF2B5EF4-FFF2-40B4-BE49-F238E27FC236}">
                <a16:creationId xmlns:a16="http://schemas.microsoft.com/office/drawing/2014/main" id="{B7A24263-DF74-4F74-9DA2-D2F279BEE0BC}"/>
              </a:ext>
            </a:extLst>
          </p:cNvPr>
          <p:cNvSpPr>
            <a:spLocks noGrp="1"/>
          </p:cNvSpPr>
          <p:nvPr>
            <p:ph type="subTitle" idx="1"/>
          </p:nvPr>
        </p:nvSpPr>
        <p:spPr/>
        <p:txBody>
          <a:bodyPr/>
          <a:lstStyle/>
          <a:p>
            <a:r>
              <a:rPr lang="en-SG" dirty="0"/>
              <a:t>Thank you.</a:t>
            </a:r>
          </a:p>
        </p:txBody>
      </p:sp>
    </p:spTree>
    <p:extLst>
      <p:ext uri="{BB962C8B-B14F-4D97-AF65-F5344CB8AC3E}">
        <p14:creationId xmlns:p14="http://schemas.microsoft.com/office/powerpoint/2010/main" val="79635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8DE-63F2-4327-A6E1-92AB38F31915}"/>
              </a:ext>
            </a:extLst>
          </p:cNvPr>
          <p:cNvSpPr>
            <a:spLocks noGrp="1"/>
          </p:cNvSpPr>
          <p:nvPr>
            <p:ph type="ctrTitle"/>
          </p:nvPr>
        </p:nvSpPr>
        <p:spPr>
          <a:xfrm>
            <a:off x="1069848" y="1066800"/>
            <a:ext cx="7315200" cy="3486912"/>
          </a:xfrm>
        </p:spPr>
        <p:txBody>
          <a:bodyPr/>
          <a:lstStyle/>
          <a:p>
            <a:r>
              <a:rPr lang="en-SG" dirty="0"/>
              <a:t>Opening a shopping mall in Kuala Lumpur, Malaysia</a:t>
            </a:r>
          </a:p>
        </p:txBody>
      </p:sp>
      <p:sp>
        <p:nvSpPr>
          <p:cNvPr id="3" name="Subtitle 2">
            <a:extLst>
              <a:ext uri="{FF2B5EF4-FFF2-40B4-BE49-F238E27FC236}">
                <a16:creationId xmlns:a16="http://schemas.microsoft.com/office/drawing/2014/main" id="{E7D294C2-3F96-4F91-81A5-8DD53191434F}"/>
              </a:ext>
            </a:extLst>
          </p:cNvPr>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06164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CA54-D72B-49D3-BB85-4632C88C291E}"/>
              </a:ext>
            </a:extLst>
          </p:cNvPr>
          <p:cNvSpPr>
            <a:spLocks noGrp="1"/>
          </p:cNvSpPr>
          <p:nvPr>
            <p:ph type="title"/>
          </p:nvPr>
        </p:nvSpPr>
        <p:spPr/>
        <p:txBody>
          <a:bodyPr/>
          <a:lstStyle/>
          <a:p>
            <a:r>
              <a:rPr lang="en-SG" dirty="0"/>
              <a:t>Introduction</a:t>
            </a:r>
            <a:br>
              <a:rPr lang="en-SG" dirty="0"/>
            </a:br>
            <a:endParaRPr lang="en-SG" dirty="0"/>
          </a:p>
        </p:txBody>
      </p:sp>
      <p:sp>
        <p:nvSpPr>
          <p:cNvPr id="3" name="Content Placeholder 2">
            <a:extLst>
              <a:ext uri="{FF2B5EF4-FFF2-40B4-BE49-F238E27FC236}">
                <a16:creationId xmlns:a16="http://schemas.microsoft.com/office/drawing/2014/main" id="{FCB50B29-2DC4-4A32-B52F-22AF5EDD39A2}"/>
              </a:ext>
            </a:extLst>
          </p:cNvPr>
          <p:cNvSpPr>
            <a:spLocks noGrp="1"/>
          </p:cNvSpPr>
          <p:nvPr>
            <p:ph idx="1"/>
          </p:nvPr>
        </p:nvSpPr>
        <p:spPr/>
        <p:txBody>
          <a:bodyPr>
            <a:normAutofit fontScale="25000" lnSpcReduction="20000"/>
          </a:bodyPr>
          <a:lstStyle/>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sz="8000" dirty="0"/>
              <a:t>For many shoppers, visiting shopping malls is a great way to relax and enjoy themselves during weekends and holidays. They can do grocery shopping, dine at restaurants, shop at the various fashion outlets, watch movies and perform many more activities. Shopping malls are like a one-stop destination for all types of shoppers. </a:t>
            </a:r>
          </a:p>
          <a:p>
            <a:pPr marL="0" indent="0">
              <a:buNone/>
            </a:pPr>
            <a:endParaRPr lang="en-SG" sz="8000" dirty="0"/>
          </a:p>
          <a:p>
            <a:pPr marL="0" indent="0">
              <a:buNone/>
            </a:pPr>
            <a:r>
              <a:rPr lang="en-SG" sz="8000" dirty="0"/>
              <a:t>For retailers, the central location and the large crowd at the shopping malls provides a great distribution channel to market their products and services. Property developers are also taking advantage of this trend to build more shopping malls to cater to the demand. As a result, shopping malls are aplenty in Kuala Lumpur and more are being built.</a:t>
            </a:r>
          </a:p>
          <a:p>
            <a:pPr marL="0" indent="0">
              <a:buNone/>
            </a:pPr>
            <a:endParaRPr lang="en-SG" sz="8000" dirty="0"/>
          </a:p>
          <a:p>
            <a:pPr marL="0" indent="0">
              <a:buNone/>
            </a:pPr>
            <a:r>
              <a:rPr lang="en-SG" sz="8000" dirty="0"/>
              <a:t>Opening shopping malls allows property developers to earn consistent rental income. Of course, as with any business decision, opening a new shopping mall requires careful planning and is a complicated decision. Particularly, the location of the shopping is one of the key factors that will determine the success of the mall.</a:t>
            </a:r>
          </a:p>
          <a:p>
            <a:pPr marL="0" indent="0">
              <a:buNone/>
            </a:pPr>
            <a:endParaRPr lang="en-SG" sz="8000"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p:txBody>
      </p:sp>
    </p:spTree>
    <p:extLst>
      <p:ext uri="{BB962C8B-B14F-4D97-AF65-F5344CB8AC3E}">
        <p14:creationId xmlns:p14="http://schemas.microsoft.com/office/powerpoint/2010/main" val="1033844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56EB-967E-460F-B927-448238A59C4C}"/>
              </a:ext>
            </a:extLst>
          </p:cNvPr>
          <p:cNvSpPr>
            <a:spLocks noGrp="1"/>
          </p:cNvSpPr>
          <p:nvPr>
            <p:ph type="title"/>
          </p:nvPr>
        </p:nvSpPr>
        <p:spPr/>
        <p:txBody>
          <a:bodyPr/>
          <a:lstStyle/>
          <a:p>
            <a:r>
              <a:rPr lang="en-SG" dirty="0"/>
              <a:t>Business Problem</a:t>
            </a:r>
          </a:p>
        </p:txBody>
      </p:sp>
      <p:sp>
        <p:nvSpPr>
          <p:cNvPr id="3" name="Content Placeholder 2">
            <a:extLst>
              <a:ext uri="{FF2B5EF4-FFF2-40B4-BE49-F238E27FC236}">
                <a16:creationId xmlns:a16="http://schemas.microsoft.com/office/drawing/2014/main" id="{16C78FE5-3B24-4BD5-A1FD-A2EC3C0D98FE}"/>
              </a:ext>
            </a:extLst>
          </p:cNvPr>
          <p:cNvSpPr>
            <a:spLocks noGrp="1"/>
          </p:cNvSpPr>
          <p:nvPr>
            <p:ph idx="1"/>
          </p:nvPr>
        </p:nvSpPr>
        <p:spPr/>
        <p:txBody>
          <a:bodyPr/>
          <a:lstStyle/>
          <a:p>
            <a:pPr marL="0" indent="0">
              <a:buNone/>
            </a:pPr>
            <a:endParaRPr lang="en-SG" dirty="0"/>
          </a:p>
          <a:p>
            <a:pPr marL="0" indent="0">
              <a:buNone/>
            </a:pPr>
            <a:r>
              <a:rPr lang="en-SG" sz="2400" dirty="0"/>
              <a:t>The objective of this capstone project is to analyse and select the best locations in Kuala Lumpur to open a new shopping mall. Using data science methodology and machine learning techniques, this project aims to provide solutions to answer the business question of “If a property developer is looking to open a new shopping mall, where would you recommend that they open it?”</a:t>
            </a:r>
          </a:p>
        </p:txBody>
      </p:sp>
    </p:spTree>
    <p:extLst>
      <p:ext uri="{BB962C8B-B14F-4D97-AF65-F5344CB8AC3E}">
        <p14:creationId xmlns:p14="http://schemas.microsoft.com/office/powerpoint/2010/main" val="258698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CA54-D72B-49D3-BB85-4632C88C291E}"/>
              </a:ext>
            </a:extLst>
          </p:cNvPr>
          <p:cNvSpPr>
            <a:spLocks noGrp="1"/>
          </p:cNvSpPr>
          <p:nvPr>
            <p:ph type="title"/>
          </p:nvPr>
        </p:nvSpPr>
        <p:spPr/>
        <p:txBody>
          <a:bodyPr/>
          <a:lstStyle/>
          <a:p>
            <a:r>
              <a:rPr lang="en-SG" dirty="0"/>
              <a:t>Data</a:t>
            </a:r>
            <a:br>
              <a:rPr lang="en-SG" dirty="0"/>
            </a:br>
            <a:endParaRPr lang="en-SG" dirty="0"/>
          </a:p>
        </p:txBody>
      </p:sp>
      <p:sp>
        <p:nvSpPr>
          <p:cNvPr id="3" name="Content Placeholder 2">
            <a:extLst>
              <a:ext uri="{FF2B5EF4-FFF2-40B4-BE49-F238E27FC236}">
                <a16:creationId xmlns:a16="http://schemas.microsoft.com/office/drawing/2014/main" id="{FCB50B29-2DC4-4A32-B52F-22AF5EDD39A2}"/>
              </a:ext>
            </a:extLst>
          </p:cNvPr>
          <p:cNvSpPr>
            <a:spLocks noGrp="1"/>
          </p:cNvSpPr>
          <p:nvPr>
            <p:ph idx="1"/>
          </p:nvPr>
        </p:nvSpPr>
        <p:spPr>
          <a:xfrm>
            <a:off x="3869268" y="609601"/>
            <a:ext cx="7315200" cy="5457824"/>
          </a:xfrm>
        </p:spPr>
        <p:txBody>
          <a:bodyPr>
            <a:normAutofit fontScale="25000" lnSpcReduction="20000"/>
          </a:bodyPr>
          <a:lstStyle/>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sz="5600" dirty="0"/>
          </a:p>
          <a:p>
            <a:pPr marL="0" indent="0">
              <a:buNone/>
            </a:pPr>
            <a:r>
              <a:rPr lang="en-SG" sz="6400" dirty="0"/>
              <a:t>To solve the problem, we will need the following data:</a:t>
            </a:r>
          </a:p>
          <a:p>
            <a:pPr marL="457200" indent="-457200">
              <a:buFont typeface="+mj-lt"/>
              <a:buAutoNum type="arabicPeriod"/>
            </a:pPr>
            <a:r>
              <a:rPr lang="en-SG" sz="6400" dirty="0"/>
              <a:t>List of neighbourhoods in Kuala Lumpur – to define the scope of this project which is targeted for Kuala Lumpur, the capital city of Malaysia. </a:t>
            </a:r>
          </a:p>
          <a:p>
            <a:pPr marL="457200" indent="-457200">
              <a:buFont typeface="+mj-lt"/>
              <a:buAutoNum type="arabicPeriod"/>
            </a:pPr>
            <a:r>
              <a:rPr lang="en-SG" sz="6400" dirty="0"/>
              <a:t>Latitude and longitude coordinates of these neighbourhoods – to plot the map and obtain the venue data.</a:t>
            </a:r>
          </a:p>
          <a:p>
            <a:pPr marL="457200" indent="-457200">
              <a:buFont typeface="+mj-lt"/>
              <a:buAutoNum type="arabicPeriod"/>
            </a:pPr>
            <a:r>
              <a:rPr lang="en-SG" sz="6400" dirty="0"/>
              <a:t>Venue data related to shopping malls – to perform clustering on the neighbourhoods.</a:t>
            </a:r>
            <a:br>
              <a:rPr lang="en-SG" sz="6400" dirty="0"/>
            </a:br>
            <a:endParaRPr lang="en-SG" sz="6400" dirty="0"/>
          </a:p>
          <a:p>
            <a:pPr marL="0" indent="0">
              <a:buNone/>
            </a:pPr>
            <a:r>
              <a:rPr lang="en-SG" sz="6400" dirty="0"/>
              <a:t>Sources of data and methods for extraction:</a:t>
            </a:r>
          </a:p>
          <a:p>
            <a:pPr marL="0" indent="0">
              <a:buNone/>
            </a:pPr>
            <a:r>
              <a:rPr lang="en-SG" sz="6400" dirty="0"/>
              <a:t>First, we pick a list of neighbourhoods in Kuala Lumpur from Wikipedia (</a:t>
            </a:r>
            <a:r>
              <a:rPr lang="en-SG" sz="6400" dirty="0">
                <a:hlinkClick r:id="rId2"/>
              </a:rPr>
              <a:t>https://en.wikipedia.org/wiki/Category:Suburbs_in_Kuala_Lumpur</a:t>
            </a:r>
            <a:r>
              <a:rPr lang="en-SG" sz="6400" dirty="0"/>
              <a:t>), which contains 71 neighbourhoods. </a:t>
            </a:r>
          </a:p>
          <a:p>
            <a:pPr marL="0" indent="0">
              <a:buNone/>
            </a:pPr>
            <a:r>
              <a:rPr lang="en-SG" sz="6400" dirty="0"/>
              <a:t>We will use web scraping techniques to extract the data from Wikipedia via Python requests and </a:t>
            </a:r>
            <a:r>
              <a:rPr lang="en-SG" sz="6400" dirty="0" err="1"/>
              <a:t>Beautifulsoup</a:t>
            </a:r>
            <a:r>
              <a:rPr lang="en-SG" sz="6400" dirty="0"/>
              <a:t> packages. Next, we will obtain the geo coordinates of the neighbourhoods using Python Geocoder package which will give us the latitude and longitude coordinates of the neighbourhoods.</a:t>
            </a:r>
          </a:p>
          <a:p>
            <a:pPr marL="0" indent="0">
              <a:buNone/>
            </a:pPr>
            <a:r>
              <a:rPr lang="en-SG" sz="6400" dirty="0"/>
              <a:t>We will then use Foursquare API to obtain the venue data for these neighbourhoods. Foursquare API will provide categories of the venue data, especially categories on the shopping malls to help us solve the business problem mentioned in Part 1. </a:t>
            </a:r>
          </a:p>
          <a:p>
            <a:pPr marL="0" indent="0">
              <a:buNone/>
            </a:pPr>
            <a:r>
              <a:rPr lang="en-SG" sz="6400" dirty="0"/>
              <a:t>This project will make use of several data science skills from web scraping, Foursquare API, data cleaning, data wrangling, machine learning, and map visualisation.</a:t>
            </a:r>
            <a:endParaRPr lang="en-SG" sz="8000"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p:txBody>
      </p:sp>
    </p:spTree>
    <p:extLst>
      <p:ext uri="{BB962C8B-B14F-4D97-AF65-F5344CB8AC3E}">
        <p14:creationId xmlns:p14="http://schemas.microsoft.com/office/powerpoint/2010/main" val="156139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09A7-8956-415B-8500-33AB79D44D8B}"/>
              </a:ext>
            </a:extLst>
          </p:cNvPr>
          <p:cNvSpPr>
            <a:spLocks noGrp="1"/>
          </p:cNvSpPr>
          <p:nvPr>
            <p:ph type="title"/>
          </p:nvPr>
        </p:nvSpPr>
        <p:spPr/>
        <p:txBody>
          <a:bodyPr/>
          <a:lstStyle/>
          <a:p>
            <a:r>
              <a:rPr lang="en-SG" dirty="0"/>
              <a:t>Methodology</a:t>
            </a:r>
          </a:p>
        </p:txBody>
      </p:sp>
      <p:sp>
        <p:nvSpPr>
          <p:cNvPr id="3" name="Content Placeholder 2">
            <a:extLst>
              <a:ext uri="{FF2B5EF4-FFF2-40B4-BE49-F238E27FC236}">
                <a16:creationId xmlns:a16="http://schemas.microsoft.com/office/drawing/2014/main" id="{3BEFDFDC-978C-4AE3-ABF9-802437C66839}"/>
              </a:ext>
            </a:extLst>
          </p:cNvPr>
          <p:cNvSpPr>
            <a:spLocks noGrp="1"/>
          </p:cNvSpPr>
          <p:nvPr>
            <p:ph idx="1"/>
          </p:nvPr>
        </p:nvSpPr>
        <p:spPr>
          <a:xfrm>
            <a:off x="3869268" y="200026"/>
            <a:ext cx="7315200" cy="6657974"/>
          </a:xfrm>
        </p:spPr>
        <p:txBody>
          <a:bodyPr>
            <a:normAutofit fontScale="92500" lnSpcReduction="10000"/>
          </a:bodyPr>
          <a:lstStyle/>
          <a:p>
            <a:r>
              <a:rPr lang="en-SG" sz="1600" dirty="0"/>
              <a:t>First, we need to get the list of neighbourhoods in Kuala Lumpur, which is available in the Wikipedia page (please refer to above for the URL). We will do web scraping using Python requests and </a:t>
            </a:r>
            <a:r>
              <a:rPr lang="en-SG" sz="1600" dirty="0" err="1"/>
              <a:t>Beautifulsoup</a:t>
            </a:r>
            <a:r>
              <a:rPr lang="en-SG" sz="1600" dirty="0"/>
              <a:t> packages to extract the list of neighbourhoods data. However, this is just a list of names. We need to also get the geographical coordinates in the form of latitude and longitude in order to use Foursquare API. To do so, we will use the Geocoder package that will allow us to convert address into geographical coordinates in the form of latitude and longitude.</a:t>
            </a:r>
          </a:p>
          <a:p>
            <a:r>
              <a:rPr lang="en-SG" sz="1600" dirty="0"/>
              <a:t>After gathering the data, we will populate the data into a Pandas </a:t>
            </a:r>
            <a:r>
              <a:rPr lang="en-SG" sz="1600" dirty="0" err="1"/>
              <a:t>dataframe</a:t>
            </a:r>
            <a:r>
              <a:rPr lang="en-SG" sz="1600" dirty="0"/>
              <a:t> and then visualise the neighbourhoods in a map using Folium package. This allows us to perform a sanity check to ensure that the geographical coordinates data returned by Geocoder are correctly plotted in Kuala Lumpur.</a:t>
            </a:r>
          </a:p>
          <a:p>
            <a:r>
              <a:rPr lang="en-SG" sz="1600" dirty="0"/>
              <a:t>Next, we will use Foursquare API to get the top 100 venues that are within a radius of 2000 meters. We need to register a Foursquare Developer Account in order to obtain the Foursquare ID and Foursquare secret key. We then make API calls to Foursquare passing in the geographical coordinates of the neighbourhoods in a Python loop. Foursquare will return the venue data in JSON format and we will extract the venue name, venue category, venue latitude and longitude. With the data, we can check how many venues were returned for each neighbourhood and examine how many unique categories can be curated from all the returned venues. Then, we will analyse each neighbourhood by grouping the rows by neighbourhood and taking the mean of the frequency of occurrence of each venue category. By doing so, we are also preparing the data for use in clustering. Since we are analysing the “Shopping Mall” data, we will filter the “Shopping Mall” as venue category for the neighbourhoods. </a:t>
            </a:r>
          </a:p>
          <a:p>
            <a:r>
              <a:rPr lang="en-SG" sz="1600" dirty="0"/>
              <a:t>Lastly, we will perform clustering on the data by using K-means clustering. K-means clustering algorithm identifies k number of centroids, and then allocates every data point to the nearest cluster, while keeping the centroids as small as possible. It is one of the simplest and popular unsupervised machine learning algorithms and is particularly suited to solve the problem for this project. We will cluster the neighbourhoods into 3 clusters based on their frequency of occurrence for “Shopping Mall”. The results will allow us to identify which neighbourhoods have higher concentration of shopping malls while which neighbourhoods have fewer number of shopping malls. Based on the occurrence of shopping malls in different neighbourhoods, it will help us to answer the question as to which neighbourhoods are most suitable to open new shopping malls. </a:t>
            </a:r>
          </a:p>
          <a:p>
            <a:endParaRPr lang="en-SG" sz="1800" dirty="0"/>
          </a:p>
        </p:txBody>
      </p:sp>
    </p:spTree>
    <p:extLst>
      <p:ext uri="{BB962C8B-B14F-4D97-AF65-F5344CB8AC3E}">
        <p14:creationId xmlns:p14="http://schemas.microsoft.com/office/powerpoint/2010/main" val="33536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127C-1318-40E6-A3E2-E291A1C3CC40}"/>
              </a:ext>
            </a:extLst>
          </p:cNvPr>
          <p:cNvSpPr>
            <a:spLocks noGrp="1"/>
          </p:cNvSpPr>
          <p:nvPr>
            <p:ph type="title"/>
          </p:nvPr>
        </p:nvSpPr>
        <p:spPr/>
        <p:txBody>
          <a:bodyPr/>
          <a:lstStyle/>
          <a:p>
            <a:r>
              <a:rPr lang="en-SG" dirty="0"/>
              <a:t>Results</a:t>
            </a:r>
          </a:p>
        </p:txBody>
      </p:sp>
      <p:sp>
        <p:nvSpPr>
          <p:cNvPr id="3" name="Content Placeholder 2">
            <a:extLst>
              <a:ext uri="{FF2B5EF4-FFF2-40B4-BE49-F238E27FC236}">
                <a16:creationId xmlns:a16="http://schemas.microsoft.com/office/drawing/2014/main" id="{BB517D56-B472-45DF-A287-635D2E72368F}"/>
              </a:ext>
            </a:extLst>
          </p:cNvPr>
          <p:cNvSpPr>
            <a:spLocks noGrp="1"/>
          </p:cNvSpPr>
          <p:nvPr>
            <p:ph idx="1"/>
          </p:nvPr>
        </p:nvSpPr>
        <p:spPr>
          <a:xfrm>
            <a:off x="3869268" y="0"/>
            <a:ext cx="7315200" cy="5984748"/>
          </a:xfrm>
        </p:spPr>
        <p:txBody>
          <a:bodyPr/>
          <a:lstStyle/>
          <a:p>
            <a:pPr>
              <a:buFont typeface="Arial" panose="020B0604020202020204" pitchFamily="34" charset="0"/>
              <a:buChar char="•"/>
            </a:pPr>
            <a:r>
              <a:rPr lang="en-SG" sz="1600" dirty="0"/>
              <a:t>The results from the k-means clustering show that we can categorise the neighbourhoods into 3 clusters based on the frequency of occurrence for “Shopping Mall”:</a:t>
            </a:r>
          </a:p>
          <a:p>
            <a:pPr>
              <a:buFont typeface="Wingdings" panose="05000000000000000000" pitchFamily="2" charset="2"/>
              <a:buChar char="ü"/>
            </a:pPr>
            <a:r>
              <a:rPr lang="en-SG" sz="1600" dirty="0"/>
              <a:t>Cluster 0: Neighbourhoods with moderate number of shopping malls.</a:t>
            </a:r>
          </a:p>
          <a:p>
            <a:pPr>
              <a:buFont typeface="Wingdings" panose="05000000000000000000" pitchFamily="2" charset="2"/>
              <a:buChar char="ü"/>
            </a:pPr>
            <a:r>
              <a:rPr lang="en-SG" sz="1600" dirty="0"/>
              <a:t>Cluster 1: Neighbourhoods with low number to no existence of shopping malls.</a:t>
            </a:r>
          </a:p>
          <a:p>
            <a:pPr>
              <a:buFont typeface="Wingdings" panose="05000000000000000000" pitchFamily="2" charset="2"/>
              <a:buChar char="ü"/>
            </a:pPr>
            <a:r>
              <a:rPr lang="en-SG" sz="1600" dirty="0"/>
              <a:t>Cluster 2: Neighbourhoods with high concentration of shopping malls.</a:t>
            </a:r>
          </a:p>
          <a:p>
            <a:pPr>
              <a:buFont typeface="Arial" panose="020B0604020202020204" pitchFamily="34" charset="0"/>
              <a:buChar char="•"/>
            </a:pPr>
            <a:r>
              <a:rPr lang="en-SG" sz="1600" dirty="0"/>
              <a:t>The results of the clustering are visualised in the map below with cluster 0 in red colour, cluster 1 in purple colour, and cluster 2 in mint green colour.</a:t>
            </a:r>
          </a:p>
          <a:p>
            <a:pPr>
              <a:buFont typeface="Arial" panose="020B0604020202020204" pitchFamily="34" charset="0"/>
              <a:buChar char="•"/>
            </a:pPr>
            <a:endParaRPr lang="en-SG" dirty="0"/>
          </a:p>
          <a:p>
            <a:pPr>
              <a:buFont typeface="Arial" panose="020B0604020202020204" pitchFamily="34" charset="0"/>
              <a:buChar char="•"/>
            </a:pPr>
            <a:endParaRPr lang="en-SG" dirty="0"/>
          </a:p>
          <a:p>
            <a:pPr>
              <a:buFont typeface="Arial" panose="020B0604020202020204" pitchFamily="34" charset="0"/>
              <a:buChar char="•"/>
            </a:pPr>
            <a:endParaRPr lang="en-SG" dirty="0"/>
          </a:p>
          <a:p>
            <a:pPr>
              <a:buFont typeface="Arial" panose="020B0604020202020204" pitchFamily="34" charset="0"/>
              <a:buChar char="•"/>
            </a:pPr>
            <a:endParaRPr lang="en-SG" dirty="0"/>
          </a:p>
          <a:p>
            <a:pPr>
              <a:buFont typeface="Arial" panose="020B0604020202020204" pitchFamily="34" charset="0"/>
              <a:buChar char="•"/>
            </a:pPr>
            <a:endParaRPr lang="en-SG" dirty="0"/>
          </a:p>
          <a:p>
            <a:pPr marL="0" indent="0">
              <a:buNone/>
            </a:pPr>
            <a:endParaRPr lang="en-SG" dirty="0"/>
          </a:p>
        </p:txBody>
      </p:sp>
      <p:pic>
        <p:nvPicPr>
          <p:cNvPr id="4" name="Picture 3">
            <a:extLst>
              <a:ext uri="{FF2B5EF4-FFF2-40B4-BE49-F238E27FC236}">
                <a16:creationId xmlns:a16="http://schemas.microsoft.com/office/drawing/2014/main" id="{36630A17-686D-4148-A1FB-5C671774120A}"/>
              </a:ext>
            </a:extLst>
          </p:cNvPr>
          <p:cNvPicPr>
            <a:picLocks noChangeAspect="1"/>
          </p:cNvPicPr>
          <p:nvPr/>
        </p:nvPicPr>
        <p:blipFill>
          <a:blip r:embed="rId2"/>
          <a:stretch>
            <a:fillRect/>
          </a:stretch>
        </p:blipFill>
        <p:spPr>
          <a:xfrm>
            <a:off x="4405226" y="3000375"/>
            <a:ext cx="6145830" cy="3705386"/>
          </a:xfrm>
          <a:prstGeom prst="rect">
            <a:avLst/>
          </a:prstGeom>
        </p:spPr>
      </p:pic>
    </p:spTree>
    <p:extLst>
      <p:ext uri="{BB962C8B-B14F-4D97-AF65-F5344CB8AC3E}">
        <p14:creationId xmlns:p14="http://schemas.microsoft.com/office/powerpoint/2010/main" val="409639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5A3D-5219-4F11-BC17-A96750A5C1FE}"/>
              </a:ext>
            </a:extLst>
          </p:cNvPr>
          <p:cNvSpPr>
            <a:spLocks noGrp="1"/>
          </p:cNvSpPr>
          <p:nvPr>
            <p:ph type="title"/>
          </p:nvPr>
        </p:nvSpPr>
        <p:spPr/>
        <p:txBody>
          <a:bodyPr/>
          <a:lstStyle/>
          <a:p>
            <a:r>
              <a:rPr lang="en-SG" dirty="0"/>
              <a:t>Discussion</a:t>
            </a:r>
          </a:p>
        </p:txBody>
      </p:sp>
      <p:sp>
        <p:nvSpPr>
          <p:cNvPr id="3" name="Content Placeholder 2">
            <a:extLst>
              <a:ext uri="{FF2B5EF4-FFF2-40B4-BE49-F238E27FC236}">
                <a16:creationId xmlns:a16="http://schemas.microsoft.com/office/drawing/2014/main" id="{9FFDEBDD-37BB-4B5A-8F3A-640E80397A4D}"/>
              </a:ext>
            </a:extLst>
          </p:cNvPr>
          <p:cNvSpPr>
            <a:spLocks noGrp="1"/>
          </p:cNvSpPr>
          <p:nvPr>
            <p:ph idx="1"/>
          </p:nvPr>
        </p:nvSpPr>
        <p:spPr/>
        <p:txBody>
          <a:bodyPr>
            <a:normAutofit fontScale="92500" lnSpcReduction="10000"/>
          </a:bodyPr>
          <a:lstStyle/>
          <a:p>
            <a:r>
              <a:rPr lang="en-SG" dirty="0"/>
              <a:t>As observations noted from the map in the Results section, most of the shopping malls are concentrated in the central area of KL city, with the highest number in cluster 2 and moderate number in cluster 0. On the other hand, cluster 1 has very low number to no shopping mall in the neighbourhoods. This represents a great opportunity and high potential areas to open new shopping malls as there is very little to no competition from existing malls. Meanwhile, shopping malls in cluster 2 are likely suffering from intense competition due to oversupply and high concentration of shopping malls. From another perspective, the results also show that the oversupply of shopping malls mostly happened in the central area of the city, with the suburb area still have very few shopping malls. </a:t>
            </a:r>
          </a:p>
          <a:p>
            <a:r>
              <a:rPr lang="en-SG" dirty="0"/>
              <a:t>Therefore, this project recommends property developers to capitalise on these findings to open new shopping malls in neighbourhoods in cluster with little to no competition. Property developers with unique selling propositions to stand out from the competition can also open new shopping malls in neighbourhoods in cluster 0 with moderate competition. Lastly, property developers are advised to avoid neighbourhoods in cluster 2 which already have high concentration of shopping malls and suffering from intense competition.</a:t>
            </a:r>
          </a:p>
        </p:txBody>
      </p:sp>
    </p:spTree>
    <p:extLst>
      <p:ext uri="{BB962C8B-B14F-4D97-AF65-F5344CB8AC3E}">
        <p14:creationId xmlns:p14="http://schemas.microsoft.com/office/powerpoint/2010/main" val="2253683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34E6-263B-4BA7-9CD8-31A3B9571D92}"/>
              </a:ext>
            </a:extLst>
          </p:cNvPr>
          <p:cNvSpPr>
            <a:spLocks noGrp="1"/>
          </p:cNvSpPr>
          <p:nvPr>
            <p:ph type="title"/>
          </p:nvPr>
        </p:nvSpPr>
        <p:spPr/>
        <p:txBody>
          <a:bodyPr/>
          <a:lstStyle/>
          <a:p>
            <a:r>
              <a:rPr lang="en-SG" dirty="0"/>
              <a:t>Limitations and Suggestions for Future Research</a:t>
            </a:r>
          </a:p>
        </p:txBody>
      </p:sp>
      <p:sp>
        <p:nvSpPr>
          <p:cNvPr id="3" name="Content Placeholder 2">
            <a:extLst>
              <a:ext uri="{FF2B5EF4-FFF2-40B4-BE49-F238E27FC236}">
                <a16:creationId xmlns:a16="http://schemas.microsoft.com/office/drawing/2014/main" id="{1F23F7C9-7DD2-4F59-BD88-81595126142E}"/>
              </a:ext>
            </a:extLst>
          </p:cNvPr>
          <p:cNvSpPr>
            <a:spLocks noGrp="1"/>
          </p:cNvSpPr>
          <p:nvPr>
            <p:ph idx="1"/>
          </p:nvPr>
        </p:nvSpPr>
        <p:spPr/>
        <p:txBody>
          <a:bodyPr>
            <a:normAutofit fontScale="92500"/>
          </a:bodyPr>
          <a:lstStyle/>
          <a:p>
            <a:r>
              <a:rPr lang="en-SG" sz="2400" dirty="0"/>
              <a:t>In this project, we only consider one factor (</a:t>
            </a:r>
            <a:r>
              <a:rPr lang="en-SG" sz="2400" dirty="0" err="1"/>
              <a:t>ie</a:t>
            </a:r>
            <a:r>
              <a:rPr lang="en-SG" sz="2400" dirty="0"/>
              <a:t>. frequency of occurrence of shopping malls). There ae other factors such as population and income of residents that could influence the location decision of a new shopping malls. However, to the best knowledge of this research such data are not available to the neighbourhood level required by this project. Future research could devise a methodology to estimate such data to be used in the clustering algorithm to determine the preferred locations to open a new shopping mall. </a:t>
            </a:r>
          </a:p>
          <a:p>
            <a:r>
              <a:rPr lang="en-SG" sz="2400" dirty="0"/>
              <a:t>In addition, this project made use of the free Sandbox Tier Account of Foursquare API that came with limitations as to the number of API calls and results returned. Future research could make use of paid account to bypass these limitations and obtain more results.</a:t>
            </a:r>
          </a:p>
        </p:txBody>
      </p:sp>
    </p:spTree>
    <p:extLst>
      <p:ext uri="{BB962C8B-B14F-4D97-AF65-F5344CB8AC3E}">
        <p14:creationId xmlns:p14="http://schemas.microsoft.com/office/powerpoint/2010/main" val="318331922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218</TotalTime>
  <Words>1440</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Corbel</vt:lpstr>
      <vt:lpstr>Wingdings</vt:lpstr>
      <vt:lpstr>Wingdings 2</vt:lpstr>
      <vt:lpstr>Frame</vt:lpstr>
      <vt:lpstr>IBM Applied Data Science Capstone Project  By Liu Yuanxiu  July 2019</vt:lpstr>
      <vt:lpstr>Opening a shopping mall in Kuala Lumpur, Malaysia</vt:lpstr>
      <vt:lpstr>Introduction </vt:lpstr>
      <vt:lpstr>Business Problem</vt:lpstr>
      <vt:lpstr>Data </vt:lpstr>
      <vt:lpstr>Methodology</vt:lpstr>
      <vt:lpstr>Results</vt:lpstr>
      <vt:lpstr>Discussion</vt:lpstr>
      <vt:lpstr>Limitations and Suggestions for Future Research</vt:lpstr>
      <vt:lpstr>Conclusion</vt:lpstr>
      <vt:lpstr>End of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 Project  By Liu Yuanxiu  July 2019</dc:title>
  <dc:creator>Liu Yuanxiu</dc:creator>
  <cp:lastModifiedBy>Liu Yuanxiu</cp:lastModifiedBy>
  <cp:revision>11</cp:revision>
  <dcterms:created xsi:type="dcterms:W3CDTF">2019-07-10T14:35:05Z</dcterms:created>
  <dcterms:modified xsi:type="dcterms:W3CDTF">2019-07-13T07:05:15Z</dcterms:modified>
</cp:coreProperties>
</file>