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9" r:id="rId2"/>
    <p:sldId id="402" r:id="rId3"/>
    <p:sldId id="322" r:id="rId4"/>
    <p:sldId id="416" r:id="rId5"/>
    <p:sldId id="426" r:id="rId6"/>
    <p:sldId id="427" r:id="rId7"/>
    <p:sldId id="423" r:id="rId8"/>
    <p:sldId id="428" r:id="rId9"/>
    <p:sldId id="429" r:id="rId10"/>
    <p:sldId id="424" r:id="rId11"/>
    <p:sldId id="439" r:id="rId12"/>
    <p:sldId id="444" r:id="rId13"/>
    <p:sldId id="445" r:id="rId14"/>
    <p:sldId id="443" r:id="rId15"/>
    <p:sldId id="440" r:id="rId16"/>
    <p:sldId id="441" r:id="rId17"/>
    <p:sldId id="442" r:id="rId18"/>
    <p:sldId id="425" r:id="rId19"/>
    <p:sldId id="446" r:id="rId20"/>
    <p:sldId id="447" r:id="rId21"/>
    <p:sldId id="318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6AB"/>
    <a:srgbClr val="369ACC"/>
    <a:srgbClr val="5880B4"/>
    <a:srgbClr val="ACC0D9"/>
    <a:srgbClr val="0071C1"/>
    <a:srgbClr val="F4FAF7"/>
    <a:srgbClr val="5A895C"/>
    <a:srgbClr val="9CCBBB"/>
    <a:srgbClr val="7EBA88"/>
    <a:srgbClr val="42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120" d="100"/>
          <a:sy n="120" d="100"/>
        </p:scale>
        <p:origin x="120" y="5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7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13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13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8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033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41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28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9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2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notesSlide" Target="../notesSlides/notesSlide19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slideLayout" Target="../slideLayouts/slideLayout5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39477A1F-71F4-4410-975B-37657E9007A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C7D032C-95E6-40DB-8987-21EC756761BE}"/>
              </a:ext>
            </a:extLst>
          </p:cNvPr>
          <p:cNvSpPr>
            <a:spLocks/>
          </p:cNvSpPr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F2AF155-F2D9-430A-8417-0813259EBDDD}"/>
              </a:ext>
            </a:extLst>
          </p:cNvPr>
          <p:cNvSpPr>
            <a:spLocks/>
          </p:cNvSpPr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00DA85C-C1B8-487E-B4D5-CA9BE8A8AB28}"/>
              </a:ext>
            </a:extLst>
          </p:cNvPr>
          <p:cNvSpPr>
            <a:spLocks/>
          </p:cNvSpPr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BAA84E79-FE02-47E0-A816-721828476D18}"/>
              </a:ext>
            </a:extLst>
          </p:cNvPr>
          <p:cNvSpPr>
            <a:spLocks/>
          </p:cNvSpPr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C9741B0D-B070-49B9-91BC-8D04C77F47E6}"/>
              </a:ext>
            </a:extLst>
          </p:cNvPr>
          <p:cNvSpPr>
            <a:spLocks/>
          </p:cNvSpPr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BFF04F08-34A8-4F18-8B40-FBBB883B5265}"/>
              </a:ext>
            </a:extLst>
          </p:cNvPr>
          <p:cNvSpPr>
            <a:spLocks/>
          </p:cNvSpPr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6C5A88B8-8F79-4D91-B5C9-40BD9F0C7538}"/>
              </a:ext>
            </a:extLst>
          </p:cNvPr>
          <p:cNvSpPr>
            <a:spLocks/>
          </p:cNvSpPr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C1C47058-EDD1-485E-86B4-C082DD0DC184}"/>
              </a:ext>
            </a:extLst>
          </p:cNvPr>
          <p:cNvSpPr>
            <a:spLocks/>
          </p:cNvSpPr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6CB33428-97BC-410F-B5BC-5795DD8CCAFB}"/>
              </a:ext>
            </a:extLst>
          </p:cNvPr>
          <p:cNvSpPr>
            <a:spLocks/>
          </p:cNvSpPr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BEB2C4A9-0D6A-4ED8-8BC0-CB060341DCA1}"/>
              </a:ext>
            </a:extLst>
          </p:cNvPr>
          <p:cNvSpPr>
            <a:spLocks/>
          </p:cNvSpPr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4A060610-68AC-47E2-9262-8A5D0FC983DE}"/>
              </a:ext>
            </a:extLst>
          </p:cNvPr>
          <p:cNvSpPr>
            <a:spLocks/>
          </p:cNvSpPr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E0F8B2B2-DDEA-4181-A80D-BAA68CE1DAE7}"/>
              </a:ext>
            </a:extLst>
          </p:cNvPr>
          <p:cNvSpPr>
            <a:spLocks/>
          </p:cNvSpPr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DF5F820A-DBEF-4D96-BB95-85CC7B667AB6}"/>
              </a:ext>
            </a:extLst>
          </p:cNvPr>
          <p:cNvSpPr>
            <a:spLocks/>
          </p:cNvSpPr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4F521925-D1C8-4883-AE7B-923C8AE46A11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849FDA99-B5D5-4944-AC76-3627B45A1BB0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F2151FBE-7DC4-4D11-B493-4B7255B1D4DC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id="{980E13EB-B155-4550-9C9D-994BA258224A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2">
            <a:extLst>
              <a:ext uri="{FF2B5EF4-FFF2-40B4-BE49-F238E27FC236}">
                <a16:creationId xmlns:a16="http://schemas.microsoft.com/office/drawing/2014/main" id="{534DFFBF-A18E-47B0-B066-8E44B65238FD}"/>
              </a:ext>
            </a:extLst>
          </p:cNvPr>
          <p:cNvSpPr>
            <a:spLocks/>
          </p:cNvSpPr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占位符 10">
            <a:extLst>
              <a:ext uri="{FF2B5EF4-FFF2-40B4-BE49-F238E27FC236}">
                <a16:creationId xmlns:a16="http://schemas.microsoft.com/office/drawing/2014/main" id="{9AC7D9A9-A5F0-400D-BB4F-5B93801BE74A}"/>
              </a:ext>
            </a:extLst>
          </p:cNvPr>
          <p:cNvSpPr txBox="1">
            <a:spLocks/>
          </p:cNvSpPr>
          <p:nvPr/>
        </p:nvSpPr>
        <p:spPr>
          <a:xfrm>
            <a:off x="1403648" y="1773237"/>
            <a:ext cx="6336704" cy="106644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kern="1200" dirty="0">
                <a:solidFill>
                  <a:srgbClr val="FBFBFC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ERNIE-4.0-8K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的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  <a:p>
            <a:r>
              <a: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文字冒险游戏聊天机器人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3FACA2-1DF4-4109-AC95-4550AF7AEB33}"/>
              </a:ext>
            </a:extLst>
          </p:cNvPr>
          <p:cNvSpPr/>
          <p:nvPr/>
        </p:nvSpPr>
        <p:spPr>
          <a:xfrm>
            <a:off x="2998495" y="1310930"/>
            <a:ext cx="31470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人工智能软件开发与实践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166DF45-47A4-47C0-B064-D9BFF3D1B02F}"/>
              </a:ext>
            </a:extLst>
          </p:cNvPr>
          <p:cNvGrpSpPr/>
          <p:nvPr/>
        </p:nvGrpSpPr>
        <p:grpSpPr>
          <a:xfrm>
            <a:off x="2620467" y="2903962"/>
            <a:ext cx="3829050" cy="331844"/>
            <a:chOff x="3543300" y="4018051"/>
            <a:chExt cx="5105400" cy="442458"/>
          </a:xfrm>
        </p:grpSpPr>
        <p:sp>
          <p:nvSpPr>
            <p:cNvPr id="37" name="文本占位符 10">
              <a:extLst>
                <a:ext uri="{FF2B5EF4-FFF2-40B4-BE49-F238E27FC236}">
                  <a16:creationId xmlns:a16="http://schemas.microsoft.com/office/drawing/2014/main" id="{56E8C1C0-5D3F-4021-AA91-947017CE4C01}"/>
                </a:ext>
              </a:extLst>
            </p:cNvPr>
            <p:cNvSpPr txBox="1">
              <a:spLocks/>
            </p:cNvSpPr>
            <p:nvPr/>
          </p:nvSpPr>
          <p:spPr>
            <a:xfrm>
              <a:off x="3920705" y="4082314"/>
              <a:ext cx="4350591" cy="313932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kern="1200" dirty="0">
                  <a:solidFill>
                    <a:srgbClr val="FBFBFC"/>
                  </a:solidFill>
                  <a:latin typeface="+mj-lt"/>
                  <a:ea typeface="+mj-ea"/>
                  <a:cs typeface="+mj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小组成员：郄东昕 刘子康 宋泱 鲍健焘 武靖涛</a:t>
              </a: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0108528-6C4A-41BA-89A0-2C1109D38150}"/>
                </a:ext>
              </a:extLst>
            </p:cNvPr>
            <p:cNvSpPr/>
            <p:nvPr/>
          </p:nvSpPr>
          <p:spPr>
            <a:xfrm>
              <a:off x="3543300" y="4018051"/>
              <a:ext cx="5105400" cy="44245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92EFFAA8-FF7C-4E8D-ADE5-8EC87CE8CAF8}"/>
              </a:ext>
            </a:extLst>
          </p:cNvPr>
          <p:cNvSpPr/>
          <p:nvPr/>
        </p:nvSpPr>
        <p:spPr>
          <a:xfrm>
            <a:off x="1331640" y="1192473"/>
            <a:ext cx="6480720" cy="22702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05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93827E-6 L 3.05556E-6 0.05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5" grpId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E8D0E9D1-57D9-49A7-8721-48AB1EB269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B6416D0-2351-480F-99D8-F229F48798F6}"/>
              </a:ext>
            </a:extLst>
          </p:cNvPr>
          <p:cNvSpPr>
            <a:spLocks/>
          </p:cNvSpPr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9F5BD55-D3A1-41DA-910F-7F44151A5C34}"/>
              </a:ext>
            </a:extLst>
          </p:cNvPr>
          <p:cNvSpPr>
            <a:spLocks/>
          </p:cNvSpPr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41ABCCDB-5270-4F1C-907B-0CA618C555BF}"/>
              </a:ext>
            </a:extLst>
          </p:cNvPr>
          <p:cNvSpPr>
            <a:spLocks/>
          </p:cNvSpPr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95E60BE2-0444-4A3F-80D3-7EEB65500B63}"/>
              </a:ext>
            </a:extLst>
          </p:cNvPr>
          <p:cNvSpPr>
            <a:spLocks/>
          </p:cNvSpPr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F4B652D-2D6B-433B-8FE2-9EC8580640F1}"/>
              </a:ext>
            </a:extLst>
          </p:cNvPr>
          <p:cNvSpPr>
            <a:spLocks/>
          </p:cNvSpPr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27B5F42D-2E62-4D0B-A7B1-616AF906545D}"/>
              </a:ext>
            </a:extLst>
          </p:cNvPr>
          <p:cNvSpPr>
            <a:spLocks/>
          </p:cNvSpPr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4727D10-703A-469E-927A-B375FB6DAFD8}"/>
              </a:ext>
            </a:extLst>
          </p:cNvPr>
          <p:cNvSpPr>
            <a:spLocks/>
          </p:cNvSpPr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4E6877A-4C71-4B7B-848F-3B6C7E9C298A}"/>
              </a:ext>
            </a:extLst>
          </p:cNvPr>
          <p:cNvSpPr>
            <a:spLocks/>
          </p:cNvSpPr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FFDC338D-630C-42EE-B233-AAF55FA75110}"/>
              </a:ext>
            </a:extLst>
          </p:cNvPr>
          <p:cNvSpPr>
            <a:spLocks/>
          </p:cNvSpPr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9BA1331-653B-4F18-98A1-BC0C4A57C1FC}"/>
              </a:ext>
            </a:extLst>
          </p:cNvPr>
          <p:cNvSpPr>
            <a:spLocks/>
          </p:cNvSpPr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CEF49F9-855D-47E4-AD70-13334AC962EB}"/>
              </a:ext>
            </a:extLst>
          </p:cNvPr>
          <p:cNvSpPr>
            <a:spLocks/>
          </p:cNvSpPr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77115059-4A2F-4500-BD46-1C611211B802}"/>
              </a:ext>
            </a:extLst>
          </p:cNvPr>
          <p:cNvSpPr>
            <a:spLocks/>
          </p:cNvSpPr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2BC6CD4A-6CB9-45D4-B055-A01B357CCBF3}"/>
              </a:ext>
            </a:extLst>
          </p:cNvPr>
          <p:cNvSpPr>
            <a:spLocks/>
          </p:cNvSpPr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E7A39FBF-9425-4189-8BD0-983C2090F9C9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BC1B045C-483D-4440-83BE-03AA3320A7F4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CE2E00A3-4377-4007-9605-CF73AED9C775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4148030C-7901-4DFD-81C2-F996EE4555F1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6BDF49C-3F2D-4E3C-974B-6E9DE9B788BB}"/>
              </a:ext>
            </a:extLst>
          </p:cNvPr>
          <p:cNvSpPr>
            <a:spLocks/>
          </p:cNvSpPr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C2CF21-7943-43E6-9681-25082FCD7AF6}"/>
              </a:ext>
            </a:extLst>
          </p:cNvPr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52E178-4F5B-423B-A6B3-F229CBAFBAA5}"/>
              </a:ext>
            </a:extLst>
          </p:cNvPr>
          <p:cNvSpPr/>
          <p:nvPr/>
        </p:nvSpPr>
        <p:spPr>
          <a:xfrm>
            <a:off x="1571126" y="2770585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具体技术细节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F14C99-1DC8-4CC1-B714-5E327C1D8535}"/>
              </a:ext>
            </a:extLst>
          </p:cNvPr>
          <p:cNvSpPr/>
          <p:nvPr/>
        </p:nvSpPr>
        <p:spPr>
          <a:xfrm>
            <a:off x="3633484" y="1423918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03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0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12039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认证鉴权，初始化聊天组件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323850" y="20402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获取回复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660775" y="30041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使用百度提供的</a:t>
            </a:r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安全认证AK/SK鉴权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830" y="1924050"/>
            <a:ext cx="5708650" cy="939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D9327B-C1DC-A055-DF4A-3C2C87CBD4E7}"/>
              </a:ext>
            </a:extLst>
          </p:cNvPr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API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调用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12039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认证鉴权，初始化聊天组件</a:t>
            </a:r>
          </a:p>
        </p:txBody>
      </p:sp>
      <p:sp>
        <p:nvSpPr>
          <p:cNvPr id="32" name="文本框 31"/>
          <p:cNvSpPr txBox="1"/>
          <p:nvPr>
            <p:custDataLst>
              <p:tags r:id="rId2"/>
            </p:custDataLst>
          </p:nvPr>
        </p:nvSpPr>
        <p:spPr>
          <a:xfrm>
            <a:off x="323850" y="20402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获取回复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561080" y="300418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存储所有对话信息</a:t>
            </a:r>
          </a:p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每次将其传给聊天组件，获取回答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930" y="1708150"/>
            <a:ext cx="6210300" cy="1181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7C261F-84A1-8D43-688C-D859439349D9}"/>
              </a:ext>
            </a:extLst>
          </p:cNvPr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API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调用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997314" y="1122700"/>
            <a:ext cx="3186521" cy="3455505"/>
            <a:chOff x="3996419" y="1496934"/>
            <a:chExt cx="4248695" cy="4607339"/>
          </a:xfrm>
        </p:grpSpPr>
        <p:sp>
          <p:nvSpPr>
            <p:cNvPr id="17" name="Oval 21"/>
            <p:cNvSpPr/>
            <p:nvPr/>
          </p:nvSpPr>
          <p:spPr bwMode="auto">
            <a:xfrm>
              <a:off x="4371573" y="5810754"/>
              <a:ext cx="3390150" cy="293519"/>
            </a:xfrm>
            <a:prstGeom prst="ellipse">
              <a:avLst/>
            </a:prstGeom>
            <a:solidFill>
              <a:srgbClr val="E6E5E5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Freeform: Shape 4"/>
            <p:cNvSpPr/>
            <p:nvPr/>
          </p:nvSpPr>
          <p:spPr bwMode="auto">
            <a:xfrm>
              <a:off x="5014565" y="1506106"/>
              <a:ext cx="1104367" cy="1139223"/>
            </a:xfrm>
            <a:custGeom>
              <a:avLst/>
              <a:gdLst>
                <a:gd name="T0" fmla="*/ 0 w 18779"/>
                <a:gd name="T1" fmla="*/ 0 h 18961"/>
                <a:gd name="T2" fmla="*/ 0 w 18779"/>
                <a:gd name="T3" fmla="*/ 0 h 18961"/>
                <a:gd name="T4" fmla="*/ 0 w 18779"/>
                <a:gd name="T5" fmla="*/ 0 h 18961"/>
                <a:gd name="T6" fmla="*/ 0 w 18779"/>
                <a:gd name="T7" fmla="*/ 0 h 18961"/>
                <a:gd name="T8" fmla="*/ 0 w 18779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79" h="18961">
                  <a:moveTo>
                    <a:pt x="15613" y="18961"/>
                  </a:moveTo>
                  <a:cubicBezTo>
                    <a:pt x="16591" y="17548"/>
                    <a:pt x="17662" y="16090"/>
                    <a:pt x="18779" y="14586"/>
                  </a:cubicBezTo>
                  <a:cubicBezTo>
                    <a:pt x="12495" y="6247"/>
                    <a:pt x="4395" y="-2639"/>
                    <a:pt x="763" y="733"/>
                  </a:cubicBezTo>
                  <a:cubicBezTo>
                    <a:pt x="-2821" y="4424"/>
                    <a:pt x="6908" y="12718"/>
                    <a:pt x="15613" y="18961"/>
                  </a:cubicBezTo>
                  <a:close/>
                  <a:moveTo>
                    <a:pt x="15613" y="18961"/>
                  </a:move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Freeform: Shape 5"/>
            <p:cNvSpPr/>
            <p:nvPr/>
          </p:nvSpPr>
          <p:spPr bwMode="auto">
            <a:xfrm>
              <a:off x="3996419" y="1545548"/>
              <a:ext cx="2630669" cy="2583889"/>
            </a:xfrm>
            <a:custGeom>
              <a:avLst/>
              <a:gdLst>
                <a:gd name="T0" fmla="*/ 4 w 19199"/>
                <a:gd name="T1" fmla="*/ 0 h 21600"/>
                <a:gd name="T2" fmla="*/ 10 w 19199"/>
                <a:gd name="T3" fmla="*/ 4 h 21600"/>
                <a:gd name="T4" fmla="*/ 6 w 19199"/>
                <a:gd name="T5" fmla="*/ 6 h 21600"/>
                <a:gd name="T6" fmla="*/ 0 w 19199"/>
                <a:gd name="T7" fmla="*/ 2 h 21600"/>
                <a:gd name="T8" fmla="*/ 4 w 19199"/>
                <a:gd name="T9" fmla="*/ 0 h 21600"/>
                <a:gd name="T10" fmla="*/ 4 w 19199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7740" y="0"/>
                  </a:moveTo>
                  <a:cubicBezTo>
                    <a:pt x="5005" y="3135"/>
                    <a:pt x="19199" y="13134"/>
                    <a:pt x="19199" y="13134"/>
                  </a:cubicBezTo>
                  <a:cubicBezTo>
                    <a:pt x="11813" y="21600"/>
                    <a:pt x="11813" y="21600"/>
                    <a:pt x="11813" y="21600"/>
                  </a:cubicBezTo>
                  <a:cubicBezTo>
                    <a:pt x="11813" y="21600"/>
                    <a:pt x="-2401" y="11601"/>
                    <a:pt x="354" y="8466"/>
                  </a:cubicBezTo>
                  <a:lnTo>
                    <a:pt x="7740" y="0"/>
                  </a:lnTo>
                  <a:close/>
                  <a:moveTo>
                    <a:pt x="7740" y="0"/>
                  </a:moveTo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6"/>
            <p:cNvSpPr/>
            <p:nvPr/>
          </p:nvSpPr>
          <p:spPr bwMode="auto">
            <a:xfrm>
              <a:off x="7096719" y="2513245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rgbClr val="0B5FB3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Freeform: Shape 7"/>
            <p:cNvSpPr/>
            <p:nvPr/>
          </p:nvSpPr>
          <p:spPr bwMode="auto">
            <a:xfrm>
              <a:off x="5612611" y="1496934"/>
              <a:ext cx="2584806" cy="2631586"/>
            </a:xfrm>
            <a:custGeom>
              <a:avLst/>
              <a:gdLst>
                <a:gd name="T0" fmla="*/ 6 w 21600"/>
                <a:gd name="T1" fmla="*/ 4 h 19199"/>
                <a:gd name="T2" fmla="*/ 2 w 21600"/>
                <a:gd name="T3" fmla="*/ 10 h 19199"/>
                <a:gd name="T4" fmla="*/ 0 w 21600"/>
                <a:gd name="T5" fmla="*/ 6 h 19199"/>
                <a:gd name="T6" fmla="*/ 4 w 21600"/>
                <a:gd name="T7" fmla="*/ 0 h 19199"/>
                <a:gd name="T8" fmla="*/ 6 w 21600"/>
                <a:gd name="T9" fmla="*/ 4 h 19199"/>
                <a:gd name="T10" fmla="*/ 6 w 21600"/>
                <a:gd name="T11" fmla="*/ 4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21600" y="7740"/>
                  </a:moveTo>
                  <a:cubicBezTo>
                    <a:pt x="18465" y="5005"/>
                    <a:pt x="8466" y="19199"/>
                    <a:pt x="8466" y="19199"/>
                  </a:cubicBezTo>
                  <a:cubicBezTo>
                    <a:pt x="0" y="11813"/>
                    <a:pt x="0" y="11813"/>
                    <a:pt x="0" y="11813"/>
                  </a:cubicBezTo>
                  <a:cubicBezTo>
                    <a:pt x="0" y="11813"/>
                    <a:pt x="9999" y="-2401"/>
                    <a:pt x="13134" y="354"/>
                  </a:cubicBezTo>
                  <a:lnTo>
                    <a:pt x="21600" y="7740"/>
                  </a:lnTo>
                  <a:close/>
                  <a:moveTo>
                    <a:pt x="21600" y="7740"/>
                  </a:moveTo>
                </a:path>
              </a:pathLst>
            </a:custGeom>
            <a:solidFill>
              <a:schemeClr val="accent3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Freeform: Shape 8"/>
            <p:cNvSpPr/>
            <p:nvPr/>
          </p:nvSpPr>
          <p:spPr bwMode="auto">
            <a:xfrm>
              <a:off x="7096719" y="2516914"/>
              <a:ext cx="1146561" cy="1111705"/>
            </a:xfrm>
            <a:custGeom>
              <a:avLst/>
              <a:gdLst>
                <a:gd name="T0" fmla="*/ 0 w 18961"/>
                <a:gd name="T1" fmla="*/ 0 h 18779"/>
                <a:gd name="T2" fmla="*/ 0 w 18961"/>
                <a:gd name="T3" fmla="*/ 0 h 18779"/>
                <a:gd name="T4" fmla="*/ 0 w 18961"/>
                <a:gd name="T5" fmla="*/ 0 h 18779"/>
                <a:gd name="T6" fmla="*/ 0 w 18961"/>
                <a:gd name="T7" fmla="*/ 0 h 18779"/>
                <a:gd name="T8" fmla="*/ 0 w 18961"/>
                <a:gd name="T9" fmla="*/ 0 h 187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779">
                  <a:moveTo>
                    <a:pt x="0" y="15613"/>
                  </a:moveTo>
                  <a:cubicBezTo>
                    <a:pt x="1413" y="16591"/>
                    <a:pt x="2871" y="17662"/>
                    <a:pt x="4375" y="18779"/>
                  </a:cubicBezTo>
                  <a:cubicBezTo>
                    <a:pt x="12714" y="12495"/>
                    <a:pt x="21600" y="4395"/>
                    <a:pt x="18228" y="763"/>
                  </a:cubicBezTo>
                  <a:cubicBezTo>
                    <a:pt x="14537" y="-2821"/>
                    <a:pt x="6243" y="6908"/>
                    <a:pt x="0" y="15613"/>
                  </a:cubicBezTo>
                  <a:close/>
                  <a:moveTo>
                    <a:pt x="0" y="15613"/>
                  </a:move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Freeform: Shape 9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rgbClr val="1398A1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Freeform: Shape 10"/>
            <p:cNvSpPr/>
            <p:nvPr/>
          </p:nvSpPr>
          <p:spPr bwMode="auto">
            <a:xfrm>
              <a:off x="4048702" y="3118629"/>
              <a:ext cx="2583889" cy="2632503"/>
            </a:xfrm>
            <a:custGeom>
              <a:avLst/>
              <a:gdLst>
                <a:gd name="T0" fmla="*/ 0 w 21600"/>
                <a:gd name="T1" fmla="*/ 6 h 19199"/>
                <a:gd name="T2" fmla="*/ 4 w 21600"/>
                <a:gd name="T3" fmla="*/ 0 h 19199"/>
                <a:gd name="T4" fmla="*/ 6 w 21600"/>
                <a:gd name="T5" fmla="*/ 4 h 19199"/>
                <a:gd name="T6" fmla="*/ 2 w 21600"/>
                <a:gd name="T7" fmla="*/ 9 h 19199"/>
                <a:gd name="T8" fmla="*/ 0 w 21600"/>
                <a:gd name="T9" fmla="*/ 6 h 19199"/>
                <a:gd name="T10" fmla="*/ 0 w 21600"/>
                <a:gd name="T11" fmla="*/ 6 h 191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19199">
                  <a:moveTo>
                    <a:pt x="0" y="11459"/>
                  </a:moveTo>
                  <a:cubicBezTo>
                    <a:pt x="3135" y="14194"/>
                    <a:pt x="13134" y="0"/>
                    <a:pt x="13134" y="0"/>
                  </a:cubicBezTo>
                  <a:cubicBezTo>
                    <a:pt x="21600" y="7386"/>
                    <a:pt x="21600" y="7386"/>
                    <a:pt x="21600" y="7386"/>
                  </a:cubicBezTo>
                  <a:cubicBezTo>
                    <a:pt x="21600" y="7386"/>
                    <a:pt x="11601" y="21600"/>
                    <a:pt x="8466" y="18845"/>
                  </a:cubicBezTo>
                  <a:lnTo>
                    <a:pt x="0" y="11459"/>
                  </a:lnTo>
                  <a:close/>
                  <a:moveTo>
                    <a:pt x="0" y="11459"/>
                  </a:moveTo>
                </a:path>
              </a:pathLst>
            </a:custGeom>
            <a:solidFill>
              <a:schemeClr val="accent2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Freeform: Shape 11"/>
            <p:cNvSpPr/>
            <p:nvPr/>
          </p:nvSpPr>
          <p:spPr bwMode="auto">
            <a:xfrm>
              <a:off x="4006509" y="3631371"/>
              <a:ext cx="1139223" cy="1106202"/>
            </a:xfrm>
            <a:custGeom>
              <a:avLst/>
              <a:gdLst>
                <a:gd name="T0" fmla="*/ 0 w 18961"/>
                <a:gd name="T1" fmla="*/ 0 h 18808"/>
                <a:gd name="T2" fmla="*/ 0 w 18961"/>
                <a:gd name="T3" fmla="*/ 0 h 18808"/>
                <a:gd name="T4" fmla="*/ 0 w 18961"/>
                <a:gd name="T5" fmla="*/ 0 h 18808"/>
                <a:gd name="T6" fmla="*/ 0 w 18961"/>
                <a:gd name="T7" fmla="*/ 0 h 18808"/>
                <a:gd name="T8" fmla="*/ 0 w 18961"/>
                <a:gd name="T9" fmla="*/ 0 h 18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61" h="18808">
                  <a:moveTo>
                    <a:pt x="18961" y="3166"/>
                  </a:moveTo>
                  <a:cubicBezTo>
                    <a:pt x="17548" y="2188"/>
                    <a:pt x="16090" y="1117"/>
                    <a:pt x="14586" y="0"/>
                  </a:cubicBezTo>
                  <a:cubicBezTo>
                    <a:pt x="6247" y="6284"/>
                    <a:pt x="-2639" y="14384"/>
                    <a:pt x="733" y="18062"/>
                  </a:cubicBezTo>
                  <a:cubicBezTo>
                    <a:pt x="4424" y="21600"/>
                    <a:pt x="12718" y="11871"/>
                    <a:pt x="18961" y="3166"/>
                  </a:cubicBezTo>
                  <a:close/>
                  <a:moveTo>
                    <a:pt x="18961" y="3166"/>
                  </a:move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Freeform: Shape 12"/>
            <p:cNvSpPr/>
            <p:nvPr/>
          </p:nvSpPr>
          <p:spPr bwMode="auto">
            <a:xfrm>
              <a:off x="6125353" y="4613744"/>
              <a:ext cx="1105284" cy="1139223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rgbClr val="093566"/>
            </a:solidFill>
            <a:ln w="9525" cap="flat">
              <a:solidFill>
                <a:schemeClr val="tx1">
                  <a:alpha val="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Freeform: Shape 13"/>
            <p:cNvSpPr/>
            <p:nvPr/>
          </p:nvSpPr>
          <p:spPr bwMode="auto">
            <a:xfrm>
              <a:off x="5612611" y="3127802"/>
              <a:ext cx="2632503" cy="2582972"/>
            </a:xfrm>
            <a:custGeom>
              <a:avLst/>
              <a:gdLst>
                <a:gd name="T0" fmla="*/ 6 w 19199"/>
                <a:gd name="T1" fmla="*/ 6 h 21600"/>
                <a:gd name="T2" fmla="*/ 0 w 19199"/>
                <a:gd name="T3" fmla="*/ 2 h 21600"/>
                <a:gd name="T4" fmla="*/ 4 w 19199"/>
                <a:gd name="T5" fmla="*/ 0 h 21600"/>
                <a:gd name="T6" fmla="*/ 9 w 19199"/>
                <a:gd name="T7" fmla="*/ 4 h 21600"/>
                <a:gd name="T8" fmla="*/ 6 w 19199"/>
                <a:gd name="T9" fmla="*/ 6 h 21600"/>
                <a:gd name="T10" fmla="*/ 6 w 19199"/>
                <a:gd name="T11" fmla="*/ 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199" h="21600">
                  <a:moveTo>
                    <a:pt x="11459" y="21600"/>
                  </a:moveTo>
                  <a:cubicBezTo>
                    <a:pt x="14194" y="18465"/>
                    <a:pt x="0" y="8466"/>
                    <a:pt x="0" y="8466"/>
                  </a:cubicBezTo>
                  <a:cubicBezTo>
                    <a:pt x="7386" y="0"/>
                    <a:pt x="7386" y="0"/>
                    <a:pt x="7386" y="0"/>
                  </a:cubicBezTo>
                  <a:cubicBezTo>
                    <a:pt x="7386" y="0"/>
                    <a:pt x="21600" y="9999"/>
                    <a:pt x="18845" y="13134"/>
                  </a:cubicBezTo>
                  <a:lnTo>
                    <a:pt x="11459" y="21600"/>
                  </a:lnTo>
                  <a:close/>
                  <a:moveTo>
                    <a:pt x="11459" y="21600"/>
                  </a:moveTo>
                </a:path>
              </a:pathLst>
            </a:custGeom>
            <a:solidFill>
              <a:schemeClr val="accent4"/>
            </a:solidFill>
            <a:ln w="38100" cap="flat">
              <a:solidFill>
                <a:schemeClr val="bg1">
                  <a:lumMod val="9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Freeform: Shape 14"/>
            <p:cNvSpPr/>
            <p:nvPr/>
          </p:nvSpPr>
          <p:spPr bwMode="auto">
            <a:xfrm>
              <a:off x="6125353" y="4611910"/>
              <a:ext cx="1105284" cy="1138305"/>
            </a:xfrm>
            <a:custGeom>
              <a:avLst/>
              <a:gdLst>
                <a:gd name="T0" fmla="*/ 0 w 18808"/>
                <a:gd name="T1" fmla="*/ 0 h 18961"/>
                <a:gd name="T2" fmla="*/ 0 w 18808"/>
                <a:gd name="T3" fmla="*/ 0 h 18961"/>
                <a:gd name="T4" fmla="*/ 0 w 18808"/>
                <a:gd name="T5" fmla="*/ 0 h 18961"/>
                <a:gd name="T6" fmla="*/ 0 w 18808"/>
                <a:gd name="T7" fmla="*/ 0 h 18961"/>
                <a:gd name="T8" fmla="*/ 0 w 18808"/>
                <a:gd name="T9" fmla="*/ 0 h 18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08" h="18961">
                  <a:moveTo>
                    <a:pt x="3166" y="0"/>
                  </a:moveTo>
                  <a:cubicBezTo>
                    <a:pt x="2188" y="1413"/>
                    <a:pt x="1117" y="2871"/>
                    <a:pt x="0" y="4375"/>
                  </a:cubicBezTo>
                  <a:cubicBezTo>
                    <a:pt x="6284" y="12714"/>
                    <a:pt x="14384" y="21600"/>
                    <a:pt x="18062" y="18228"/>
                  </a:cubicBezTo>
                  <a:cubicBezTo>
                    <a:pt x="21600" y="14537"/>
                    <a:pt x="11871" y="6243"/>
                    <a:pt x="3166" y="0"/>
                  </a:cubicBezTo>
                  <a:close/>
                  <a:moveTo>
                    <a:pt x="3166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Oval 15"/>
            <p:cNvSpPr/>
            <p:nvPr/>
          </p:nvSpPr>
          <p:spPr bwMode="auto">
            <a:xfrm>
              <a:off x="5291574" y="2826027"/>
              <a:ext cx="1601516" cy="15996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>
                  <a:alpha val="0"/>
                </a:schemeClr>
              </a:solidFill>
              <a:round/>
            </a:ln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zh-CN" altLang="en-US" sz="2400" b="1" dirty="0">
                  <a:cs typeface="+mn-ea"/>
                  <a:sym typeface="+mn-lt"/>
                </a:rPr>
                <a:t>图形化</a:t>
              </a:r>
            </a:p>
            <a:p>
              <a:pPr algn="ctr"/>
              <a:r>
                <a:rPr lang="zh-CN" altLang="en-US" sz="2400" b="1" dirty="0">
                  <a:cs typeface="+mn-ea"/>
                  <a:sym typeface="+mn-lt"/>
                </a:rPr>
                <a:t>界面</a:t>
              </a: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1248208" y="1532329"/>
            <a:ext cx="1749106" cy="766986"/>
            <a:chOff x="714323" y="2169079"/>
            <a:chExt cx="3109173" cy="1022647"/>
          </a:xfrm>
        </p:grpSpPr>
        <p:sp>
          <p:nvSpPr>
            <p:cNvPr id="15" name="TextBox 22"/>
            <p:cNvSpPr txBox="1"/>
            <p:nvPr/>
          </p:nvSpPr>
          <p:spPr bwMode="auto">
            <a:xfrm>
              <a:off x="714323" y="2169079"/>
              <a:ext cx="3109173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Autofit/>
            </a:bodyPr>
            <a:lstStyle/>
            <a:p>
              <a:pPr algn="r" latinLnBrk="0">
                <a:buClrTx/>
                <a:buSzTx/>
                <a:buFontTx/>
              </a:pPr>
              <a:r>
                <a:rPr lang="zh-CN" altLang="en-US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窗口标题</a:t>
              </a:r>
            </a:p>
          </p:txBody>
        </p:sp>
        <p:sp>
          <p:nvSpPr>
            <p:cNvPr id="16" name="TextBox 23"/>
            <p:cNvSpPr txBox="1"/>
            <p:nvPr/>
          </p:nvSpPr>
          <p:spPr bwMode="auto">
            <a:xfrm>
              <a:off x="714323" y="2635547"/>
              <a:ext cx="3109173" cy="556179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sz="1400" dirty="0">
                  <a:cs typeface="+mn-ea"/>
                  <a:sym typeface="+mn-lt"/>
                </a:rPr>
                <a:t>更改窗口标题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4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设置布局</a:t>
              </a:r>
            </a:p>
          </p:txBody>
        </p:sp>
      </p:grpSp>
      <p:grpSp>
        <p:nvGrpSpPr>
          <p:cNvPr id="6" name="Group 24"/>
          <p:cNvGrpSpPr/>
          <p:nvPr/>
        </p:nvGrpSpPr>
        <p:grpSpPr>
          <a:xfrm>
            <a:off x="881813" y="3152303"/>
            <a:ext cx="2126615" cy="761509"/>
            <a:chOff x="63027" y="2169079"/>
            <a:chExt cx="3780225" cy="1015345"/>
          </a:xfrm>
        </p:grpSpPr>
        <p:sp>
          <p:nvSpPr>
            <p:cNvPr id="13" name="TextBox 25"/>
            <p:cNvSpPr txBox="1"/>
            <p:nvPr/>
          </p:nvSpPr>
          <p:spPr bwMode="auto">
            <a:xfrm>
              <a:off x="714323" y="2169079"/>
              <a:ext cx="3109173" cy="309958"/>
            </a:xfrm>
            <a:prstGeom prst="rect">
              <a:avLst/>
            </a:prstGeom>
            <a:noFill/>
          </p:spPr>
          <p:txBody>
            <a:bodyPr wrap="none" lIns="0" tIns="0" rIns="360000" bIns="0" anchor="ctr" anchorCtr="0">
              <a:noAutofit/>
            </a:bodyPr>
            <a:lstStyle/>
            <a:p>
              <a:pPr algn="r" latinLnBrk="0"/>
              <a:r>
                <a:rPr lang="zh-CN" altLang="en-US" dirty="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输入框</a:t>
              </a:r>
            </a:p>
          </p:txBody>
        </p:sp>
        <p:sp>
          <p:nvSpPr>
            <p:cNvPr id="14" name="TextBox 26"/>
            <p:cNvSpPr txBox="1"/>
            <p:nvPr/>
          </p:nvSpPr>
          <p:spPr bwMode="auto">
            <a:xfrm>
              <a:off x="63027" y="2628164"/>
              <a:ext cx="3780225" cy="556260"/>
            </a:xfrm>
            <a:prstGeom prst="rect">
              <a:avLst/>
            </a:prstGeom>
            <a:noFill/>
          </p:spPr>
          <p:txBody>
            <a:bodyPr wrap="square" lIns="0" tIns="0" rIns="360000" bIns="0" anchor="ctr" anchorCtr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sz="1400" dirty="0">
                  <a:cs typeface="+mn-ea"/>
                  <a:sym typeface="+mn-lt"/>
                </a:rPr>
                <a:t>绑定回车键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400" dirty="0">
                  <a:cs typeface="+mn-ea"/>
                  <a:sym typeface="+mn-lt"/>
                </a:rPr>
                <a:t>设置背景、字体颜色</a:t>
              </a:r>
              <a:endParaRPr lang="zh-CN" altLang="en-US" sz="14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7" name="Group 31"/>
          <p:cNvGrpSpPr/>
          <p:nvPr/>
        </p:nvGrpSpPr>
        <p:grpSpPr>
          <a:xfrm>
            <a:off x="6183835" y="3152303"/>
            <a:ext cx="1610441" cy="763349"/>
            <a:chOff x="9477009" y="3764961"/>
            <a:chExt cx="2001228" cy="1017798"/>
          </a:xfrm>
        </p:grpSpPr>
        <p:sp>
          <p:nvSpPr>
            <p:cNvPr id="11" name="TextBox 32"/>
            <p:cNvSpPr txBox="1"/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Autofit/>
            </a:bodyPr>
            <a:lstStyle/>
            <a:p>
              <a:pPr algn="l" latinLnBrk="0"/>
              <a:r>
                <a:rPr lang="zh-CN" altLang="en-US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发送按钮</a:t>
              </a:r>
            </a:p>
          </p:txBody>
        </p:sp>
        <p:sp>
          <p:nvSpPr>
            <p:cNvPr id="12" name="TextBox 33"/>
            <p:cNvSpPr txBox="1"/>
            <p:nvPr/>
          </p:nvSpPr>
          <p:spPr bwMode="auto">
            <a:xfrm>
              <a:off x="9477009" y="4226581"/>
              <a:ext cx="2001228" cy="556178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400" dirty="0">
                  <a:cs typeface="+mn-ea"/>
                  <a:sym typeface="+mn-lt"/>
                </a:rPr>
                <a:t>绑定发送函数</a:t>
              </a:r>
              <a:endParaRPr lang="en-US" altLang="zh-CN" sz="1400" dirty="0"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zh-CN" sz="1400" b="0" dirty="0"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6183835" y="1532329"/>
            <a:ext cx="1610441" cy="766986"/>
            <a:chOff x="9477009" y="3764961"/>
            <a:chExt cx="2001228" cy="1022648"/>
          </a:xfrm>
        </p:grpSpPr>
        <p:sp>
          <p:nvSpPr>
            <p:cNvPr id="9" name="TextBox 35"/>
            <p:cNvSpPr txBox="1"/>
            <p:nvPr/>
          </p:nvSpPr>
          <p:spPr bwMode="auto">
            <a:xfrm>
              <a:off x="9477009" y="3764961"/>
              <a:ext cx="2001228" cy="309958"/>
            </a:xfrm>
            <a:prstGeom prst="rect">
              <a:avLst/>
            </a:prstGeom>
            <a:noFill/>
          </p:spPr>
          <p:txBody>
            <a:bodyPr wrap="none" lIns="360000" tIns="0" rIns="0" bIns="0" anchor="ctr" anchorCtr="0">
              <a:noAutofit/>
            </a:bodyPr>
            <a:lstStyle/>
            <a:p>
              <a:pPr algn="l" latinLnBrk="0"/>
              <a:r>
                <a:rPr lang="zh-CN" altLang="en-US" dirty="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文本显示框</a:t>
              </a:r>
            </a:p>
          </p:txBody>
        </p:sp>
        <p:sp>
          <p:nvSpPr>
            <p:cNvPr id="10" name="TextBox 36"/>
            <p:cNvSpPr txBox="1"/>
            <p:nvPr/>
          </p:nvSpPr>
          <p:spPr bwMode="auto">
            <a:xfrm>
              <a:off x="9477009" y="4231430"/>
              <a:ext cx="2001228" cy="556179"/>
            </a:xfrm>
            <a:prstGeom prst="rect">
              <a:avLst/>
            </a:prstGeom>
            <a:noFill/>
          </p:spPr>
          <p:txBody>
            <a:bodyPr wrap="square" lIns="36000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sz="1400" dirty="0">
                  <a:cs typeface="+mn-ea"/>
                  <a:sym typeface="+mn-lt"/>
                </a:rPr>
                <a:t>设置字体颜色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1400" b="0" dirty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设置背景图片</a:t>
              </a:r>
            </a:p>
          </p:txBody>
        </p:sp>
      </p:grpSp>
      <p:sp>
        <p:nvSpPr>
          <p:cNvPr id="30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图形化界面结构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12039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窗口标题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3850" y="287655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</a:t>
            </a: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323850" y="20402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文本显示框</a:t>
            </a: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323850" y="371284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发送按钮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30" y="1564005"/>
            <a:ext cx="5546090" cy="1259840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3660775" y="30041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设置基本标题和布局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A802D8-7F37-3B7C-540F-69A6815F3FB7}"/>
              </a:ext>
            </a:extLst>
          </p:cNvPr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图形化界面结构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12039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窗口标题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3850" y="287655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</a:t>
            </a: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323850" y="20402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文本显示框</a:t>
            </a: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323850" y="371284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发送按钮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26423" y="3940175"/>
            <a:ext cx="4188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设置字体大小、颜色以适应背景图片，提高观感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rcRect r="16046"/>
          <a:stretch>
            <a:fillRect/>
          </a:stretch>
        </p:blipFill>
        <p:spPr>
          <a:xfrm>
            <a:off x="2700655" y="988060"/>
            <a:ext cx="5039995" cy="2765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BE046A-5B97-28DD-83A7-EBC9109F03CF}"/>
              </a:ext>
            </a:extLst>
          </p:cNvPr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图形化界面结构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12039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窗口标题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3850" y="287655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</a:t>
            </a: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323850" y="20402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文本显示框</a:t>
            </a: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323850" y="371284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发送按钮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227705" y="3940175"/>
            <a:ext cx="4188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设置输入框颜色，更易于输入</a:t>
            </a:r>
          </a:p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绑定回车键与发送函数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785" y="1703070"/>
            <a:ext cx="6972300" cy="173736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DB9D6F-5CDF-6A02-10EF-247608978847}"/>
              </a:ext>
            </a:extLst>
          </p:cNvPr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图形化界面结构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23850" y="120396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窗口标题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23850" y="287655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输入框</a:t>
            </a: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323850" y="204025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文本显示框</a:t>
            </a:r>
          </a:p>
        </p:txBody>
      </p:sp>
      <p:sp>
        <p:nvSpPr>
          <p:cNvPr id="33" name="文本框 32"/>
          <p:cNvSpPr txBox="1"/>
          <p:nvPr>
            <p:custDataLst>
              <p:tags r:id="rId4"/>
            </p:custDataLst>
          </p:nvPr>
        </p:nvSpPr>
        <p:spPr>
          <a:xfrm>
            <a:off x="323850" y="371284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发送按钮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986723" y="3075940"/>
            <a:ext cx="4188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将发送按钮与发送键绑定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1640" y="1851660"/>
            <a:ext cx="6778625" cy="84963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7803063-BC82-F3CB-FE28-8BFB520D1456}"/>
              </a:ext>
            </a:extLst>
          </p:cNvPr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图形化界面结构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E8D0E9D1-57D9-49A7-8721-48AB1EB269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B6416D0-2351-480F-99D8-F229F48798F6}"/>
              </a:ext>
            </a:extLst>
          </p:cNvPr>
          <p:cNvSpPr>
            <a:spLocks/>
          </p:cNvSpPr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9F5BD55-D3A1-41DA-910F-7F44151A5C34}"/>
              </a:ext>
            </a:extLst>
          </p:cNvPr>
          <p:cNvSpPr>
            <a:spLocks/>
          </p:cNvSpPr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41ABCCDB-5270-4F1C-907B-0CA618C555BF}"/>
              </a:ext>
            </a:extLst>
          </p:cNvPr>
          <p:cNvSpPr>
            <a:spLocks/>
          </p:cNvSpPr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95E60BE2-0444-4A3F-80D3-7EEB65500B63}"/>
              </a:ext>
            </a:extLst>
          </p:cNvPr>
          <p:cNvSpPr>
            <a:spLocks/>
          </p:cNvSpPr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F4B652D-2D6B-433B-8FE2-9EC8580640F1}"/>
              </a:ext>
            </a:extLst>
          </p:cNvPr>
          <p:cNvSpPr>
            <a:spLocks/>
          </p:cNvSpPr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27B5F42D-2E62-4D0B-A7B1-616AF906545D}"/>
              </a:ext>
            </a:extLst>
          </p:cNvPr>
          <p:cNvSpPr>
            <a:spLocks/>
          </p:cNvSpPr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4727D10-703A-469E-927A-B375FB6DAFD8}"/>
              </a:ext>
            </a:extLst>
          </p:cNvPr>
          <p:cNvSpPr>
            <a:spLocks/>
          </p:cNvSpPr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4E6877A-4C71-4B7B-848F-3B6C7E9C298A}"/>
              </a:ext>
            </a:extLst>
          </p:cNvPr>
          <p:cNvSpPr>
            <a:spLocks/>
          </p:cNvSpPr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FFDC338D-630C-42EE-B233-AAF55FA75110}"/>
              </a:ext>
            </a:extLst>
          </p:cNvPr>
          <p:cNvSpPr>
            <a:spLocks/>
          </p:cNvSpPr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9BA1331-653B-4F18-98A1-BC0C4A57C1FC}"/>
              </a:ext>
            </a:extLst>
          </p:cNvPr>
          <p:cNvSpPr>
            <a:spLocks/>
          </p:cNvSpPr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CEF49F9-855D-47E4-AD70-13334AC962EB}"/>
              </a:ext>
            </a:extLst>
          </p:cNvPr>
          <p:cNvSpPr>
            <a:spLocks/>
          </p:cNvSpPr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77115059-4A2F-4500-BD46-1C611211B802}"/>
              </a:ext>
            </a:extLst>
          </p:cNvPr>
          <p:cNvSpPr>
            <a:spLocks/>
          </p:cNvSpPr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2BC6CD4A-6CB9-45D4-B055-A01B357CCBF3}"/>
              </a:ext>
            </a:extLst>
          </p:cNvPr>
          <p:cNvSpPr>
            <a:spLocks/>
          </p:cNvSpPr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E7A39FBF-9425-4189-8BD0-983C2090F9C9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BC1B045C-483D-4440-83BE-03AA3320A7F4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CE2E00A3-4377-4007-9605-CF73AED9C775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4148030C-7901-4DFD-81C2-F996EE4555F1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6BDF49C-3F2D-4E3C-974B-6E9DE9B788BB}"/>
              </a:ext>
            </a:extLst>
          </p:cNvPr>
          <p:cNvSpPr>
            <a:spLocks/>
          </p:cNvSpPr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C2CF21-7943-43E6-9681-25082FCD7AF6}"/>
              </a:ext>
            </a:extLst>
          </p:cNvPr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52E178-4F5B-423B-A6B3-F229CBAFBAA5}"/>
              </a:ext>
            </a:extLst>
          </p:cNvPr>
          <p:cNvSpPr/>
          <p:nvPr/>
        </p:nvSpPr>
        <p:spPr>
          <a:xfrm>
            <a:off x="1571126" y="2770585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项目总结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F14C99-1DC8-4CC1-B714-5E327C1D8535}"/>
              </a:ext>
            </a:extLst>
          </p:cNvPr>
          <p:cNvSpPr/>
          <p:nvPr/>
        </p:nvSpPr>
        <p:spPr>
          <a:xfrm>
            <a:off x="3633484" y="1423918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04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36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apezoid 4">
            <a:extLst>
              <a:ext uri="{FF2B5EF4-FFF2-40B4-BE49-F238E27FC236}">
                <a16:creationId xmlns:a16="http://schemas.microsoft.com/office/drawing/2014/main" id="{2FABB79D-5135-E596-A2C9-16190AD77315}"/>
              </a:ext>
            </a:extLst>
          </p:cNvPr>
          <p:cNvSpPr/>
          <p:nvPr/>
        </p:nvSpPr>
        <p:spPr>
          <a:xfrm flipV="1">
            <a:off x="4328503" y="1958465"/>
            <a:ext cx="486992" cy="709612"/>
          </a:xfrm>
          <a:prstGeom prst="trapezoid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0F93D4C3-C1B5-A2B8-7A84-BCDF87CF83CC}"/>
              </a:ext>
            </a:extLst>
          </p:cNvPr>
          <p:cNvSpPr/>
          <p:nvPr/>
        </p:nvSpPr>
        <p:spPr>
          <a:xfrm>
            <a:off x="4166234" y="2313271"/>
            <a:ext cx="811530" cy="81153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Freeform: Shape 7">
            <a:extLst>
              <a:ext uri="{FF2B5EF4-FFF2-40B4-BE49-F238E27FC236}">
                <a16:creationId xmlns:a16="http://schemas.microsoft.com/office/drawing/2014/main" id="{4C278455-4BAF-DF47-A389-952F7F46860F}"/>
              </a:ext>
            </a:extLst>
          </p:cNvPr>
          <p:cNvSpPr/>
          <p:nvPr/>
        </p:nvSpPr>
        <p:spPr>
          <a:xfrm>
            <a:off x="4229100" y="1004935"/>
            <a:ext cx="685800" cy="1163080"/>
          </a:xfrm>
          <a:custGeom>
            <a:avLst/>
            <a:gdLst>
              <a:gd name="connsiteX0" fmla="*/ 0 w 914400"/>
              <a:gd name="connsiteY0" fmla="*/ 0 h 1550773"/>
              <a:gd name="connsiteX1" fmla="*/ 914400 w 914400"/>
              <a:gd name="connsiteY1" fmla="*/ 0 h 1550773"/>
              <a:gd name="connsiteX2" fmla="*/ 914400 w 914400"/>
              <a:gd name="connsiteY2" fmla="*/ 1093573 h 1550773"/>
              <a:gd name="connsiteX3" fmla="*/ 457200 w 914400"/>
              <a:gd name="connsiteY3" fmla="*/ 1550773 h 1550773"/>
              <a:gd name="connsiteX4" fmla="*/ 0 w 914400"/>
              <a:gd name="connsiteY4" fmla="*/ 1093573 h 1550773"/>
              <a:gd name="connsiteX5" fmla="*/ 0 w 914400"/>
              <a:gd name="connsiteY5" fmla="*/ 0 h 155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550773">
                <a:moveTo>
                  <a:pt x="0" y="0"/>
                </a:moveTo>
                <a:lnTo>
                  <a:pt x="914400" y="0"/>
                </a:lnTo>
                <a:lnTo>
                  <a:pt x="914400" y="1093573"/>
                </a:lnTo>
                <a:cubicBezTo>
                  <a:pt x="914400" y="1346078"/>
                  <a:pt x="709705" y="1550773"/>
                  <a:pt x="457200" y="1550773"/>
                </a:cubicBezTo>
                <a:cubicBezTo>
                  <a:pt x="204695" y="1550773"/>
                  <a:pt x="0" y="1346078"/>
                  <a:pt x="0" y="1093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Freeform: Shape 11">
            <a:extLst>
              <a:ext uri="{FF2B5EF4-FFF2-40B4-BE49-F238E27FC236}">
                <a16:creationId xmlns:a16="http://schemas.microsoft.com/office/drawing/2014/main" id="{5FE4C0E8-2A7D-D309-EDD0-287A7F63A0F5}"/>
              </a:ext>
            </a:extLst>
          </p:cNvPr>
          <p:cNvSpPr/>
          <p:nvPr/>
        </p:nvSpPr>
        <p:spPr>
          <a:xfrm>
            <a:off x="4361259" y="1004935"/>
            <a:ext cx="421482" cy="1163080"/>
          </a:xfrm>
          <a:custGeom>
            <a:avLst/>
            <a:gdLst>
              <a:gd name="connsiteX0" fmla="*/ 0 w 561976"/>
              <a:gd name="connsiteY0" fmla="*/ 0 h 1550774"/>
              <a:gd name="connsiteX1" fmla="*/ 561976 w 561976"/>
              <a:gd name="connsiteY1" fmla="*/ 0 h 1550774"/>
              <a:gd name="connsiteX2" fmla="*/ 561975 w 561976"/>
              <a:gd name="connsiteY2" fmla="*/ 1269786 h 1550774"/>
              <a:gd name="connsiteX3" fmla="*/ 280987 w 561976"/>
              <a:gd name="connsiteY3" fmla="*/ 1550774 h 1550774"/>
              <a:gd name="connsiteX4" fmla="*/ 280988 w 561976"/>
              <a:gd name="connsiteY4" fmla="*/ 1550773 h 1550774"/>
              <a:gd name="connsiteX5" fmla="*/ 0 w 561976"/>
              <a:gd name="connsiteY5" fmla="*/ 1269785 h 1550774"/>
              <a:gd name="connsiteX6" fmla="*/ 0 w 561976"/>
              <a:gd name="connsiteY6" fmla="*/ 0 h 155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6" h="1550774">
                <a:moveTo>
                  <a:pt x="0" y="0"/>
                </a:moveTo>
                <a:lnTo>
                  <a:pt x="561976" y="0"/>
                </a:lnTo>
                <a:lnTo>
                  <a:pt x="561975" y="1269786"/>
                </a:lnTo>
                <a:cubicBezTo>
                  <a:pt x="561975" y="1424971"/>
                  <a:pt x="436172" y="1550774"/>
                  <a:pt x="280987" y="1550774"/>
                </a:cubicBezTo>
                <a:lnTo>
                  <a:pt x="280988" y="1550773"/>
                </a:lnTo>
                <a:cubicBezTo>
                  <a:pt x="125803" y="1550773"/>
                  <a:pt x="0" y="1424970"/>
                  <a:pt x="0" y="12697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" name="Trapezoid 16">
            <a:extLst>
              <a:ext uri="{FF2B5EF4-FFF2-40B4-BE49-F238E27FC236}">
                <a16:creationId xmlns:a16="http://schemas.microsoft.com/office/drawing/2014/main" id="{6793931C-4469-7789-FFFB-68C058ABD66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V="1">
            <a:off x="1777618" y="1958465"/>
            <a:ext cx="486992" cy="709612"/>
          </a:xfrm>
          <a:prstGeom prst="trapezoid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BC52812E-1DCC-56A1-0C83-8435B6FFF6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5348" y="2313271"/>
            <a:ext cx="811530" cy="81153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252E9FE2-4F25-3BA5-0DE6-E400F462131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78214" y="1004935"/>
            <a:ext cx="685800" cy="1163080"/>
          </a:xfrm>
          <a:custGeom>
            <a:avLst/>
            <a:gdLst>
              <a:gd name="connsiteX0" fmla="*/ 0 w 914400"/>
              <a:gd name="connsiteY0" fmla="*/ 0 h 1550773"/>
              <a:gd name="connsiteX1" fmla="*/ 914400 w 914400"/>
              <a:gd name="connsiteY1" fmla="*/ 0 h 1550773"/>
              <a:gd name="connsiteX2" fmla="*/ 914400 w 914400"/>
              <a:gd name="connsiteY2" fmla="*/ 1093573 h 1550773"/>
              <a:gd name="connsiteX3" fmla="*/ 457200 w 914400"/>
              <a:gd name="connsiteY3" fmla="*/ 1550773 h 1550773"/>
              <a:gd name="connsiteX4" fmla="*/ 0 w 914400"/>
              <a:gd name="connsiteY4" fmla="*/ 1093573 h 1550773"/>
              <a:gd name="connsiteX5" fmla="*/ 0 w 914400"/>
              <a:gd name="connsiteY5" fmla="*/ 0 h 155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550773">
                <a:moveTo>
                  <a:pt x="0" y="0"/>
                </a:moveTo>
                <a:lnTo>
                  <a:pt x="914400" y="0"/>
                </a:lnTo>
                <a:lnTo>
                  <a:pt x="914400" y="1093573"/>
                </a:lnTo>
                <a:cubicBezTo>
                  <a:pt x="914400" y="1346078"/>
                  <a:pt x="709705" y="1550773"/>
                  <a:pt x="457200" y="1550773"/>
                </a:cubicBezTo>
                <a:cubicBezTo>
                  <a:pt x="204695" y="1550773"/>
                  <a:pt x="0" y="1346078"/>
                  <a:pt x="0" y="1093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0D4EC49B-B141-140C-8FFC-8E0FE2704D7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10374" y="1004935"/>
            <a:ext cx="421482" cy="1163080"/>
          </a:xfrm>
          <a:custGeom>
            <a:avLst/>
            <a:gdLst>
              <a:gd name="connsiteX0" fmla="*/ 0 w 561976"/>
              <a:gd name="connsiteY0" fmla="*/ 0 h 1550774"/>
              <a:gd name="connsiteX1" fmla="*/ 561976 w 561976"/>
              <a:gd name="connsiteY1" fmla="*/ 0 h 1550774"/>
              <a:gd name="connsiteX2" fmla="*/ 561975 w 561976"/>
              <a:gd name="connsiteY2" fmla="*/ 1269786 h 1550774"/>
              <a:gd name="connsiteX3" fmla="*/ 280987 w 561976"/>
              <a:gd name="connsiteY3" fmla="*/ 1550774 h 1550774"/>
              <a:gd name="connsiteX4" fmla="*/ 280988 w 561976"/>
              <a:gd name="connsiteY4" fmla="*/ 1550773 h 1550774"/>
              <a:gd name="connsiteX5" fmla="*/ 0 w 561976"/>
              <a:gd name="connsiteY5" fmla="*/ 1269785 h 1550774"/>
              <a:gd name="connsiteX6" fmla="*/ 0 w 561976"/>
              <a:gd name="connsiteY6" fmla="*/ 0 h 155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6" h="1550774">
                <a:moveTo>
                  <a:pt x="0" y="0"/>
                </a:moveTo>
                <a:lnTo>
                  <a:pt x="561976" y="0"/>
                </a:lnTo>
                <a:lnTo>
                  <a:pt x="561975" y="1269786"/>
                </a:lnTo>
                <a:cubicBezTo>
                  <a:pt x="561975" y="1424971"/>
                  <a:pt x="436172" y="1550774"/>
                  <a:pt x="280987" y="1550774"/>
                </a:cubicBezTo>
                <a:lnTo>
                  <a:pt x="280988" y="1550773"/>
                </a:lnTo>
                <a:cubicBezTo>
                  <a:pt x="125803" y="1550773"/>
                  <a:pt x="0" y="1424970"/>
                  <a:pt x="0" y="12697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11"/>
          <p:cNvSpPr/>
          <p:nvPr>
            <p:custDataLst>
              <p:tags r:id="rId5"/>
            </p:custDataLst>
          </p:nvPr>
        </p:nvSpPr>
        <p:spPr>
          <a:xfrm>
            <a:off x="1816008" y="1004935"/>
            <a:ext cx="421482" cy="1163080"/>
          </a:xfrm>
          <a:custGeom>
            <a:avLst/>
            <a:gdLst>
              <a:gd name="connsiteX0" fmla="*/ 0 w 561976"/>
              <a:gd name="connsiteY0" fmla="*/ 0 h 1550774"/>
              <a:gd name="connsiteX1" fmla="*/ 561976 w 561976"/>
              <a:gd name="connsiteY1" fmla="*/ 0 h 1550774"/>
              <a:gd name="connsiteX2" fmla="*/ 561975 w 561976"/>
              <a:gd name="connsiteY2" fmla="*/ 1269786 h 1550774"/>
              <a:gd name="connsiteX3" fmla="*/ 280987 w 561976"/>
              <a:gd name="connsiteY3" fmla="*/ 1550774 h 1550774"/>
              <a:gd name="connsiteX4" fmla="*/ 280988 w 561976"/>
              <a:gd name="connsiteY4" fmla="*/ 1550773 h 1550774"/>
              <a:gd name="connsiteX5" fmla="*/ 0 w 561976"/>
              <a:gd name="connsiteY5" fmla="*/ 1269785 h 1550774"/>
              <a:gd name="connsiteX6" fmla="*/ 0 w 561976"/>
              <a:gd name="connsiteY6" fmla="*/ 0 h 155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6" h="1550774">
                <a:moveTo>
                  <a:pt x="0" y="0"/>
                </a:moveTo>
                <a:lnTo>
                  <a:pt x="561976" y="0"/>
                </a:lnTo>
                <a:lnTo>
                  <a:pt x="561975" y="1269786"/>
                </a:lnTo>
                <a:cubicBezTo>
                  <a:pt x="561975" y="1424971"/>
                  <a:pt x="436172" y="1550774"/>
                  <a:pt x="280987" y="1550774"/>
                </a:cubicBezTo>
                <a:lnTo>
                  <a:pt x="280988" y="1550773"/>
                </a:lnTo>
                <a:cubicBezTo>
                  <a:pt x="125803" y="1550773"/>
                  <a:pt x="0" y="1424970"/>
                  <a:pt x="0" y="12697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7" name="Group 28"/>
          <p:cNvGrpSpPr/>
          <p:nvPr/>
        </p:nvGrpSpPr>
        <p:grpSpPr>
          <a:xfrm>
            <a:off x="1066955" y="3424345"/>
            <a:ext cx="1920870" cy="1001883"/>
            <a:chOff x="4852789" y="501261"/>
            <a:chExt cx="2561160" cy="1335844"/>
          </a:xfrm>
        </p:grpSpPr>
        <p:sp>
          <p:nvSpPr>
            <p:cNvPr id="24" name="TextBox 29"/>
            <p:cNvSpPr txBox="1"/>
            <p:nvPr>
              <p:custDataLst>
                <p:tags r:id="rId16"/>
              </p:custDataLst>
            </p:nvPr>
          </p:nvSpPr>
          <p:spPr>
            <a:xfrm>
              <a:off x="4852789" y="996561"/>
              <a:ext cx="2561160" cy="840544"/>
            </a:xfrm>
            <a:prstGeom prst="rect">
              <a:avLst/>
            </a:prstGeom>
            <a:noFill/>
          </p:spPr>
          <p:txBody>
            <a:bodyPr wrap="square" lIns="0" tIns="0" rIns="0" bIns="0" anchor="ctr" anchorCtr="1"/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sz="1200" dirty="0">
                  <a:cs typeface="+mn-ea"/>
                  <a:sym typeface="+mn-lt"/>
                </a:rPr>
                <a:t>对于某些高频词汇，程序可直接给出解答，无需等待模型</a:t>
              </a:r>
              <a:r>
                <a:rPr lang="zh-CN" altLang="en-US" sz="1200" dirty="0">
                  <a:cs typeface="+mn-ea"/>
                  <a:sym typeface="+mn-lt"/>
                </a:rPr>
                <a:t>检索和返回。</a:t>
              </a:r>
              <a:endParaRPr lang="zh-CN" sz="1200" dirty="0">
                <a:cs typeface="+mn-ea"/>
                <a:sym typeface="+mn-lt"/>
              </a:endParaRPr>
            </a:p>
          </p:txBody>
        </p:sp>
        <p:sp>
          <p:nvSpPr>
            <p:cNvPr id="25" name="Rectangle 30"/>
            <p:cNvSpPr/>
            <p:nvPr>
              <p:custDataLst>
                <p:tags r:id="rId17"/>
              </p:custDataLst>
            </p:nvPr>
          </p:nvSpPr>
          <p:spPr>
            <a:xfrm>
              <a:off x="5122880" y="501261"/>
              <a:ext cx="2020976" cy="325410"/>
            </a:xfrm>
            <a:prstGeom prst="rect">
              <a:avLst/>
            </a:prstGeom>
          </p:spPr>
          <p:txBody>
            <a:bodyPr wrap="none" lIns="0" tIns="0" rIns="0" bIns="0" anchor="ctr" anchorCtr="1"/>
            <a:lstStyle/>
            <a:p>
              <a:pPr lvl="0" algn="ctr" defTabSz="914400">
                <a:buClrTx/>
                <a:buSzTx/>
                <a:buFontTx/>
                <a:defRPr/>
              </a:pPr>
              <a:r>
                <a:rPr lang="zh-CN" altLang="en-US" sz="1600" b="1" dirty="0">
                  <a:solidFill>
                    <a:schemeClr val="accent2"/>
                  </a:solidFill>
                  <a:cs typeface="+mn-ea"/>
                  <a:sym typeface="+mn-lt"/>
                </a:rPr>
                <a:t>加入检索增强</a:t>
              </a:r>
            </a:p>
          </p:txBody>
        </p:sp>
      </p:grpSp>
      <p:grpSp>
        <p:nvGrpSpPr>
          <p:cNvPr id="16" name="Group 25"/>
          <p:cNvGrpSpPr/>
          <p:nvPr/>
        </p:nvGrpSpPr>
        <p:grpSpPr>
          <a:xfrm>
            <a:off x="3635909" y="3369526"/>
            <a:ext cx="1872196" cy="1056702"/>
            <a:chOff x="5122025" y="428169"/>
            <a:chExt cx="2020993" cy="1408934"/>
          </a:xfrm>
        </p:grpSpPr>
        <p:sp>
          <p:nvSpPr>
            <p:cNvPr id="26" name="TextBox 26"/>
            <p:cNvSpPr txBox="1"/>
            <p:nvPr>
              <p:custDataLst>
                <p:tags r:id="rId14"/>
              </p:custDataLst>
            </p:nvPr>
          </p:nvSpPr>
          <p:spPr>
            <a:xfrm>
              <a:off x="5122026" y="997088"/>
              <a:ext cx="2020975" cy="840015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 dirty="0">
                  <a:cs typeface="+mn-ea"/>
                  <a:sym typeface="+mn-lt"/>
                </a:rPr>
                <a:t>设计和创建完善的图形化界面，可以查看历史信息，</a:t>
              </a:r>
              <a:r>
                <a:rPr lang="en-US" altLang="zh-CN" sz="1200" dirty="0">
                  <a:cs typeface="+mn-ea"/>
                  <a:sym typeface="+mn-lt"/>
                </a:rPr>
                <a:t>UI</a:t>
              </a:r>
              <a:r>
                <a:rPr lang="zh-CN" altLang="en-US" sz="1200" dirty="0">
                  <a:cs typeface="+mn-ea"/>
                  <a:sym typeface="+mn-lt"/>
                </a:rPr>
                <a:t>贴合游戏内容设定。</a:t>
              </a:r>
            </a:p>
          </p:txBody>
        </p:sp>
        <p:sp>
          <p:nvSpPr>
            <p:cNvPr id="27" name="Rectangle 27"/>
            <p:cNvSpPr/>
            <p:nvPr>
              <p:custDataLst>
                <p:tags r:id="rId15"/>
              </p:custDataLst>
            </p:nvPr>
          </p:nvSpPr>
          <p:spPr>
            <a:xfrm>
              <a:off x="5122025" y="428169"/>
              <a:ext cx="2020993" cy="471593"/>
            </a:xfrm>
            <a:prstGeom prst="rect">
              <a:avLst/>
            </a:prstGeom>
          </p:spPr>
          <p:txBody>
            <a:bodyPr wrap="none" lIns="0" tIns="0" rIns="0" bIns="0" anchor="ctr" anchorCtr="1"/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3"/>
                  </a:solidFill>
                  <a:cs typeface="+mn-ea"/>
                  <a:sym typeface="+mn-lt"/>
                </a:rPr>
                <a:t>自行开发可视化界面</a:t>
              </a:r>
            </a:p>
          </p:txBody>
        </p:sp>
      </p:grpSp>
      <p:sp>
        <p:nvSpPr>
          <p:cNvPr id="20" name="Freeform: Shape 38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4314599" y="2494847"/>
            <a:ext cx="514801" cy="435044"/>
          </a:xfrm>
          <a:custGeom>
            <a:avLst/>
            <a:gdLst>
              <a:gd name="connsiteX0" fmla="*/ 46038 w 338138"/>
              <a:gd name="connsiteY0" fmla="*/ 261938 h 285751"/>
              <a:gd name="connsiteX1" fmla="*/ 38100 w 338138"/>
              <a:gd name="connsiteY1" fmla="*/ 270670 h 285751"/>
              <a:gd name="connsiteX2" fmla="*/ 46038 w 338138"/>
              <a:gd name="connsiteY2" fmla="*/ 279402 h 285751"/>
              <a:gd name="connsiteX3" fmla="*/ 53976 w 338138"/>
              <a:gd name="connsiteY3" fmla="*/ 270670 h 285751"/>
              <a:gd name="connsiteX4" fmla="*/ 46038 w 338138"/>
              <a:gd name="connsiteY4" fmla="*/ 261938 h 285751"/>
              <a:gd name="connsiteX5" fmla="*/ 288131 w 338138"/>
              <a:gd name="connsiteY5" fmla="*/ 184150 h 285751"/>
              <a:gd name="connsiteX6" fmla="*/ 277812 w 338138"/>
              <a:gd name="connsiteY6" fmla="*/ 194469 h 285751"/>
              <a:gd name="connsiteX7" fmla="*/ 288131 w 338138"/>
              <a:gd name="connsiteY7" fmla="*/ 204788 h 285751"/>
              <a:gd name="connsiteX8" fmla="*/ 298450 w 338138"/>
              <a:gd name="connsiteY8" fmla="*/ 194469 h 285751"/>
              <a:gd name="connsiteX9" fmla="*/ 288131 w 338138"/>
              <a:gd name="connsiteY9" fmla="*/ 184150 h 285751"/>
              <a:gd name="connsiteX10" fmla="*/ 19050 w 338138"/>
              <a:gd name="connsiteY10" fmla="*/ 165100 h 285751"/>
              <a:gd name="connsiteX11" fmla="*/ 19050 w 338138"/>
              <a:gd name="connsiteY11" fmla="*/ 242888 h 285751"/>
              <a:gd name="connsiteX12" fmla="*/ 73025 w 338138"/>
              <a:gd name="connsiteY12" fmla="*/ 242888 h 285751"/>
              <a:gd name="connsiteX13" fmla="*/ 73025 w 338138"/>
              <a:gd name="connsiteY13" fmla="*/ 165100 h 285751"/>
              <a:gd name="connsiteX14" fmla="*/ 12010 w 338138"/>
              <a:gd name="connsiteY14" fmla="*/ 141288 h 285751"/>
              <a:gd name="connsiteX15" fmla="*/ 81400 w 338138"/>
              <a:gd name="connsiteY15" fmla="*/ 141288 h 285751"/>
              <a:gd name="connsiteX16" fmla="*/ 92075 w 338138"/>
              <a:gd name="connsiteY16" fmla="*/ 153107 h 285751"/>
              <a:gd name="connsiteX17" fmla="*/ 92075 w 338138"/>
              <a:gd name="connsiteY17" fmla="*/ 273932 h 285751"/>
              <a:gd name="connsiteX18" fmla="*/ 81400 w 338138"/>
              <a:gd name="connsiteY18" fmla="*/ 285751 h 285751"/>
              <a:gd name="connsiteX19" fmla="*/ 12010 w 338138"/>
              <a:gd name="connsiteY19" fmla="*/ 285751 h 285751"/>
              <a:gd name="connsiteX20" fmla="*/ 0 w 338138"/>
              <a:gd name="connsiteY20" fmla="*/ 273932 h 285751"/>
              <a:gd name="connsiteX21" fmla="*/ 0 w 338138"/>
              <a:gd name="connsiteY21" fmla="*/ 153107 h 285751"/>
              <a:gd name="connsiteX22" fmla="*/ 12010 w 338138"/>
              <a:gd name="connsiteY22" fmla="*/ 141288 h 285751"/>
              <a:gd name="connsiteX23" fmla="*/ 55002 w 338138"/>
              <a:gd name="connsiteY23" fmla="*/ 82550 h 285751"/>
              <a:gd name="connsiteX24" fmla="*/ 175185 w 338138"/>
              <a:gd name="connsiteY24" fmla="*/ 82550 h 285751"/>
              <a:gd name="connsiteX25" fmla="*/ 193675 w 338138"/>
              <a:gd name="connsiteY25" fmla="*/ 99703 h 285751"/>
              <a:gd name="connsiteX26" fmla="*/ 193675 w 338138"/>
              <a:gd name="connsiteY26" fmla="*/ 268597 h 285751"/>
              <a:gd name="connsiteX27" fmla="*/ 175185 w 338138"/>
              <a:gd name="connsiteY27" fmla="*/ 285750 h 285751"/>
              <a:gd name="connsiteX28" fmla="*/ 107830 w 338138"/>
              <a:gd name="connsiteY28" fmla="*/ 285750 h 285751"/>
              <a:gd name="connsiteX29" fmla="*/ 109151 w 338138"/>
              <a:gd name="connsiteY29" fmla="*/ 276514 h 285751"/>
              <a:gd name="connsiteX30" fmla="*/ 109151 w 338138"/>
              <a:gd name="connsiteY30" fmla="*/ 273875 h 285751"/>
              <a:gd name="connsiteX31" fmla="*/ 115754 w 338138"/>
              <a:gd name="connsiteY31" fmla="*/ 275194 h 285751"/>
              <a:gd name="connsiteX32" fmla="*/ 124999 w 338138"/>
              <a:gd name="connsiteY32" fmla="*/ 264639 h 285751"/>
              <a:gd name="connsiteX33" fmla="*/ 115754 w 338138"/>
              <a:gd name="connsiteY33" fmla="*/ 254083 h 285751"/>
              <a:gd name="connsiteX34" fmla="*/ 109151 w 338138"/>
              <a:gd name="connsiteY34" fmla="*/ 256722 h 285751"/>
              <a:gd name="connsiteX35" fmla="*/ 109151 w 338138"/>
              <a:gd name="connsiteY35" fmla="*/ 235610 h 285751"/>
              <a:gd name="connsiteX36" fmla="*/ 168582 w 338138"/>
              <a:gd name="connsiteY36" fmla="*/ 235610 h 285751"/>
              <a:gd name="connsiteX37" fmla="*/ 168582 w 338138"/>
              <a:gd name="connsiteY37" fmla="*/ 110259 h 285751"/>
              <a:gd name="connsiteX38" fmla="*/ 61606 w 338138"/>
              <a:gd name="connsiteY38" fmla="*/ 110259 h 285751"/>
              <a:gd name="connsiteX39" fmla="*/ 61606 w 338138"/>
              <a:gd name="connsiteY39" fmla="*/ 126093 h 285751"/>
              <a:gd name="connsiteX40" fmla="*/ 36512 w 338138"/>
              <a:gd name="connsiteY40" fmla="*/ 126093 h 285751"/>
              <a:gd name="connsiteX41" fmla="*/ 36512 w 338138"/>
              <a:gd name="connsiteY41" fmla="*/ 99703 h 285751"/>
              <a:gd name="connsiteX42" fmla="*/ 55002 w 338138"/>
              <a:gd name="connsiteY42" fmla="*/ 82550 h 285751"/>
              <a:gd name="connsiteX43" fmla="*/ 102729 w 338138"/>
              <a:gd name="connsiteY43" fmla="*/ 0 h 285751"/>
              <a:gd name="connsiteX44" fmla="*/ 305260 w 338138"/>
              <a:gd name="connsiteY44" fmla="*/ 0 h 285751"/>
              <a:gd name="connsiteX45" fmla="*/ 338138 w 338138"/>
              <a:gd name="connsiteY45" fmla="*/ 34237 h 285751"/>
              <a:gd name="connsiteX46" fmla="*/ 338138 w 338138"/>
              <a:gd name="connsiteY46" fmla="*/ 188306 h 285751"/>
              <a:gd name="connsiteX47" fmla="*/ 305260 w 338138"/>
              <a:gd name="connsiteY47" fmla="*/ 221226 h 285751"/>
              <a:gd name="connsiteX48" fmla="*/ 234242 w 338138"/>
              <a:gd name="connsiteY48" fmla="*/ 221226 h 285751"/>
              <a:gd name="connsiteX49" fmla="*/ 234242 w 338138"/>
              <a:gd name="connsiteY49" fmla="*/ 243612 h 285751"/>
              <a:gd name="connsiteX50" fmla="*/ 265806 w 338138"/>
              <a:gd name="connsiteY50" fmla="*/ 243612 h 285751"/>
              <a:gd name="connsiteX51" fmla="*/ 277642 w 338138"/>
              <a:gd name="connsiteY51" fmla="*/ 256780 h 285751"/>
              <a:gd name="connsiteX52" fmla="*/ 277642 w 338138"/>
              <a:gd name="connsiteY52" fmla="*/ 272582 h 285751"/>
              <a:gd name="connsiteX53" fmla="*/ 265806 w 338138"/>
              <a:gd name="connsiteY53" fmla="*/ 285750 h 285751"/>
              <a:gd name="connsiteX54" fmla="*/ 205309 w 338138"/>
              <a:gd name="connsiteY54" fmla="*/ 285750 h 285751"/>
              <a:gd name="connsiteX55" fmla="*/ 210570 w 338138"/>
              <a:gd name="connsiteY55" fmla="*/ 269948 h 285751"/>
              <a:gd name="connsiteX56" fmla="*/ 210570 w 338138"/>
              <a:gd name="connsiteY56" fmla="*/ 213325 h 285751"/>
              <a:gd name="connsiteX57" fmla="*/ 210570 w 338138"/>
              <a:gd name="connsiteY57" fmla="*/ 172504 h 285751"/>
              <a:gd name="connsiteX58" fmla="*/ 296054 w 338138"/>
              <a:gd name="connsiteY58" fmla="*/ 172504 h 285751"/>
              <a:gd name="connsiteX59" fmla="*/ 309205 w 338138"/>
              <a:gd name="connsiteY59" fmla="*/ 159335 h 285751"/>
              <a:gd name="connsiteX60" fmla="*/ 309205 w 338138"/>
              <a:gd name="connsiteY60" fmla="*/ 39504 h 285751"/>
              <a:gd name="connsiteX61" fmla="*/ 296054 w 338138"/>
              <a:gd name="connsiteY61" fmla="*/ 27653 h 285751"/>
              <a:gd name="connsiteX62" fmla="*/ 110620 w 338138"/>
              <a:gd name="connsiteY62" fmla="*/ 27653 h 285751"/>
              <a:gd name="connsiteX63" fmla="*/ 98783 w 338138"/>
              <a:gd name="connsiteY63" fmla="*/ 39504 h 285751"/>
              <a:gd name="connsiteX64" fmla="*/ 98783 w 338138"/>
              <a:gd name="connsiteY64" fmla="*/ 65841 h 285751"/>
              <a:gd name="connsiteX65" fmla="*/ 69850 w 338138"/>
              <a:gd name="connsiteY65" fmla="*/ 65841 h 285751"/>
              <a:gd name="connsiteX66" fmla="*/ 69850 w 338138"/>
              <a:gd name="connsiteY66" fmla="*/ 34237 h 285751"/>
              <a:gd name="connsiteX67" fmla="*/ 102729 w 338138"/>
              <a:gd name="connsiteY67" fmla="*/ 0 h 28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38138" h="285751">
                <a:moveTo>
                  <a:pt x="46038" y="261938"/>
                </a:moveTo>
                <a:cubicBezTo>
                  <a:pt x="41654" y="261938"/>
                  <a:pt x="38100" y="265847"/>
                  <a:pt x="38100" y="270670"/>
                </a:cubicBezTo>
                <a:cubicBezTo>
                  <a:pt x="38100" y="275493"/>
                  <a:pt x="41654" y="279402"/>
                  <a:pt x="46038" y="279402"/>
                </a:cubicBezTo>
                <a:cubicBezTo>
                  <a:pt x="50422" y="279402"/>
                  <a:pt x="53976" y="275493"/>
                  <a:pt x="53976" y="270670"/>
                </a:cubicBezTo>
                <a:cubicBezTo>
                  <a:pt x="53976" y="265847"/>
                  <a:pt x="50422" y="261938"/>
                  <a:pt x="46038" y="261938"/>
                </a:cubicBezTo>
                <a:close/>
                <a:moveTo>
                  <a:pt x="288131" y="184150"/>
                </a:moveTo>
                <a:cubicBezTo>
                  <a:pt x="282432" y="184150"/>
                  <a:pt x="277812" y="188770"/>
                  <a:pt x="277812" y="194469"/>
                </a:cubicBezTo>
                <a:cubicBezTo>
                  <a:pt x="277812" y="200168"/>
                  <a:pt x="282432" y="204788"/>
                  <a:pt x="288131" y="204788"/>
                </a:cubicBezTo>
                <a:cubicBezTo>
                  <a:pt x="293830" y="204788"/>
                  <a:pt x="298450" y="200168"/>
                  <a:pt x="298450" y="194469"/>
                </a:cubicBezTo>
                <a:cubicBezTo>
                  <a:pt x="298450" y="188770"/>
                  <a:pt x="293830" y="184150"/>
                  <a:pt x="288131" y="184150"/>
                </a:cubicBezTo>
                <a:close/>
                <a:moveTo>
                  <a:pt x="19050" y="165100"/>
                </a:moveTo>
                <a:lnTo>
                  <a:pt x="19050" y="242888"/>
                </a:lnTo>
                <a:lnTo>
                  <a:pt x="73025" y="242888"/>
                </a:lnTo>
                <a:lnTo>
                  <a:pt x="73025" y="165100"/>
                </a:lnTo>
                <a:close/>
                <a:moveTo>
                  <a:pt x="12010" y="141288"/>
                </a:moveTo>
                <a:cubicBezTo>
                  <a:pt x="12010" y="141288"/>
                  <a:pt x="12010" y="141288"/>
                  <a:pt x="81400" y="141288"/>
                </a:cubicBezTo>
                <a:cubicBezTo>
                  <a:pt x="86738" y="141288"/>
                  <a:pt x="92075" y="146541"/>
                  <a:pt x="92075" y="153107"/>
                </a:cubicBezTo>
                <a:cubicBezTo>
                  <a:pt x="92075" y="153107"/>
                  <a:pt x="92075" y="153107"/>
                  <a:pt x="92075" y="273932"/>
                </a:cubicBezTo>
                <a:cubicBezTo>
                  <a:pt x="92075" y="280498"/>
                  <a:pt x="86738" y="285751"/>
                  <a:pt x="81400" y="285751"/>
                </a:cubicBezTo>
                <a:cubicBezTo>
                  <a:pt x="81400" y="285751"/>
                  <a:pt x="81400" y="285751"/>
                  <a:pt x="12010" y="285751"/>
                </a:cubicBezTo>
                <a:cubicBezTo>
                  <a:pt x="5337" y="285751"/>
                  <a:pt x="0" y="280498"/>
                  <a:pt x="0" y="273932"/>
                </a:cubicBezTo>
                <a:cubicBezTo>
                  <a:pt x="0" y="273932"/>
                  <a:pt x="0" y="273932"/>
                  <a:pt x="0" y="153107"/>
                </a:cubicBezTo>
                <a:cubicBezTo>
                  <a:pt x="0" y="146541"/>
                  <a:pt x="5337" y="141288"/>
                  <a:pt x="12010" y="141288"/>
                </a:cubicBezTo>
                <a:close/>
                <a:moveTo>
                  <a:pt x="55002" y="82550"/>
                </a:moveTo>
                <a:cubicBezTo>
                  <a:pt x="55002" y="82550"/>
                  <a:pt x="55002" y="82550"/>
                  <a:pt x="175185" y="82550"/>
                </a:cubicBezTo>
                <a:cubicBezTo>
                  <a:pt x="185751" y="82550"/>
                  <a:pt x="193675" y="90467"/>
                  <a:pt x="193675" y="99703"/>
                </a:cubicBezTo>
                <a:cubicBezTo>
                  <a:pt x="193675" y="99703"/>
                  <a:pt x="193675" y="99703"/>
                  <a:pt x="193675" y="268597"/>
                </a:cubicBezTo>
                <a:cubicBezTo>
                  <a:pt x="193675" y="277833"/>
                  <a:pt x="185751" y="285750"/>
                  <a:pt x="175185" y="285750"/>
                </a:cubicBezTo>
                <a:cubicBezTo>
                  <a:pt x="175185" y="285750"/>
                  <a:pt x="175185" y="285750"/>
                  <a:pt x="107830" y="285750"/>
                </a:cubicBezTo>
                <a:cubicBezTo>
                  <a:pt x="109151" y="283111"/>
                  <a:pt x="109151" y="280472"/>
                  <a:pt x="109151" y="276514"/>
                </a:cubicBezTo>
                <a:cubicBezTo>
                  <a:pt x="109151" y="276514"/>
                  <a:pt x="109151" y="276514"/>
                  <a:pt x="109151" y="273875"/>
                </a:cubicBezTo>
                <a:cubicBezTo>
                  <a:pt x="110471" y="273875"/>
                  <a:pt x="113113" y="275194"/>
                  <a:pt x="115754" y="275194"/>
                </a:cubicBezTo>
                <a:cubicBezTo>
                  <a:pt x="121037" y="275194"/>
                  <a:pt x="124999" y="271236"/>
                  <a:pt x="124999" y="264639"/>
                </a:cubicBezTo>
                <a:cubicBezTo>
                  <a:pt x="124999" y="259361"/>
                  <a:pt x="121037" y="254083"/>
                  <a:pt x="115754" y="254083"/>
                </a:cubicBezTo>
                <a:cubicBezTo>
                  <a:pt x="113113" y="254083"/>
                  <a:pt x="110471" y="255402"/>
                  <a:pt x="109151" y="256722"/>
                </a:cubicBezTo>
                <a:cubicBezTo>
                  <a:pt x="109151" y="256722"/>
                  <a:pt x="109151" y="256722"/>
                  <a:pt x="109151" y="235610"/>
                </a:cubicBezTo>
                <a:cubicBezTo>
                  <a:pt x="109151" y="235610"/>
                  <a:pt x="109151" y="235610"/>
                  <a:pt x="168582" y="235610"/>
                </a:cubicBezTo>
                <a:cubicBezTo>
                  <a:pt x="168582" y="235610"/>
                  <a:pt x="168582" y="235610"/>
                  <a:pt x="168582" y="110259"/>
                </a:cubicBezTo>
                <a:cubicBezTo>
                  <a:pt x="168582" y="110259"/>
                  <a:pt x="168582" y="110259"/>
                  <a:pt x="61606" y="110259"/>
                </a:cubicBezTo>
                <a:cubicBezTo>
                  <a:pt x="61606" y="110259"/>
                  <a:pt x="61606" y="110259"/>
                  <a:pt x="61606" y="126093"/>
                </a:cubicBezTo>
                <a:cubicBezTo>
                  <a:pt x="61606" y="126093"/>
                  <a:pt x="61606" y="126093"/>
                  <a:pt x="36512" y="126093"/>
                </a:cubicBezTo>
                <a:cubicBezTo>
                  <a:pt x="36512" y="126093"/>
                  <a:pt x="36512" y="126093"/>
                  <a:pt x="36512" y="99703"/>
                </a:cubicBezTo>
                <a:cubicBezTo>
                  <a:pt x="36512" y="90467"/>
                  <a:pt x="45757" y="82550"/>
                  <a:pt x="55002" y="82550"/>
                </a:cubicBezTo>
                <a:close/>
                <a:moveTo>
                  <a:pt x="102729" y="0"/>
                </a:moveTo>
                <a:cubicBezTo>
                  <a:pt x="102729" y="0"/>
                  <a:pt x="102729" y="0"/>
                  <a:pt x="305260" y="0"/>
                </a:cubicBezTo>
                <a:cubicBezTo>
                  <a:pt x="323672" y="0"/>
                  <a:pt x="338138" y="15802"/>
                  <a:pt x="338138" y="34237"/>
                </a:cubicBezTo>
                <a:cubicBezTo>
                  <a:pt x="338138" y="34237"/>
                  <a:pt x="338138" y="34237"/>
                  <a:pt x="338138" y="188306"/>
                </a:cubicBezTo>
                <a:cubicBezTo>
                  <a:pt x="338138" y="206741"/>
                  <a:pt x="323672" y="221226"/>
                  <a:pt x="305260" y="221226"/>
                </a:cubicBezTo>
                <a:cubicBezTo>
                  <a:pt x="305260" y="221226"/>
                  <a:pt x="305260" y="221226"/>
                  <a:pt x="234242" y="221226"/>
                </a:cubicBezTo>
                <a:cubicBezTo>
                  <a:pt x="234242" y="221226"/>
                  <a:pt x="234242" y="221226"/>
                  <a:pt x="234242" y="243612"/>
                </a:cubicBezTo>
                <a:cubicBezTo>
                  <a:pt x="234242" y="243612"/>
                  <a:pt x="234242" y="243612"/>
                  <a:pt x="265806" y="243612"/>
                </a:cubicBezTo>
                <a:cubicBezTo>
                  <a:pt x="272381" y="243612"/>
                  <a:pt x="277642" y="250196"/>
                  <a:pt x="277642" y="256780"/>
                </a:cubicBezTo>
                <a:cubicBezTo>
                  <a:pt x="277642" y="256780"/>
                  <a:pt x="277642" y="256780"/>
                  <a:pt x="277642" y="272582"/>
                </a:cubicBezTo>
                <a:cubicBezTo>
                  <a:pt x="277642" y="280483"/>
                  <a:pt x="272381" y="285750"/>
                  <a:pt x="265806" y="285750"/>
                </a:cubicBezTo>
                <a:cubicBezTo>
                  <a:pt x="265806" y="285750"/>
                  <a:pt x="265806" y="285750"/>
                  <a:pt x="205309" y="285750"/>
                </a:cubicBezTo>
                <a:cubicBezTo>
                  <a:pt x="207940" y="280483"/>
                  <a:pt x="209255" y="275216"/>
                  <a:pt x="210570" y="269948"/>
                </a:cubicBezTo>
                <a:cubicBezTo>
                  <a:pt x="210570" y="268632"/>
                  <a:pt x="210570" y="213325"/>
                  <a:pt x="210570" y="213325"/>
                </a:cubicBezTo>
                <a:cubicBezTo>
                  <a:pt x="210570" y="213325"/>
                  <a:pt x="210570" y="213325"/>
                  <a:pt x="210570" y="172504"/>
                </a:cubicBezTo>
                <a:cubicBezTo>
                  <a:pt x="210570" y="172504"/>
                  <a:pt x="210570" y="172504"/>
                  <a:pt x="296054" y="172504"/>
                </a:cubicBezTo>
                <a:cubicBezTo>
                  <a:pt x="303945" y="172504"/>
                  <a:pt x="309205" y="165920"/>
                  <a:pt x="309205" y="159335"/>
                </a:cubicBezTo>
                <a:cubicBezTo>
                  <a:pt x="309205" y="159335"/>
                  <a:pt x="309205" y="159335"/>
                  <a:pt x="309205" y="39504"/>
                </a:cubicBezTo>
                <a:cubicBezTo>
                  <a:pt x="309205" y="32920"/>
                  <a:pt x="303945" y="27653"/>
                  <a:pt x="296054" y="27653"/>
                </a:cubicBezTo>
                <a:cubicBezTo>
                  <a:pt x="296054" y="27653"/>
                  <a:pt x="296054" y="27653"/>
                  <a:pt x="110620" y="27653"/>
                </a:cubicBezTo>
                <a:cubicBezTo>
                  <a:pt x="104044" y="27653"/>
                  <a:pt x="98783" y="32920"/>
                  <a:pt x="98783" y="39504"/>
                </a:cubicBezTo>
                <a:cubicBezTo>
                  <a:pt x="98783" y="39504"/>
                  <a:pt x="98783" y="39504"/>
                  <a:pt x="98783" y="65841"/>
                </a:cubicBezTo>
                <a:cubicBezTo>
                  <a:pt x="98783" y="65841"/>
                  <a:pt x="98783" y="65841"/>
                  <a:pt x="69850" y="65841"/>
                </a:cubicBezTo>
                <a:cubicBezTo>
                  <a:pt x="69850" y="65841"/>
                  <a:pt x="69850" y="65841"/>
                  <a:pt x="69850" y="34237"/>
                </a:cubicBezTo>
                <a:cubicBezTo>
                  <a:pt x="69850" y="15802"/>
                  <a:pt x="84317" y="0"/>
                  <a:pt x="1027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Trapezoid 21"/>
          <p:cNvSpPr/>
          <p:nvPr>
            <p:custDataLst>
              <p:tags r:id="rId7"/>
            </p:custDataLst>
          </p:nvPr>
        </p:nvSpPr>
        <p:spPr>
          <a:xfrm flipV="1">
            <a:off x="6873756" y="1958465"/>
            <a:ext cx="486992" cy="709612"/>
          </a:xfrm>
          <a:prstGeom prst="trapezoid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Oval 22"/>
          <p:cNvSpPr/>
          <p:nvPr>
            <p:custDataLst>
              <p:tags r:id="rId8"/>
            </p:custDataLst>
          </p:nvPr>
        </p:nvSpPr>
        <p:spPr>
          <a:xfrm>
            <a:off x="6711487" y="2313271"/>
            <a:ext cx="811530" cy="81153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Freeform: Shape 23"/>
          <p:cNvSpPr/>
          <p:nvPr>
            <p:custDataLst>
              <p:tags r:id="rId9"/>
            </p:custDataLst>
          </p:nvPr>
        </p:nvSpPr>
        <p:spPr>
          <a:xfrm>
            <a:off x="6774353" y="1004935"/>
            <a:ext cx="685800" cy="1163080"/>
          </a:xfrm>
          <a:custGeom>
            <a:avLst/>
            <a:gdLst>
              <a:gd name="connsiteX0" fmla="*/ 0 w 914400"/>
              <a:gd name="connsiteY0" fmla="*/ 0 h 1550773"/>
              <a:gd name="connsiteX1" fmla="*/ 914400 w 914400"/>
              <a:gd name="connsiteY1" fmla="*/ 0 h 1550773"/>
              <a:gd name="connsiteX2" fmla="*/ 914400 w 914400"/>
              <a:gd name="connsiteY2" fmla="*/ 1093573 h 1550773"/>
              <a:gd name="connsiteX3" fmla="*/ 457200 w 914400"/>
              <a:gd name="connsiteY3" fmla="*/ 1550773 h 1550773"/>
              <a:gd name="connsiteX4" fmla="*/ 0 w 914400"/>
              <a:gd name="connsiteY4" fmla="*/ 1093573 h 1550773"/>
              <a:gd name="connsiteX5" fmla="*/ 0 w 914400"/>
              <a:gd name="connsiteY5" fmla="*/ 0 h 155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" h="1550773">
                <a:moveTo>
                  <a:pt x="0" y="0"/>
                </a:moveTo>
                <a:lnTo>
                  <a:pt x="914400" y="0"/>
                </a:lnTo>
                <a:lnTo>
                  <a:pt x="914400" y="1093573"/>
                </a:lnTo>
                <a:cubicBezTo>
                  <a:pt x="914400" y="1346078"/>
                  <a:pt x="709705" y="1550773"/>
                  <a:pt x="457200" y="1550773"/>
                </a:cubicBezTo>
                <a:cubicBezTo>
                  <a:pt x="204695" y="1550773"/>
                  <a:pt x="0" y="1346078"/>
                  <a:pt x="0" y="10935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Freeform: Shape 24"/>
          <p:cNvSpPr/>
          <p:nvPr>
            <p:custDataLst>
              <p:tags r:id="rId10"/>
            </p:custDataLst>
          </p:nvPr>
        </p:nvSpPr>
        <p:spPr>
          <a:xfrm>
            <a:off x="6906513" y="1004935"/>
            <a:ext cx="421482" cy="1163080"/>
          </a:xfrm>
          <a:custGeom>
            <a:avLst/>
            <a:gdLst>
              <a:gd name="connsiteX0" fmla="*/ 0 w 561976"/>
              <a:gd name="connsiteY0" fmla="*/ 0 h 1550774"/>
              <a:gd name="connsiteX1" fmla="*/ 561976 w 561976"/>
              <a:gd name="connsiteY1" fmla="*/ 0 h 1550774"/>
              <a:gd name="connsiteX2" fmla="*/ 561975 w 561976"/>
              <a:gd name="connsiteY2" fmla="*/ 1269786 h 1550774"/>
              <a:gd name="connsiteX3" fmla="*/ 280987 w 561976"/>
              <a:gd name="connsiteY3" fmla="*/ 1550774 h 1550774"/>
              <a:gd name="connsiteX4" fmla="*/ 280988 w 561976"/>
              <a:gd name="connsiteY4" fmla="*/ 1550773 h 1550774"/>
              <a:gd name="connsiteX5" fmla="*/ 0 w 561976"/>
              <a:gd name="connsiteY5" fmla="*/ 1269785 h 1550774"/>
              <a:gd name="connsiteX6" fmla="*/ 0 w 561976"/>
              <a:gd name="connsiteY6" fmla="*/ 0 h 155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6" h="1550774">
                <a:moveTo>
                  <a:pt x="0" y="0"/>
                </a:moveTo>
                <a:lnTo>
                  <a:pt x="561976" y="0"/>
                </a:lnTo>
                <a:lnTo>
                  <a:pt x="561975" y="1269786"/>
                </a:lnTo>
                <a:cubicBezTo>
                  <a:pt x="561975" y="1424971"/>
                  <a:pt x="436172" y="1550774"/>
                  <a:pt x="280987" y="1550774"/>
                </a:cubicBezTo>
                <a:lnTo>
                  <a:pt x="280988" y="1550773"/>
                </a:lnTo>
                <a:cubicBezTo>
                  <a:pt x="125803" y="1550773"/>
                  <a:pt x="0" y="1424970"/>
                  <a:pt x="0" y="126978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8" name="Group 31"/>
          <p:cNvGrpSpPr/>
          <p:nvPr/>
        </p:nvGrpSpPr>
        <p:grpSpPr>
          <a:xfrm>
            <a:off x="6184745" y="3369526"/>
            <a:ext cx="1892300" cy="1056702"/>
            <a:chOff x="5122025" y="501261"/>
            <a:chExt cx="2523067" cy="1408935"/>
          </a:xfrm>
        </p:grpSpPr>
        <p:sp>
          <p:nvSpPr>
            <p:cNvPr id="22" name="TextBox 32"/>
            <p:cNvSpPr txBox="1"/>
            <p:nvPr>
              <p:custDataLst>
                <p:tags r:id="rId12"/>
              </p:custDataLst>
            </p:nvPr>
          </p:nvSpPr>
          <p:spPr>
            <a:xfrm>
              <a:off x="5122025" y="996562"/>
              <a:ext cx="2523067" cy="913634"/>
            </a:xfrm>
            <a:prstGeom prst="rect">
              <a:avLst/>
            </a:prstGeom>
            <a:noFill/>
          </p:spPr>
          <p:txBody>
            <a:bodyPr wrap="square" lIns="0" tIns="0" rIns="0" bIns="0" anchor="ctr" anchorCtr="1"/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cs typeface="+mn-ea"/>
                  <a:sym typeface="+mn-lt"/>
                </a:rPr>
                <a:t>API</a:t>
              </a:r>
              <a:r>
                <a:rPr lang="zh-CN" altLang="en-US" sz="1200" dirty="0">
                  <a:cs typeface="+mn-ea"/>
                  <a:sym typeface="+mn-lt"/>
                </a:rPr>
                <a:t>调用放到后台线程，</a:t>
              </a:r>
              <a:r>
                <a:rPr lang="zh-CN" sz="1200" dirty="0">
                  <a:cs typeface="+mn-ea"/>
                  <a:sym typeface="+mn-lt"/>
                </a:rPr>
                <a:t>与主线程异步交互</a:t>
              </a:r>
              <a:r>
                <a:rPr lang="zh-CN" altLang="en-US" sz="1200" dirty="0">
                  <a:cs typeface="+mn-ea"/>
                  <a:sym typeface="+mn-lt"/>
                </a:rPr>
                <a:t>，避免了界面的卡顿现象。</a:t>
              </a:r>
            </a:p>
          </p:txBody>
        </p:sp>
        <p:sp>
          <p:nvSpPr>
            <p:cNvPr id="23" name="Rectangle 33"/>
            <p:cNvSpPr/>
            <p:nvPr>
              <p:custDataLst>
                <p:tags r:id="rId13"/>
              </p:custDataLst>
            </p:nvPr>
          </p:nvSpPr>
          <p:spPr>
            <a:xfrm>
              <a:off x="5373061" y="501261"/>
              <a:ext cx="2020994" cy="470748"/>
            </a:xfrm>
            <a:prstGeom prst="rect">
              <a:avLst/>
            </a:prstGeom>
          </p:spPr>
          <p:txBody>
            <a:bodyPr wrap="none" lIns="0" tIns="0" rIns="0" bIns="0" anchor="ctr" anchorCtr="1"/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zh-CN" altLang="en-US" sz="1600" b="1" dirty="0">
                  <a:solidFill>
                    <a:schemeClr val="accent4"/>
                  </a:solidFill>
                  <a:cs typeface="+mn-ea"/>
                  <a:sym typeface="+mn-lt"/>
                </a:rPr>
                <a:t>引入异步机制</a:t>
              </a:r>
            </a:p>
          </p:txBody>
        </p:sp>
      </p:grpSp>
      <p:sp>
        <p:nvSpPr>
          <p:cNvPr id="21" name="Freeform: Shape 39"/>
          <p:cNvSpPr/>
          <p:nvPr>
            <p:custDataLst>
              <p:tags r:id="rId11"/>
            </p:custDataLst>
          </p:nvPr>
        </p:nvSpPr>
        <p:spPr bwMode="auto">
          <a:xfrm>
            <a:off x="6950229" y="2466433"/>
            <a:ext cx="369371" cy="505204"/>
          </a:xfrm>
          <a:custGeom>
            <a:avLst/>
            <a:gdLst>
              <a:gd name="connsiteX0" fmla="*/ 103981 w 246063"/>
              <a:gd name="connsiteY0" fmla="*/ 280987 h 336550"/>
              <a:gd name="connsiteX1" fmla="*/ 84137 w 246063"/>
              <a:gd name="connsiteY1" fmla="*/ 301625 h 336550"/>
              <a:gd name="connsiteX2" fmla="*/ 103981 w 246063"/>
              <a:gd name="connsiteY2" fmla="*/ 322263 h 336550"/>
              <a:gd name="connsiteX3" fmla="*/ 123825 w 246063"/>
              <a:gd name="connsiteY3" fmla="*/ 301625 h 336550"/>
              <a:gd name="connsiteX4" fmla="*/ 103981 w 246063"/>
              <a:gd name="connsiteY4" fmla="*/ 280987 h 336550"/>
              <a:gd name="connsiteX5" fmla="*/ 168411 w 246063"/>
              <a:gd name="connsiteY5" fmla="*/ 107950 h 336550"/>
              <a:gd name="connsiteX6" fmla="*/ 163150 w 246063"/>
              <a:gd name="connsiteY6" fmla="*/ 113163 h 336550"/>
              <a:gd name="connsiteX7" fmla="*/ 163150 w 246063"/>
              <a:gd name="connsiteY7" fmla="*/ 118376 h 336550"/>
              <a:gd name="connsiteX8" fmla="*/ 147365 w 246063"/>
              <a:gd name="connsiteY8" fmla="*/ 136620 h 336550"/>
              <a:gd name="connsiteX9" fmla="*/ 167096 w 246063"/>
              <a:gd name="connsiteY9" fmla="*/ 157471 h 336550"/>
              <a:gd name="connsiteX10" fmla="*/ 176304 w 246063"/>
              <a:gd name="connsiteY10" fmla="*/ 165290 h 336550"/>
              <a:gd name="connsiteX11" fmla="*/ 167096 w 246063"/>
              <a:gd name="connsiteY11" fmla="*/ 171806 h 336550"/>
              <a:gd name="connsiteX12" fmla="*/ 155258 w 246063"/>
              <a:gd name="connsiteY12" fmla="*/ 167896 h 336550"/>
              <a:gd name="connsiteX13" fmla="*/ 153942 w 246063"/>
              <a:gd name="connsiteY13" fmla="*/ 167896 h 336550"/>
              <a:gd name="connsiteX14" fmla="*/ 148681 w 246063"/>
              <a:gd name="connsiteY14" fmla="*/ 170503 h 336550"/>
              <a:gd name="connsiteX15" fmla="*/ 147365 w 246063"/>
              <a:gd name="connsiteY15" fmla="*/ 175716 h 336550"/>
              <a:gd name="connsiteX16" fmla="*/ 149996 w 246063"/>
              <a:gd name="connsiteY16" fmla="*/ 180928 h 336550"/>
              <a:gd name="connsiteX17" fmla="*/ 161834 w 246063"/>
              <a:gd name="connsiteY17" fmla="*/ 184838 h 336550"/>
              <a:gd name="connsiteX18" fmla="*/ 161834 w 246063"/>
              <a:gd name="connsiteY18" fmla="*/ 190051 h 336550"/>
              <a:gd name="connsiteX19" fmla="*/ 167096 w 246063"/>
              <a:gd name="connsiteY19" fmla="*/ 195263 h 336550"/>
              <a:gd name="connsiteX20" fmla="*/ 171042 w 246063"/>
              <a:gd name="connsiteY20" fmla="*/ 195263 h 336550"/>
              <a:gd name="connsiteX21" fmla="*/ 176304 w 246063"/>
              <a:gd name="connsiteY21" fmla="*/ 190051 h 336550"/>
              <a:gd name="connsiteX22" fmla="*/ 176304 w 246063"/>
              <a:gd name="connsiteY22" fmla="*/ 183535 h 336550"/>
              <a:gd name="connsiteX23" fmla="*/ 192088 w 246063"/>
              <a:gd name="connsiteY23" fmla="*/ 165290 h 336550"/>
              <a:gd name="connsiteX24" fmla="*/ 173673 w 246063"/>
              <a:gd name="connsiteY24" fmla="*/ 143136 h 336550"/>
              <a:gd name="connsiteX25" fmla="*/ 163150 w 246063"/>
              <a:gd name="connsiteY25" fmla="*/ 135317 h 336550"/>
              <a:gd name="connsiteX26" fmla="*/ 171042 w 246063"/>
              <a:gd name="connsiteY26" fmla="*/ 131407 h 336550"/>
              <a:gd name="connsiteX27" fmla="*/ 180250 w 246063"/>
              <a:gd name="connsiteY27" fmla="*/ 132711 h 336550"/>
              <a:gd name="connsiteX28" fmla="*/ 182880 w 246063"/>
              <a:gd name="connsiteY28" fmla="*/ 134014 h 336550"/>
              <a:gd name="connsiteX29" fmla="*/ 188142 w 246063"/>
              <a:gd name="connsiteY29" fmla="*/ 130104 h 336550"/>
              <a:gd name="connsiteX30" fmla="*/ 189457 w 246063"/>
              <a:gd name="connsiteY30" fmla="*/ 126195 h 336550"/>
              <a:gd name="connsiteX31" fmla="*/ 186827 w 246063"/>
              <a:gd name="connsiteY31" fmla="*/ 120982 h 336550"/>
              <a:gd name="connsiteX32" fmla="*/ 176304 w 246063"/>
              <a:gd name="connsiteY32" fmla="*/ 118376 h 336550"/>
              <a:gd name="connsiteX33" fmla="*/ 176304 w 246063"/>
              <a:gd name="connsiteY33" fmla="*/ 113163 h 336550"/>
              <a:gd name="connsiteX34" fmla="*/ 171042 w 246063"/>
              <a:gd name="connsiteY34" fmla="*/ 107950 h 336550"/>
              <a:gd name="connsiteX35" fmla="*/ 168411 w 246063"/>
              <a:gd name="connsiteY35" fmla="*/ 107950 h 336550"/>
              <a:gd name="connsiteX36" fmla="*/ 37772 w 246063"/>
              <a:gd name="connsiteY36" fmla="*/ 42862 h 336550"/>
              <a:gd name="connsiteX37" fmla="*/ 28575 w 246063"/>
              <a:gd name="connsiteY37" fmla="*/ 52090 h 336550"/>
              <a:gd name="connsiteX38" fmla="*/ 28575 w 246063"/>
              <a:gd name="connsiteY38" fmla="*/ 259059 h 336550"/>
              <a:gd name="connsiteX39" fmla="*/ 37772 w 246063"/>
              <a:gd name="connsiteY39" fmla="*/ 268287 h 336550"/>
              <a:gd name="connsiteX40" fmla="*/ 171778 w 246063"/>
              <a:gd name="connsiteY40" fmla="*/ 268287 h 336550"/>
              <a:gd name="connsiteX41" fmla="*/ 180975 w 246063"/>
              <a:gd name="connsiteY41" fmla="*/ 259059 h 336550"/>
              <a:gd name="connsiteX42" fmla="*/ 180975 w 246063"/>
              <a:gd name="connsiteY42" fmla="*/ 216875 h 336550"/>
              <a:gd name="connsiteX43" fmla="*/ 156013 w 246063"/>
              <a:gd name="connsiteY43" fmla="*/ 236649 h 336550"/>
              <a:gd name="connsiteX44" fmla="*/ 149444 w 246063"/>
              <a:gd name="connsiteY44" fmla="*/ 239285 h 336550"/>
              <a:gd name="connsiteX45" fmla="*/ 140247 w 246063"/>
              <a:gd name="connsiteY45" fmla="*/ 228739 h 336550"/>
              <a:gd name="connsiteX46" fmla="*/ 140247 w 246063"/>
              <a:gd name="connsiteY46" fmla="*/ 214238 h 336550"/>
              <a:gd name="connsiteX47" fmla="*/ 136306 w 246063"/>
              <a:gd name="connsiteY47" fmla="*/ 208965 h 336550"/>
              <a:gd name="connsiteX48" fmla="*/ 106089 w 246063"/>
              <a:gd name="connsiteY48" fmla="*/ 208965 h 336550"/>
              <a:gd name="connsiteX49" fmla="*/ 91637 w 246063"/>
              <a:gd name="connsiteY49" fmla="*/ 194464 h 336550"/>
              <a:gd name="connsiteX50" fmla="*/ 91637 w 246063"/>
              <a:gd name="connsiteY50" fmla="*/ 108776 h 336550"/>
              <a:gd name="connsiteX51" fmla="*/ 106089 w 246063"/>
              <a:gd name="connsiteY51" fmla="*/ 94274 h 336550"/>
              <a:gd name="connsiteX52" fmla="*/ 180975 w 246063"/>
              <a:gd name="connsiteY52" fmla="*/ 94274 h 336550"/>
              <a:gd name="connsiteX53" fmla="*/ 180975 w 246063"/>
              <a:gd name="connsiteY53" fmla="*/ 52090 h 336550"/>
              <a:gd name="connsiteX54" fmla="*/ 171778 w 246063"/>
              <a:gd name="connsiteY54" fmla="*/ 42862 h 336550"/>
              <a:gd name="connsiteX55" fmla="*/ 37772 w 246063"/>
              <a:gd name="connsiteY55" fmla="*/ 42862 h 336550"/>
              <a:gd name="connsiteX56" fmla="*/ 18521 w 246063"/>
              <a:gd name="connsiteY56" fmla="*/ 0 h 336550"/>
              <a:gd name="connsiteX57" fmla="*/ 189178 w 246063"/>
              <a:gd name="connsiteY57" fmla="*/ 0 h 336550"/>
              <a:gd name="connsiteX58" fmla="*/ 209021 w 246063"/>
              <a:gd name="connsiteY58" fmla="*/ 19719 h 336550"/>
              <a:gd name="connsiteX59" fmla="*/ 209021 w 246063"/>
              <a:gd name="connsiteY59" fmla="*/ 94654 h 336550"/>
              <a:gd name="connsiteX60" fmla="*/ 232834 w 246063"/>
              <a:gd name="connsiteY60" fmla="*/ 94654 h 336550"/>
              <a:gd name="connsiteX61" fmla="*/ 246063 w 246063"/>
              <a:gd name="connsiteY61" fmla="*/ 109116 h 336550"/>
              <a:gd name="connsiteX62" fmla="*/ 246063 w 246063"/>
              <a:gd name="connsiteY62" fmla="*/ 194568 h 336550"/>
              <a:gd name="connsiteX63" fmla="*/ 232834 w 246063"/>
              <a:gd name="connsiteY63" fmla="*/ 209029 h 336550"/>
              <a:gd name="connsiteX64" fmla="*/ 209021 w 246063"/>
              <a:gd name="connsiteY64" fmla="*/ 209029 h 336550"/>
              <a:gd name="connsiteX65" fmla="*/ 209021 w 246063"/>
              <a:gd name="connsiteY65" fmla="*/ 316831 h 336550"/>
              <a:gd name="connsiteX66" fmla="*/ 189178 w 246063"/>
              <a:gd name="connsiteY66" fmla="*/ 336550 h 336550"/>
              <a:gd name="connsiteX67" fmla="*/ 18521 w 246063"/>
              <a:gd name="connsiteY67" fmla="*/ 336550 h 336550"/>
              <a:gd name="connsiteX68" fmla="*/ 0 w 246063"/>
              <a:gd name="connsiteY68" fmla="*/ 316831 h 336550"/>
              <a:gd name="connsiteX69" fmla="*/ 0 w 246063"/>
              <a:gd name="connsiteY69" fmla="*/ 19719 h 336550"/>
              <a:gd name="connsiteX70" fmla="*/ 18521 w 246063"/>
              <a:gd name="connsiteY70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46063" h="336550">
                <a:moveTo>
                  <a:pt x="103981" y="280987"/>
                </a:moveTo>
                <a:cubicBezTo>
                  <a:pt x="93021" y="280987"/>
                  <a:pt x="84137" y="290227"/>
                  <a:pt x="84137" y="301625"/>
                </a:cubicBezTo>
                <a:cubicBezTo>
                  <a:pt x="84137" y="313023"/>
                  <a:pt x="93021" y="322263"/>
                  <a:pt x="103981" y="322263"/>
                </a:cubicBezTo>
                <a:cubicBezTo>
                  <a:pt x="114941" y="322263"/>
                  <a:pt x="123825" y="313023"/>
                  <a:pt x="123825" y="301625"/>
                </a:cubicBezTo>
                <a:cubicBezTo>
                  <a:pt x="123825" y="290227"/>
                  <a:pt x="114941" y="280987"/>
                  <a:pt x="103981" y="280987"/>
                </a:cubicBezTo>
                <a:close/>
                <a:moveTo>
                  <a:pt x="168411" y="107950"/>
                </a:moveTo>
                <a:cubicBezTo>
                  <a:pt x="165781" y="107950"/>
                  <a:pt x="163150" y="110557"/>
                  <a:pt x="163150" y="113163"/>
                </a:cubicBezTo>
                <a:cubicBezTo>
                  <a:pt x="163150" y="113163"/>
                  <a:pt x="163150" y="113163"/>
                  <a:pt x="163150" y="118376"/>
                </a:cubicBezTo>
                <a:cubicBezTo>
                  <a:pt x="153942" y="120982"/>
                  <a:pt x="147365" y="127498"/>
                  <a:pt x="147365" y="136620"/>
                </a:cubicBezTo>
                <a:cubicBezTo>
                  <a:pt x="147365" y="148349"/>
                  <a:pt x="157888" y="153562"/>
                  <a:pt x="167096" y="157471"/>
                </a:cubicBezTo>
                <a:cubicBezTo>
                  <a:pt x="174988" y="160077"/>
                  <a:pt x="176304" y="162684"/>
                  <a:pt x="176304" y="165290"/>
                </a:cubicBezTo>
                <a:cubicBezTo>
                  <a:pt x="176304" y="169200"/>
                  <a:pt x="172357" y="171806"/>
                  <a:pt x="167096" y="171806"/>
                </a:cubicBezTo>
                <a:cubicBezTo>
                  <a:pt x="163150" y="171806"/>
                  <a:pt x="156573" y="167896"/>
                  <a:pt x="155258" y="167896"/>
                </a:cubicBezTo>
                <a:cubicBezTo>
                  <a:pt x="155258" y="167896"/>
                  <a:pt x="153942" y="167896"/>
                  <a:pt x="153942" y="167896"/>
                </a:cubicBezTo>
                <a:cubicBezTo>
                  <a:pt x="151312" y="167896"/>
                  <a:pt x="149996" y="169200"/>
                  <a:pt x="148681" y="170503"/>
                </a:cubicBezTo>
                <a:cubicBezTo>
                  <a:pt x="148681" y="170503"/>
                  <a:pt x="148681" y="170503"/>
                  <a:pt x="147365" y="175716"/>
                </a:cubicBezTo>
                <a:cubicBezTo>
                  <a:pt x="146050" y="177019"/>
                  <a:pt x="147365" y="179625"/>
                  <a:pt x="149996" y="180928"/>
                </a:cubicBezTo>
                <a:cubicBezTo>
                  <a:pt x="153942" y="182231"/>
                  <a:pt x="159204" y="183535"/>
                  <a:pt x="161834" y="184838"/>
                </a:cubicBezTo>
                <a:cubicBezTo>
                  <a:pt x="161834" y="184838"/>
                  <a:pt x="161834" y="184838"/>
                  <a:pt x="161834" y="190051"/>
                </a:cubicBezTo>
                <a:cubicBezTo>
                  <a:pt x="161834" y="192657"/>
                  <a:pt x="164465" y="195263"/>
                  <a:pt x="167096" y="195263"/>
                </a:cubicBezTo>
                <a:cubicBezTo>
                  <a:pt x="167096" y="195263"/>
                  <a:pt x="167096" y="195263"/>
                  <a:pt x="171042" y="195263"/>
                </a:cubicBezTo>
                <a:cubicBezTo>
                  <a:pt x="173673" y="195263"/>
                  <a:pt x="176304" y="192657"/>
                  <a:pt x="176304" y="190051"/>
                </a:cubicBezTo>
                <a:cubicBezTo>
                  <a:pt x="176304" y="190051"/>
                  <a:pt x="176304" y="190051"/>
                  <a:pt x="176304" y="183535"/>
                </a:cubicBezTo>
                <a:cubicBezTo>
                  <a:pt x="185511" y="180928"/>
                  <a:pt x="192088" y="174412"/>
                  <a:pt x="192088" y="165290"/>
                </a:cubicBezTo>
                <a:cubicBezTo>
                  <a:pt x="192088" y="154865"/>
                  <a:pt x="186827" y="148349"/>
                  <a:pt x="173673" y="143136"/>
                </a:cubicBezTo>
                <a:cubicBezTo>
                  <a:pt x="164465" y="140530"/>
                  <a:pt x="163150" y="137923"/>
                  <a:pt x="163150" y="135317"/>
                </a:cubicBezTo>
                <a:cubicBezTo>
                  <a:pt x="163150" y="132711"/>
                  <a:pt x="165781" y="131407"/>
                  <a:pt x="171042" y="131407"/>
                </a:cubicBezTo>
                <a:cubicBezTo>
                  <a:pt x="176304" y="131407"/>
                  <a:pt x="180250" y="132711"/>
                  <a:pt x="180250" y="132711"/>
                </a:cubicBezTo>
                <a:cubicBezTo>
                  <a:pt x="181565" y="132711"/>
                  <a:pt x="181565" y="134014"/>
                  <a:pt x="182880" y="134014"/>
                </a:cubicBezTo>
                <a:cubicBezTo>
                  <a:pt x="185511" y="134014"/>
                  <a:pt x="186827" y="132711"/>
                  <a:pt x="188142" y="130104"/>
                </a:cubicBezTo>
                <a:cubicBezTo>
                  <a:pt x="188142" y="130104"/>
                  <a:pt x="188142" y="130104"/>
                  <a:pt x="189457" y="126195"/>
                </a:cubicBezTo>
                <a:cubicBezTo>
                  <a:pt x="190773" y="123588"/>
                  <a:pt x="188142" y="120982"/>
                  <a:pt x="186827" y="120982"/>
                </a:cubicBezTo>
                <a:cubicBezTo>
                  <a:pt x="184196" y="119679"/>
                  <a:pt x="178934" y="118376"/>
                  <a:pt x="176304" y="118376"/>
                </a:cubicBezTo>
                <a:cubicBezTo>
                  <a:pt x="176304" y="118376"/>
                  <a:pt x="176304" y="118376"/>
                  <a:pt x="176304" y="113163"/>
                </a:cubicBezTo>
                <a:cubicBezTo>
                  <a:pt x="176304" y="110557"/>
                  <a:pt x="173673" y="107950"/>
                  <a:pt x="171042" y="107950"/>
                </a:cubicBezTo>
                <a:cubicBezTo>
                  <a:pt x="171042" y="107950"/>
                  <a:pt x="171042" y="107950"/>
                  <a:pt x="168411" y="107950"/>
                </a:cubicBezTo>
                <a:close/>
                <a:moveTo>
                  <a:pt x="37772" y="42862"/>
                </a:moveTo>
                <a:cubicBezTo>
                  <a:pt x="32516" y="42862"/>
                  <a:pt x="28575" y="46817"/>
                  <a:pt x="28575" y="52090"/>
                </a:cubicBezTo>
                <a:cubicBezTo>
                  <a:pt x="28575" y="52090"/>
                  <a:pt x="28575" y="52090"/>
                  <a:pt x="28575" y="259059"/>
                </a:cubicBezTo>
                <a:cubicBezTo>
                  <a:pt x="28575" y="264332"/>
                  <a:pt x="32516" y="268287"/>
                  <a:pt x="37772" y="268287"/>
                </a:cubicBezTo>
                <a:cubicBezTo>
                  <a:pt x="37772" y="268287"/>
                  <a:pt x="37772" y="268287"/>
                  <a:pt x="171778" y="268287"/>
                </a:cubicBezTo>
                <a:cubicBezTo>
                  <a:pt x="177034" y="268287"/>
                  <a:pt x="180975" y="264332"/>
                  <a:pt x="180975" y="259059"/>
                </a:cubicBezTo>
                <a:lnTo>
                  <a:pt x="180975" y="216875"/>
                </a:lnTo>
                <a:cubicBezTo>
                  <a:pt x="180975" y="216875"/>
                  <a:pt x="180975" y="216875"/>
                  <a:pt x="156013" y="236649"/>
                </a:cubicBezTo>
                <a:cubicBezTo>
                  <a:pt x="153385" y="237967"/>
                  <a:pt x="150758" y="239285"/>
                  <a:pt x="149444" y="239285"/>
                </a:cubicBezTo>
                <a:cubicBezTo>
                  <a:pt x="145503" y="239285"/>
                  <a:pt x="140247" y="236649"/>
                  <a:pt x="140247" y="228739"/>
                </a:cubicBezTo>
                <a:cubicBezTo>
                  <a:pt x="140247" y="228739"/>
                  <a:pt x="140247" y="228739"/>
                  <a:pt x="140247" y="214238"/>
                </a:cubicBezTo>
                <a:cubicBezTo>
                  <a:pt x="140247" y="211601"/>
                  <a:pt x="138934" y="208965"/>
                  <a:pt x="136306" y="208965"/>
                </a:cubicBezTo>
                <a:cubicBezTo>
                  <a:pt x="136306" y="208965"/>
                  <a:pt x="136306" y="208965"/>
                  <a:pt x="106089" y="208965"/>
                </a:cubicBezTo>
                <a:cubicBezTo>
                  <a:pt x="98206" y="208965"/>
                  <a:pt x="91637" y="202373"/>
                  <a:pt x="91637" y="194464"/>
                </a:cubicBezTo>
                <a:cubicBezTo>
                  <a:pt x="91637" y="194464"/>
                  <a:pt x="91637" y="194464"/>
                  <a:pt x="91637" y="108776"/>
                </a:cubicBezTo>
                <a:cubicBezTo>
                  <a:pt x="91637" y="100866"/>
                  <a:pt x="98206" y="94274"/>
                  <a:pt x="106089" y="94274"/>
                </a:cubicBezTo>
                <a:cubicBezTo>
                  <a:pt x="106089" y="94274"/>
                  <a:pt x="106089" y="94274"/>
                  <a:pt x="180975" y="94274"/>
                </a:cubicBezTo>
                <a:cubicBezTo>
                  <a:pt x="180975" y="94274"/>
                  <a:pt x="180975" y="94274"/>
                  <a:pt x="180975" y="52090"/>
                </a:cubicBezTo>
                <a:cubicBezTo>
                  <a:pt x="180975" y="46817"/>
                  <a:pt x="177034" y="42862"/>
                  <a:pt x="171778" y="42862"/>
                </a:cubicBezTo>
                <a:cubicBezTo>
                  <a:pt x="171778" y="42862"/>
                  <a:pt x="171778" y="42862"/>
                  <a:pt x="37772" y="42862"/>
                </a:cubicBezTo>
                <a:close/>
                <a:moveTo>
                  <a:pt x="18521" y="0"/>
                </a:moveTo>
                <a:cubicBezTo>
                  <a:pt x="18521" y="0"/>
                  <a:pt x="18521" y="0"/>
                  <a:pt x="189178" y="0"/>
                </a:cubicBezTo>
                <a:cubicBezTo>
                  <a:pt x="199761" y="0"/>
                  <a:pt x="209021" y="9202"/>
                  <a:pt x="209021" y="19719"/>
                </a:cubicBezTo>
                <a:cubicBezTo>
                  <a:pt x="209021" y="19719"/>
                  <a:pt x="209021" y="19719"/>
                  <a:pt x="209021" y="94654"/>
                </a:cubicBezTo>
                <a:cubicBezTo>
                  <a:pt x="209021" y="94654"/>
                  <a:pt x="209021" y="94654"/>
                  <a:pt x="232834" y="94654"/>
                </a:cubicBezTo>
                <a:cubicBezTo>
                  <a:pt x="240771" y="94654"/>
                  <a:pt x="246063" y="101228"/>
                  <a:pt x="246063" y="109116"/>
                </a:cubicBezTo>
                <a:cubicBezTo>
                  <a:pt x="246063" y="109116"/>
                  <a:pt x="246063" y="109116"/>
                  <a:pt x="246063" y="194568"/>
                </a:cubicBezTo>
                <a:cubicBezTo>
                  <a:pt x="246063" y="202456"/>
                  <a:pt x="240771" y="209029"/>
                  <a:pt x="232834" y="209029"/>
                </a:cubicBezTo>
                <a:cubicBezTo>
                  <a:pt x="232834" y="209029"/>
                  <a:pt x="232834" y="209029"/>
                  <a:pt x="209021" y="209029"/>
                </a:cubicBezTo>
                <a:cubicBezTo>
                  <a:pt x="209021" y="209029"/>
                  <a:pt x="209021" y="209029"/>
                  <a:pt x="209021" y="316831"/>
                </a:cubicBezTo>
                <a:cubicBezTo>
                  <a:pt x="209021" y="327348"/>
                  <a:pt x="199761" y="336550"/>
                  <a:pt x="189178" y="336550"/>
                </a:cubicBezTo>
                <a:cubicBezTo>
                  <a:pt x="189178" y="336550"/>
                  <a:pt x="189178" y="336550"/>
                  <a:pt x="18521" y="336550"/>
                </a:cubicBezTo>
                <a:cubicBezTo>
                  <a:pt x="7937" y="336550"/>
                  <a:pt x="0" y="327348"/>
                  <a:pt x="0" y="316831"/>
                </a:cubicBezTo>
                <a:cubicBezTo>
                  <a:pt x="0" y="316831"/>
                  <a:pt x="0" y="316831"/>
                  <a:pt x="0" y="19719"/>
                </a:cubicBezTo>
                <a:cubicBezTo>
                  <a:pt x="0" y="9202"/>
                  <a:pt x="7937" y="0"/>
                  <a:pt x="185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项目优点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Freeform: Shape 37">
            <a:extLst>
              <a:ext uri="{FF2B5EF4-FFF2-40B4-BE49-F238E27FC236}">
                <a16:creationId xmlns:a16="http://schemas.microsoft.com/office/drawing/2014/main" id="{DCB81D60-A527-F8B9-0AF6-C2D1942BCC19}"/>
              </a:ext>
            </a:extLst>
          </p:cNvPr>
          <p:cNvSpPr>
            <a:spLocks/>
          </p:cNvSpPr>
          <p:nvPr/>
        </p:nvSpPr>
        <p:spPr bwMode="auto">
          <a:xfrm>
            <a:off x="1861636" y="2459672"/>
            <a:ext cx="413551" cy="518728"/>
          </a:xfrm>
          <a:custGeom>
            <a:avLst/>
            <a:gdLst>
              <a:gd name="connsiteX0" fmla="*/ 79065 w 268312"/>
              <a:gd name="connsiteY0" fmla="*/ 303213 h 336550"/>
              <a:gd name="connsiteX1" fmla="*/ 69850 w 268312"/>
              <a:gd name="connsiteY1" fmla="*/ 311945 h 336550"/>
              <a:gd name="connsiteX2" fmla="*/ 79065 w 268312"/>
              <a:gd name="connsiteY2" fmla="*/ 320676 h 336550"/>
              <a:gd name="connsiteX3" fmla="*/ 114610 w 268312"/>
              <a:gd name="connsiteY3" fmla="*/ 320676 h 336550"/>
              <a:gd name="connsiteX4" fmla="*/ 123825 w 268312"/>
              <a:gd name="connsiteY4" fmla="*/ 311945 h 336550"/>
              <a:gd name="connsiteX5" fmla="*/ 114610 w 268312"/>
              <a:gd name="connsiteY5" fmla="*/ 303213 h 336550"/>
              <a:gd name="connsiteX6" fmla="*/ 79065 w 268312"/>
              <a:gd name="connsiteY6" fmla="*/ 303213 h 336550"/>
              <a:gd name="connsiteX7" fmla="*/ 184235 w 268312"/>
              <a:gd name="connsiteY7" fmla="*/ 119063 h 336550"/>
              <a:gd name="connsiteX8" fmla="*/ 181644 w 268312"/>
              <a:gd name="connsiteY8" fmla="*/ 121725 h 336550"/>
              <a:gd name="connsiteX9" fmla="*/ 181644 w 268312"/>
              <a:gd name="connsiteY9" fmla="*/ 125717 h 336550"/>
              <a:gd name="connsiteX10" fmla="*/ 177759 w 268312"/>
              <a:gd name="connsiteY10" fmla="*/ 131039 h 336550"/>
              <a:gd name="connsiteX11" fmla="*/ 164808 w 268312"/>
              <a:gd name="connsiteY11" fmla="*/ 148339 h 336550"/>
              <a:gd name="connsiteX12" fmla="*/ 175169 w 268312"/>
              <a:gd name="connsiteY12" fmla="*/ 165638 h 336550"/>
              <a:gd name="connsiteX13" fmla="*/ 186825 w 268312"/>
              <a:gd name="connsiteY13" fmla="*/ 170961 h 336550"/>
              <a:gd name="connsiteX14" fmla="*/ 192005 w 268312"/>
              <a:gd name="connsiteY14" fmla="*/ 173622 h 336550"/>
              <a:gd name="connsiteX15" fmla="*/ 190710 w 268312"/>
              <a:gd name="connsiteY15" fmla="*/ 185598 h 336550"/>
              <a:gd name="connsiteX16" fmla="*/ 181644 w 268312"/>
              <a:gd name="connsiteY16" fmla="*/ 186929 h 336550"/>
              <a:gd name="connsiteX17" fmla="*/ 169989 w 268312"/>
              <a:gd name="connsiteY17" fmla="*/ 182937 h 336550"/>
              <a:gd name="connsiteX18" fmla="*/ 166103 w 268312"/>
              <a:gd name="connsiteY18" fmla="*/ 184268 h 336550"/>
              <a:gd name="connsiteX19" fmla="*/ 164808 w 268312"/>
              <a:gd name="connsiteY19" fmla="*/ 190921 h 336550"/>
              <a:gd name="connsiteX20" fmla="*/ 166103 w 268312"/>
              <a:gd name="connsiteY20" fmla="*/ 196244 h 336550"/>
              <a:gd name="connsiteX21" fmla="*/ 177759 w 268312"/>
              <a:gd name="connsiteY21" fmla="*/ 198905 h 336550"/>
              <a:gd name="connsiteX22" fmla="*/ 180349 w 268312"/>
              <a:gd name="connsiteY22" fmla="*/ 202898 h 336550"/>
              <a:gd name="connsiteX23" fmla="*/ 180349 w 268312"/>
              <a:gd name="connsiteY23" fmla="*/ 206890 h 336550"/>
              <a:gd name="connsiteX24" fmla="*/ 182939 w 268312"/>
              <a:gd name="connsiteY24" fmla="*/ 209551 h 336550"/>
              <a:gd name="connsiteX25" fmla="*/ 189415 w 268312"/>
              <a:gd name="connsiteY25" fmla="*/ 209551 h 336550"/>
              <a:gd name="connsiteX26" fmla="*/ 192005 w 268312"/>
              <a:gd name="connsiteY26" fmla="*/ 206890 h 336550"/>
              <a:gd name="connsiteX27" fmla="*/ 192005 w 268312"/>
              <a:gd name="connsiteY27" fmla="*/ 201567 h 336550"/>
              <a:gd name="connsiteX28" fmla="*/ 194595 w 268312"/>
              <a:gd name="connsiteY28" fmla="*/ 197575 h 336550"/>
              <a:gd name="connsiteX29" fmla="*/ 204956 w 268312"/>
              <a:gd name="connsiteY29" fmla="*/ 190921 h 336550"/>
              <a:gd name="connsiteX30" fmla="*/ 199775 w 268312"/>
              <a:gd name="connsiteY30" fmla="*/ 160315 h 336550"/>
              <a:gd name="connsiteX31" fmla="*/ 188120 w 268312"/>
              <a:gd name="connsiteY31" fmla="*/ 154992 h 336550"/>
              <a:gd name="connsiteX32" fmla="*/ 182939 w 268312"/>
              <a:gd name="connsiteY32" fmla="*/ 152331 h 336550"/>
              <a:gd name="connsiteX33" fmla="*/ 184235 w 268312"/>
              <a:gd name="connsiteY33" fmla="*/ 141685 h 336550"/>
              <a:gd name="connsiteX34" fmla="*/ 188120 w 268312"/>
              <a:gd name="connsiteY34" fmla="*/ 141685 h 336550"/>
              <a:gd name="connsiteX35" fmla="*/ 201071 w 268312"/>
              <a:gd name="connsiteY35" fmla="*/ 144347 h 336550"/>
              <a:gd name="connsiteX36" fmla="*/ 204956 w 268312"/>
              <a:gd name="connsiteY36" fmla="*/ 143016 h 336550"/>
              <a:gd name="connsiteX37" fmla="*/ 207546 w 268312"/>
              <a:gd name="connsiteY37" fmla="*/ 135032 h 336550"/>
              <a:gd name="connsiteX38" fmla="*/ 204956 w 268312"/>
              <a:gd name="connsiteY38" fmla="*/ 132370 h 336550"/>
              <a:gd name="connsiteX39" fmla="*/ 197185 w 268312"/>
              <a:gd name="connsiteY39" fmla="*/ 129709 h 336550"/>
              <a:gd name="connsiteX40" fmla="*/ 193300 w 268312"/>
              <a:gd name="connsiteY40" fmla="*/ 124386 h 336550"/>
              <a:gd name="connsiteX41" fmla="*/ 186825 w 268312"/>
              <a:gd name="connsiteY41" fmla="*/ 119063 h 336550"/>
              <a:gd name="connsiteX42" fmla="*/ 184235 w 268312"/>
              <a:gd name="connsiteY42" fmla="*/ 119063 h 336550"/>
              <a:gd name="connsiteX43" fmla="*/ 187192 w 268312"/>
              <a:gd name="connsiteY43" fmla="*/ 84090 h 336550"/>
              <a:gd name="connsiteX44" fmla="*/ 244570 w 268312"/>
              <a:gd name="connsiteY44" fmla="*/ 107760 h 336550"/>
              <a:gd name="connsiteX45" fmla="*/ 244570 w 268312"/>
              <a:gd name="connsiteY45" fmla="*/ 222168 h 336550"/>
              <a:gd name="connsiteX46" fmla="*/ 145642 w 268312"/>
              <a:gd name="connsiteY46" fmla="*/ 234003 h 336550"/>
              <a:gd name="connsiteX47" fmla="*/ 111347 w 268312"/>
              <a:gd name="connsiteY47" fmla="*/ 243208 h 336550"/>
              <a:gd name="connsiteX48" fmla="*/ 110028 w 268312"/>
              <a:gd name="connsiteY48" fmla="*/ 237948 h 336550"/>
              <a:gd name="connsiteX49" fmla="*/ 127175 w 268312"/>
              <a:gd name="connsiteY49" fmla="*/ 218223 h 336550"/>
              <a:gd name="connsiteX50" fmla="*/ 125856 w 268312"/>
              <a:gd name="connsiteY50" fmla="*/ 218223 h 336550"/>
              <a:gd name="connsiteX51" fmla="*/ 129813 w 268312"/>
              <a:gd name="connsiteY51" fmla="*/ 107760 h 336550"/>
              <a:gd name="connsiteX52" fmla="*/ 187192 w 268312"/>
              <a:gd name="connsiteY52" fmla="*/ 84090 h 336550"/>
              <a:gd name="connsiteX53" fmla="*/ 36992 w 268312"/>
              <a:gd name="connsiteY53" fmla="*/ 0 h 336550"/>
              <a:gd name="connsiteX54" fmla="*/ 161179 w 268312"/>
              <a:gd name="connsiteY54" fmla="*/ 0 h 336550"/>
              <a:gd name="connsiteX55" fmla="*/ 196850 w 268312"/>
              <a:gd name="connsiteY55" fmla="*/ 36810 h 336550"/>
              <a:gd name="connsiteX56" fmla="*/ 196850 w 268312"/>
              <a:gd name="connsiteY56" fmla="*/ 67047 h 336550"/>
              <a:gd name="connsiteX57" fmla="*/ 187602 w 268312"/>
              <a:gd name="connsiteY57" fmla="*/ 67047 h 336550"/>
              <a:gd name="connsiteX58" fmla="*/ 178354 w 268312"/>
              <a:gd name="connsiteY58" fmla="*/ 67047 h 336550"/>
              <a:gd name="connsiteX59" fmla="*/ 178354 w 268312"/>
              <a:gd name="connsiteY59" fmla="*/ 60474 h 336550"/>
              <a:gd name="connsiteX60" fmla="*/ 178354 w 268312"/>
              <a:gd name="connsiteY60" fmla="*/ 59159 h 336550"/>
              <a:gd name="connsiteX61" fmla="*/ 169106 w 268312"/>
              <a:gd name="connsiteY61" fmla="*/ 48642 h 336550"/>
              <a:gd name="connsiteX62" fmla="*/ 29065 w 268312"/>
              <a:gd name="connsiteY62" fmla="*/ 48642 h 336550"/>
              <a:gd name="connsiteX63" fmla="*/ 19817 w 268312"/>
              <a:gd name="connsiteY63" fmla="*/ 59159 h 336550"/>
              <a:gd name="connsiteX64" fmla="*/ 19817 w 268312"/>
              <a:gd name="connsiteY64" fmla="*/ 278706 h 336550"/>
              <a:gd name="connsiteX65" fmla="*/ 29065 w 268312"/>
              <a:gd name="connsiteY65" fmla="*/ 287908 h 336550"/>
              <a:gd name="connsiteX66" fmla="*/ 169106 w 268312"/>
              <a:gd name="connsiteY66" fmla="*/ 287908 h 336550"/>
              <a:gd name="connsiteX67" fmla="*/ 178354 w 268312"/>
              <a:gd name="connsiteY67" fmla="*/ 278706 h 336550"/>
              <a:gd name="connsiteX68" fmla="*/ 178354 w 268312"/>
              <a:gd name="connsiteY68" fmla="*/ 261615 h 336550"/>
              <a:gd name="connsiteX69" fmla="*/ 187602 w 268312"/>
              <a:gd name="connsiteY69" fmla="*/ 262930 h 336550"/>
              <a:gd name="connsiteX70" fmla="*/ 196850 w 268312"/>
              <a:gd name="connsiteY70" fmla="*/ 261615 h 336550"/>
              <a:gd name="connsiteX71" fmla="*/ 196850 w 268312"/>
              <a:gd name="connsiteY71" fmla="*/ 299740 h 336550"/>
              <a:gd name="connsiteX72" fmla="*/ 161179 w 268312"/>
              <a:gd name="connsiteY72" fmla="*/ 336550 h 336550"/>
              <a:gd name="connsiteX73" fmla="*/ 36992 w 268312"/>
              <a:gd name="connsiteY73" fmla="*/ 336550 h 336550"/>
              <a:gd name="connsiteX74" fmla="*/ 0 w 268312"/>
              <a:gd name="connsiteY74" fmla="*/ 299740 h 336550"/>
              <a:gd name="connsiteX75" fmla="*/ 0 w 268312"/>
              <a:gd name="connsiteY75" fmla="*/ 36810 h 336550"/>
              <a:gd name="connsiteX76" fmla="*/ 36992 w 268312"/>
              <a:gd name="connsiteY76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68312" h="336550">
                <a:moveTo>
                  <a:pt x="79065" y="303213"/>
                </a:moveTo>
                <a:cubicBezTo>
                  <a:pt x="73799" y="303213"/>
                  <a:pt x="69850" y="306955"/>
                  <a:pt x="69850" y="311945"/>
                </a:cubicBezTo>
                <a:cubicBezTo>
                  <a:pt x="69850" y="316934"/>
                  <a:pt x="73799" y="320676"/>
                  <a:pt x="79065" y="320676"/>
                </a:cubicBezTo>
                <a:cubicBezTo>
                  <a:pt x="79065" y="320676"/>
                  <a:pt x="79065" y="320676"/>
                  <a:pt x="114610" y="320676"/>
                </a:cubicBezTo>
                <a:cubicBezTo>
                  <a:pt x="119875" y="320676"/>
                  <a:pt x="123825" y="316934"/>
                  <a:pt x="123825" y="311945"/>
                </a:cubicBezTo>
                <a:cubicBezTo>
                  <a:pt x="123825" y="306955"/>
                  <a:pt x="119875" y="303213"/>
                  <a:pt x="114610" y="303213"/>
                </a:cubicBezTo>
                <a:cubicBezTo>
                  <a:pt x="114610" y="303213"/>
                  <a:pt x="114610" y="303213"/>
                  <a:pt x="79065" y="303213"/>
                </a:cubicBezTo>
                <a:close/>
                <a:moveTo>
                  <a:pt x="184235" y="119063"/>
                </a:moveTo>
                <a:cubicBezTo>
                  <a:pt x="181644" y="119063"/>
                  <a:pt x="181644" y="119063"/>
                  <a:pt x="181644" y="121725"/>
                </a:cubicBezTo>
                <a:cubicBezTo>
                  <a:pt x="181644" y="121725"/>
                  <a:pt x="181644" y="121725"/>
                  <a:pt x="181644" y="125717"/>
                </a:cubicBezTo>
                <a:cubicBezTo>
                  <a:pt x="181644" y="129709"/>
                  <a:pt x="181644" y="129709"/>
                  <a:pt x="177759" y="131039"/>
                </a:cubicBezTo>
                <a:cubicBezTo>
                  <a:pt x="169989" y="133701"/>
                  <a:pt x="164808" y="139024"/>
                  <a:pt x="164808" y="148339"/>
                </a:cubicBezTo>
                <a:cubicBezTo>
                  <a:pt x="164808" y="156323"/>
                  <a:pt x="168694" y="161646"/>
                  <a:pt x="175169" y="165638"/>
                </a:cubicBezTo>
                <a:cubicBezTo>
                  <a:pt x="179054" y="168299"/>
                  <a:pt x="182939" y="169630"/>
                  <a:pt x="186825" y="170961"/>
                </a:cubicBezTo>
                <a:cubicBezTo>
                  <a:pt x="188120" y="172291"/>
                  <a:pt x="190710" y="172291"/>
                  <a:pt x="192005" y="173622"/>
                </a:cubicBezTo>
                <a:cubicBezTo>
                  <a:pt x="195890" y="177614"/>
                  <a:pt x="194595" y="182937"/>
                  <a:pt x="190710" y="185598"/>
                </a:cubicBezTo>
                <a:cubicBezTo>
                  <a:pt x="188120" y="186929"/>
                  <a:pt x="184235" y="186929"/>
                  <a:pt x="181644" y="186929"/>
                </a:cubicBezTo>
                <a:cubicBezTo>
                  <a:pt x="177759" y="185598"/>
                  <a:pt x="173874" y="184268"/>
                  <a:pt x="169989" y="182937"/>
                </a:cubicBezTo>
                <a:cubicBezTo>
                  <a:pt x="167398" y="181606"/>
                  <a:pt x="167398" y="181606"/>
                  <a:pt x="166103" y="184268"/>
                </a:cubicBezTo>
                <a:cubicBezTo>
                  <a:pt x="166103" y="186929"/>
                  <a:pt x="164808" y="188260"/>
                  <a:pt x="164808" y="190921"/>
                </a:cubicBezTo>
                <a:cubicBezTo>
                  <a:pt x="163513" y="193583"/>
                  <a:pt x="163513" y="194913"/>
                  <a:pt x="166103" y="196244"/>
                </a:cubicBezTo>
                <a:cubicBezTo>
                  <a:pt x="169989" y="197575"/>
                  <a:pt x="173874" y="198905"/>
                  <a:pt x="177759" y="198905"/>
                </a:cubicBezTo>
                <a:cubicBezTo>
                  <a:pt x="180349" y="198905"/>
                  <a:pt x="180349" y="198905"/>
                  <a:pt x="180349" y="202898"/>
                </a:cubicBezTo>
                <a:cubicBezTo>
                  <a:pt x="180349" y="204228"/>
                  <a:pt x="180349" y="205559"/>
                  <a:pt x="180349" y="206890"/>
                </a:cubicBezTo>
                <a:cubicBezTo>
                  <a:pt x="180349" y="208220"/>
                  <a:pt x="181644" y="209551"/>
                  <a:pt x="182939" y="209551"/>
                </a:cubicBezTo>
                <a:cubicBezTo>
                  <a:pt x="185530" y="209551"/>
                  <a:pt x="188120" y="209551"/>
                  <a:pt x="189415" y="209551"/>
                </a:cubicBezTo>
                <a:cubicBezTo>
                  <a:pt x="190710" y="209551"/>
                  <a:pt x="192005" y="208220"/>
                  <a:pt x="192005" y="206890"/>
                </a:cubicBezTo>
                <a:cubicBezTo>
                  <a:pt x="192005" y="205559"/>
                  <a:pt x="192005" y="202898"/>
                  <a:pt x="192005" y="201567"/>
                </a:cubicBezTo>
                <a:cubicBezTo>
                  <a:pt x="192005" y="198905"/>
                  <a:pt x="193300" y="198905"/>
                  <a:pt x="194595" y="197575"/>
                </a:cubicBezTo>
                <a:cubicBezTo>
                  <a:pt x="198480" y="196244"/>
                  <a:pt x="202366" y="193583"/>
                  <a:pt x="204956" y="190921"/>
                </a:cubicBezTo>
                <a:cubicBezTo>
                  <a:pt x="212726" y="180276"/>
                  <a:pt x="210136" y="166969"/>
                  <a:pt x="199775" y="160315"/>
                </a:cubicBezTo>
                <a:cubicBezTo>
                  <a:pt x="195890" y="157654"/>
                  <a:pt x="192005" y="156323"/>
                  <a:pt x="188120" y="154992"/>
                </a:cubicBezTo>
                <a:cubicBezTo>
                  <a:pt x="186825" y="153661"/>
                  <a:pt x="184235" y="153661"/>
                  <a:pt x="182939" y="152331"/>
                </a:cubicBezTo>
                <a:cubicBezTo>
                  <a:pt x="179054" y="148339"/>
                  <a:pt x="180349" y="144347"/>
                  <a:pt x="184235" y="141685"/>
                </a:cubicBezTo>
                <a:cubicBezTo>
                  <a:pt x="185530" y="141685"/>
                  <a:pt x="186825" y="141685"/>
                  <a:pt x="188120" y="141685"/>
                </a:cubicBezTo>
                <a:cubicBezTo>
                  <a:pt x="192005" y="141685"/>
                  <a:pt x="197185" y="141685"/>
                  <a:pt x="201071" y="144347"/>
                </a:cubicBezTo>
                <a:cubicBezTo>
                  <a:pt x="203661" y="145677"/>
                  <a:pt x="203661" y="145677"/>
                  <a:pt x="204956" y="143016"/>
                </a:cubicBezTo>
                <a:cubicBezTo>
                  <a:pt x="204956" y="140354"/>
                  <a:pt x="206251" y="137693"/>
                  <a:pt x="207546" y="135032"/>
                </a:cubicBezTo>
                <a:cubicBezTo>
                  <a:pt x="207546" y="133701"/>
                  <a:pt x="206251" y="132370"/>
                  <a:pt x="204956" y="132370"/>
                </a:cubicBezTo>
                <a:cubicBezTo>
                  <a:pt x="202366" y="131039"/>
                  <a:pt x="199775" y="129709"/>
                  <a:pt x="197185" y="129709"/>
                </a:cubicBezTo>
                <a:cubicBezTo>
                  <a:pt x="193300" y="128378"/>
                  <a:pt x="193300" y="128378"/>
                  <a:pt x="193300" y="124386"/>
                </a:cubicBezTo>
                <a:cubicBezTo>
                  <a:pt x="193300" y="119063"/>
                  <a:pt x="193300" y="119063"/>
                  <a:pt x="186825" y="119063"/>
                </a:cubicBezTo>
                <a:cubicBezTo>
                  <a:pt x="186825" y="119063"/>
                  <a:pt x="186825" y="119063"/>
                  <a:pt x="184235" y="119063"/>
                </a:cubicBezTo>
                <a:close/>
                <a:moveTo>
                  <a:pt x="187192" y="84090"/>
                </a:moveTo>
                <a:cubicBezTo>
                  <a:pt x="207967" y="84090"/>
                  <a:pt x="228741" y="91980"/>
                  <a:pt x="244570" y="107760"/>
                </a:cubicBezTo>
                <a:cubicBezTo>
                  <a:pt x="276226" y="139321"/>
                  <a:pt x="276226" y="190607"/>
                  <a:pt x="244570" y="222168"/>
                </a:cubicBezTo>
                <a:cubicBezTo>
                  <a:pt x="216870" y="248468"/>
                  <a:pt x="177299" y="252413"/>
                  <a:pt x="145642" y="234003"/>
                </a:cubicBezTo>
                <a:cubicBezTo>
                  <a:pt x="132452" y="243208"/>
                  <a:pt x="120580" y="244523"/>
                  <a:pt x="111347" y="243208"/>
                </a:cubicBezTo>
                <a:cubicBezTo>
                  <a:pt x="107390" y="243208"/>
                  <a:pt x="107390" y="239263"/>
                  <a:pt x="110028" y="237948"/>
                </a:cubicBezTo>
                <a:cubicBezTo>
                  <a:pt x="117942" y="234003"/>
                  <a:pt x="123218" y="224798"/>
                  <a:pt x="127175" y="218223"/>
                </a:cubicBezTo>
                <a:cubicBezTo>
                  <a:pt x="127175" y="218223"/>
                  <a:pt x="127175" y="218223"/>
                  <a:pt x="125856" y="218223"/>
                </a:cubicBezTo>
                <a:cubicBezTo>
                  <a:pt x="96838" y="186662"/>
                  <a:pt x="98157" y="138006"/>
                  <a:pt x="129813" y="107760"/>
                </a:cubicBezTo>
                <a:cubicBezTo>
                  <a:pt x="145642" y="91980"/>
                  <a:pt x="166417" y="84090"/>
                  <a:pt x="187192" y="84090"/>
                </a:cubicBezTo>
                <a:close/>
                <a:moveTo>
                  <a:pt x="36992" y="0"/>
                </a:moveTo>
                <a:cubicBezTo>
                  <a:pt x="36992" y="0"/>
                  <a:pt x="36992" y="0"/>
                  <a:pt x="161179" y="0"/>
                </a:cubicBezTo>
                <a:cubicBezTo>
                  <a:pt x="180997" y="0"/>
                  <a:pt x="196850" y="15776"/>
                  <a:pt x="196850" y="36810"/>
                </a:cubicBezTo>
                <a:cubicBezTo>
                  <a:pt x="196850" y="36810"/>
                  <a:pt x="196850" y="36810"/>
                  <a:pt x="196850" y="67047"/>
                </a:cubicBezTo>
                <a:cubicBezTo>
                  <a:pt x="194208" y="67047"/>
                  <a:pt x="191566" y="67047"/>
                  <a:pt x="187602" y="67047"/>
                </a:cubicBezTo>
                <a:cubicBezTo>
                  <a:pt x="184960" y="67047"/>
                  <a:pt x="180997" y="67047"/>
                  <a:pt x="178354" y="67047"/>
                </a:cubicBezTo>
                <a:cubicBezTo>
                  <a:pt x="178354" y="67047"/>
                  <a:pt x="178354" y="67047"/>
                  <a:pt x="178354" y="60474"/>
                </a:cubicBezTo>
                <a:cubicBezTo>
                  <a:pt x="178354" y="60474"/>
                  <a:pt x="178354" y="60474"/>
                  <a:pt x="178354" y="59159"/>
                </a:cubicBezTo>
                <a:cubicBezTo>
                  <a:pt x="178354" y="53900"/>
                  <a:pt x="174391" y="48642"/>
                  <a:pt x="169106" y="48642"/>
                </a:cubicBezTo>
                <a:cubicBezTo>
                  <a:pt x="169106" y="48642"/>
                  <a:pt x="169106" y="48642"/>
                  <a:pt x="29065" y="48642"/>
                </a:cubicBezTo>
                <a:cubicBezTo>
                  <a:pt x="23780" y="48642"/>
                  <a:pt x="19817" y="53900"/>
                  <a:pt x="19817" y="59159"/>
                </a:cubicBezTo>
                <a:cubicBezTo>
                  <a:pt x="19817" y="59159"/>
                  <a:pt x="19817" y="59159"/>
                  <a:pt x="19817" y="278706"/>
                </a:cubicBezTo>
                <a:cubicBezTo>
                  <a:pt x="19817" y="283964"/>
                  <a:pt x="23780" y="287908"/>
                  <a:pt x="29065" y="287908"/>
                </a:cubicBezTo>
                <a:cubicBezTo>
                  <a:pt x="29065" y="287908"/>
                  <a:pt x="29065" y="287908"/>
                  <a:pt x="169106" y="287908"/>
                </a:cubicBezTo>
                <a:cubicBezTo>
                  <a:pt x="174391" y="287908"/>
                  <a:pt x="178354" y="282650"/>
                  <a:pt x="178354" y="278706"/>
                </a:cubicBezTo>
                <a:cubicBezTo>
                  <a:pt x="178354" y="278706"/>
                  <a:pt x="178354" y="278706"/>
                  <a:pt x="178354" y="261615"/>
                </a:cubicBezTo>
                <a:cubicBezTo>
                  <a:pt x="180997" y="261615"/>
                  <a:pt x="184960" y="262930"/>
                  <a:pt x="187602" y="262930"/>
                </a:cubicBezTo>
                <a:cubicBezTo>
                  <a:pt x="191566" y="262930"/>
                  <a:pt x="194208" y="261615"/>
                  <a:pt x="196850" y="261615"/>
                </a:cubicBezTo>
                <a:cubicBezTo>
                  <a:pt x="196850" y="261615"/>
                  <a:pt x="196850" y="261615"/>
                  <a:pt x="196850" y="299740"/>
                </a:cubicBezTo>
                <a:cubicBezTo>
                  <a:pt x="196850" y="320774"/>
                  <a:pt x="180997" y="336550"/>
                  <a:pt x="161179" y="336550"/>
                </a:cubicBezTo>
                <a:cubicBezTo>
                  <a:pt x="161179" y="336550"/>
                  <a:pt x="161179" y="336550"/>
                  <a:pt x="36992" y="336550"/>
                </a:cubicBezTo>
                <a:cubicBezTo>
                  <a:pt x="17175" y="336550"/>
                  <a:pt x="0" y="320774"/>
                  <a:pt x="0" y="299740"/>
                </a:cubicBezTo>
                <a:cubicBezTo>
                  <a:pt x="0" y="299740"/>
                  <a:pt x="0" y="299740"/>
                  <a:pt x="0" y="36810"/>
                </a:cubicBezTo>
                <a:cubicBezTo>
                  <a:pt x="0" y="15776"/>
                  <a:pt x="17175" y="0"/>
                  <a:pt x="369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/>
          <p:cNvGrpSpPr/>
          <p:nvPr/>
        </p:nvGrpSpPr>
        <p:grpSpPr>
          <a:xfrm>
            <a:off x="3779912" y="1203598"/>
            <a:ext cx="3564396" cy="531908"/>
            <a:chOff x="2891644" y="2187048"/>
            <a:chExt cx="4752528" cy="709210"/>
          </a:xfrm>
        </p:grpSpPr>
        <p:sp>
          <p:nvSpPr>
            <p:cNvPr id="22" name="Rectangle: Rounded Corners 4"/>
            <p:cNvSpPr/>
            <p:nvPr/>
          </p:nvSpPr>
          <p:spPr bwMode="auto">
            <a:xfrm>
              <a:off x="2891644" y="2187048"/>
              <a:ext cx="709210" cy="709210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23" name="Group 5"/>
            <p:cNvGrpSpPr/>
            <p:nvPr/>
          </p:nvGrpSpPr>
          <p:grpSpPr>
            <a:xfrm>
              <a:off x="3681598" y="2260037"/>
              <a:ext cx="3962574" cy="636221"/>
              <a:chOff x="3943834" y="704409"/>
              <a:chExt cx="3962574" cy="636221"/>
            </a:xfrm>
          </p:grpSpPr>
          <p:sp>
            <p:nvSpPr>
              <p:cNvPr id="24" name="TextBox 6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项目总体介绍</a:t>
                </a:r>
              </a:p>
            </p:txBody>
          </p:sp>
          <p:sp>
            <p:nvSpPr>
              <p:cNvPr id="25" name="TextBox 7"/>
              <p:cNvSpPr txBox="1">
                <a:spLocks/>
              </p:cNvSpPr>
              <p:nvPr/>
            </p:nvSpPr>
            <p:spPr>
              <a:xfrm>
                <a:off x="3943834" y="947273"/>
                <a:ext cx="3962574" cy="393357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cs typeface="+mn-ea"/>
                    <a:sym typeface="+mn-lt"/>
                  </a:rPr>
                  <a:t>项目内容</a:t>
                </a:r>
                <a:endParaRPr lang="en-US" altLang="zh-CN" sz="8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cs typeface="+mn-ea"/>
                    <a:sym typeface="+mn-lt"/>
                  </a:rPr>
                  <a:t>实现方案</a:t>
                </a:r>
                <a:endParaRPr lang="zh-CN" altLang="en-US" sz="8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Group 8"/>
          <p:cNvGrpSpPr/>
          <p:nvPr/>
        </p:nvGrpSpPr>
        <p:grpSpPr>
          <a:xfrm>
            <a:off x="3779912" y="1986685"/>
            <a:ext cx="3564396" cy="531908"/>
            <a:chOff x="2891644" y="2990233"/>
            <a:chExt cx="4752528" cy="709210"/>
          </a:xfrm>
        </p:grpSpPr>
        <p:sp>
          <p:nvSpPr>
            <p:cNvPr id="18" name="Rectangle: Rounded Corners 9"/>
            <p:cNvSpPr/>
            <p:nvPr/>
          </p:nvSpPr>
          <p:spPr bwMode="auto">
            <a:xfrm>
              <a:off x="2891644" y="2990233"/>
              <a:ext cx="709210" cy="709210"/>
            </a:xfrm>
            <a:prstGeom prst="round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9" name="Group 10"/>
            <p:cNvGrpSpPr/>
            <p:nvPr/>
          </p:nvGrpSpPr>
          <p:grpSpPr>
            <a:xfrm>
              <a:off x="3681598" y="3063222"/>
              <a:ext cx="3962574" cy="636221"/>
              <a:chOff x="3943834" y="704409"/>
              <a:chExt cx="3962574" cy="636221"/>
            </a:xfrm>
          </p:grpSpPr>
          <p:sp>
            <p:nvSpPr>
              <p:cNvPr id="20" name="TextBox 1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ERNIE-4.0-8K</a:t>
                </a: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模型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12"/>
              <p:cNvSpPr txBox="1">
                <a:spLocks/>
              </p:cNvSpPr>
              <p:nvPr/>
            </p:nvSpPr>
            <p:spPr>
              <a:xfrm>
                <a:off x="3943834" y="947273"/>
                <a:ext cx="3962574" cy="393357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>
                    <a:cs typeface="+mn-ea"/>
                    <a:sym typeface="+mn-lt"/>
                  </a:rPr>
                  <a:t>Prompt</a:t>
                </a:r>
                <a:r>
                  <a:rPr lang="zh-CN" altLang="en-US" sz="800" dirty="0">
                    <a:cs typeface="+mn-ea"/>
                    <a:sym typeface="+mn-lt"/>
                  </a:rPr>
                  <a:t>应用技巧</a:t>
                </a:r>
                <a:endParaRPr lang="en-US" altLang="zh-CN" sz="8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cs typeface="+mn-ea"/>
                    <a:sym typeface="+mn-lt"/>
                  </a:rPr>
                  <a:t>模型参数调整</a:t>
                </a:r>
                <a:endParaRPr lang="zh-CN" altLang="en-US" sz="8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13"/>
          <p:cNvGrpSpPr/>
          <p:nvPr/>
        </p:nvGrpSpPr>
        <p:grpSpPr>
          <a:xfrm>
            <a:off x="3779912" y="2769772"/>
            <a:ext cx="3564396" cy="531908"/>
            <a:chOff x="2891644" y="3793418"/>
            <a:chExt cx="4752528" cy="709210"/>
          </a:xfrm>
        </p:grpSpPr>
        <p:sp>
          <p:nvSpPr>
            <p:cNvPr id="14" name="Rectangle: Rounded Corners 14"/>
            <p:cNvSpPr/>
            <p:nvPr/>
          </p:nvSpPr>
          <p:spPr bwMode="auto">
            <a:xfrm>
              <a:off x="2891644" y="3793418"/>
              <a:ext cx="709210" cy="709210"/>
            </a:xfrm>
            <a:prstGeom prst="roundRect">
              <a:avLst/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3681598" y="3866407"/>
              <a:ext cx="3962574" cy="636221"/>
              <a:chOff x="3943834" y="704409"/>
              <a:chExt cx="3962574" cy="636221"/>
            </a:xfrm>
          </p:grpSpPr>
          <p:sp>
            <p:nvSpPr>
              <p:cNvPr id="16" name="TextBox 16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具体技术细节</a:t>
                </a:r>
              </a:p>
            </p:txBody>
          </p:sp>
          <p:sp>
            <p:nvSpPr>
              <p:cNvPr id="17" name="TextBox 17"/>
              <p:cNvSpPr txBox="1">
                <a:spLocks/>
              </p:cNvSpPr>
              <p:nvPr/>
            </p:nvSpPr>
            <p:spPr>
              <a:xfrm>
                <a:off x="3943834" y="947273"/>
                <a:ext cx="3962574" cy="393357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800" dirty="0">
                    <a:cs typeface="+mn-ea"/>
                    <a:sym typeface="+mn-lt"/>
                  </a:rPr>
                  <a:t>API</a:t>
                </a:r>
                <a:r>
                  <a:rPr lang="zh-CN" altLang="en-US" sz="800" dirty="0">
                    <a:cs typeface="+mn-ea"/>
                    <a:sym typeface="+mn-lt"/>
                  </a:rPr>
                  <a:t>调用</a:t>
                </a:r>
                <a:endParaRPr lang="en-US" altLang="zh-CN" sz="8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cs typeface="+mn-ea"/>
                    <a:sym typeface="+mn-lt"/>
                  </a:rPr>
                  <a:t>创建图形化界面</a:t>
                </a:r>
                <a:endParaRPr lang="zh-CN" altLang="en-US" sz="8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9" name="Group 18"/>
          <p:cNvGrpSpPr/>
          <p:nvPr/>
        </p:nvGrpSpPr>
        <p:grpSpPr>
          <a:xfrm>
            <a:off x="3779912" y="3552859"/>
            <a:ext cx="3564396" cy="531908"/>
            <a:chOff x="2891644" y="4596603"/>
            <a:chExt cx="4752528" cy="709210"/>
          </a:xfrm>
        </p:grpSpPr>
        <p:sp>
          <p:nvSpPr>
            <p:cNvPr id="10" name="Rectangle: Rounded Corners 19"/>
            <p:cNvSpPr/>
            <p:nvPr/>
          </p:nvSpPr>
          <p:spPr bwMode="auto">
            <a:xfrm>
              <a:off x="2891644" y="4596603"/>
              <a:ext cx="709210" cy="709210"/>
            </a:xfrm>
            <a:prstGeom prst="roundRect">
              <a:avLst/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altLang="zh-CN" sz="3200">
                  <a:solidFill>
                    <a:schemeClr val="bg1">
                      <a:lumMod val="10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1" name="Group 20"/>
            <p:cNvGrpSpPr/>
            <p:nvPr/>
          </p:nvGrpSpPr>
          <p:grpSpPr>
            <a:xfrm>
              <a:off x="3681598" y="4669592"/>
              <a:ext cx="3962574" cy="636221"/>
              <a:chOff x="3943834" y="704409"/>
              <a:chExt cx="3962574" cy="636221"/>
            </a:xfrm>
          </p:grpSpPr>
          <p:sp>
            <p:nvSpPr>
              <p:cNvPr id="12" name="TextBox 21"/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项目总结</a:t>
                </a:r>
              </a:p>
            </p:txBody>
          </p:sp>
          <p:sp>
            <p:nvSpPr>
              <p:cNvPr id="13" name="TextBox 22"/>
              <p:cNvSpPr txBox="1">
                <a:spLocks/>
              </p:cNvSpPr>
              <p:nvPr/>
            </p:nvSpPr>
            <p:spPr>
              <a:xfrm>
                <a:off x="3943834" y="947273"/>
                <a:ext cx="3962574" cy="393357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cs typeface="+mn-ea"/>
                    <a:sym typeface="+mn-lt"/>
                  </a:rPr>
                  <a:t>系统优</a:t>
                </a:r>
                <a:r>
                  <a:rPr lang="en-US" altLang="zh-CN" sz="800" dirty="0">
                    <a:cs typeface="+mn-ea"/>
                    <a:sym typeface="+mn-lt"/>
                  </a:rPr>
                  <a:t>/</a:t>
                </a:r>
                <a:r>
                  <a:rPr lang="zh-CN" altLang="en-US" sz="800" dirty="0">
                    <a:cs typeface="+mn-ea"/>
                    <a:sym typeface="+mn-lt"/>
                  </a:rPr>
                  <a:t>缺点</a:t>
                </a:r>
                <a:endParaRPr lang="en-US" altLang="zh-CN" sz="800" dirty="0"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cs typeface="+mn-ea"/>
                    <a:sym typeface="+mn-lt"/>
                  </a:rPr>
                  <a:t>限制因素及可能改进</a:t>
                </a:r>
                <a:endParaRPr lang="zh-CN" altLang="en-US" sz="8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" name="Group 21">
            <a:extLst>
              <a:ext uri="{FF2B5EF4-FFF2-40B4-BE49-F238E27FC236}">
                <a16:creationId xmlns:a16="http://schemas.microsoft.com/office/drawing/2014/main" id="{71ECB7D6-0402-4C58-8CD9-F9A81D140E81}"/>
              </a:ext>
            </a:extLst>
          </p:cNvPr>
          <p:cNvGrpSpPr/>
          <p:nvPr/>
        </p:nvGrpSpPr>
        <p:grpSpPr>
          <a:xfrm>
            <a:off x="2273909" y="1986686"/>
            <a:ext cx="1181968" cy="968496"/>
            <a:chOff x="5069886" y="293530"/>
            <a:chExt cx="2052228" cy="1463723"/>
          </a:xfrm>
          <a:noFill/>
        </p:grpSpPr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577C5A74-4534-46D1-A223-290051EA749A}"/>
                </a:ext>
              </a:extLst>
            </p:cNvPr>
            <p:cNvSpPr txBox="1"/>
            <p:nvPr/>
          </p:nvSpPr>
          <p:spPr>
            <a:xfrm>
              <a:off x="5069886" y="293530"/>
              <a:ext cx="2052228" cy="1120148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3D758CFC-E6CE-44BF-B63E-BE15B4055752}"/>
                </a:ext>
              </a:extLst>
            </p:cNvPr>
            <p:cNvSpPr txBox="1"/>
            <p:nvPr/>
          </p:nvSpPr>
          <p:spPr>
            <a:xfrm>
              <a:off x="5069886" y="1309193"/>
              <a:ext cx="2052228" cy="448060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</a:t>
              </a: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669813C-DFC4-4422-8CDE-AED276C63CFE}"/>
              </a:ext>
            </a:extLst>
          </p:cNvPr>
          <p:cNvCxnSpPr>
            <a:cxnSpLocks/>
          </p:cNvCxnSpPr>
          <p:nvPr/>
        </p:nvCxnSpPr>
        <p:spPr>
          <a:xfrm>
            <a:off x="2413174" y="2617143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8F48CED7-0AF0-4785-BAE2-0BBDF8EC1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194393" y="2161583"/>
            <a:ext cx="5148554" cy="815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D2A02D-ED14-45FF-9AB7-68C476C2A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01718" y="2101221"/>
            <a:ext cx="5172427" cy="91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3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1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3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:a16="http://schemas.microsoft.com/office/drawing/2014/main"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038088" y="1419622"/>
            <a:ext cx="7116251" cy="2736107"/>
            <a:chOff x="2626" y="2434"/>
            <a:chExt cx="8670" cy="3369"/>
          </a:xfrm>
        </p:grpSpPr>
        <p:grpSp>
          <p:nvGrpSpPr>
            <p:cNvPr id="35" name="组合 34"/>
            <p:cNvGrpSpPr/>
            <p:nvPr>
              <p:custDataLst>
                <p:tags r:id="rId1"/>
              </p:custDataLst>
            </p:nvPr>
          </p:nvGrpSpPr>
          <p:grpSpPr>
            <a:xfrm>
              <a:off x="7755" y="2480"/>
              <a:ext cx="2129" cy="1376"/>
              <a:chOff x="2481788" y="1545638"/>
              <a:chExt cx="1352203" cy="874032"/>
            </a:xfrm>
          </p:grpSpPr>
          <p:sp>
            <p:nvSpPr>
              <p:cNvPr id="18" name="Freeform: Shape 2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2740904" y="2333475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6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2481788" y="1545638"/>
                <a:ext cx="874030" cy="874032"/>
              </a:xfrm>
              <a:custGeom>
                <a:avLst/>
                <a:gdLst>
                  <a:gd name="T0" fmla="+- 0 11026 981"/>
                  <a:gd name="T1" fmla="*/ T0 w 20090"/>
                  <a:gd name="T2" fmla="*/ 10297 h 20595"/>
                  <a:gd name="T3" fmla="+- 0 11026 981"/>
                  <a:gd name="T4" fmla="*/ T3 w 20090"/>
                  <a:gd name="T5" fmla="*/ 10297 h 20595"/>
                  <a:gd name="T6" fmla="+- 0 11026 981"/>
                  <a:gd name="T7" fmla="*/ T6 w 20090"/>
                  <a:gd name="T8" fmla="*/ 10297 h 20595"/>
                  <a:gd name="T9" fmla="+- 0 11026 981"/>
                  <a:gd name="T10" fmla="*/ T9 w 20090"/>
                  <a:gd name="T11" fmla="*/ 10297 h 20595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090" h="20595">
                    <a:moveTo>
                      <a:pt x="10048" y="0"/>
                    </a:moveTo>
                    <a:cubicBezTo>
                      <a:pt x="7476" y="0"/>
                      <a:pt x="4905" y="1002"/>
                      <a:pt x="2943" y="3012"/>
                    </a:cubicBezTo>
                    <a:cubicBezTo>
                      <a:pt x="-981" y="7034"/>
                      <a:pt x="-981" y="13557"/>
                      <a:pt x="2943" y="17578"/>
                    </a:cubicBezTo>
                    <a:cubicBezTo>
                      <a:pt x="6867" y="21599"/>
                      <a:pt x="13229" y="21599"/>
                      <a:pt x="17153" y="17578"/>
                    </a:cubicBezTo>
                    <a:cubicBezTo>
                      <a:pt x="19748" y="14919"/>
                      <a:pt x="20618" y="11168"/>
                      <a:pt x="19782" y="7768"/>
                    </a:cubicBezTo>
                    <a:cubicBezTo>
                      <a:pt x="18191" y="8614"/>
                      <a:pt x="16192" y="8372"/>
                      <a:pt x="14857" y="7004"/>
                    </a:cubicBezTo>
                    <a:cubicBezTo>
                      <a:pt x="13287" y="5395"/>
                      <a:pt x="13228" y="2841"/>
                      <a:pt x="14647" y="1140"/>
                    </a:cubicBezTo>
                    <a:cubicBezTo>
                      <a:pt x="13208" y="380"/>
                      <a:pt x="11629" y="0"/>
                      <a:pt x="100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7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3176185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 algn="l">
                  <a:buSzTx/>
                  <a:buFontTx/>
                  <a:buNone/>
                </a:pPr>
                <a:r>
                  <a:rPr lang="zh-CN" altLang="en-US" sz="1800" b="1" dirty="0">
                    <a:solidFill>
                      <a:schemeClr val="accent2"/>
                    </a:solidFill>
                    <a:cs typeface="+mn-ea"/>
                    <a:sym typeface="+mn-lt"/>
                  </a:rPr>
                  <a:t>模型局限性</a:t>
                </a:r>
              </a:p>
            </p:txBody>
          </p:sp>
          <p:sp>
            <p:nvSpPr>
              <p:cNvPr id="24" name="Freeform: Shape 8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2819875" y="1856879"/>
                <a:ext cx="197951" cy="25216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399" y="13966"/>
                    </a:moveTo>
                    <a:cubicBezTo>
                      <a:pt x="13339" y="14096"/>
                      <a:pt x="13959" y="14194"/>
                      <a:pt x="13959" y="14876"/>
                    </a:cubicBezTo>
                    <a:cubicBezTo>
                      <a:pt x="13959" y="15655"/>
                      <a:pt x="13174" y="16143"/>
                      <a:pt x="11399" y="16338"/>
                    </a:cubicBezTo>
                    <a:cubicBezTo>
                      <a:pt x="11399" y="16338"/>
                      <a:pt x="11399" y="13966"/>
                      <a:pt x="11399" y="13966"/>
                    </a:cubicBezTo>
                    <a:close/>
                    <a:moveTo>
                      <a:pt x="9994" y="9452"/>
                    </a:moveTo>
                    <a:lnTo>
                      <a:pt x="9994" y="11660"/>
                    </a:lnTo>
                    <a:cubicBezTo>
                      <a:pt x="8342" y="11530"/>
                      <a:pt x="7516" y="11433"/>
                      <a:pt x="7516" y="10653"/>
                    </a:cubicBezTo>
                    <a:cubicBezTo>
                      <a:pt x="7516" y="10458"/>
                      <a:pt x="7599" y="10264"/>
                      <a:pt x="7847" y="10069"/>
                    </a:cubicBezTo>
                    <a:cubicBezTo>
                      <a:pt x="8302" y="9646"/>
                      <a:pt x="9003" y="9516"/>
                      <a:pt x="9994" y="9452"/>
                    </a:cubicBezTo>
                    <a:close/>
                    <a:moveTo>
                      <a:pt x="14910" y="10978"/>
                    </a:moveTo>
                    <a:lnTo>
                      <a:pt x="15157" y="11076"/>
                    </a:lnTo>
                    <a:lnTo>
                      <a:pt x="16643" y="8737"/>
                    </a:lnTo>
                    <a:lnTo>
                      <a:pt x="16437" y="8607"/>
                    </a:lnTo>
                    <a:cubicBezTo>
                      <a:pt x="16231" y="8737"/>
                      <a:pt x="16107" y="8802"/>
                      <a:pt x="15983" y="8802"/>
                    </a:cubicBezTo>
                    <a:cubicBezTo>
                      <a:pt x="15859" y="8802"/>
                      <a:pt x="15736" y="8802"/>
                      <a:pt x="15571" y="8704"/>
                    </a:cubicBezTo>
                    <a:cubicBezTo>
                      <a:pt x="13546" y="8087"/>
                      <a:pt x="12597" y="7795"/>
                      <a:pt x="11399" y="7795"/>
                    </a:cubicBezTo>
                    <a:lnTo>
                      <a:pt x="11399" y="7340"/>
                    </a:lnTo>
                    <a:cubicBezTo>
                      <a:pt x="11399" y="7113"/>
                      <a:pt x="11564" y="6950"/>
                      <a:pt x="12059" y="6853"/>
                    </a:cubicBezTo>
                    <a:lnTo>
                      <a:pt x="12059" y="6626"/>
                    </a:lnTo>
                    <a:lnTo>
                      <a:pt x="9458" y="6626"/>
                    </a:lnTo>
                    <a:lnTo>
                      <a:pt x="9458" y="6853"/>
                    </a:lnTo>
                    <a:cubicBezTo>
                      <a:pt x="9912" y="6950"/>
                      <a:pt x="9994" y="7145"/>
                      <a:pt x="9994" y="7340"/>
                    </a:cubicBezTo>
                    <a:lnTo>
                      <a:pt x="9994" y="7730"/>
                    </a:lnTo>
                    <a:cubicBezTo>
                      <a:pt x="6815" y="7827"/>
                      <a:pt x="4956" y="9029"/>
                      <a:pt x="4956" y="10913"/>
                    </a:cubicBezTo>
                    <a:cubicBezTo>
                      <a:pt x="4956" y="12830"/>
                      <a:pt x="6277" y="13512"/>
                      <a:pt x="9994" y="13772"/>
                    </a:cubicBezTo>
                    <a:lnTo>
                      <a:pt x="9994" y="16273"/>
                    </a:lnTo>
                    <a:cubicBezTo>
                      <a:pt x="7434" y="16078"/>
                      <a:pt x="6154" y="15298"/>
                      <a:pt x="6154" y="14616"/>
                    </a:cubicBezTo>
                    <a:lnTo>
                      <a:pt x="5905" y="14519"/>
                    </a:lnTo>
                    <a:lnTo>
                      <a:pt x="4543" y="16955"/>
                    </a:lnTo>
                    <a:lnTo>
                      <a:pt x="4749" y="17052"/>
                    </a:lnTo>
                    <a:cubicBezTo>
                      <a:pt x="4956" y="16955"/>
                      <a:pt x="5038" y="16922"/>
                      <a:pt x="5163" y="16922"/>
                    </a:cubicBezTo>
                    <a:cubicBezTo>
                      <a:pt x="5203" y="16922"/>
                      <a:pt x="5369" y="16922"/>
                      <a:pt x="5451" y="16987"/>
                    </a:cubicBezTo>
                    <a:cubicBezTo>
                      <a:pt x="7021" y="17604"/>
                      <a:pt x="8548" y="17962"/>
                      <a:pt x="9994" y="18027"/>
                    </a:cubicBezTo>
                    <a:lnTo>
                      <a:pt x="9994" y="18514"/>
                    </a:lnTo>
                    <a:cubicBezTo>
                      <a:pt x="9994" y="18774"/>
                      <a:pt x="9912" y="18936"/>
                      <a:pt x="9458" y="19033"/>
                    </a:cubicBezTo>
                    <a:lnTo>
                      <a:pt x="9458" y="19261"/>
                    </a:lnTo>
                    <a:lnTo>
                      <a:pt x="12059" y="19261"/>
                    </a:lnTo>
                    <a:lnTo>
                      <a:pt x="12059" y="19033"/>
                    </a:lnTo>
                    <a:cubicBezTo>
                      <a:pt x="11564" y="18936"/>
                      <a:pt x="11399" y="18806"/>
                      <a:pt x="11399" y="18514"/>
                    </a:cubicBezTo>
                    <a:lnTo>
                      <a:pt x="11399" y="18027"/>
                    </a:lnTo>
                    <a:cubicBezTo>
                      <a:pt x="14579" y="17897"/>
                      <a:pt x="16643" y="16630"/>
                      <a:pt x="16643" y="14746"/>
                    </a:cubicBezTo>
                    <a:cubicBezTo>
                      <a:pt x="16643" y="12927"/>
                      <a:pt x="14910" y="11985"/>
                      <a:pt x="11729" y="11758"/>
                    </a:cubicBezTo>
                    <a:lnTo>
                      <a:pt x="11399" y="11758"/>
                    </a:lnTo>
                    <a:lnTo>
                      <a:pt x="11399" y="9484"/>
                    </a:lnTo>
                    <a:cubicBezTo>
                      <a:pt x="12142" y="9516"/>
                      <a:pt x="12927" y="9679"/>
                      <a:pt x="13711" y="10004"/>
                    </a:cubicBezTo>
                    <a:cubicBezTo>
                      <a:pt x="14703" y="10426"/>
                      <a:pt x="14910" y="10621"/>
                      <a:pt x="14910" y="10978"/>
                    </a:cubicBezTo>
                    <a:close/>
                    <a:moveTo>
                      <a:pt x="21599" y="13089"/>
                    </a:moveTo>
                    <a:cubicBezTo>
                      <a:pt x="21599" y="17799"/>
                      <a:pt x="16768" y="21600"/>
                      <a:pt x="10820" y="21600"/>
                    </a:cubicBezTo>
                    <a:cubicBezTo>
                      <a:pt x="4832" y="21600"/>
                      <a:pt x="0" y="17799"/>
                      <a:pt x="0" y="13089"/>
                    </a:cubicBezTo>
                    <a:cubicBezTo>
                      <a:pt x="0" y="9581"/>
                      <a:pt x="2685" y="6593"/>
                      <a:pt x="6525" y="5294"/>
                    </a:cubicBezTo>
                    <a:lnTo>
                      <a:pt x="3841" y="649"/>
                    </a:lnTo>
                    <a:cubicBezTo>
                      <a:pt x="3841" y="194"/>
                      <a:pt x="4212" y="0"/>
                      <a:pt x="4749" y="0"/>
                    </a:cubicBezTo>
                    <a:lnTo>
                      <a:pt x="16850" y="0"/>
                    </a:lnTo>
                    <a:cubicBezTo>
                      <a:pt x="17388" y="0"/>
                      <a:pt x="17759" y="162"/>
                      <a:pt x="17759" y="649"/>
                    </a:cubicBezTo>
                    <a:lnTo>
                      <a:pt x="15075" y="5294"/>
                    </a:lnTo>
                    <a:cubicBezTo>
                      <a:pt x="18915" y="6593"/>
                      <a:pt x="21599" y="9581"/>
                      <a:pt x="21599" y="130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>
              <p:custDataLst>
                <p:tags r:id="rId2"/>
              </p:custDataLst>
            </p:nvPr>
          </p:nvGrpSpPr>
          <p:grpSpPr>
            <a:xfrm>
              <a:off x="2982" y="2434"/>
              <a:ext cx="2129" cy="1376"/>
              <a:chOff x="726013" y="1545638"/>
              <a:chExt cx="1352157" cy="874032"/>
            </a:xfrm>
          </p:grpSpPr>
          <p:sp>
            <p:nvSpPr>
              <p:cNvPr id="21" name="Freeform: Shape 5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018371" y="2335617"/>
                <a:ext cx="581672" cy="8405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9" y="6724"/>
                      <a:pt x="20639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  <a:close/>
                  </a:path>
                </a:pathLst>
              </a:custGeom>
              <a:solidFill>
                <a:srgbClr val="53585F">
                  <a:alpha val="2688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12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26013" y="1545638"/>
                <a:ext cx="874030" cy="874032"/>
              </a:xfrm>
              <a:custGeom>
                <a:avLst/>
                <a:gdLst>
                  <a:gd name="T0" fmla="+- 0 11026 981"/>
                  <a:gd name="T1" fmla="*/ T0 w 20090"/>
                  <a:gd name="T2" fmla="*/ 10297 h 20595"/>
                  <a:gd name="T3" fmla="+- 0 11026 981"/>
                  <a:gd name="T4" fmla="*/ T3 w 20090"/>
                  <a:gd name="T5" fmla="*/ 10297 h 20595"/>
                  <a:gd name="T6" fmla="+- 0 11026 981"/>
                  <a:gd name="T7" fmla="*/ T6 w 20090"/>
                  <a:gd name="T8" fmla="*/ 10297 h 20595"/>
                  <a:gd name="T9" fmla="+- 0 11026 981"/>
                  <a:gd name="T10" fmla="*/ T9 w 20090"/>
                  <a:gd name="T11" fmla="*/ 10297 h 20595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090" h="20595">
                    <a:moveTo>
                      <a:pt x="10048" y="0"/>
                    </a:moveTo>
                    <a:cubicBezTo>
                      <a:pt x="7476" y="0"/>
                      <a:pt x="4905" y="1002"/>
                      <a:pt x="2943" y="3012"/>
                    </a:cubicBezTo>
                    <a:cubicBezTo>
                      <a:pt x="-981" y="7034"/>
                      <a:pt x="-981" y="13557"/>
                      <a:pt x="2943" y="17578"/>
                    </a:cubicBezTo>
                    <a:cubicBezTo>
                      <a:pt x="6867" y="21599"/>
                      <a:pt x="13229" y="21599"/>
                      <a:pt x="17153" y="17578"/>
                    </a:cubicBezTo>
                    <a:cubicBezTo>
                      <a:pt x="19748" y="14919"/>
                      <a:pt x="20618" y="11168"/>
                      <a:pt x="19782" y="7768"/>
                    </a:cubicBezTo>
                    <a:cubicBezTo>
                      <a:pt x="18191" y="8614"/>
                      <a:pt x="16192" y="8372"/>
                      <a:pt x="14857" y="7004"/>
                    </a:cubicBezTo>
                    <a:cubicBezTo>
                      <a:pt x="13287" y="5395"/>
                      <a:pt x="13228" y="2841"/>
                      <a:pt x="14647" y="1140"/>
                    </a:cubicBezTo>
                    <a:cubicBezTo>
                      <a:pt x="13208" y="380"/>
                      <a:pt x="11629" y="0"/>
                      <a:pt x="100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3"/>
              <p:cNvSpPr/>
              <p:nvPr>
                <p:custDataLst>
                  <p:tags r:id="rId7"/>
                </p:custDataLst>
              </p:nvPr>
            </p:nvSpPr>
            <p:spPr bwMode="auto">
              <a:xfrm>
                <a:off x="1420364" y="1574874"/>
                <a:ext cx="657806" cy="25764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 algn="l"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API</a:t>
                </a:r>
                <a:r>
                  <a:rPr lang="zh-CN" altLang="en-US" sz="1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调用</a:t>
                </a:r>
                <a:endParaRPr lang="en-US" altLang="zh-CN" sz="18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4"/>
              <p:cNvSpPr/>
              <p:nvPr>
                <p:custDataLst>
                  <p:tags r:id="rId8"/>
                </p:custDataLst>
              </p:nvPr>
            </p:nvSpPr>
            <p:spPr bwMode="auto">
              <a:xfrm>
                <a:off x="1028726" y="1888551"/>
                <a:ext cx="268604" cy="18820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2303"/>
                    </a:moveTo>
                    <a:lnTo>
                      <a:pt x="21599" y="19991"/>
                    </a:lnTo>
                    <a:lnTo>
                      <a:pt x="15324" y="10736"/>
                    </a:lnTo>
                    <a:cubicBezTo>
                      <a:pt x="15324" y="10736"/>
                      <a:pt x="21599" y="2303"/>
                      <a:pt x="21599" y="2303"/>
                    </a:cubicBezTo>
                    <a:close/>
                    <a:moveTo>
                      <a:pt x="20046" y="0"/>
                    </a:moveTo>
                    <a:lnTo>
                      <a:pt x="10784" y="12560"/>
                    </a:lnTo>
                    <a:lnTo>
                      <a:pt x="1523" y="0"/>
                    </a:lnTo>
                    <a:cubicBezTo>
                      <a:pt x="1523" y="0"/>
                      <a:pt x="20046" y="0"/>
                      <a:pt x="20046" y="0"/>
                    </a:cubicBezTo>
                    <a:close/>
                    <a:moveTo>
                      <a:pt x="20412" y="21600"/>
                    </a:moveTo>
                    <a:lnTo>
                      <a:pt x="1188" y="21600"/>
                    </a:lnTo>
                    <a:lnTo>
                      <a:pt x="7494" y="12430"/>
                    </a:lnTo>
                    <a:lnTo>
                      <a:pt x="10784" y="16862"/>
                    </a:lnTo>
                    <a:lnTo>
                      <a:pt x="14136" y="12342"/>
                    </a:lnTo>
                    <a:cubicBezTo>
                      <a:pt x="14136" y="12342"/>
                      <a:pt x="20412" y="21600"/>
                      <a:pt x="20412" y="21600"/>
                    </a:cubicBezTo>
                    <a:close/>
                    <a:moveTo>
                      <a:pt x="0" y="2303"/>
                    </a:moveTo>
                    <a:lnTo>
                      <a:pt x="6306" y="10778"/>
                    </a:lnTo>
                    <a:lnTo>
                      <a:pt x="0" y="19991"/>
                    </a:lnTo>
                    <a:cubicBezTo>
                      <a:pt x="0" y="19991"/>
                      <a:pt x="0" y="2303"/>
                      <a:pt x="0" y="230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6" name="TextBox 29"/>
            <p:cNvSpPr txBox="1"/>
            <p:nvPr>
              <p:custDataLst>
                <p:tags r:id="rId3"/>
              </p:custDataLst>
            </p:nvPr>
          </p:nvSpPr>
          <p:spPr bwMode="auto">
            <a:xfrm>
              <a:off x="2626" y="4301"/>
              <a:ext cx="4274" cy="8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zh-CN" altLang="en-US" sz="1400" dirty="0">
                  <a:solidFill>
                    <a:schemeClr val="accent1"/>
                  </a:solidFill>
                  <a:cs typeface="+mn-ea"/>
                  <a:sym typeface="+mn-lt"/>
                </a:rPr>
                <a:t>项目直接调用文心大模型，</a:t>
              </a:r>
              <a:endParaRPr lang="en-US" altLang="zh-CN" sz="1400" dirty="0">
                <a:solidFill>
                  <a:schemeClr val="accent1"/>
                </a:solidFill>
                <a:cs typeface="+mn-ea"/>
                <a:sym typeface="+mn-lt"/>
              </a:endParaRPr>
            </a:p>
            <a:p>
              <a:pPr marL="0" lvl="1"/>
              <a:r>
                <a:rPr lang="zh-CN" altLang="en-US" sz="1400" dirty="0">
                  <a:solidFill>
                    <a:schemeClr val="accent1"/>
                  </a:solidFill>
                  <a:cs typeface="+mn-ea"/>
                  <a:sym typeface="+mn-lt"/>
                </a:rPr>
                <a:t>无法对</a:t>
              </a:r>
              <a:r>
                <a:rPr lang="en-US" altLang="zh-CN" sz="1400" dirty="0">
                  <a:solidFill>
                    <a:schemeClr val="accent1"/>
                  </a:solidFill>
                  <a:cs typeface="+mn-ea"/>
                  <a:sym typeface="+mn-lt"/>
                </a:rPr>
                <a:t>API</a:t>
              </a:r>
              <a:r>
                <a:rPr lang="zh-CN" altLang="en-US" sz="1400" dirty="0">
                  <a:solidFill>
                    <a:schemeClr val="accent1"/>
                  </a:solidFill>
                  <a:cs typeface="+mn-ea"/>
                  <a:sym typeface="+mn-lt"/>
                </a:rPr>
                <a:t>和模型细节进行修改。</a:t>
              </a:r>
            </a:p>
          </p:txBody>
        </p:sp>
        <p:sp>
          <p:nvSpPr>
            <p:cNvPr id="14" name="TextBox 27"/>
            <p:cNvSpPr txBox="1"/>
            <p:nvPr>
              <p:custDataLst>
                <p:tags r:id="rId4"/>
              </p:custDataLst>
            </p:nvPr>
          </p:nvSpPr>
          <p:spPr bwMode="auto">
            <a:xfrm>
              <a:off x="7436" y="4301"/>
              <a:ext cx="3860" cy="15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 anchor="ctr" anchorCtr="0"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/>
              <a:r>
                <a:rPr lang="en-US" altLang="zh-CN" sz="1400" dirty="0">
                  <a:solidFill>
                    <a:schemeClr val="accent2"/>
                  </a:solidFill>
                  <a:cs typeface="+mn-ea"/>
                  <a:sym typeface="+mn-lt"/>
                </a:rPr>
                <a:t>Prompt</a:t>
              </a:r>
              <a:r>
                <a:rPr lang="zh-CN" altLang="en-US" sz="1400" dirty="0">
                  <a:solidFill>
                    <a:schemeClr val="accent2"/>
                  </a:solidFill>
                  <a:cs typeface="+mn-ea"/>
                  <a:sym typeface="+mn-lt"/>
                </a:rPr>
                <a:t>优化有限，</a:t>
              </a:r>
              <a:endParaRPr lang="en-US" altLang="zh-CN" sz="1400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pPr marL="0" lvl="1"/>
              <a:r>
                <a:rPr lang="zh-CN" altLang="en-US" sz="1400" dirty="0">
                  <a:solidFill>
                    <a:schemeClr val="accent2"/>
                  </a:solidFill>
                  <a:cs typeface="+mn-ea"/>
                  <a:sym typeface="+mn-lt"/>
                </a:rPr>
                <a:t>模型某些情况下表现不好，</a:t>
              </a:r>
              <a:endParaRPr lang="en-US" altLang="zh-CN" sz="1400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pPr marL="0" lvl="1"/>
              <a:r>
                <a:rPr lang="zh-CN" altLang="en-US" sz="1400" dirty="0">
                  <a:solidFill>
                    <a:schemeClr val="accent2"/>
                  </a:solidFill>
                  <a:cs typeface="+mn-ea"/>
                  <a:sym typeface="+mn-lt"/>
                </a:rPr>
                <a:t>每局游戏机器人风格不一。</a:t>
              </a:r>
              <a:endParaRPr lang="en-US" altLang="zh-CN" sz="1400" dirty="0">
                <a:solidFill>
                  <a:schemeClr val="accent2"/>
                </a:solidFill>
                <a:cs typeface="+mn-ea"/>
                <a:sym typeface="+mn-lt"/>
              </a:endParaRPr>
            </a:p>
            <a:p>
              <a:pPr marL="0" lvl="1"/>
              <a:endParaRPr lang="en-US" altLang="zh-CN" sz="1400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Title 1"/>
          <p:cNvSpPr txBox="1"/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项目缺点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DDC53F49-E8B4-4945-BA6B-A007376807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07EB2E4-0CAC-4DAA-ADD9-0DFAD80D8BA1}"/>
              </a:ext>
            </a:extLst>
          </p:cNvPr>
          <p:cNvSpPr>
            <a:spLocks/>
          </p:cNvSpPr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A41870E-4B9C-43D0-9B85-E302E6F7B764}"/>
              </a:ext>
            </a:extLst>
          </p:cNvPr>
          <p:cNvSpPr>
            <a:spLocks/>
          </p:cNvSpPr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432E0FC1-5F50-4B56-B8F1-FDC16978D98E}"/>
              </a:ext>
            </a:extLst>
          </p:cNvPr>
          <p:cNvSpPr>
            <a:spLocks/>
          </p:cNvSpPr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2EC39D05-6677-4B0E-ADBC-A36C54EA17D2}"/>
              </a:ext>
            </a:extLst>
          </p:cNvPr>
          <p:cNvSpPr>
            <a:spLocks/>
          </p:cNvSpPr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46ED4942-E55E-4E65-83B3-CC4637368345}"/>
              </a:ext>
            </a:extLst>
          </p:cNvPr>
          <p:cNvSpPr>
            <a:spLocks/>
          </p:cNvSpPr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B55F5FC6-030F-403F-8F2D-9E044709E6F2}"/>
              </a:ext>
            </a:extLst>
          </p:cNvPr>
          <p:cNvSpPr>
            <a:spLocks/>
          </p:cNvSpPr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B011357D-A67A-4CFC-819D-43FF2EED4B23}"/>
              </a:ext>
            </a:extLst>
          </p:cNvPr>
          <p:cNvSpPr>
            <a:spLocks/>
          </p:cNvSpPr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09077D96-0D6A-475F-A4D7-7ABBFC9FFF71}"/>
              </a:ext>
            </a:extLst>
          </p:cNvPr>
          <p:cNvSpPr>
            <a:spLocks/>
          </p:cNvSpPr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02379672-2FD8-4935-9BF7-5EE220D9E434}"/>
              </a:ext>
            </a:extLst>
          </p:cNvPr>
          <p:cNvSpPr>
            <a:spLocks/>
          </p:cNvSpPr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77F16052-45C8-438E-A360-275B436FE7BD}"/>
              </a:ext>
            </a:extLst>
          </p:cNvPr>
          <p:cNvSpPr>
            <a:spLocks/>
          </p:cNvSpPr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F30ABD7F-EF8D-4395-94BC-3F00380E57AC}"/>
              </a:ext>
            </a:extLst>
          </p:cNvPr>
          <p:cNvSpPr>
            <a:spLocks/>
          </p:cNvSpPr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4351CA1-9247-4E1B-BBE9-10C8675A07D8}"/>
              </a:ext>
            </a:extLst>
          </p:cNvPr>
          <p:cNvSpPr>
            <a:spLocks/>
          </p:cNvSpPr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17">
            <a:extLst>
              <a:ext uri="{FF2B5EF4-FFF2-40B4-BE49-F238E27FC236}">
                <a16:creationId xmlns:a16="http://schemas.microsoft.com/office/drawing/2014/main" id="{5043DE2D-F8E1-4772-A890-F54465183094}"/>
              </a:ext>
            </a:extLst>
          </p:cNvPr>
          <p:cNvSpPr>
            <a:spLocks/>
          </p:cNvSpPr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A7E6A9F8-43DE-4861-804E-7A86E68A3010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19">
            <a:extLst>
              <a:ext uri="{FF2B5EF4-FFF2-40B4-BE49-F238E27FC236}">
                <a16:creationId xmlns:a16="http://schemas.microsoft.com/office/drawing/2014/main" id="{81DAEF4A-9E49-4A9B-A749-F49E37224296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3225CF3C-37FA-44C5-948A-3A12330477DC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B9DCCB52-1237-40BD-954C-947E073FB9D8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25C12D21-B774-4D09-BFF1-AA25D65EDEA8}"/>
              </a:ext>
            </a:extLst>
          </p:cNvPr>
          <p:cNvSpPr>
            <a:spLocks/>
          </p:cNvSpPr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DE0A2F50-CF01-42CF-8323-4152F5E908FC}"/>
              </a:ext>
            </a:extLst>
          </p:cNvPr>
          <p:cNvSpPr txBox="1">
            <a:spLocks/>
          </p:cNvSpPr>
          <p:nvPr/>
        </p:nvSpPr>
        <p:spPr>
          <a:xfrm>
            <a:off x="365760" y="2223271"/>
            <a:ext cx="8412480" cy="678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800" kern="1200" dirty="0">
                <a:solidFill>
                  <a:srgbClr val="FBFBFC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尚酷简体" panose="03000509000000000000" pitchFamily="65" charset="-122"/>
                <a:ea typeface="方正尚酷简体" panose="03000509000000000000" pitchFamily="65" charset="-122"/>
              </a:rPr>
              <a:t>演示完毕 谢谢大家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3BC25E-954F-4FFC-9D48-15B2B59E2FFE}"/>
              </a:ext>
            </a:extLst>
          </p:cNvPr>
          <p:cNvSpPr/>
          <p:nvPr/>
        </p:nvSpPr>
        <p:spPr>
          <a:xfrm>
            <a:off x="2998495" y="1707654"/>
            <a:ext cx="31470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1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人工智能软件开发与实践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94AB03D-5BB5-48EE-B5B7-B4037F490731}"/>
              </a:ext>
            </a:extLst>
          </p:cNvPr>
          <p:cNvGrpSpPr/>
          <p:nvPr/>
        </p:nvGrpSpPr>
        <p:grpSpPr>
          <a:xfrm>
            <a:off x="2620467" y="3037615"/>
            <a:ext cx="3829050" cy="331844"/>
            <a:chOff x="3543300" y="4018051"/>
            <a:chExt cx="5105400" cy="442458"/>
          </a:xfrm>
        </p:grpSpPr>
        <p:sp>
          <p:nvSpPr>
            <p:cNvPr id="33" name="文本占位符 10">
              <a:extLst>
                <a:ext uri="{FF2B5EF4-FFF2-40B4-BE49-F238E27FC236}">
                  <a16:creationId xmlns:a16="http://schemas.microsoft.com/office/drawing/2014/main" id="{554C0BF7-9821-43D9-A8D1-29D995C8A71B}"/>
                </a:ext>
              </a:extLst>
            </p:cNvPr>
            <p:cNvSpPr txBox="1">
              <a:spLocks/>
            </p:cNvSpPr>
            <p:nvPr/>
          </p:nvSpPr>
          <p:spPr>
            <a:xfrm>
              <a:off x="3920705" y="4082314"/>
              <a:ext cx="4350591" cy="313932"/>
            </a:xfrm>
            <a:prstGeom prst="rect">
              <a:avLst/>
            </a:prstGeom>
          </p:spPr>
          <p:txBody>
            <a:bodyPr vert="horz" lIns="68580" tIns="34290" rIns="68580" bIns="34290" rtlCol="0" anchor="ctr">
              <a:spAutoFit/>
            </a:bodyPr>
            <a:lstStyle>
              <a:defPPr>
                <a:defRPr lang="zh-CN"/>
              </a:defPPr>
              <a:lvl1pPr mar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800" kern="1200" dirty="0">
                  <a:solidFill>
                    <a:srgbClr val="FBFBFC"/>
                  </a:solidFill>
                  <a:latin typeface="+mj-lt"/>
                  <a:ea typeface="+mj-ea"/>
                  <a:cs typeface="+mj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小组成员：郄东昕 刘子康 宋泱 鲍健焘 武靖涛</a:t>
              </a: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2A6A72BB-DFD5-4373-A8D2-4E35E2829578}"/>
                </a:ext>
              </a:extLst>
            </p:cNvPr>
            <p:cNvSpPr/>
            <p:nvPr/>
          </p:nvSpPr>
          <p:spPr>
            <a:xfrm>
              <a:off x="3543300" y="4018051"/>
              <a:ext cx="5105400" cy="442458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95D42F74-B941-40F7-867B-9A8D62728317}"/>
              </a:ext>
            </a:extLst>
          </p:cNvPr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05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05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E8D0E9D1-57D9-49A7-8721-48AB1EB269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B6416D0-2351-480F-99D8-F229F48798F6}"/>
              </a:ext>
            </a:extLst>
          </p:cNvPr>
          <p:cNvSpPr>
            <a:spLocks/>
          </p:cNvSpPr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9F5BD55-D3A1-41DA-910F-7F44151A5C34}"/>
              </a:ext>
            </a:extLst>
          </p:cNvPr>
          <p:cNvSpPr>
            <a:spLocks/>
          </p:cNvSpPr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41ABCCDB-5270-4F1C-907B-0CA618C555BF}"/>
              </a:ext>
            </a:extLst>
          </p:cNvPr>
          <p:cNvSpPr>
            <a:spLocks/>
          </p:cNvSpPr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95E60BE2-0444-4A3F-80D3-7EEB65500B63}"/>
              </a:ext>
            </a:extLst>
          </p:cNvPr>
          <p:cNvSpPr>
            <a:spLocks/>
          </p:cNvSpPr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F4B652D-2D6B-433B-8FE2-9EC8580640F1}"/>
              </a:ext>
            </a:extLst>
          </p:cNvPr>
          <p:cNvSpPr>
            <a:spLocks/>
          </p:cNvSpPr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27B5F42D-2E62-4D0B-A7B1-616AF906545D}"/>
              </a:ext>
            </a:extLst>
          </p:cNvPr>
          <p:cNvSpPr>
            <a:spLocks/>
          </p:cNvSpPr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4727D10-703A-469E-927A-B375FB6DAFD8}"/>
              </a:ext>
            </a:extLst>
          </p:cNvPr>
          <p:cNvSpPr>
            <a:spLocks/>
          </p:cNvSpPr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4E6877A-4C71-4B7B-848F-3B6C7E9C298A}"/>
              </a:ext>
            </a:extLst>
          </p:cNvPr>
          <p:cNvSpPr>
            <a:spLocks/>
          </p:cNvSpPr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FFDC338D-630C-42EE-B233-AAF55FA75110}"/>
              </a:ext>
            </a:extLst>
          </p:cNvPr>
          <p:cNvSpPr>
            <a:spLocks/>
          </p:cNvSpPr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9BA1331-653B-4F18-98A1-BC0C4A57C1FC}"/>
              </a:ext>
            </a:extLst>
          </p:cNvPr>
          <p:cNvSpPr>
            <a:spLocks/>
          </p:cNvSpPr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CEF49F9-855D-47E4-AD70-13334AC962EB}"/>
              </a:ext>
            </a:extLst>
          </p:cNvPr>
          <p:cNvSpPr>
            <a:spLocks/>
          </p:cNvSpPr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77115059-4A2F-4500-BD46-1C611211B802}"/>
              </a:ext>
            </a:extLst>
          </p:cNvPr>
          <p:cNvSpPr>
            <a:spLocks/>
          </p:cNvSpPr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2BC6CD4A-6CB9-45D4-B055-A01B357CCBF3}"/>
              </a:ext>
            </a:extLst>
          </p:cNvPr>
          <p:cNvSpPr>
            <a:spLocks/>
          </p:cNvSpPr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E7A39FBF-9425-4189-8BD0-983C2090F9C9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BC1B045C-483D-4440-83BE-03AA3320A7F4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CE2E00A3-4377-4007-9605-CF73AED9C775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4148030C-7901-4DFD-81C2-F996EE4555F1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6BDF49C-3F2D-4E3C-974B-6E9DE9B788BB}"/>
              </a:ext>
            </a:extLst>
          </p:cNvPr>
          <p:cNvSpPr>
            <a:spLocks/>
          </p:cNvSpPr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C2CF21-7943-43E6-9681-25082FCD7AF6}"/>
              </a:ext>
            </a:extLst>
          </p:cNvPr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52E178-4F5B-423B-A6B3-F229CBAFBAA5}"/>
              </a:ext>
            </a:extLst>
          </p:cNvPr>
          <p:cNvSpPr/>
          <p:nvPr/>
        </p:nvSpPr>
        <p:spPr>
          <a:xfrm>
            <a:off x="1571126" y="2770585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项目总体介绍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F14C99-1DC8-4CC1-B714-5E327C1D8535}"/>
              </a:ext>
            </a:extLst>
          </p:cNvPr>
          <p:cNvSpPr/>
          <p:nvPr/>
        </p:nvSpPr>
        <p:spPr>
          <a:xfrm>
            <a:off x="3633484" y="1423918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01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35696" y="1518635"/>
            <a:ext cx="1657622" cy="1657621"/>
            <a:chOff x="2772840" y="1518635"/>
            <a:chExt cx="1657622" cy="1657621"/>
          </a:xfrm>
        </p:grpSpPr>
        <p:sp>
          <p:nvSpPr>
            <p:cNvPr id="19" name="任意多边形: 形状 18"/>
            <p:cNvSpPr/>
            <p:nvPr/>
          </p:nvSpPr>
          <p:spPr>
            <a:xfrm rot="10800000">
              <a:off x="2772840" y="1518635"/>
              <a:ext cx="1657622" cy="1657621"/>
            </a:xfrm>
            <a:custGeom>
              <a:avLst/>
              <a:gdLst>
                <a:gd name="connsiteX0" fmla="*/ 0 w 1698172"/>
                <a:gd name="connsiteY0" fmla="*/ 0 h 1698171"/>
                <a:gd name="connsiteX1" fmla="*/ 1689405 w 1698172"/>
                <a:gd name="connsiteY1" fmla="*/ 1524544 h 1698171"/>
                <a:gd name="connsiteX2" fmla="*/ 1698172 w 1698172"/>
                <a:gd name="connsiteY2" fmla="*/ 1698171 h 1698171"/>
                <a:gd name="connsiteX3" fmla="*/ 1088118 w 1698172"/>
                <a:gd name="connsiteY3" fmla="*/ 1698171 h 1698171"/>
                <a:gd name="connsiteX4" fmla="*/ 111253 w 1698172"/>
                <a:gd name="connsiteY4" fmla="*/ 615670 h 1698171"/>
                <a:gd name="connsiteX5" fmla="*/ 0 w 1698172"/>
                <a:gd name="connsiteY5" fmla="*/ 610052 h 1698171"/>
                <a:gd name="connsiteX6" fmla="*/ 0 w 1698172"/>
                <a:gd name="connsiteY6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1698171">
                  <a:moveTo>
                    <a:pt x="0" y="0"/>
                  </a:moveTo>
                  <a:cubicBezTo>
                    <a:pt x="879257" y="0"/>
                    <a:pt x="1602441" y="668231"/>
                    <a:pt x="1689405" y="1524544"/>
                  </a:cubicBezTo>
                  <a:lnTo>
                    <a:pt x="1698172" y="1698171"/>
                  </a:lnTo>
                  <a:lnTo>
                    <a:pt x="1088118" y="1698171"/>
                  </a:lnTo>
                  <a:cubicBezTo>
                    <a:pt x="1088118" y="1134779"/>
                    <a:pt x="659944" y="671392"/>
                    <a:pt x="111253" y="615670"/>
                  </a:cubicBezTo>
                  <a:lnTo>
                    <a:pt x="0" y="61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3946614" y="2645785"/>
              <a:ext cx="343011" cy="34237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96257" y="1518633"/>
            <a:ext cx="897061" cy="944368"/>
            <a:chOff x="3533401" y="1518633"/>
            <a:chExt cx="897061" cy="944368"/>
          </a:xfrm>
        </p:grpSpPr>
        <p:sp>
          <p:nvSpPr>
            <p:cNvPr id="20" name="任意多边形: 形状 19"/>
            <p:cNvSpPr/>
            <p:nvPr/>
          </p:nvSpPr>
          <p:spPr>
            <a:xfrm>
              <a:off x="3533401" y="1518633"/>
              <a:ext cx="897061" cy="944368"/>
            </a:xfrm>
            <a:custGeom>
              <a:avLst/>
              <a:gdLst>
                <a:gd name="connsiteX0" fmla="*/ 4607 w 1484547"/>
                <a:gd name="connsiteY0" fmla="*/ 0 h 1562836"/>
                <a:gd name="connsiteX1" fmla="*/ 1484547 w 1484547"/>
                <a:gd name="connsiteY1" fmla="*/ 0 h 1562836"/>
                <a:gd name="connsiteX2" fmla="*/ 1484547 w 1484547"/>
                <a:gd name="connsiteY2" fmla="*/ 1562183 h 1562836"/>
                <a:gd name="connsiteX3" fmla="*/ 1471613 w 1484547"/>
                <a:gd name="connsiteY3" fmla="*/ 1562836 h 1562836"/>
                <a:gd name="connsiteX4" fmla="*/ 0 w 1484547"/>
                <a:gd name="connsiteY4" fmla="*/ 91223 h 1562836"/>
                <a:gd name="connsiteX5" fmla="*/ 4607 w 1484547"/>
                <a:gd name="connsiteY5" fmla="*/ 0 h 156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4547" h="1562836">
                  <a:moveTo>
                    <a:pt x="4607" y="0"/>
                  </a:moveTo>
                  <a:lnTo>
                    <a:pt x="1484547" y="0"/>
                  </a:lnTo>
                  <a:lnTo>
                    <a:pt x="1484547" y="1562183"/>
                  </a:lnTo>
                  <a:lnTo>
                    <a:pt x="1471613" y="1562836"/>
                  </a:lnTo>
                  <a:cubicBezTo>
                    <a:pt x="658864" y="1562836"/>
                    <a:pt x="0" y="903972"/>
                    <a:pt x="0" y="91223"/>
                  </a:cubicBezTo>
                  <a:lnTo>
                    <a:pt x="4607" y="0"/>
                  </a:ln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3973689" y="1755066"/>
              <a:ext cx="288861" cy="368609"/>
            </a:xfrm>
            <a:custGeom>
              <a:avLst/>
              <a:gdLst>
                <a:gd name="connsiteX0" fmla="*/ 43815 w 258763"/>
                <a:gd name="connsiteY0" fmla="*/ 130175 h 330201"/>
                <a:gd name="connsiteX1" fmla="*/ 28575 w 258763"/>
                <a:gd name="connsiteY1" fmla="*/ 147060 h 330201"/>
                <a:gd name="connsiteX2" fmla="*/ 28575 w 258763"/>
                <a:gd name="connsiteY2" fmla="*/ 227590 h 330201"/>
                <a:gd name="connsiteX3" fmla="*/ 43815 w 258763"/>
                <a:gd name="connsiteY3" fmla="*/ 244475 h 330201"/>
                <a:gd name="connsiteX4" fmla="*/ 60325 w 258763"/>
                <a:gd name="connsiteY4" fmla="*/ 227590 h 330201"/>
                <a:gd name="connsiteX5" fmla="*/ 60325 w 258763"/>
                <a:gd name="connsiteY5" fmla="*/ 147060 h 330201"/>
                <a:gd name="connsiteX6" fmla="*/ 43815 w 258763"/>
                <a:gd name="connsiteY6" fmla="*/ 130175 h 330201"/>
                <a:gd name="connsiteX7" fmla="*/ 221457 w 258763"/>
                <a:gd name="connsiteY7" fmla="*/ 98425 h 330201"/>
                <a:gd name="connsiteX8" fmla="*/ 211138 w 258763"/>
                <a:gd name="connsiteY8" fmla="*/ 110021 h 330201"/>
                <a:gd name="connsiteX9" fmla="*/ 211138 w 258763"/>
                <a:gd name="connsiteY9" fmla="*/ 265918 h 330201"/>
                <a:gd name="connsiteX10" fmla="*/ 221457 w 258763"/>
                <a:gd name="connsiteY10" fmla="*/ 276225 h 330201"/>
                <a:gd name="connsiteX11" fmla="*/ 231776 w 258763"/>
                <a:gd name="connsiteY11" fmla="*/ 265918 h 330201"/>
                <a:gd name="connsiteX12" fmla="*/ 231776 w 258763"/>
                <a:gd name="connsiteY12" fmla="*/ 110021 h 330201"/>
                <a:gd name="connsiteX13" fmla="*/ 221457 w 258763"/>
                <a:gd name="connsiteY13" fmla="*/ 98425 h 330201"/>
                <a:gd name="connsiteX14" fmla="*/ 80216 w 258763"/>
                <a:gd name="connsiteY14" fmla="*/ 71438 h 330201"/>
                <a:gd name="connsiteX15" fmla="*/ 236768 w 258763"/>
                <a:gd name="connsiteY15" fmla="*/ 71438 h 330201"/>
                <a:gd name="connsiteX16" fmla="*/ 258763 w 258763"/>
                <a:gd name="connsiteY16" fmla="*/ 93324 h 330201"/>
                <a:gd name="connsiteX17" fmla="*/ 258763 w 258763"/>
                <a:gd name="connsiteY17" fmla="*/ 274844 h 330201"/>
                <a:gd name="connsiteX18" fmla="*/ 204423 w 258763"/>
                <a:gd name="connsiteY18" fmla="*/ 330201 h 330201"/>
                <a:gd name="connsiteX19" fmla="*/ 113856 w 258763"/>
                <a:gd name="connsiteY19" fmla="*/ 330201 h 330201"/>
                <a:gd name="connsiteX20" fmla="*/ 59515 w 258763"/>
                <a:gd name="connsiteY20" fmla="*/ 274844 h 330201"/>
                <a:gd name="connsiteX21" fmla="*/ 59515 w 258763"/>
                <a:gd name="connsiteY21" fmla="*/ 267120 h 330201"/>
                <a:gd name="connsiteX22" fmla="*/ 42696 w 258763"/>
                <a:gd name="connsiteY22" fmla="*/ 270982 h 330201"/>
                <a:gd name="connsiteX23" fmla="*/ 0 w 258763"/>
                <a:gd name="connsiteY23" fmla="*/ 227211 h 330201"/>
                <a:gd name="connsiteX24" fmla="*/ 0 w 258763"/>
                <a:gd name="connsiteY24" fmla="*/ 147394 h 330201"/>
                <a:gd name="connsiteX25" fmla="*/ 42696 w 258763"/>
                <a:gd name="connsiteY25" fmla="*/ 103623 h 330201"/>
                <a:gd name="connsiteX26" fmla="*/ 59515 w 258763"/>
                <a:gd name="connsiteY26" fmla="*/ 107485 h 330201"/>
                <a:gd name="connsiteX27" fmla="*/ 59515 w 258763"/>
                <a:gd name="connsiteY27" fmla="*/ 93324 h 330201"/>
                <a:gd name="connsiteX28" fmla="*/ 80216 w 258763"/>
                <a:gd name="connsiteY28" fmla="*/ 71438 h 330201"/>
                <a:gd name="connsiteX29" fmla="*/ 107950 w 258763"/>
                <a:gd name="connsiteY29" fmla="*/ 0 h 330201"/>
                <a:gd name="connsiteX30" fmla="*/ 109247 w 258763"/>
                <a:gd name="connsiteY30" fmla="*/ 1290 h 330201"/>
                <a:gd name="connsiteX31" fmla="*/ 113139 w 258763"/>
                <a:gd name="connsiteY31" fmla="*/ 2580 h 330201"/>
                <a:gd name="connsiteX32" fmla="*/ 119624 w 258763"/>
                <a:gd name="connsiteY32" fmla="*/ 5160 h 330201"/>
                <a:gd name="connsiteX33" fmla="*/ 126110 w 258763"/>
                <a:gd name="connsiteY33" fmla="*/ 7739 h 330201"/>
                <a:gd name="connsiteX34" fmla="*/ 144269 w 258763"/>
                <a:gd name="connsiteY34" fmla="*/ 12899 h 330201"/>
                <a:gd name="connsiteX35" fmla="*/ 145566 w 258763"/>
                <a:gd name="connsiteY35" fmla="*/ 12899 h 330201"/>
                <a:gd name="connsiteX36" fmla="*/ 146863 w 258763"/>
                <a:gd name="connsiteY36" fmla="*/ 14189 h 330201"/>
                <a:gd name="connsiteX37" fmla="*/ 148161 w 258763"/>
                <a:gd name="connsiteY37" fmla="*/ 14189 h 330201"/>
                <a:gd name="connsiteX38" fmla="*/ 149458 w 258763"/>
                <a:gd name="connsiteY38" fmla="*/ 14189 h 330201"/>
                <a:gd name="connsiteX39" fmla="*/ 152052 w 258763"/>
                <a:gd name="connsiteY39" fmla="*/ 14189 h 330201"/>
                <a:gd name="connsiteX40" fmla="*/ 154646 w 258763"/>
                <a:gd name="connsiteY40" fmla="*/ 15478 h 330201"/>
                <a:gd name="connsiteX41" fmla="*/ 155943 w 258763"/>
                <a:gd name="connsiteY41" fmla="*/ 15478 h 330201"/>
                <a:gd name="connsiteX42" fmla="*/ 157240 w 258763"/>
                <a:gd name="connsiteY42" fmla="*/ 15478 h 330201"/>
                <a:gd name="connsiteX43" fmla="*/ 158537 w 258763"/>
                <a:gd name="connsiteY43" fmla="*/ 16768 h 330201"/>
                <a:gd name="connsiteX44" fmla="*/ 159835 w 258763"/>
                <a:gd name="connsiteY44" fmla="*/ 16768 h 330201"/>
                <a:gd name="connsiteX45" fmla="*/ 162429 w 258763"/>
                <a:gd name="connsiteY45" fmla="*/ 16768 h 330201"/>
                <a:gd name="connsiteX46" fmla="*/ 165023 w 258763"/>
                <a:gd name="connsiteY46" fmla="*/ 18058 h 330201"/>
                <a:gd name="connsiteX47" fmla="*/ 166320 w 258763"/>
                <a:gd name="connsiteY47" fmla="*/ 18058 h 330201"/>
                <a:gd name="connsiteX48" fmla="*/ 167617 w 258763"/>
                <a:gd name="connsiteY48" fmla="*/ 18058 h 330201"/>
                <a:gd name="connsiteX49" fmla="*/ 168914 w 258763"/>
                <a:gd name="connsiteY49" fmla="*/ 18058 h 330201"/>
                <a:gd name="connsiteX50" fmla="*/ 170211 w 258763"/>
                <a:gd name="connsiteY50" fmla="*/ 18058 h 330201"/>
                <a:gd name="connsiteX51" fmla="*/ 176697 w 258763"/>
                <a:gd name="connsiteY51" fmla="*/ 20638 h 330201"/>
                <a:gd name="connsiteX52" fmla="*/ 188371 w 258763"/>
                <a:gd name="connsiteY52" fmla="*/ 24507 h 330201"/>
                <a:gd name="connsiteX53" fmla="*/ 193559 w 258763"/>
                <a:gd name="connsiteY53" fmla="*/ 27087 h 330201"/>
                <a:gd name="connsiteX54" fmla="*/ 194856 w 258763"/>
                <a:gd name="connsiteY54" fmla="*/ 28377 h 330201"/>
                <a:gd name="connsiteX55" fmla="*/ 196154 w 258763"/>
                <a:gd name="connsiteY55" fmla="*/ 29667 h 330201"/>
                <a:gd name="connsiteX56" fmla="*/ 197451 w 258763"/>
                <a:gd name="connsiteY56" fmla="*/ 29667 h 330201"/>
                <a:gd name="connsiteX57" fmla="*/ 198748 w 258763"/>
                <a:gd name="connsiteY57" fmla="*/ 30957 h 330201"/>
                <a:gd name="connsiteX58" fmla="*/ 207828 w 258763"/>
                <a:gd name="connsiteY58" fmla="*/ 38696 h 330201"/>
                <a:gd name="connsiteX59" fmla="*/ 213016 w 258763"/>
                <a:gd name="connsiteY59" fmla="*/ 47725 h 330201"/>
                <a:gd name="connsiteX60" fmla="*/ 214313 w 258763"/>
                <a:gd name="connsiteY60" fmla="*/ 55464 h 330201"/>
                <a:gd name="connsiteX61" fmla="*/ 214313 w 258763"/>
                <a:gd name="connsiteY61" fmla="*/ 58044 h 330201"/>
                <a:gd name="connsiteX62" fmla="*/ 213016 w 258763"/>
                <a:gd name="connsiteY62" fmla="*/ 59334 h 330201"/>
                <a:gd name="connsiteX63" fmla="*/ 213016 w 258763"/>
                <a:gd name="connsiteY63" fmla="*/ 60623 h 330201"/>
                <a:gd name="connsiteX64" fmla="*/ 213016 w 258763"/>
                <a:gd name="connsiteY64" fmla="*/ 61913 h 330201"/>
                <a:gd name="connsiteX65" fmla="*/ 211719 w 258763"/>
                <a:gd name="connsiteY65" fmla="*/ 60623 h 330201"/>
                <a:gd name="connsiteX66" fmla="*/ 210422 w 258763"/>
                <a:gd name="connsiteY66" fmla="*/ 59334 h 330201"/>
                <a:gd name="connsiteX67" fmla="*/ 209125 w 258763"/>
                <a:gd name="connsiteY67" fmla="*/ 58044 h 330201"/>
                <a:gd name="connsiteX68" fmla="*/ 203936 w 258763"/>
                <a:gd name="connsiteY68" fmla="*/ 54174 h 330201"/>
                <a:gd name="connsiteX69" fmla="*/ 197451 w 258763"/>
                <a:gd name="connsiteY69" fmla="*/ 51594 h 330201"/>
                <a:gd name="connsiteX70" fmla="*/ 189668 w 258763"/>
                <a:gd name="connsiteY70" fmla="*/ 50305 h 330201"/>
                <a:gd name="connsiteX71" fmla="*/ 187074 w 258763"/>
                <a:gd name="connsiteY71" fmla="*/ 50305 h 330201"/>
                <a:gd name="connsiteX72" fmla="*/ 184480 w 258763"/>
                <a:gd name="connsiteY72" fmla="*/ 49015 h 330201"/>
                <a:gd name="connsiteX73" fmla="*/ 180588 w 258763"/>
                <a:gd name="connsiteY73" fmla="*/ 47725 h 330201"/>
                <a:gd name="connsiteX74" fmla="*/ 170211 w 258763"/>
                <a:gd name="connsiteY74" fmla="*/ 46435 h 330201"/>
                <a:gd name="connsiteX75" fmla="*/ 165023 w 258763"/>
                <a:gd name="connsiteY75" fmla="*/ 45145 h 330201"/>
                <a:gd name="connsiteX76" fmla="*/ 163726 w 258763"/>
                <a:gd name="connsiteY76" fmla="*/ 45145 h 330201"/>
                <a:gd name="connsiteX77" fmla="*/ 162429 w 258763"/>
                <a:gd name="connsiteY77" fmla="*/ 45145 h 330201"/>
                <a:gd name="connsiteX78" fmla="*/ 159835 w 258763"/>
                <a:gd name="connsiteY78" fmla="*/ 43855 h 330201"/>
                <a:gd name="connsiteX79" fmla="*/ 158537 w 258763"/>
                <a:gd name="connsiteY79" fmla="*/ 43855 h 330201"/>
                <a:gd name="connsiteX80" fmla="*/ 155943 w 258763"/>
                <a:gd name="connsiteY80" fmla="*/ 42565 h 330201"/>
                <a:gd name="connsiteX81" fmla="*/ 152052 w 258763"/>
                <a:gd name="connsiteY81" fmla="*/ 42565 h 330201"/>
                <a:gd name="connsiteX82" fmla="*/ 149458 w 258763"/>
                <a:gd name="connsiteY82" fmla="*/ 41276 h 330201"/>
                <a:gd name="connsiteX83" fmla="*/ 146863 w 258763"/>
                <a:gd name="connsiteY83" fmla="*/ 39986 h 330201"/>
                <a:gd name="connsiteX84" fmla="*/ 135189 w 258763"/>
                <a:gd name="connsiteY84" fmla="*/ 34826 h 330201"/>
                <a:gd name="connsiteX85" fmla="*/ 124813 w 258763"/>
                <a:gd name="connsiteY85" fmla="*/ 27087 h 330201"/>
                <a:gd name="connsiteX86" fmla="*/ 117030 w 258763"/>
                <a:gd name="connsiteY86" fmla="*/ 19348 h 330201"/>
                <a:gd name="connsiteX87" fmla="*/ 111841 w 258763"/>
                <a:gd name="connsiteY87" fmla="*/ 12899 h 330201"/>
                <a:gd name="connsiteX88" fmla="*/ 109247 w 258763"/>
                <a:gd name="connsiteY88" fmla="*/ 6450 h 330201"/>
                <a:gd name="connsiteX89" fmla="*/ 107950 w 258763"/>
                <a:gd name="connsiteY89" fmla="*/ 1290 h 330201"/>
                <a:gd name="connsiteX90" fmla="*/ 107950 w 258763"/>
                <a:gd name="connsiteY90" fmla="*/ 0 h 330201"/>
                <a:gd name="connsiteX91" fmla="*/ 9525 w 258763"/>
                <a:gd name="connsiteY91" fmla="*/ 0 h 330201"/>
                <a:gd name="connsiteX92" fmla="*/ 10822 w 258763"/>
                <a:gd name="connsiteY92" fmla="*/ 1290 h 330201"/>
                <a:gd name="connsiteX93" fmla="*/ 14713 w 258763"/>
                <a:gd name="connsiteY93" fmla="*/ 2580 h 330201"/>
                <a:gd name="connsiteX94" fmla="*/ 19902 w 258763"/>
                <a:gd name="connsiteY94" fmla="*/ 5160 h 330201"/>
                <a:gd name="connsiteX95" fmla="*/ 27684 w 258763"/>
                <a:gd name="connsiteY95" fmla="*/ 7739 h 330201"/>
                <a:gd name="connsiteX96" fmla="*/ 45844 w 258763"/>
                <a:gd name="connsiteY96" fmla="*/ 12899 h 330201"/>
                <a:gd name="connsiteX97" fmla="*/ 47141 w 258763"/>
                <a:gd name="connsiteY97" fmla="*/ 12899 h 330201"/>
                <a:gd name="connsiteX98" fmla="*/ 48438 w 258763"/>
                <a:gd name="connsiteY98" fmla="*/ 12899 h 330201"/>
                <a:gd name="connsiteX99" fmla="*/ 48438 w 258763"/>
                <a:gd name="connsiteY99" fmla="*/ 14189 h 330201"/>
                <a:gd name="connsiteX100" fmla="*/ 49735 w 258763"/>
                <a:gd name="connsiteY100" fmla="*/ 14189 h 330201"/>
                <a:gd name="connsiteX101" fmla="*/ 52329 w 258763"/>
                <a:gd name="connsiteY101" fmla="*/ 14189 h 330201"/>
                <a:gd name="connsiteX102" fmla="*/ 54924 w 258763"/>
                <a:gd name="connsiteY102" fmla="*/ 15478 h 330201"/>
                <a:gd name="connsiteX103" fmla="*/ 56221 w 258763"/>
                <a:gd name="connsiteY103" fmla="*/ 15478 h 330201"/>
                <a:gd name="connsiteX104" fmla="*/ 57518 w 258763"/>
                <a:gd name="connsiteY104" fmla="*/ 15478 h 330201"/>
                <a:gd name="connsiteX105" fmla="*/ 58815 w 258763"/>
                <a:gd name="connsiteY105" fmla="*/ 15478 h 330201"/>
                <a:gd name="connsiteX106" fmla="*/ 60112 w 258763"/>
                <a:gd name="connsiteY106" fmla="*/ 16768 h 330201"/>
                <a:gd name="connsiteX107" fmla="*/ 62706 w 258763"/>
                <a:gd name="connsiteY107" fmla="*/ 16768 h 330201"/>
                <a:gd name="connsiteX108" fmla="*/ 65301 w 258763"/>
                <a:gd name="connsiteY108" fmla="*/ 18058 h 330201"/>
                <a:gd name="connsiteX109" fmla="*/ 66598 w 258763"/>
                <a:gd name="connsiteY109" fmla="*/ 18058 h 330201"/>
                <a:gd name="connsiteX110" fmla="*/ 69192 w 258763"/>
                <a:gd name="connsiteY110" fmla="*/ 18058 h 330201"/>
                <a:gd name="connsiteX111" fmla="*/ 70489 w 258763"/>
                <a:gd name="connsiteY111" fmla="*/ 18058 h 330201"/>
                <a:gd name="connsiteX112" fmla="*/ 71786 w 258763"/>
                <a:gd name="connsiteY112" fmla="*/ 18058 h 330201"/>
                <a:gd name="connsiteX113" fmla="*/ 76975 w 258763"/>
                <a:gd name="connsiteY113" fmla="*/ 20638 h 330201"/>
                <a:gd name="connsiteX114" fmla="*/ 89946 w 258763"/>
                <a:gd name="connsiteY114" fmla="*/ 24507 h 330201"/>
                <a:gd name="connsiteX115" fmla="*/ 95134 w 258763"/>
                <a:gd name="connsiteY115" fmla="*/ 27087 h 330201"/>
                <a:gd name="connsiteX116" fmla="*/ 96431 w 258763"/>
                <a:gd name="connsiteY116" fmla="*/ 28377 h 330201"/>
                <a:gd name="connsiteX117" fmla="*/ 97728 w 258763"/>
                <a:gd name="connsiteY117" fmla="*/ 28377 h 330201"/>
                <a:gd name="connsiteX118" fmla="*/ 99025 w 258763"/>
                <a:gd name="connsiteY118" fmla="*/ 29667 h 330201"/>
                <a:gd name="connsiteX119" fmla="*/ 100323 w 258763"/>
                <a:gd name="connsiteY119" fmla="*/ 30957 h 330201"/>
                <a:gd name="connsiteX120" fmla="*/ 108105 w 258763"/>
                <a:gd name="connsiteY120" fmla="*/ 38696 h 330201"/>
                <a:gd name="connsiteX121" fmla="*/ 113294 w 258763"/>
                <a:gd name="connsiteY121" fmla="*/ 47725 h 330201"/>
                <a:gd name="connsiteX122" fmla="*/ 114591 w 258763"/>
                <a:gd name="connsiteY122" fmla="*/ 55464 h 330201"/>
                <a:gd name="connsiteX123" fmla="*/ 114591 w 258763"/>
                <a:gd name="connsiteY123" fmla="*/ 58044 h 330201"/>
                <a:gd name="connsiteX124" fmla="*/ 114591 w 258763"/>
                <a:gd name="connsiteY124" fmla="*/ 59334 h 330201"/>
                <a:gd name="connsiteX125" fmla="*/ 114591 w 258763"/>
                <a:gd name="connsiteY125" fmla="*/ 60623 h 330201"/>
                <a:gd name="connsiteX126" fmla="*/ 113294 w 258763"/>
                <a:gd name="connsiteY126" fmla="*/ 61913 h 330201"/>
                <a:gd name="connsiteX127" fmla="*/ 111997 w 258763"/>
                <a:gd name="connsiteY127" fmla="*/ 60623 h 330201"/>
                <a:gd name="connsiteX128" fmla="*/ 111997 w 258763"/>
                <a:gd name="connsiteY128" fmla="*/ 59334 h 330201"/>
                <a:gd name="connsiteX129" fmla="*/ 110700 w 258763"/>
                <a:gd name="connsiteY129" fmla="*/ 58044 h 330201"/>
                <a:gd name="connsiteX130" fmla="*/ 109403 w 258763"/>
                <a:gd name="connsiteY130" fmla="*/ 58044 h 330201"/>
                <a:gd name="connsiteX131" fmla="*/ 104214 w 258763"/>
                <a:gd name="connsiteY131" fmla="*/ 54174 h 330201"/>
                <a:gd name="connsiteX132" fmla="*/ 97728 w 258763"/>
                <a:gd name="connsiteY132" fmla="*/ 51594 h 330201"/>
                <a:gd name="connsiteX133" fmla="*/ 89946 w 258763"/>
                <a:gd name="connsiteY133" fmla="*/ 50305 h 330201"/>
                <a:gd name="connsiteX134" fmla="*/ 88649 w 258763"/>
                <a:gd name="connsiteY134" fmla="*/ 50305 h 330201"/>
                <a:gd name="connsiteX135" fmla="*/ 86054 w 258763"/>
                <a:gd name="connsiteY135" fmla="*/ 49015 h 330201"/>
                <a:gd name="connsiteX136" fmla="*/ 80866 w 258763"/>
                <a:gd name="connsiteY136" fmla="*/ 47725 h 330201"/>
                <a:gd name="connsiteX137" fmla="*/ 71786 w 258763"/>
                <a:gd name="connsiteY137" fmla="*/ 46435 h 330201"/>
                <a:gd name="connsiteX138" fmla="*/ 66598 w 258763"/>
                <a:gd name="connsiteY138" fmla="*/ 45145 h 330201"/>
                <a:gd name="connsiteX139" fmla="*/ 65301 w 258763"/>
                <a:gd name="connsiteY139" fmla="*/ 45145 h 330201"/>
                <a:gd name="connsiteX140" fmla="*/ 64003 w 258763"/>
                <a:gd name="connsiteY140" fmla="*/ 45145 h 330201"/>
                <a:gd name="connsiteX141" fmla="*/ 62706 w 258763"/>
                <a:gd name="connsiteY141" fmla="*/ 45145 h 330201"/>
                <a:gd name="connsiteX142" fmla="*/ 61409 w 258763"/>
                <a:gd name="connsiteY142" fmla="*/ 43855 h 330201"/>
                <a:gd name="connsiteX143" fmla="*/ 60112 w 258763"/>
                <a:gd name="connsiteY143" fmla="*/ 43855 h 330201"/>
                <a:gd name="connsiteX144" fmla="*/ 56221 w 258763"/>
                <a:gd name="connsiteY144" fmla="*/ 42565 h 330201"/>
                <a:gd name="connsiteX145" fmla="*/ 53627 w 258763"/>
                <a:gd name="connsiteY145" fmla="*/ 42565 h 330201"/>
                <a:gd name="connsiteX146" fmla="*/ 51032 w 258763"/>
                <a:gd name="connsiteY146" fmla="*/ 41276 h 330201"/>
                <a:gd name="connsiteX147" fmla="*/ 47141 w 258763"/>
                <a:gd name="connsiteY147" fmla="*/ 39986 h 330201"/>
                <a:gd name="connsiteX148" fmla="*/ 36764 w 258763"/>
                <a:gd name="connsiteY148" fmla="*/ 34826 h 330201"/>
                <a:gd name="connsiteX149" fmla="*/ 26387 w 258763"/>
                <a:gd name="connsiteY149" fmla="*/ 27087 h 330201"/>
                <a:gd name="connsiteX150" fmla="*/ 18605 w 258763"/>
                <a:gd name="connsiteY150" fmla="*/ 19348 h 330201"/>
                <a:gd name="connsiteX151" fmla="*/ 13416 w 258763"/>
                <a:gd name="connsiteY151" fmla="*/ 12899 h 330201"/>
                <a:gd name="connsiteX152" fmla="*/ 10822 w 258763"/>
                <a:gd name="connsiteY152" fmla="*/ 6450 h 330201"/>
                <a:gd name="connsiteX153" fmla="*/ 9525 w 258763"/>
                <a:gd name="connsiteY153" fmla="*/ 1290 h 330201"/>
                <a:gd name="connsiteX154" fmla="*/ 9525 w 258763"/>
                <a:gd name="connsiteY154" fmla="*/ 0 h 330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58763" h="330201">
                  <a:moveTo>
                    <a:pt x="43815" y="130175"/>
                  </a:moveTo>
                  <a:cubicBezTo>
                    <a:pt x="34925" y="130175"/>
                    <a:pt x="28575" y="137968"/>
                    <a:pt x="28575" y="147060"/>
                  </a:cubicBezTo>
                  <a:cubicBezTo>
                    <a:pt x="28575" y="147060"/>
                    <a:pt x="28575" y="147060"/>
                    <a:pt x="28575" y="227590"/>
                  </a:cubicBezTo>
                  <a:cubicBezTo>
                    <a:pt x="28575" y="236682"/>
                    <a:pt x="34925" y="244475"/>
                    <a:pt x="43815" y="244475"/>
                  </a:cubicBezTo>
                  <a:cubicBezTo>
                    <a:pt x="52705" y="244475"/>
                    <a:pt x="60325" y="236682"/>
                    <a:pt x="60325" y="227590"/>
                  </a:cubicBezTo>
                  <a:cubicBezTo>
                    <a:pt x="60325" y="227590"/>
                    <a:pt x="60325" y="227590"/>
                    <a:pt x="60325" y="147060"/>
                  </a:cubicBezTo>
                  <a:cubicBezTo>
                    <a:pt x="60325" y="137968"/>
                    <a:pt x="52705" y="130175"/>
                    <a:pt x="43815" y="130175"/>
                  </a:cubicBezTo>
                  <a:close/>
                  <a:moveTo>
                    <a:pt x="221457" y="98425"/>
                  </a:moveTo>
                  <a:cubicBezTo>
                    <a:pt x="215008" y="98425"/>
                    <a:pt x="211138" y="103579"/>
                    <a:pt x="211138" y="110021"/>
                  </a:cubicBezTo>
                  <a:lnTo>
                    <a:pt x="211138" y="265918"/>
                  </a:lnTo>
                  <a:cubicBezTo>
                    <a:pt x="211138" y="271072"/>
                    <a:pt x="215008" y="276225"/>
                    <a:pt x="221457" y="276225"/>
                  </a:cubicBezTo>
                  <a:cubicBezTo>
                    <a:pt x="227907" y="276225"/>
                    <a:pt x="231776" y="271072"/>
                    <a:pt x="231776" y="265918"/>
                  </a:cubicBezTo>
                  <a:cubicBezTo>
                    <a:pt x="231776" y="265918"/>
                    <a:pt x="231776" y="265918"/>
                    <a:pt x="231776" y="110021"/>
                  </a:cubicBezTo>
                  <a:cubicBezTo>
                    <a:pt x="231776" y="103579"/>
                    <a:pt x="227907" y="98425"/>
                    <a:pt x="221457" y="98425"/>
                  </a:cubicBezTo>
                  <a:close/>
                  <a:moveTo>
                    <a:pt x="80216" y="71438"/>
                  </a:moveTo>
                  <a:cubicBezTo>
                    <a:pt x="80216" y="71438"/>
                    <a:pt x="80216" y="71438"/>
                    <a:pt x="236768" y="71438"/>
                  </a:cubicBezTo>
                  <a:cubicBezTo>
                    <a:pt x="258763" y="71438"/>
                    <a:pt x="258763" y="71438"/>
                    <a:pt x="258763" y="93324"/>
                  </a:cubicBezTo>
                  <a:cubicBezTo>
                    <a:pt x="258763" y="93324"/>
                    <a:pt x="258763" y="93324"/>
                    <a:pt x="258763" y="274844"/>
                  </a:cubicBezTo>
                  <a:cubicBezTo>
                    <a:pt x="258763" y="330201"/>
                    <a:pt x="258763" y="330201"/>
                    <a:pt x="204423" y="330201"/>
                  </a:cubicBezTo>
                  <a:cubicBezTo>
                    <a:pt x="204423" y="330201"/>
                    <a:pt x="204423" y="330201"/>
                    <a:pt x="113856" y="330201"/>
                  </a:cubicBezTo>
                  <a:cubicBezTo>
                    <a:pt x="59515" y="330201"/>
                    <a:pt x="59515" y="330201"/>
                    <a:pt x="59515" y="274844"/>
                  </a:cubicBezTo>
                  <a:cubicBezTo>
                    <a:pt x="59515" y="274844"/>
                    <a:pt x="59515" y="274844"/>
                    <a:pt x="59515" y="267120"/>
                  </a:cubicBezTo>
                  <a:cubicBezTo>
                    <a:pt x="54340" y="269694"/>
                    <a:pt x="49165" y="270982"/>
                    <a:pt x="42696" y="270982"/>
                  </a:cubicBezTo>
                  <a:cubicBezTo>
                    <a:pt x="19407" y="270982"/>
                    <a:pt x="0" y="251671"/>
                    <a:pt x="0" y="227211"/>
                  </a:cubicBezTo>
                  <a:cubicBezTo>
                    <a:pt x="0" y="227211"/>
                    <a:pt x="0" y="227211"/>
                    <a:pt x="0" y="147394"/>
                  </a:cubicBezTo>
                  <a:cubicBezTo>
                    <a:pt x="0" y="122933"/>
                    <a:pt x="19407" y="103623"/>
                    <a:pt x="42696" y="103623"/>
                  </a:cubicBezTo>
                  <a:cubicBezTo>
                    <a:pt x="49165" y="103623"/>
                    <a:pt x="54340" y="104910"/>
                    <a:pt x="59515" y="107485"/>
                  </a:cubicBezTo>
                  <a:cubicBezTo>
                    <a:pt x="59515" y="107485"/>
                    <a:pt x="59515" y="107485"/>
                    <a:pt x="59515" y="93324"/>
                  </a:cubicBezTo>
                  <a:cubicBezTo>
                    <a:pt x="59515" y="71438"/>
                    <a:pt x="59515" y="71438"/>
                    <a:pt x="80216" y="71438"/>
                  </a:cubicBezTo>
                  <a:close/>
                  <a:moveTo>
                    <a:pt x="107950" y="0"/>
                  </a:moveTo>
                  <a:cubicBezTo>
                    <a:pt x="107950" y="0"/>
                    <a:pt x="107950" y="0"/>
                    <a:pt x="109247" y="1290"/>
                  </a:cubicBezTo>
                  <a:cubicBezTo>
                    <a:pt x="110544" y="1290"/>
                    <a:pt x="111841" y="2580"/>
                    <a:pt x="113139" y="2580"/>
                  </a:cubicBezTo>
                  <a:cubicBezTo>
                    <a:pt x="114436" y="3870"/>
                    <a:pt x="117030" y="3870"/>
                    <a:pt x="119624" y="5160"/>
                  </a:cubicBezTo>
                  <a:cubicBezTo>
                    <a:pt x="120921" y="6450"/>
                    <a:pt x="123515" y="6450"/>
                    <a:pt x="126110" y="7739"/>
                  </a:cubicBezTo>
                  <a:cubicBezTo>
                    <a:pt x="131298" y="10319"/>
                    <a:pt x="137784" y="11609"/>
                    <a:pt x="144269" y="12899"/>
                  </a:cubicBezTo>
                  <a:cubicBezTo>
                    <a:pt x="144269" y="12899"/>
                    <a:pt x="144269" y="12899"/>
                    <a:pt x="145566" y="12899"/>
                  </a:cubicBezTo>
                  <a:cubicBezTo>
                    <a:pt x="145566" y="12899"/>
                    <a:pt x="146863" y="12899"/>
                    <a:pt x="146863" y="14189"/>
                  </a:cubicBezTo>
                  <a:cubicBezTo>
                    <a:pt x="146863" y="14189"/>
                    <a:pt x="146863" y="14189"/>
                    <a:pt x="148161" y="14189"/>
                  </a:cubicBezTo>
                  <a:cubicBezTo>
                    <a:pt x="148161" y="14189"/>
                    <a:pt x="149458" y="14189"/>
                    <a:pt x="149458" y="14189"/>
                  </a:cubicBezTo>
                  <a:cubicBezTo>
                    <a:pt x="149458" y="14189"/>
                    <a:pt x="150755" y="14189"/>
                    <a:pt x="152052" y="14189"/>
                  </a:cubicBezTo>
                  <a:cubicBezTo>
                    <a:pt x="152052" y="15478"/>
                    <a:pt x="153349" y="15478"/>
                    <a:pt x="154646" y="15478"/>
                  </a:cubicBezTo>
                  <a:cubicBezTo>
                    <a:pt x="154646" y="15478"/>
                    <a:pt x="154646" y="15478"/>
                    <a:pt x="155943" y="15478"/>
                  </a:cubicBezTo>
                  <a:cubicBezTo>
                    <a:pt x="155943" y="15478"/>
                    <a:pt x="155943" y="15478"/>
                    <a:pt x="157240" y="15478"/>
                  </a:cubicBezTo>
                  <a:cubicBezTo>
                    <a:pt x="157240" y="15478"/>
                    <a:pt x="157240" y="15478"/>
                    <a:pt x="158537" y="16768"/>
                  </a:cubicBezTo>
                  <a:cubicBezTo>
                    <a:pt x="158537" y="16768"/>
                    <a:pt x="158537" y="16768"/>
                    <a:pt x="159835" y="16768"/>
                  </a:cubicBezTo>
                  <a:cubicBezTo>
                    <a:pt x="161132" y="16768"/>
                    <a:pt x="161132" y="16768"/>
                    <a:pt x="162429" y="16768"/>
                  </a:cubicBezTo>
                  <a:cubicBezTo>
                    <a:pt x="163726" y="16768"/>
                    <a:pt x="163726" y="16768"/>
                    <a:pt x="165023" y="18058"/>
                  </a:cubicBezTo>
                  <a:cubicBezTo>
                    <a:pt x="165023" y="18058"/>
                    <a:pt x="165023" y="18058"/>
                    <a:pt x="166320" y="18058"/>
                  </a:cubicBezTo>
                  <a:cubicBezTo>
                    <a:pt x="166320" y="18058"/>
                    <a:pt x="166320" y="18058"/>
                    <a:pt x="167617" y="18058"/>
                  </a:cubicBezTo>
                  <a:cubicBezTo>
                    <a:pt x="167617" y="18058"/>
                    <a:pt x="167617" y="18058"/>
                    <a:pt x="168914" y="18058"/>
                  </a:cubicBezTo>
                  <a:cubicBezTo>
                    <a:pt x="168914" y="18058"/>
                    <a:pt x="168914" y="18058"/>
                    <a:pt x="170211" y="18058"/>
                  </a:cubicBezTo>
                  <a:cubicBezTo>
                    <a:pt x="172806" y="19348"/>
                    <a:pt x="174103" y="19348"/>
                    <a:pt x="176697" y="20638"/>
                  </a:cubicBezTo>
                  <a:cubicBezTo>
                    <a:pt x="180588" y="21928"/>
                    <a:pt x="184480" y="23218"/>
                    <a:pt x="188371" y="24507"/>
                  </a:cubicBezTo>
                  <a:cubicBezTo>
                    <a:pt x="190965" y="25797"/>
                    <a:pt x="192262" y="25797"/>
                    <a:pt x="193559" y="27087"/>
                  </a:cubicBezTo>
                  <a:cubicBezTo>
                    <a:pt x="194856" y="28377"/>
                    <a:pt x="194856" y="28377"/>
                    <a:pt x="194856" y="28377"/>
                  </a:cubicBezTo>
                  <a:cubicBezTo>
                    <a:pt x="196154" y="28377"/>
                    <a:pt x="196154" y="28377"/>
                    <a:pt x="196154" y="29667"/>
                  </a:cubicBezTo>
                  <a:cubicBezTo>
                    <a:pt x="197451" y="29667"/>
                    <a:pt x="197451" y="29667"/>
                    <a:pt x="197451" y="29667"/>
                  </a:cubicBezTo>
                  <a:cubicBezTo>
                    <a:pt x="198748" y="29667"/>
                    <a:pt x="198748" y="30957"/>
                    <a:pt x="198748" y="30957"/>
                  </a:cubicBezTo>
                  <a:cubicBezTo>
                    <a:pt x="202639" y="33536"/>
                    <a:pt x="205233" y="36116"/>
                    <a:pt x="207828" y="38696"/>
                  </a:cubicBezTo>
                  <a:cubicBezTo>
                    <a:pt x="210422" y="41276"/>
                    <a:pt x="211719" y="45145"/>
                    <a:pt x="213016" y="47725"/>
                  </a:cubicBezTo>
                  <a:cubicBezTo>
                    <a:pt x="214313" y="50305"/>
                    <a:pt x="214313" y="52884"/>
                    <a:pt x="214313" y="55464"/>
                  </a:cubicBezTo>
                  <a:cubicBezTo>
                    <a:pt x="214313" y="56754"/>
                    <a:pt x="214313" y="56754"/>
                    <a:pt x="214313" y="58044"/>
                  </a:cubicBezTo>
                  <a:cubicBezTo>
                    <a:pt x="214313" y="58044"/>
                    <a:pt x="214313" y="59334"/>
                    <a:pt x="213016" y="59334"/>
                  </a:cubicBezTo>
                  <a:cubicBezTo>
                    <a:pt x="213016" y="59334"/>
                    <a:pt x="213016" y="59334"/>
                    <a:pt x="213016" y="60623"/>
                  </a:cubicBezTo>
                  <a:cubicBezTo>
                    <a:pt x="213016" y="61913"/>
                    <a:pt x="213016" y="61913"/>
                    <a:pt x="213016" y="61913"/>
                  </a:cubicBezTo>
                  <a:cubicBezTo>
                    <a:pt x="213016" y="61913"/>
                    <a:pt x="213016" y="61913"/>
                    <a:pt x="211719" y="60623"/>
                  </a:cubicBezTo>
                  <a:cubicBezTo>
                    <a:pt x="211719" y="60623"/>
                    <a:pt x="211719" y="59334"/>
                    <a:pt x="210422" y="59334"/>
                  </a:cubicBezTo>
                  <a:cubicBezTo>
                    <a:pt x="210422" y="59334"/>
                    <a:pt x="210422" y="58044"/>
                    <a:pt x="209125" y="58044"/>
                  </a:cubicBezTo>
                  <a:cubicBezTo>
                    <a:pt x="207828" y="56754"/>
                    <a:pt x="205233" y="55464"/>
                    <a:pt x="203936" y="54174"/>
                  </a:cubicBezTo>
                  <a:cubicBezTo>
                    <a:pt x="201342" y="54174"/>
                    <a:pt x="200045" y="52884"/>
                    <a:pt x="197451" y="51594"/>
                  </a:cubicBezTo>
                  <a:cubicBezTo>
                    <a:pt x="194856" y="51594"/>
                    <a:pt x="192262" y="50305"/>
                    <a:pt x="189668" y="50305"/>
                  </a:cubicBezTo>
                  <a:cubicBezTo>
                    <a:pt x="188371" y="50305"/>
                    <a:pt x="188371" y="50305"/>
                    <a:pt x="187074" y="50305"/>
                  </a:cubicBezTo>
                  <a:cubicBezTo>
                    <a:pt x="187074" y="49015"/>
                    <a:pt x="185777" y="49015"/>
                    <a:pt x="184480" y="49015"/>
                  </a:cubicBezTo>
                  <a:cubicBezTo>
                    <a:pt x="183182" y="49015"/>
                    <a:pt x="181885" y="49015"/>
                    <a:pt x="180588" y="47725"/>
                  </a:cubicBezTo>
                  <a:cubicBezTo>
                    <a:pt x="176697" y="47725"/>
                    <a:pt x="174103" y="47725"/>
                    <a:pt x="170211" y="46435"/>
                  </a:cubicBezTo>
                  <a:cubicBezTo>
                    <a:pt x="168914" y="46435"/>
                    <a:pt x="166320" y="45145"/>
                    <a:pt x="165023" y="45145"/>
                  </a:cubicBezTo>
                  <a:cubicBezTo>
                    <a:pt x="165023" y="45145"/>
                    <a:pt x="165023" y="45145"/>
                    <a:pt x="163726" y="45145"/>
                  </a:cubicBezTo>
                  <a:cubicBezTo>
                    <a:pt x="163726" y="45145"/>
                    <a:pt x="163726" y="45145"/>
                    <a:pt x="162429" y="45145"/>
                  </a:cubicBezTo>
                  <a:cubicBezTo>
                    <a:pt x="162429" y="45145"/>
                    <a:pt x="162429" y="45145"/>
                    <a:pt x="159835" y="43855"/>
                  </a:cubicBezTo>
                  <a:cubicBezTo>
                    <a:pt x="159835" y="43855"/>
                    <a:pt x="159835" y="43855"/>
                    <a:pt x="158537" y="43855"/>
                  </a:cubicBezTo>
                  <a:cubicBezTo>
                    <a:pt x="157240" y="43855"/>
                    <a:pt x="157240" y="43855"/>
                    <a:pt x="155943" y="42565"/>
                  </a:cubicBezTo>
                  <a:cubicBezTo>
                    <a:pt x="154646" y="42565"/>
                    <a:pt x="153349" y="42565"/>
                    <a:pt x="152052" y="42565"/>
                  </a:cubicBezTo>
                  <a:cubicBezTo>
                    <a:pt x="152052" y="41276"/>
                    <a:pt x="150755" y="41276"/>
                    <a:pt x="149458" y="41276"/>
                  </a:cubicBezTo>
                  <a:cubicBezTo>
                    <a:pt x="148161" y="41276"/>
                    <a:pt x="146863" y="39986"/>
                    <a:pt x="146863" y="39986"/>
                  </a:cubicBezTo>
                  <a:cubicBezTo>
                    <a:pt x="142972" y="38696"/>
                    <a:pt x="139081" y="36116"/>
                    <a:pt x="135189" y="34826"/>
                  </a:cubicBezTo>
                  <a:cubicBezTo>
                    <a:pt x="131298" y="32247"/>
                    <a:pt x="128704" y="29667"/>
                    <a:pt x="124813" y="27087"/>
                  </a:cubicBezTo>
                  <a:cubicBezTo>
                    <a:pt x="122218" y="24507"/>
                    <a:pt x="119624" y="21928"/>
                    <a:pt x="117030" y="19348"/>
                  </a:cubicBezTo>
                  <a:cubicBezTo>
                    <a:pt x="115733" y="16768"/>
                    <a:pt x="113139" y="15478"/>
                    <a:pt x="111841" y="12899"/>
                  </a:cubicBezTo>
                  <a:cubicBezTo>
                    <a:pt x="110544" y="10319"/>
                    <a:pt x="110544" y="7739"/>
                    <a:pt x="109247" y="6450"/>
                  </a:cubicBezTo>
                  <a:cubicBezTo>
                    <a:pt x="109247" y="3870"/>
                    <a:pt x="107950" y="2580"/>
                    <a:pt x="107950" y="1290"/>
                  </a:cubicBezTo>
                  <a:cubicBezTo>
                    <a:pt x="107950" y="1290"/>
                    <a:pt x="107950" y="0"/>
                    <a:pt x="107950" y="0"/>
                  </a:cubicBezTo>
                  <a:close/>
                  <a:moveTo>
                    <a:pt x="9525" y="0"/>
                  </a:moveTo>
                  <a:cubicBezTo>
                    <a:pt x="9525" y="0"/>
                    <a:pt x="9525" y="0"/>
                    <a:pt x="10822" y="1290"/>
                  </a:cubicBezTo>
                  <a:cubicBezTo>
                    <a:pt x="12119" y="1290"/>
                    <a:pt x="12119" y="2580"/>
                    <a:pt x="14713" y="2580"/>
                  </a:cubicBezTo>
                  <a:cubicBezTo>
                    <a:pt x="16010" y="3870"/>
                    <a:pt x="17308" y="3870"/>
                    <a:pt x="19902" y="5160"/>
                  </a:cubicBezTo>
                  <a:cubicBezTo>
                    <a:pt x="22496" y="6450"/>
                    <a:pt x="25090" y="6450"/>
                    <a:pt x="27684" y="7739"/>
                  </a:cubicBezTo>
                  <a:cubicBezTo>
                    <a:pt x="32873" y="9029"/>
                    <a:pt x="39358" y="11609"/>
                    <a:pt x="45844" y="12899"/>
                  </a:cubicBezTo>
                  <a:cubicBezTo>
                    <a:pt x="45844" y="12899"/>
                    <a:pt x="45844" y="12899"/>
                    <a:pt x="47141" y="12899"/>
                  </a:cubicBezTo>
                  <a:cubicBezTo>
                    <a:pt x="47141" y="12899"/>
                    <a:pt x="47141" y="12899"/>
                    <a:pt x="48438" y="12899"/>
                  </a:cubicBezTo>
                  <a:cubicBezTo>
                    <a:pt x="48438" y="12899"/>
                    <a:pt x="48438" y="12899"/>
                    <a:pt x="48438" y="14189"/>
                  </a:cubicBezTo>
                  <a:cubicBezTo>
                    <a:pt x="49735" y="14189"/>
                    <a:pt x="49735" y="14189"/>
                    <a:pt x="49735" y="14189"/>
                  </a:cubicBezTo>
                  <a:cubicBezTo>
                    <a:pt x="51032" y="14189"/>
                    <a:pt x="52329" y="14189"/>
                    <a:pt x="52329" y="14189"/>
                  </a:cubicBezTo>
                  <a:cubicBezTo>
                    <a:pt x="53627" y="15478"/>
                    <a:pt x="54924" y="15478"/>
                    <a:pt x="54924" y="15478"/>
                  </a:cubicBezTo>
                  <a:cubicBezTo>
                    <a:pt x="56221" y="15478"/>
                    <a:pt x="56221" y="15478"/>
                    <a:pt x="56221" y="15478"/>
                  </a:cubicBezTo>
                  <a:cubicBezTo>
                    <a:pt x="57518" y="15478"/>
                    <a:pt x="57518" y="15478"/>
                    <a:pt x="57518" y="15478"/>
                  </a:cubicBezTo>
                  <a:cubicBezTo>
                    <a:pt x="58815" y="15478"/>
                    <a:pt x="58815" y="15478"/>
                    <a:pt x="58815" y="15478"/>
                  </a:cubicBezTo>
                  <a:cubicBezTo>
                    <a:pt x="60112" y="16768"/>
                    <a:pt x="60112" y="16768"/>
                    <a:pt x="60112" y="16768"/>
                  </a:cubicBezTo>
                  <a:cubicBezTo>
                    <a:pt x="61409" y="16768"/>
                    <a:pt x="62706" y="16768"/>
                    <a:pt x="62706" y="16768"/>
                  </a:cubicBezTo>
                  <a:cubicBezTo>
                    <a:pt x="64003" y="16768"/>
                    <a:pt x="65301" y="16768"/>
                    <a:pt x="65301" y="18058"/>
                  </a:cubicBezTo>
                  <a:cubicBezTo>
                    <a:pt x="65301" y="18058"/>
                    <a:pt x="65301" y="18058"/>
                    <a:pt x="66598" y="18058"/>
                  </a:cubicBezTo>
                  <a:cubicBezTo>
                    <a:pt x="66598" y="18058"/>
                    <a:pt x="66598" y="18058"/>
                    <a:pt x="69192" y="18058"/>
                  </a:cubicBezTo>
                  <a:cubicBezTo>
                    <a:pt x="69192" y="18058"/>
                    <a:pt x="69192" y="18058"/>
                    <a:pt x="70489" y="18058"/>
                  </a:cubicBezTo>
                  <a:cubicBezTo>
                    <a:pt x="70489" y="18058"/>
                    <a:pt x="70489" y="18058"/>
                    <a:pt x="71786" y="18058"/>
                  </a:cubicBezTo>
                  <a:cubicBezTo>
                    <a:pt x="73083" y="19348"/>
                    <a:pt x="75677" y="19348"/>
                    <a:pt x="76975" y="20638"/>
                  </a:cubicBezTo>
                  <a:cubicBezTo>
                    <a:pt x="82163" y="20638"/>
                    <a:pt x="86054" y="23218"/>
                    <a:pt x="89946" y="24507"/>
                  </a:cubicBezTo>
                  <a:cubicBezTo>
                    <a:pt x="91243" y="25797"/>
                    <a:pt x="93837" y="25797"/>
                    <a:pt x="95134" y="27087"/>
                  </a:cubicBezTo>
                  <a:cubicBezTo>
                    <a:pt x="95134" y="27087"/>
                    <a:pt x="96431" y="28377"/>
                    <a:pt x="96431" y="28377"/>
                  </a:cubicBezTo>
                  <a:cubicBezTo>
                    <a:pt x="96431" y="28377"/>
                    <a:pt x="97728" y="28377"/>
                    <a:pt x="97728" y="28377"/>
                  </a:cubicBezTo>
                  <a:cubicBezTo>
                    <a:pt x="97728" y="29667"/>
                    <a:pt x="99025" y="29667"/>
                    <a:pt x="99025" y="29667"/>
                  </a:cubicBezTo>
                  <a:cubicBezTo>
                    <a:pt x="99025" y="29667"/>
                    <a:pt x="100323" y="30957"/>
                    <a:pt x="100323" y="30957"/>
                  </a:cubicBezTo>
                  <a:cubicBezTo>
                    <a:pt x="102917" y="33536"/>
                    <a:pt x="106808" y="36116"/>
                    <a:pt x="108105" y="38696"/>
                  </a:cubicBezTo>
                  <a:cubicBezTo>
                    <a:pt x="110700" y="41276"/>
                    <a:pt x="111997" y="45145"/>
                    <a:pt x="113294" y="47725"/>
                  </a:cubicBezTo>
                  <a:cubicBezTo>
                    <a:pt x="114591" y="50305"/>
                    <a:pt x="115888" y="52884"/>
                    <a:pt x="114591" y="55464"/>
                  </a:cubicBezTo>
                  <a:cubicBezTo>
                    <a:pt x="114591" y="56754"/>
                    <a:pt x="114591" y="56754"/>
                    <a:pt x="114591" y="58044"/>
                  </a:cubicBezTo>
                  <a:cubicBezTo>
                    <a:pt x="114591" y="58044"/>
                    <a:pt x="114591" y="59334"/>
                    <a:pt x="114591" y="59334"/>
                  </a:cubicBezTo>
                  <a:cubicBezTo>
                    <a:pt x="114591" y="59334"/>
                    <a:pt x="114591" y="59334"/>
                    <a:pt x="114591" y="60623"/>
                  </a:cubicBezTo>
                  <a:cubicBezTo>
                    <a:pt x="114591" y="60623"/>
                    <a:pt x="113294" y="60623"/>
                    <a:pt x="113294" y="61913"/>
                  </a:cubicBezTo>
                  <a:cubicBezTo>
                    <a:pt x="113294" y="60623"/>
                    <a:pt x="113294" y="60623"/>
                    <a:pt x="111997" y="60623"/>
                  </a:cubicBezTo>
                  <a:cubicBezTo>
                    <a:pt x="111997" y="60623"/>
                    <a:pt x="111997" y="59334"/>
                    <a:pt x="111997" y="59334"/>
                  </a:cubicBezTo>
                  <a:cubicBezTo>
                    <a:pt x="110700" y="59334"/>
                    <a:pt x="110700" y="58044"/>
                    <a:pt x="110700" y="58044"/>
                  </a:cubicBezTo>
                  <a:cubicBezTo>
                    <a:pt x="110700" y="58044"/>
                    <a:pt x="110700" y="58044"/>
                    <a:pt x="109403" y="58044"/>
                  </a:cubicBezTo>
                  <a:cubicBezTo>
                    <a:pt x="108105" y="56754"/>
                    <a:pt x="106808" y="55464"/>
                    <a:pt x="104214" y="54174"/>
                  </a:cubicBezTo>
                  <a:cubicBezTo>
                    <a:pt x="102917" y="54174"/>
                    <a:pt x="100323" y="52884"/>
                    <a:pt x="97728" y="51594"/>
                  </a:cubicBezTo>
                  <a:cubicBezTo>
                    <a:pt x="96431" y="51594"/>
                    <a:pt x="93837" y="50305"/>
                    <a:pt x="89946" y="50305"/>
                  </a:cubicBezTo>
                  <a:cubicBezTo>
                    <a:pt x="89946" y="50305"/>
                    <a:pt x="88649" y="50305"/>
                    <a:pt x="88649" y="50305"/>
                  </a:cubicBezTo>
                  <a:cubicBezTo>
                    <a:pt x="87351" y="49015"/>
                    <a:pt x="87351" y="49015"/>
                    <a:pt x="86054" y="49015"/>
                  </a:cubicBezTo>
                  <a:cubicBezTo>
                    <a:pt x="84757" y="49015"/>
                    <a:pt x="83460" y="49015"/>
                    <a:pt x="80866" y="47725"/>
                  </a:cubicBezTo>
                  <a:cubicBezTo>
                    <a:pt x="78272" y="47725"/>
                    <a:pt x="74380" y="47725"/>
                    <a:pt x="71786" y="46435"/>
                  </a:cubicBezTo>
                  <a:cubicBezTo>
                    <a:pt x="69192" y="46435"/>
                    <a:pt x="67895" y="45145"/>
                    <a:pt x="66598" y="45145"/>
                  </a:cubicBezTo>
                  <a:cubicBezTo>
                    <a:pt x="66598" y="45145"/>
                    <a:pt x="66598" y="45145"/>
                    <a:pt x="65301" y="45145"/>
                  </a:cubicBezTo>
                  <a:cubicBezTo>
                    <a:pt x="65301" y="45145"/>
                    <a:pt x="65301" y="45145"/>
                    <a:pt x="64003" y="45145"/>
                  </a:cubicBezTo>
                  <a:cubicBezTo>
                    <a:pt x="64003" y="45145"/>
                    <a:pt x="64003" y="45145"/>
                    <a:pt x="62706" y="45145"/>
                  </a:cubicBezTo>
                  <a:cubicBezTo>
                    <a:pt x="62706" y="45145"/>
                    <a:pt x="62706" y="45145"/>
                    <a:pt x="61409" y="43855"/>
                  </a:cubicBezTo>
                  <a:cubicBezTo>
                    <a:pt x="61409" y="43855"/>
                    <a:pt x="61409" y="43855"/>
                    <a:pt x="60112" y="43855"/>
                  </a:cubicBezTo>
                  <a:cubicBezTo>
                    <a:pt x="58815" y="43855"/>
                    <a:pt x="57518" y="43855"/>
                    <a:pt x="56221" y="42565"/>
                  </a:cubicBezTo>
                  <a:cubicBezTo>
                    <a:pt x="56221" y="42565"/>
                    <a:pt x="54924" y="42565"/>
                    <a:pt x="53627" y="42565"/>
                  </a:cubicBezTo>
                  <a:cubicBezTo>
                    <a:pt x="52329" y="41276"/>
                    <a:pt x="51032" y="41276"/>
                    <a:pt x="51032" y="41276"/>
                  </a:cubicBezTo>
                  <a:cubicBezTo>
                    <a:pt x="49735" y="41276"/>
                    <a:pt x="48438" y="39986"/>
                    <a:pt x="47141" y="39986"/>
                  </a:cubicBezTo>
                  <a:cubicBezTo>
                    <a:pt x="43250" y="38696"/>
                    <a:pt x="39358" y="36116"/>
                    <a:pt x="36764" y="34826"/>
                  </a:cubicBezTo>
                  <a:cubicBezTo>
                    <a:pt x="32873" y="32247"/>
                    <a:pt x="28982" y="29667"/>
                    <a:pt x="26387" y="27087"/>
                  </a:cubicBezTo>
                  <a:cubicBezTo>
                    <a:pt x="23793" y="24507"/>
                    <a:pt x="21199" y="21928"/>
                    <a:pt x="18605" y="19348"/>
                  </a:cubicBezTo>
                  <a:cubicBezTo>
                    <a:pt x="16010" y="18058"/>
                    <a:pt x="14713" y="15478"/>
                    <a:pt x="13416" y="12899"/>
                  </a:cubicBezTo>
                  <a:cubicBezTo>
                    <a:pt x="12119" y="10319"/>
                    <a:pt x="10822" y="7739"/>
                    <a:pt x="10822" y="6450"/>
                  </a:cubicBezTo>
                  <a:cubicBezTo>
                    <a:pt x="9525" y="3870"/>
                    <a:pt x="9525" y="2580"/>
                    <a:pt x="9525" y="1290"/>
                  </a:cubicBezTo>
                  <a:cubicBezTo>
                    <a:pt x="9525" y="0"/>
                    <a:pt x="9525" y="0"/>
                    <a:pt x="95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34395" y="1518635"/>
            <a:ext cx="2358923" cy="2365563"/>
            <a:chOff x="2071539" y="1518635"/>
            <a:chExt cx="2358923" cy="2365563"/>
          </a:xfrm>
        </p:grpSpPr>
        <p:sp>
          <p:nvSpPr>
            <p:cNvPr id="18" name="任意多边形: 形状 17"/>
            <p:cNvSpPr/>
            <p:nvPr/>
          </p:nvSpPr>
          <p:spPr>
            <a:xfrm>
              <a:off x="2071539" y="1518635"/>
              <a:ext cx="2358923" cy="2365563"/>
            </a:xfrm>
            <a:custGeom>
              <a:avLst/>
              <a:gdLst>
                <a:gd name="connsiteX0" fmla="*/ 278 w 3903784"/>
                <a:gd name="connsiteY0" fmla="*/ 0 h 3914774"/>
                <a:gd name="connsiteX1" fmla="*/ 968133 w 3903784"/>
                <a:gd name="connsiteY1" fmla="*/ 0 h 3914774"/>
                <a:gd name="connsiteX2" fmla="*/ 3603633 w 3903784"/>
                <a:gd name="connsiteY2" fmla="*/ 2920497 h 3914774"/>
                <a:gd name="connsiteX3" fmla="*/ 3903784 w 3903784"/>
                <a:gd name="connsiteY3" fmla="*/ 2935654 h 3914774"/>
                <a:gd name="connsiteX4" fmla="*/ 3903784 w 3903784"/>
                <a:gd name="connsiteY4" fmla="*/ 3914774 h 3914774"/>
                <a:gd name="connsiteX5" fmla="*/ 0 w 3903784"/>
                <a:gd name="connsiteY5" fmla="*/ 10990 h 391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3784" h="3914774">
                  <a:moveTo>
                    <a:pt x="278" y="0"/>
                  </a:moveTo>
                  <a:lnTo>
                    <a:pt x="968133" y="0"/>
                  </a:lnTo>
                  <a:cubicBezTo>
                    <a:pt x="968133" y="1519985"/>
                    <a:pt x="2123310" y="2770164"/>
                    <a:pt x="3603633" y="2920497"/>
                  </a:cubicBezTo>
                  <a:lnTo>
                    <a:pt x="3903784" y="2935654"/>
                  </a:lnTo>
                  <a:lnTo>
                    <a:pt x="3903784" y="3914774"/>
                  </a:lnTo>
                  <a:cubicBezTo>
                    <a:pt x="1747784" y="3914774"/>
                    <a:pt x="0" y="2166990"/>
                    <a:pt x="0" y="1099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3937977" y="3422717"/>
              <a:ext cx="360285" cy="286159"/>
            </a:xfrm>
            <a:custGeom>
              <a:avLst/>
              <a:gdLst>
                <a:gd name="connsiteX0" fmla="*/ 0 w 331788"/>
                <a:gd name="connsiteY0" fmla="*/ 53975 h 263525"/>
                <a:gd name="connsiteX1" fmla="*/ 41473 w 331788"/>
                <a:gd name="connsiteY1" fmla="*/ 82258 h 263525"/>
                <a:gd name="connsiteX2" fmla="*/ 149046 w 331788"/>
                <a:gd name="connsiteY2" fmla="*/ 105398 h 263525"/>
                <a:gd name="connsiteX3" fmla="*/ 149046 w 331788"/>
                <a:gd name="connsiteY3" fmla="*/ 114397 h 263525"/>
                <a:gd name="connsiteX4" fmla="*/ 159414 w 331788"/>
                <a:gd name="connsiteY4" fmla="*/ 124682 h 263525"/>
                <a:gd name="connsiteX5" fmla="*/ 172374 w 331788"/>
                <a:gd name="connsiteY5" fmla="*/ 124682 h 263525"/>
                <a:gd name="connsiteX6" fmla="*/ 182743 w 331788"/>
                <a:gd name="connsiteY6" fmla="*/ 114397 h 263525"/>
                <a:gd name="connsiteX7" fmla="*/ 182743 w 331788"/>
                <a:gd name="connsiteY7" fmla="*/ 105398 h 263525"/>
                <a:gd name="connsiteX8" fmla="*/ 290315 w 331788"/>
                <a:gd name="connsiteY8" fmla="*/ 82258 h 263525"/>
                <a:gd name="connsiteX9" fmla="*/ 331788 w 331788"/>
                <a:gd name="connsiteY9" fmla="*/ 53975 h 263525"/>
                <a:gd name="connsiteX10" fmla="*/ 331788 w 331788"/>
                <a:gd name="connsiteY10" fmla="*/ 253240 h 263525"/>
                <a:gd name="connsiteX11" fmla="*/ 321420 w 331788"/>
                <a:gd name="connsiteY11" fmla="*/ 263525 h 263525"/>
                <a:gd name="connsiteX12" fmla="*/ 10368 w 331788"/>
                <a:gd name="connsiteY12" fmla="*/ 263525 h 263525"/>
                <a:gd name="connsiteX13" fmla="*/ 0 w 331788"/>
                <a:gd name="connsiteY13" fmla="*/ 253240 h 263525"/>
                <a:gd name="connsiteX14" fmla="*/ 0 w 331788"/>
                <a:gd name="connsiteY14" fmla="*/ 53975 h 263525"/>
                <a:gd name="connsiteX15" fmla="*/ 124619 w 331788"/>
                <a:gd name="connsiteY15" fmla="*/ 19050 h 263525"/>
                <a:gd name="connsiteX16" fmla="*/ 114300 w 331788"/>
                <a:gd name="connsiteY16" fmla="*/ 29509 h 263525"/>
                <a:gd name="connsiteX17" fmla="*/ 114300 w 331788"/>
                <a:gd name="connsiteY17" fmla="*/ 41275 h 263525"/>
                <a:gd name="connsiteX18" fmla="*/ 217488 w 331788"/>
                <a:gd name="connsiteY18" fmla="*/ 41275 h 263525"/>
                <a:gd name="connsiteX19" fmla="*/ 217488 w 331788"/>
                <a:gd name="connsiteY19" fmla="*/ 29509 h 263525"/>
                <a:gd name="connsiteX20" fmla="*/ 207169 w 331788"/>
                <a:gd name="connsiteY20" fmla="*/ 19050 h 263525"/>
                <a:gd name="connsiteX21" fmla="*/ 124619 w 331788"/>
                <a:gd name="connsiteY21" fmla="*/ 19050 h 263525"/>
                <a:gd name="connsiteX22" fmla="*/ 124387 w 331788"/>
                <a:gd name="connsiteY22" fmla="*/ 0 h 263525"/>
                <a:gd name="connsiteX23" fmla="*/ 207402 w 331788"/>
                <a:gd name="connsiteY23" fmla="*/ 0 h 263525"/>
                <a:gd name="connsiteX24" fmla="*/ 237235 w 331788"/>
                <a:gd name="connsiteY24" fmla="*/ 29920 h 263525"/>
                <a:gd name="connsiteX25" fmla="*/ 237235 w 331788"/>
                <a:gd name="connsiteY25" fmla="*/ 41628 h 263525"/>
                <a:gd name="connsiteX26" fmla="*/ 325438 w 331788"/>
                <a:gd name="connsiteY26" fmla="*/ 41628 h 263525"/>
                <a:gd name="connsiteX27" fmla="*/ 321547 w 331788"/>
                <a:gd name="connsiteY27" fmla="*/ 48132 h 263525"/>
                <a:gd name="connsiteX28" fmla="*/ 285228 w 331788"/>
                <a:gd name="connsiteY28" fmla="*/ 71548 h 263525"/>
                <a:gd name="connsiteX29" fmla="*/ 165894 w 331788"/>
                <a:gd name="connsiteY29" fmla="*/ 93663 h 263525"/>
                <a:gd name="connsiteX30" fmla="*/ 46560 w 331788"/>
                <a:gd name="connsiteY30" fmla="*/ 71548 h 263525"/>
                <a:gd name="connsiteX31" fmla="*/ 10241 w 331788"/>
                <a:gd name="connsiteY31" fmla="*/ 48132 h 263525"/>
                <a:gd name="connsiteX32" fmla="*/ 6350 w 331788"/>
                <a:gd name="connsiteY32" fmla="*/ 41628 h 263525"/>
                <a:gd name="connsiteX33" fmla="*/ 94553 w 331788"/>
                <a:gd name="connsiteY33" fmla="*/ 41628 h 263525"/>
                <a:gd name="connsiteX34" fmla="*/ 94553 w 331788"/>
                <a:gd name="connsiteY34" fmla="*/ 29920 h 263525"/>
                <a:gd name="connsiteX35" fmla="*/ 124387 w 331788"/>
                <a:gd name="connsiteY35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1788" h="263525">
                  <a:moveTo>
                    <a:pt x="0" y="53975"/>
                  </a:moveTo>
                  <a:cubicBezTo>
                    <a:pt x="9072" y="64260"/>
                    <a:pt x="23329" y="74544"/>
                    <a:pt x="41473" y="82258"/>
                  </a:cubicBezTo>
                  <a:cubicBezTo>
                    <a:pt x="71282" y="95114"/>
                    <a:pt x="108868" y="102827"/>
                    <a:pt x="149046" y="105398"/>
                  </a:cubicBezTo>
                  <a:cubicBezTo>
                    <a:pt x="149046" y="105398"/>
                    <a:pt x="149046" y="105398"/>
                    <a:pt x="149046" y="114397"/>
                  </a:cubicBezTo>
                  <a:cubicBezTo>
                    <a:pt x="149046" y="119540"/>
                    <a:pt x="154230" y="124682"/>
                    <a:pt x="159414" y="124682"/>
                  </a:cubicBezTo>
                  <a:cubicBezTo>
                    <a:pt x="159414" y="124682"/>
                    <a:pt x="159414" y="124682"/>
                    <a:pt x="172374" y="124682"/>
                  </a:cubicBezTo>
                  <a:cubicBezTo>
                    <a:pt x="177559" y="124682"/>
                    <a:pt x="182743" y="119540"/>
                    <a:pt x="182743" y="114397"/>
                  </a:cubicBezTo>
                  <a:cubicBezTo>
                    <a:pt x="182743" y="114397"/>
                    <a:pt x="182743" y="114397"/>
                    <a:pt x="182743" y="105398"/>
                  </a:cubicBezTo>
                  <a:cubicBezTo>
                    <a:pt x="222920" y="102827"/>
                    <a:pt x="260506" y="95114"/>
                    <a:pt x="290315" y="82258"/>
                  </a:cubicBezTo>
                  <a:cubicBezTo>
                    <a:pt x="308459" y="74544"/>
                    <a:pt x="322716" y="64260"/>
                    <a:pt x="331788" y="53975"/>
                  </a:cubicBezTo>
                  <a:cubicBezTo>
                    <a:pt x="331788" y="53975"/>
                    <a:pt x="331788" y="53975"/>
                    <a:pt x="331788" y="253240"/>
                  </a:cubicBezTo>
                  <a:cubicBezTo>
                    <a:pt x="331788" y="259668"/>
                    <a:pt x="327900" y="263525"/>
                    <a:pt x="321420" y="263525"/>
                  </a:cubicBezTo>
                  <a:cubicBezTo>
                    <a:pt x="321420" y="263525"/>
                    <a:pt x="321420" y="263525"/>
                    <a:pt x="10368" y="263525"/>
                  </a:cubicBezTo>
                  <a:cubicBezTo>
                    <a:pt x="3888" y="263525"/>
                    <a:pt x="0" y="259668"/>
                    <a:pt x="0" y="253240"/>
                  </a:cubicBezTo>
                  <a:cubicBezTo>
                    <a:pt x="0" y="253240"/>
                    <a:pt x="0" y="253240"/>
                    <a:pt x="0" y="53975"/>
                  </a:cubicBezTo>
                  <a:close/>
                  <a:moveTo>
                    <a:pt x="124619" y="19050"/>
                  </a:moveTo>
                  <a:cubicBezTo>
                    <a:pt x="119460" y="19050"/>
                    <a:pt x="114300" y="24279"/>
                    <a:pt x="114300" y="29509"/>
                  </a:cubicBezTo>
                  <a:cubicBezTo>
                    <a:pt x="114300" y="29509"/>
                    <a:pt x="114300" y="29509"/>
                    <a:pt x="114300" y="41275"/>
                  </a:cubicBezTo>
                  <a:lnTo>
                    <a:pt x="217488" y="41275"/>
                  </a:lnTo>
                  <a:cubicBezTo>
                    <a:pt x="217488" y="41275"/>
                    <a:pt x="217488" y="41275"/>
                    <a:pt x="217488" y="29509"/>
                  </a:cubicBezTo>
                  <a:cubicBezTo>
                    <a:pt x="217488" y="24279"/>
                    <a:pt x="212329" y="19050"/>
                    <a:pt x="207169" y="19050"/>
                  </a:cubicBezTo>
                  <a:cubicBezTo>
                    <a:pt x="207169" y="19050"/>
                    <a:pt x="207169" y="19050"/>
                    <a:pt x="124619" y="19050"/>
                  </a:cubicBezTo>
                  <a:close/>
                  <a:moveTo>
                    <a:pt x="124387" y="0"/>
                  </a:moveTo>
                  <a:cubicBezTo>
                    <a:pt x="124387" y="0"/>
                    <a:pt x="124387" y="0"/>
                    <a:pt x="207402" y="0"/>
                  </a:cubicBezTo>
                  <a:cubicBezTo>
                    <a:pt x="224264" y="0"/>
                    <a:pt x="237235" y="13009"/>
                    <a:pt x="237235" y="29920"/>
                  </a:cubicBezTo>
                  <a:cubicBezTo>
                    <a:pt x="237235" y="29920"/>
                    <a:pt x="237235" y="29920"/>
                    <a:pt x="237235" y="41628"/>
                  </a:cubicBezTo>
                  <a:cubicBezTo>
                    <a:pt x="237235" y="41628"/>
                    <a:pt x="237235" y="41628"/>
                    <a:pt x="325438" y="41628"/>
                  </a:cubicBezTo>
                  <a:cubicBezTo>
                    <a:pt x="324141" y="44230"/>
                    <a:pt x="322844" y="45531"/>
                    <a:pt x="321547" y="48132"/>
                  </a:cubicBezTo>
                  <a:cubicBezTo>
                    <a:pt x="312467" y="55938"/>
                    <a:pt x="300793" y="63743"/>
                    <a:pt x="285228" y="71548"/>
                  </a:cubicBezTo>
                  <a:cubicBezTo>
                    <a:pt x="254097" y="85858"/>
                    <a:pt x="211293" y="93663"/>
                    <a:pt x="165894" y="93663"/>
                  </a:cubicBezTo>
                  <a:cubicBezTo>
                    <a:pt x="120495" y="93663"/>
                    <a:pt x="77691" y="85858"/>
                    <a:pt x="46560" y="71548"/>
                  </a:cubicBezTo>
                  <a:cubicBezTo>
                    <a:pt x="30995" y="63743"/>
                    <a:pt x="19321" y="55938"/>
                    <a:pt x="10241" y="48132"/>
                  </a:cubicBezTo>
                  <a:cubicBezTo>
                    <a:pt x="8944" y="45531"/>
                    <a:pt x="7647" y="44230"/>
                    <a:pt x="6350" y="41628"/>
                  </a:cubicBezTo>
                  <a:cubicBezTo>
                    <a:pt x="6350" y="41628"/>
                    <a:pt x="6350" y="41628"/>
                    <a:pt x="94553" y="41628"/>
                  </a:cubicBezTo>
                  <a:cubicBezTo>
                    <a:pt x="94553" y="41628"/>
                    <a:pt x="94553" y="41628"/>
                    <a:pt x="94553" y="29920"/>
                  </a:cubicBezTo>
                  <a:cubicBezTo>
                    <a:pt x="94553" y="13009"/>
                    <a:pt x="107524" y="0"/>
                    <a:pt x="1243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6" name="文本框 50"/>
          <p:cNvSpPr txBox="1"/>
          <p:nvPr/>
        </p:nvSpPr>
        <p:spPr>
          <a:xfrm>
            <a:off x="3904244" y="1628039"/>
            <a:ext cx="4105362" cy="2572891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1200" b="0" i="0" u="none" strike="noStrike" baseline="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1200" b="0" i="0" u="none" strike="noStrike" baseline="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用户在与聊天机器人对话的过程中推进游戏进程</a:t>
            </a:r>
            <a:r>
              <a:rPr lang="zh-CN" altLang="en-US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，机器人</a:t>
            </a:r>
            <a:r>
              <a:rPr lang="zh-CN" altLang="en-US" sz="1200" b="0" i="0" u="none" strike="noStrike" baseline="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主要有以下两点</a:t>
            </a:r>
            <a:r>
              <a:rPr lang="zh-CN" altLang="en-US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作用</a:t>
            </a:r>
            <a:r>
              <a:rPr lang="zh-CN" altLang="en-US" sz="1200" b="0" i="0" u="none" strike="noStrike" baseline="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1200" b="0" i="0" u="none" strike="noStrike" baseline="0" dirty="0">
              <a:solidFill>
                <a:srgbClr val="323232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70000"/>
              </a:lnSpc>
            </a:pPr>
            <a:r>
              <a:rPr lang="zh-CN" altLang="en-US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       （</a:t>
            </a:r>
            <a:r>
              <a:rPr lang="en-US" altLang="zh-CN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1</a:t>
            </a:r>
            <a:r>
              <a:rPr lang="zh-CN" altLang="en-US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）机器人可以记忆玩家的职业、客观属性（包括生命值、法力值、攻击力、技能等）、游戏关卡等重要信息，而不需要用户每次自行输入；</a:t>
            </a:r>
            <a:endParaRPr lang="en-US" altLang="zh-CN" sz="1200" dirty="0">
              <a:solidFill>
                <a:srgbClr val="323232"/>
              </a:solidFill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70000"/>
              </a:lnSpc>
            </a:pPr>
            <a:r>
              <a:rPr lang="zh-CN" altLang="en-US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       （</a:t>
            </a:r>
            <a:r>
              <a:rPr lang="en-US" altLang="zh-CN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2</a:t>
            </a:r>
            <a:r>
              <a:rPr lang="zh-CN" altLang="en-US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）机器人在推进剧情之外，可以与玩家进行闲聊，并符合当时场景或当前 </a:t>
            </a:r>
            <a:r>
              <a:rPr lang="en-US" altLang="zh-CN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NPC </a:t>
            </a:r>
            <a:r>
              <a:rPr lang="zh-CN" altLang="en-US" sz="1200" dirty="0">
                <a:solidFill>
                  <a:srgbClr val="323232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角色。此外，机器人将描述完整的战斗过程和战利品，并引导进入下一关卡。</a:t>
            </a:r>
          </a:p>
        </p:txBody>
      </p:sp>
      <p:sp>
        <p:nvSpPr>
          <p:cNvPr id="17" name="矩形 16"/>
          <p:cNvSpPr/>
          <p:nvPr/>
        </p:nvSpPr>
        <p:spPr>
          <a:xfrm>
            <a:off x="3904244" y="1275606"/>
            <a:ext cx="2714673" cy="352434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cs typeface="+mn-ea"/>
                <a:sym typeface="+mn-lt"/>
              </a:rPr>
              <a:t>文字冒险游戏聊天机器人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项目内容</a:t>
            </a:r>
          </a:p>
        </p:txBody>
      </p:sp>
    </p:spTree>
    <p:extLst>
      <p:ext uri="{BB962C8B-B14F-4D97-AF65-F5344CB8AC3E}">
        <p14:creationId xmlns:p14="http://schemas.microsoft.com/office/powerpoint/2010/main" val="3397069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9"/>
          <p:cNvGrpSpPr/>
          <p:nvPr/>
        </p:nvGrpSpPr>
        <p:grpSpPr>
          <a:xfrm flipH="1" flipV="1">
            <a:off x="1601670" y="-55460"/>
            <a:ext cx="6181314" cy="5246502"/>
            <a:chOff x="2509443" y="30494"/>
            <a:chExt cx="8241752" cy="6995335"/>
          </a:xfrm>
        </p:grpSpPr>
        <p:grpSp>
          <p:nvGrpSpPr>
            <p:cNvPr id="17" name="Group 57"/>
            <p:cNvGrpSpPr/>
            <p:nvPr/>
          </p:nvGrpSpPr>
          <p:grpSpPr>
            <a:xfrm>
              <a:off x="2509443" y="1383111"/>
              <a:ext cx="5635984" cy="5642718"/>
              <a:chOff x="2509443" y="1383111"/>
              <a:chExt cx="5635984" cy="5642718"/>
            </a:xfrm>
          </p:grpSpPr>
          <p:cxnSp>
            <p:nvCxnSpPr>
              <p:cNvPr id="25" name="Straight Connector 63"/>
              <p:cNvCxnSpPr/>
              <p:nvPr/>
            </p:nvCxnSpPr>
            <p:spPr>
              <a:xfrm flipH="1" flipV="1">
                <a:off x="5166407" y="4582165"/>
                <a:ext cx="2029787" cy="15895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61"/>
              <p:cNvCxnSpPr/>
              <p:nvPr/>
            </p:nvCxnSpPr>
            <p:spPr>
              <a:xfrm flipH="1">
                <a:off x="5165935" y="4585626"/>
                <a:ext cx="1363028" cy="8972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55"/>
              <p:cNvGrpSpPr/>
              <p:nvPr/>
            </p:nvGrpSpPr>
            <p:grpSpPr>
              <a:xfrm>
                <a:off x="5579281" y="1383111"/>
                <a:ext cx="2566146" cy="4292512"/>
                <a:chOff x="5579281" y="1383111"/>
                <a:chExt cx="2566146" cy="4292512"/>
              </a:xfrm>
            </p:grpSpPr>
            <p:cxnSp>
              <p:nvCxnSpPr>
                <p:cNvPr id="35" name="Straight Connector 66"/>
                <p:cNvCxnSpPr/>
                <p:nvPr/>
              </p:nvCxnSpPr>
              <p:spPr>
                <a:xfrm>
                  <a:off x="6115640" y="2454803"/>
                  <a:ext cx="2029787" cy="15895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67"/>
                <p:cNvCxnSpPr/>
                <p:nvPr/>
              </p:nvCxnSpPr>
              <p:spPr>
                <a:xfrm flipV="1">
                  <a:off x="6659593" y="1919469"/>
                  <a:ext cx="0" cy="189528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68"/>
                <p:cNvSpPr/>
                <p:nvPr/>
              </p:nvSpPr>
              <p:spPr bwMode="auto">
                <a:xfrm rot="5400000">
                  <a:off x="559023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8" name="Straight Connector 64"/>
                <p:cNvCxnSpPr/>
                <p:nvPr/>
              </p:nvCxnSpPr>
              <p:spPr>
                <a:xfrm flipH="1">
                  <a:off x="6651997" y="3761042"/>
                  <a:ext cx="8137" cy="1369252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: Shape 65"/>
                <p:cNvSpPr/>
                <p:nvPr/>
              </p:nvSpPr>
              <p:spPr bwMode="auto">
                <a:xfrm rot="5400000" flipH="1" flipV="1">
                  <a:off x="6655915" y="4593936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0" name="Straight Connector 58"/>
                <p:cNvCxnSpPr/>
                <p:nvPr/>
              </p:nvCxnSpPr>
              <p:spPr>
                <a:xfrm flipV="1">
                  <a:off x="6151643" y="2453998"/>
                  <a:ext cx="377320" cy="4519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59"/>
                <p:cNvCxnSpPr>
                  <a:stCxn id="39" idx="3"/>
                  <a:endCxn id="42" idx="3"/>
                </p:cNvCxnSpPr>
                <p:nvPr/>
              </p:nvCxnSpPr>
              <p:spPr>
                <a:xfrm flipH="1" flipV="1">
                  <a:off x="6651997" y="1919469"/>
                  <a:ext cx="3918" cy="321082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: Shape 60"/>
                <p:cNvSpPr/>
                <p:nvPr/>
              </p:nvSpPr>
              <p:spPr bwMode="auto">
                <a:xfrm rot="5400000">
                  <a:off x="5579281" y="1383111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62"/>
                <p:cNvSpPr/>
                <p:nvPr/>
              </p:nvSpPr>
              <p:spPr bwMode="auto">
                <a:xfrm rot="5400000" flipH="1" flipV="1">
                  <a:off x="6655443" y="4602907"/>
                  <a:ext cx="1072716" cy="1072716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77510" h="1277510">
                      <a:moveTo>
                        <a:pt x="1277510" y="638755"/>
                      </a:moveTo>
                      <a:cubicBezTo>
                        <a:pt x="1277510" y="991530"/>
                        <a:pt x="991530" y="1277510"/>
                        <a:pt x="638755" y="1277510"/>
                      </a:cubicBezTo>
                      <a:cubicBezTo>
                        <a:pt x="285980" y="1277510"/>
                        <a:pt x="0" y="991530"/>
                        <a:pt x="0" y="638755"/>
                      </a:cubicBezTo>
                      <a:cubicBezTo>
                        <a:pt x="0" y="285980"/>
                        <a:pt x="285980" y="0"/>
                        <a:pt x="638755" y="0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44" name="Straight Connector 93"/>
                <p:cNvCxnSpPr/>
                <p:nvPr/>
              </p:nvCxnSpPr>
              <p:spPr>
                <a:xfrm>
                  <a:off x="6795260" y="4587120"/>
                  <a:ext cx="377320" cy="11375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54"/>
              <p:cNvGrpSpPr/>
              <p:nvPr/>
            </p:nvGrpSpPr>
            <p:grpSpPr>
              <a:xfrm>
                <a:off x="2509443" y="4582164"/>
                <a:ext cx="2671065" cy="2443665"/>
                <a:chOff x="2509443" y="4582164"/>
                <a:chExt cx="2671065" cy="2443665"/>
              </a:xfrm>
            </p:grpSpPr>
            <p:sp>
              <p:nvSpPr>
                <p:cNvPr id="29" name="Freeform: Shape 73"/>
                <p:cNvSpPr/>
                <p:nvPr/>
              </p:nvSpPr>
              <p:spPr bwMode="auto">
                <a:xfrm flipV="1">
                  <a:off x="2513662" y="4585625"/>
                  <a:ext cx="536358" cy="536358"/>
                </a:xfrm>
                <a:custGeom>
                  <a:avLst/>
                  <a:gdLst>
                    <a:gd name="connsiteX0" fmla="*/ 0 w 1277510"/>
                    <a:gd name="connsiteY0" fmla="*/ 638755 h 1277510"/>
                    <a:gd name="connsiteX1" fmla="*/ 638755 w 1277510"/>
                    <a:gd name="connsiteY1" fmla="*/ 0 h 1277510"/>
                    <a:gd name="connsiteX2" fmla="*/ 1277510 w 1277510"/>
                    <a:gd name="connsiteY2" fmla="*/ 638755 h 1277510"/>
                    <a:gd name="connsiteX3" fmla="*/ 638755 w 1277510"/>
                    <a:gd name="connsiteY3" fmla="*/ 1277510 h 1277510"/>
                    <a:gd name="connsiteX4" fmla="*/ 0 w 1277510"/>
                    <a:gd name="connsiteY4" fmla="*/ 638755 h 1277510"/>
                    <a:gd name="connsiteX0" fmla="*/ 1277510 w 1368950"/>
                    <a:gd name="connsiteY0" fmla="*/ 638755 h 1277510"/>
                    <a:gd name="connsiteX1" fmla="*/ 638755 w 1368950"/>
                    <a:gd name="connsiteY1" fmla="*/ 1277510 h 1277510"/>
                    <a:gd name="connsiteX2" fmla="*/ 0 w 1368950"/>
                    <a:gd name="connsiteY2" fmla="*/ 638755 h 1277510"/>
                    <a:gd name="connsiteX3" fmla="*/ 638755 w 1368950"/>
                    <a:gd name="connsiteY3" fmla="*/ 0 h 1277510"/>
                    <a:gd name="connsiteX4" fmla="*/ 1368950 w 1368950"/>
                    <a:gd name="connsiteY4" fmla="*/ 730195 h 1277510"/>
                    <a:gd name="connsiteX0" fmla="*/ 1277510 w 1277510"/>
                    <a:gd name="connsiteY0" fmla="*/ 638755 h 1277510"/>
                    <a:gd name="connsiteX1" fmla="*/ 638755 w 1277510"/>
                    <a:gd name="connsiteY1" fmla="*/ 1277510 h 1277510"/>
                    <a:gd name="connsiteX2" fmla="*/ 0 w 1277510"/>
                    <a:gd name="connsiteY2" fmla="*/ 638755 h 1277510"/>
                    <a:gd name="connsiteX3" fmla="*/ 638755 w 1277510"/>
                    <a:gd name="connsiteY3" fmla="*/ 0 h 1277510"/>
                    <a:gd name="connsiteX0" fmla="*/ 1277510 w 1277510"/>
                    <a:gd name="connsiteY0" fmla="*/ 0 h 638755"/>
                    <a:gd name="connsiteX1" fmla="*/ 638755 w 1277510"/>
                    <a:gd name="connsiteY1" fmla="*/ 638755 h 638755"/>
                    <a:gd name="connsiteX2" fmla="*/ 0 w 1277510"/>
                    <a:gd name="connsiteY2" fmla="*/ 0 h 638755"/>
                    <a:gd name="connsiteX0" fmla="*/ 638755 w 638755"/>
                    <a:gd name="connsiteY0" fmla="*/ 638755 h 638755"/>
                    <a:gd name="connsiteX1" fmla="*/ 0 w 638755"/>
                    <a:gd name="connsiteY1" fmla="*/ 0 h 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38755" h="638755">
                      <a:moveTo>
                        <a:pt x="638755" y="638755"/>
                      </a:moveTo>
                      <a:cubicBezTo>
                        <a:pt x="285980" y="638755"/>
                        <a:pt x="0" y="352775"/>
                        <a:pt x="0" y="0"/>
                      </a:cubicBezTo>
                    </a:path>
                  </a:pathLst>
                </a:custGeom>
                <a:noFill/>
                <a:ln w="254000"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0" name="Straight Connector 113"/>
                <p:cNvCxnSpPr/>
                <p:nvPr/>
              </p:nvCxnSpPr>
              <p:spPr>
                <a:xfrm flipV="1">
                  <a:off x="2513662" y="5119967"/>
                  <a:ext cx="0" cy="1873429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101"/>
                <p:cNvCxnSpPr/>
                <p:nvPr/>
              </p:nvCxnSpPr>
              <p:spPr>
                <a:xfrm>
                  <a:off x="3044005" y="4582164"/>
                  <a:ext cx="2136503" cy="0"/>
                </a:xfrm>
                <a:prstGeom prst="line">
                  <a:avLst/>
                </a:prstGeom>
                <a:ln w="2540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102"/>
                <p:cNvCxnSpPr/>
                <p:nvPr/>
              </p:nvCxnSpPr>
              <p:spPr>
                <a:xfrm flipV="1">
                  <a:off x="3044005" y="4582164"/>
                  <a:ext cx="2106864" cy="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Freeform: Shape 108"/>
                <p:cNvSpPr/>
                <p:nvPr/>
              </p:nvSpPr>
              <p:spPr>
                <a:xfrm rot="16200000">
                  <a:off x="2489027" y="4608206"/>
                  <a:ext cx="520928" cy="480096"/>
                </a:xfrm>
                <a:custGeom>
                  <a:avLst/>
                  <a:gdLst>
                    <a:gd name="connsiteX0" fmla="*/ 1214556 w 2429112"/>
                    <a:gd name="connsiteY0" fmla="*/ 0 h 1200150"/>
                    <a:gd name="connsiteX1" fmla="*/ 2423604 w 2429112"/>
                    <a:gd name="connsiteY1" fmla="*/ 1091063 h 1200150"/>
                    <a:gd name="connsiteX2" fmla="*/ 2429112 w 2429112"/>
                    <a:gd name="connsiteY2" fmla="*/ 1200150 h 1200150"/>
                    <a:gd name="connsiteX3" fmla="*/ 0 w 2429112"/>
                    <a:gd name="connsiteY3" fmla="*/ 1200150 h 1200150"/>
                    <a:gd name="connsiteX4" fmla="*/ 5509 w 2429112"/>
                    <a:gd name="connsiteY4" fmla="*/ 1091063 h 1200150"/>
                    <a:gd name="connsiteX5" fmla="*/ 1214556 w 2429112"/>
                    <a:gd name="connsiteY5" fmla="*/ 0 h 1200150"/>
                    <a:gd name="connsiteX0" fmla="*/ 1214556 w 2429112"/>
                    <a:gd name="connsiteY0" fmla="*/ 0 h 1420283"/>
                    <a:gd name="connsiteX1" fmla="*/ 2423604 w 2429112"/>
                    <a:gd name="connsiteY1" fmla="*/ 1091063 h 1420283"/>
                    <a:gd name="connsiteX2" fmla="*/ 2429112 w 2429112"/>
                    <a:gd name="connsiteY2" fmla="*/ 1200150 h 1420283"/>
                    <a:gd name="connsiteX3" fmla="*/ 0 w 2429112"/>
                    <a:gd name="connsiteY3" fmla="*/ 1200150 h 1420283"/>
                    <a:gd name="connsiteX4" fmla="*/ 5509 w 2429112"/>
                    <a:gd name="connsiteY4" fmla="*/ 1091063 h 1420283"/>
                    <a:gd name="connsiteX5" fmla="*/ 1214556 w 2429112"/>
                    <a:gd name="connsiteY5" fmla="*/ 0 h 1420283"/>
                    <a:gd name="connsiteX0" fmla="*/ 0 w 2429112"/>
                    <a:gd name="connsiteY0" fmla="*/ 1200150 h 1450099"/>
                    <a:gd name="connsiteX1" fmla="*/ 5509 w 2429112"/>
                    <a:gd name="connsiteY1" fmla="*/ 1091063 h 1450099"/>
                    <a:gd name="connsiteX2" fmla="*/ 1214556 w 2429112"/>
                    <a:gd name="connsiteY2" fmla="*/ 0 h 1450099"/>
                    <a:gd name="connsiteX3" fmla="*/ 2423604 w 2429112"/>
                    <a:gd name="connsiteY3" fmla="*/ 1091063 h 1450099"/>
                    <a:gd name="connsiteX4" fmla="*/ 2429112 w 2429112"/>
                    <a:gd name="connsiteY4" fmla="*/ 1200150 h 1450099"/>
                    <a:gd name="connsiteX5" fmla="*/ 91440 w 2429112"/>
                    <a:gd name="connsiteY5" fmla="*/ 1291590 h 1450099"/>
                    <a:gd name="connsiteX0" fmla="*/ 0 w 2429112"/>
                    <a:gd name="connsiteY0" fmla="*/ 1200150 h 1450099"/>
                    <a:gd name="connsiteX1" fmla="*/ 5509 w 2429112"/>
                    <a:gd name="connsiteY1" fmla="*/ 1091063 h 1450099"/>
                    <a:gd name="connsiteX2" fmla="*/ 1214556 w 2429112"/>
                    <a:gd name="connsiteY2" fmla="*/ 0 h 1450099"/>
                    <a:gd name="connsiteX3" fmla="*/ 2423604 w 2429112"/>
                    <a:gd name="connsiteY3" fmla="*/ 1091063 h 1450099"/>
                    <a:gd name="connsiteX4" fmla="*/ 2429112 w 2429112"/>
                    <a:gd name="connsiteY4" fmla="*/ 1200150 h 1450099"/>
                    <a:gd name="connsiteX5" fmla="*/ 43815 w 2429112"/>
                    <a:gd name="connsiteY5" fmla="*/ 1291590 h 1450099"/>
                    <a:gd name="connsiteX0" fmla="*/ 0 w 2429112"/>
                    <a:gd name="connsiteY0" fmla="*/ 1200150 h 1450099"/>
                    <a:gd name="connsiteX1" fmla="*/ 5509 w 2429112"/>
                    <a:gd name="connsiteY1" fmla="*/ 1091063 h 1450099"/>
                    <a:gd name="connsiteX2" fmla="*/ 1214556 w 2429112"/>
                    <a:gd name="connsiteY2" fmla="*/ 0 h 1450099"/>
                    <a:gd name="connsiteX3" fmla="*/ 2423604 w 2429112"/>
                    <a:gd name="connsiteY3" fmla="*/ 1091063 h 1450099"/>
                    <a:gd name="connsiteX4" fmla="*/ 2429112 w 2429112"/>
                    <a:gd name="connsiteY4" fmla="*/ 1200150 h 1450099"/>
                    <a:gd name="connsiteX5" fmla="*/ 34290 w 2429112"/>
                    <a:gd name="connsiteY5" fmla="*/ 1291590 h 1450099"/>
                    <a:gd name="connsiteX0" fmla="*/ 0 w 2429112"/>
                    <a:gd name="connsiteY0" fmla="*/ 1200150 h 1442532"/>
                    <a:gd name="connsiteX1" fmla="*/ 5509 w 2429112"/>
                    <a:gd name="connsiteY1" fmla="*/ 1091063 h 1442532"/>
                    <a:gd name="connsiteX2" fmla="*/ 1214556 w 2429112"/>
                    <a:gd name="connsiteY2" fmla="*/ 0 h 1442532"/>
                    <a:gd name="connsiteX3" fmla="*/ 2423604 w 2429112"/>
                    <a:gd name="connsiteY3" fmla="*/ 1091063 h 1442532"/>
                    <a:gd name="connsiteX4" fmla="*/ 2429112 w 2429112"/>
                    <a:gd name="connsiteY4" fmla="*/ 1200150 h 1442532"/>
                    <a:gd name="connsiteX5" fmla="*/ 34290 w 2429112"/>
                    <a:gd name="connsiteY5" fmla="*/ 1282065 h 1442532"/>
                    <a:gd name="connsiteX0" fmla="*/ 0 w 2429112"/>
                    <a:gd name="connsiteY0" fmla="*/ 1200150 h 1442532"/>
                    <a:gd name="connsiteX1" fmla="*/ 5509 w 2429112"/>
                    <a:gd name="connsiteY1" fmla="*/ 1091063 h 1442532"/>
                    <a:gd name="connsiteX2" fmla="*/ 1214556 w 2429112"/>
                    <a:gd name="connsiteY2" fmla="*/ 0 h 1442532"/>
                    <a:gd name="connsiteX3" fmla="*/ 2423604 w 2429112"/>
                    <a:gd name="connsiteY3" fmla="*/ 1091063 h 1442532"/>
                    <a:gd name="connsiteX4" fmla="*/ 2429112 w 2429112"/>
                    <a:gd name="connsiteY4" fmla="*/ 1200150 h 1442532"/>
                    <a:gd name="connsiteX5" fmla="*/ 53340 w 2429112"/>
                    <a:gd name="connsiteY5" fmla="*/ 1282065 h 1442532"/>
                    <a:gd name="connsiteX0" fmla="*/ 0 w 2429112"/>
                    <a:gd name="connsiteY0" fmla="*/ 1200150 h 1617722"/>
                    <a:gd name="connsiteX1" fmla="*/ 5509 w 2429112"/>
                    <a:gd name="connsiteY1" fmla="*/ 1091063 h 1617722"/>
                    <a:gd name="connsiteX2" fmla="*/ 1214556 w 2429112"/>
                    <a:gd name="connsiteY2" fmla="*/ 0 h 1617722"/>
                    <a:gd name="connsiteX3" fmla="*/ 2423604 w 2429112"/>
                    <a:gd name="connsiteY3" fmla="*/ 1091063 h 1617722"/>
                    <a:gd name="connsiteX4" fmla="*/ 2429112 w 2429112"/>
                    <a:gd name="connsiteY4" fmla="*/ 1200150 h 1617722"/>
                    <a:gd name="connsiteX5" fmla="*/ 186690 w 2429112"/>
                    <a:gd name="connsiteY5" fmla="*/ 1491615 h 1617722"/>
                    <a:gd name="connsiteX0" fmla="*/ 0 w 2429112"/>
                    <a:gd name="connsiteY0" fmla="*/ 1200150 h 1200150"/>
                    <a:gd name="connsiteX1" fmla="*/ 5509 w 2429112"/>
                    <a:gd name="connsiteY1" fmla="*/ 1091063 h 1200150"/>
                    <a:gd name="connsiteX2" fmla="*/ 1214556 w 2429112"/>
                    <a:gd name="connsiteY2" fmla="*/ 0 h 1200150"/>
                    <a:gd name="connsiteX3" fmla="*/ 2423604 w 2429112"/>
                    <a:gd name="connsiteY3" fmla="*/ 1091063 h 1200150"/>
                    <a:gd name="connsiteX4" fmla="*/ 2429112 w 2429112"/>
                    <a:gd name="connsiteY4" fmla="*/ 1200150 h 1200150"/>
                    <a:gd name="connsiteX0" fmla="*/ 0 w 2429112"/>
                    <a:gd name="connsiteY0" fmla="*/ 1200150 h 1200150"/>
                    <a:gd name="connsiteX1" fmla="*/ 1214556 w 2429112"/>
                    <a:gd name="connsiteY1" fmla="*/ 0 h 1200150"/>
                    <a:gd name="connsiteX2" fmla="*/ 2423604 w 2429112"/>
                    <a:gd name="connsiteY2" fmla="*/ 1091063 h 1200150"/>
                    <a:gd name="connsiteX3" fmla="*/ 2429112 w 2429112"/>
                    <a:gd name="connsiteY3" fmla="*/ 1200150 h 1200150"/>
                    <a:gd name="connsiteX0" fmla="*/ -1 w 1214555"/>
                    <a:gd name="connsiteY0" fmla="*/ 0 h 1200150"/>
                    <a:gd name="connsiteX1" fmla="*/ 1209047 w 1214555"/>
                    <a:gd name="connsiteY1" fmla="*/ 1091063 h 1200150"/>
                    <a:gd name="connsiteX2" fmla="*/ 1214555 w 1214555"/>
                    <a:gd name="connsiteY2" fmla="*/ 1200150 h 1200150"/>
                    <a:gd name="connsiteX0" fmla="*/ -1 w 1209047"/>
                    <a:gd name="connsiteY0" fmla="*/ 0 h 1091063"/>
                    <a:gd name="connsiteX1" fmla="*/ 1209047 w 1209047"/>
                    <a:gd name="connsiteY1" fmla="*/ 1091063 h 1091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09047" h="1091063">
                      <a:moveTo>
                        <a:pt x="-1" y="0"/>
                      </a:moveTo>
                      <a:cubicBezTo>
                        <a:pt x="629253" y="0"/>
                        <a:pt x="1146810" y="478229"/>
                        <a:pt x="1209047" y="1091063"/>
                      </a:cubicBezTo>
                    </a:path>
                  </a:pathLst>
                </a:custGeom>
                <a:noFill/>
                <a:ln w="28575" cap="rnd">
                  <a:solidFill>
                    <a:schemeClr val="bg1"/>
                  </a:solidFill>
                  <a:prstDash val="dash"/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cxnSp>
              <p:nvCxnSpPr>
                <p:cNvPr id="34" name="Straight Connector 109"/>
                <p:cNvCxnSpPr/>
                <p:nvPr/>
              </p:nvCxnSpPr>
              <p:spPr>
                <a:xfrm>
                  <a:off x="2509443" y="5185269"/>
                  <a:ext cx="0" cy="184056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Connector 97"/>
            <p:cNvCxnSpPr/>
            <p:nvPr/>
          </p:nvCxnSpPr>
          <p:spPr>
            <a:xfrm>
              <a:off x="8145427" y="2470698"/>
              <a:ext cx="2136503" cy="0"/>
            </a:xfrm>
            <a:prstGeom prst="line">
              <a:avLst/>
            </a:prstGeom>
            <a:ln w="2540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87"/>
            <p:cNvCxnSpPr/>
            <p:nvPr/>
          </p:nvCxnSpPr>
          <p:spPr>
            <a:xfrm>
              <a:off x="6818875" y="2455972"/>
              <a:ext cx="3389139" cy="0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53"/>
            <p:cNvGrpSpPr/>
            <p:nvPr/>
          </p:nvGrpSpPr>
          <p:grpSpPr>
            <a:xfrm flipH="1" flipV="1">
              <a:off x="10210618" y="30494"/>
              <a:ext cx="540577" cy="2440204"/>
              <a:chOff x="10632504" y="2668514"/>
              <a:chExt cx="540577" cy="2440204"/>
            </a:xfrm>
          </p:grpSpPr>
          <p:sp>
            <p:nvSpPr>
              <p:cNvPr id="21" name="Freeform: Shape 76"/>
              <p:cNvSpPr/>
              <p:nvPr/>
            </p:nvSpPr>
            <p:spPr bwMode="auto">
              <a:xfrm flipV="1">
                <a:off x="10636723" y="2668514"/>
                <a:ext cx="536358" cy="536358"/>
              </a:xfrm>
              <a:custGeom>
                <a:avLst/>
                <a:gdLst>
                  <a:gd name="connsiteX0" fmla="*/ 0 w 1277510"/>
                  <a:gd name="connsiteY0" fmla="*/ 638755 h 1277510"/>
                  <a:gd name="connsiteX1" fmla="*/ 638755 w 1277510"/>
                  <a:gd name="connsiteY1" fmla="*/ 0 h 1277510"/>
                  <a:gd name="connsiteX2" fmla="*/ 1277510 w 1277510"/>
                  <a:gd name="connsiteY2" fmla="*/ 638755 h 1277510"/>
                  <a:gd name="connsiteX3" fmla="*/ 638755 w 1277510"/>
                  <a:gd name="connsiteY3" fmla="*/ 1277510 h 1277510"/>
                  <a:gd name="connsiteX4" fmla="*/ 0 w 1277510"/>
                  <a:gd name="connsiteY4" fmla="*/ 638755 h 1277510"/>
                  <a:gd name="connsiteX0" fmla="*/ 1277510 w 1368950"/>
                  <a:gd name="connsiteY0" fmla="*/ 638755 h 1277510"/>
                  <a:gd name="connsiteX1" fmla="*/ 638755 w 1368950"/>
                  <a:gd name="connsiteY1" fmla="*/ 1277510 h 1277510"/>
                  <a:gd name="connsiteX2" fmla="*/ 0 w 1368950"/>
                  <a:gd name="connsiteY2" fmla="*/ 638755 h 1277510"/>
                  <a:gd name="connsiteX3" fmla="*/ 638755 w 1368950"/>
                  <a:gd name="connsiteY3" fmla="*/ 0 h 1277510"/>
                  <a:gd name="connsiteX4" fmla="*/ 1368950 w 1368950"/>
                  <a:gd name="connsiteY4" fmla="*/ 730195 h 1277510"/>
                  <a:gd name="connsiteX0" fmla="*/ 1277510 w 1277510"/>
                  <a:gd name="connsiteY0" fmla="*/ 638755 h 1277510"/>
                  <a:gd name="connsiteX1" fmla="*/ 638755 w 1277510"/>
                  <a:gd name="connsiteY1" fmla="*/ 1277510 h 1277510"/>
                  <a:gd name="connsiteX2" fmla="*/ 0 w 1277510"/>
                  <a:gd name="connsiteY2" fmla="*/ 638755 h 1277510"/>
                  <a:gd name="connsiteX3" fmla="*/ 638755 w 1277510"/>
                  <a:gd name="connsiteY3" fmla="*/ 0 h 1277510"/>
                  <a:gd name="connsiteX0" fmla="*/ 1277510 w 1277510"/>
                  <a:gd name="connsiteY0" fmla="*/ 0 h 638755"/>
                  <a:gd name="connsiteX1" fmla="*/ 638755 w 1277510"/>
                  <a:gd name="connsiteY1" fmla="*/ 638755 h 638755"/>
                  <a:gd name="connsiteX2" fmla="*/ 0 w 1277510"/>
                  <a:gd name="connsiteY2" fmla="*/ 0 h 638755"/>
                  <a:gd name="connsiteX0" fmla="*/ 638755 w 638755"/>
                  <a:gd name="connsiteY0" fmla="*/ 638755 h 638755"/>
                  <a:gd name="connsiteX1" fmla="*/ 0 w 638755"/>
                  <a:gd name="connsiteY1" fmla="*/ 0 h 638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755" h="638755">
                    <a:moveTo>
                      <a:pt x="638755" y="638755"/>
                    </a:moveTo>
                    <a:cubicBezTo>
                      <a:pt x="285980" y="638755"/>
                      <a:pt x="0" y="352775"/>
                      <a:pt x="0" y="0"/>
                    </a:cubicBezTo>
                  </a:path>
                </a:pathLst>
              </a:custGeom>
              <a:noFill/>
              <a:ln w="254000"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2" name="Straight Connector 77"/>
              <p:cNvCxnSpPr/>
              <p:nvPr/>
            </p:nvCxnSpPr>
            <p:spPr>
              <a:xfrm flipV="1">
                <a:off x="10636723" y="3202856"/>
                <a:ext cx="0" cy="1873429"/>
              </a:xfrm>
              <a:prstGeom prst="line">
                <a:avLst/>
              </a:prstGeom>
              <a:ln w="2540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Freeform: Shape 78"/>
              <p:cNvSpPr/>
              <p:nvPr/>
            </p:nvSpPr>
            <p:spPr>
              <a:xfrm rot="16200000">
                <a:off x="10612088" y="2691095"/>
                <a:ext cx="520928" cy="480096"/>
              </a:xfrm>
              <a:custGeom>
                <a:avLst/>
                <a:gdLst>
                  <a:gd name="connsiteX0" fmla="*/ 1214556 w 2429112"/>
                  <a:gd name="connsiteY0" fmla="*/ 0 h 1200150"/>
                  <a:gd name="connsiteX1" fmla="*/ 2423604 w 2429112"/>
                  <a:gd name="connsiteY1" fmla="*/ 1091063 h 1200150"/>
                  <a:gd name="connsiteX2" fmla="*/ 2429112 w 2429112"/>
                  <a:gd name="connsiteY2" fmla="*/ 1200150 h 1200150"/>
                  <a:gd name="connsiteX3" fmla="*/ 0 w 2429112"/>
                  <a:gd name="connsiteY3" fmla="*/ 1200150 h 1200150"/>
                  <a:gd name="connsiteX4" fmla="*/ 5509 w 2429112"/>
                  <a:gd name="connsiteY4" fmla="*/ 1091063 h 1200150"/>
                  <a:gd name="connsiteX5" fmla="*/ 1214556 w 2429112"/>
                  <a:gd name="connsiteY5" fmla="*/ 0 h 1200150"/>
                  <a:gd name="connsiteX0" fmla="*/ 1214556 w 2429112"/>
                  <a:gd name="connsiteY0" fmla="*/ 0 h 1420283"/>
                  <a:gd name="connsiteX1" fmla="*/ 2423604 w 2429112"/>
                  <a:gd name="connsiteY1" fmla="*/ 1091063 h 1420283"/>
                  <a:gd name="connsiteX2" fmla="*/ 2429112 w 2429112"/>
                  <a:gd name="connsiteY2" fmla="*/ 1200150 h 1420283"/>
                  <a:gd name="connsiteX3" fmla="*/ 0 w 2429112"/>
                  <a:gd name="connsiteY3" fmla="*/ 1200150 h 1420283"/>
                  <a:gd name="connsiteX4" fmla="*/ 5509 w 2429112"/>
                  <a:gd name="connsiteY4" fmla="*/ 1091063 h 1420283"/>
                  <a:gd name="connsiteX5" fmla="*/ 1214556 w 2429112"/>
                  <a:gd name="connsiteY5" fmla="*/ 0 h 1420283"/>
                  <a:gd name="connsiteX0" fmla="*/ 0 w 2429112"/>
                  <a:gd name="connsiteY0" fmla="*/ 1200150 h 1450099"/>
                  <a:gd name="connsiteX1" fmla="*/ 5509 w 2429112"/>
                  <a:gd name="connsiteY1" fmla="*/ 1091063 h 1450099"/>
                  <a:gd name="connsiteX2" fmla="*/ 1214556 w 2429112"/>
                  <a:gd name="connsiteY2" fmla="*/ 0 h 1450099"/>
                  <a:gd name="connsiteX3" fmla="*/ 2423604 w 2429112"/>
                  <a:gd name="connsiteY3" fmla="*/ 1091063 h 1450099"/>
                  <a:gd name="connsiteX4" fmla="*/ 2429112 w 2429112"/>
                  <a:gd name="connsiteY4" fmla="*/ 1200150 h 1450099"/>
                  <a:gd name="connsiteX5" fmla="*/ 91440 w 2429112"/>
                  <a:gd name="connsiteY5" fmla="*/ 1291590 h 1450099"/>
                  <a:gd name="connsiteX0" fmla="*/ 0 w 2429112"/>
                  <a:gd name="connsiteY0" fmla="*/ 1200150 h 1450099"/>
                  <a:gd name="connsiteX1" fmla="*/ 5509 w 2429112"/>
                  <a:gd name="connsiteY1" fmla="*/ 1091063 h 1450099"/>
                  <a:gd name="connsiteX2" fmla="*/ 1214556 w 2429112"/>
                  <a:gd name="connsiteY2" fmla="*/ 0 h 1450099"/>
                  <a:gd name="connsiteX3" fmla="*/ 2423604 w 2429112"/>
                  <a:gd name="connsiteY3" fmla="*/ 1091063 h 1450099"/>
                  <a:gd name="connsiteX4" fmla="*/ 2429112 w 2429112"/>
                  <a:gd name="connsiteY4" fmla="*/ 1200150 h 1450099"/>
                  <a:gd name="connsiteX5" fmla="*/ 43815 w 2429112"/>
                  <a:gd name="connsiteY5" fmla="*/ 1291590 h 1450099"/>
                  <a:gd name="connsiteX0" fmla="*/ 0 w 2429112"/>
                  <a:gd name="connsiteY0" fmla="*/ 1200150 h 1450099"/>
                  <a:gd name="connsiteX1" fmla="*/ 5509 w 2429112"/>
                  <a:gd name="connsiteY1" fmla="*/ 1091063 h 1450099"/>
                  <a:gd name="connsiteX2" fmla="*/ 1214556 w 2429112"/>
                  <a:gd name="connsiteY2" fmla="*/ 0 h 1450099"/>
                  <a:gd name="connsiteX3" fmla="*/ 2423604 w 2429112"/>
                  <a:gd name="connsiteY3" fmla="*/ 1091063 h 1450099"/>
                  <a:gd name="connsiteX4" fmla="*/ 2429112 w 2429112"/>
                  <a:gd name="connsiteY4" fmla="*/ 1200150 h 1450099"/>
                  <a:gd name="connsiteX5" fmla="*/ 34290 w 2429112"/>
                  <a:gd name="connsiteY5" fmla="*/ 1291590 h 1450099"/>
                  <a:gd name="connsiteX0" fmla="*/ 0 w 2429112"/>
                  <a:gd name="connsiteY0" fmla="*/ 1200150 h 1442532"/>
                  <a:gd name="connsiteX1" fmla="*/ 5509 w 2429112"/>
                  <a:gd name="connsiteY1" fmla="*/ 1091063 h 1442532"/>
                  <a:gd name="connsiteX2" fmla="*/ 1214556 w 2429112"/>
                  <a:gd name="connsiteY2" fmla="*/ 0 h 1442532"/>
                  <a:gd name="connsiteX3" fmla="*/ 2423604 w 2429112"/>
                  <a:gd name="connsiteY3" fmla="*/ 1091063 h 1442532"/>
                  <a:gd name="connsiteX4" fmla="*/ 2429112 w 2429112"/>
                  <a:gd name="connsiteY4" fmla="*/ 1200150 h 1442532"/>
                  <a:gd name="connsiteX5" fmla="*/ 34290 w 2429112"/>
                  <a:gd name="connsiteY5" fmla="*/ 1282065 h 1442532"/>
                  <a:gd name="connsiteX0" fmla="*/ 0 w 2429112"/>
                  <a:gd name="connsiteY0" fmla="*/ 1200150 h 1442532"/>
                  <a:gd name="connsiteX1" fmla="*/ 5509 w 2429112"/>
                  <a:gd name="connsiteY1" fmla="*/ 1091063 h 1442532"/>
                  <a:gd name="connsiteX2" fmla="*/ 1214556 w 2429112"/>
                  <a:gd name="connsiteY2" fmla="*/ 0 h 1442532"/>
                  <a:gd name="connsiteX3" fmla="*/ 2423604 w 2429112"/>
                  <a:gd name="connsiteY3" fmla="*/ 1091063 h 1442532"/>
                  <a:gd name="connsiteX4" fmla="*/ 2429112 w 2429112"/>
                  <a:gd name="connsiteY4" fmla="*/ 1200150 h 1442532"/>
                  <a:gd name="connsiteX5" fmla="*/ 53340 w 2429112"/>
                  <a:gd name="connsiteY5" fmla="*/ 1282065 h 1442532"/>
                  <a:gd name="connsiteX0" fmla="*/ 0 w 2429112"/>
                  <a:gd name="connsiteY0" fmla="*/ 1200150 h 1617722"/>
                  <a:gd name="connsiteX1" fmla="*/ 5509 w 2429112"/>
                  <a:gd name="connsiteY1" fmla="*/ 1091063 h 1617722"/>
                  <a:gd name="connsiteX2" fmla="*/ 1214556 w 2429112"/>
                  <a:gd name="connsiteY2" fmla="*/ 0 h 1617722"/>
                  <a:gd name="connsiteX3" fmla="*/ 2423604 w 2429112"/>
                  <a:gd name="connsiteY3" fmla="*/ 1091063 h 1617722"/>
                  <a:gd name="connsiteX4" fmla="*/ 2429112 w 2429112"/>
                  <a:gd name="connsiteY4" fmla="*/ 1200150 h 1617722"/>
                  <a:gd name="connsiteX5" fmla="*/ 186690 w 2429112"/>
                  <a:gd name="connsiteY5" fmla="*/ 1491615 h 1617722"/>
                  <a:gd name="connsiteX0" fmla="*/ 0 w 2429112"/>
                  <a:gd name="connsiteY0" fmla="*/ 1200150 h 1200150"/>
                  <a:gd name="connsiteX1" fmla="*/ 5509 w 2429112"/>
                  <a:gd name="connsiteY1" fmla="*/ 1091063 h 1200150"/>
                  <a:gd name="connsiteX2" fmla="*/ 1214556 w 2429112"/>
                  <a:gd name="connsiteY2" fmla="*/ 0 h 1200150"/>
                  <a:gd name="connsiteX3" fmla="*/ 2423604 w 2429112"/>
                  <a:gd name="connsiteY3" fmla="*/ 1091063 h 1200150"/>
                  <a:gd name="connsiteX4" fmla="*/ 2429112 w 2429112"/>
                  <a:gd name="connsiteY4" fmla="*/ 1200150 h 1200150"/>
                  <a:gd name="connsiteX0" fmla="*/ 0 w 2429112"/>
                  <a:gd name="connsiteY0" fmla="*/ 1200150 h 1200150"/>
                  <a:gd name="connsiteX1" fmla="*/ 1214556 w 2429112"/>
                  <a:gd name="connsiteY1" fmla="*/ 0 h 1200150"/>
                  <a:gd name="connsiteX2" fmla="*/ 2423604 w 2429112"/>
                  <a:gd name="connsiteY2" fmla="*/ 1091063 h 1200150"/>
                  <a:gd name="connsiteX3" fmla="*/ 2429112 w 2429112"/>
                  <a:gd name="connsiteY3" fmla="*/ 1200150 h 1200150"/>
                  <a:gd name="connsiteX0" fmla="*/ -1 w 1214555"/>
                  <a:gd name="connsiteY0" fmla="*/ 0 h 1200150"/>
                  <a:gd name="connsiteX1" fmla="*/ 1209047 w 1214555"/>
                  <a:gd name="connsiteY1" fmla="*/ 1091063 h 1200150"/>
                  <a:gd name="connsiteX2" fmla="*/ 1214555 w 1214555"/>
                  <a:gd name="connsiteY2" fmla="*/ 1200150 h 1200150"/>
                  <a:gd name="connsiteX0" fmla="*/ -1 w 1209047"/>
                  <a:gd name="connsiteY0" fmla="*/ 0 h 1091063"/>
                  <a:gd name="connsiteX1" fmla="*/ 1209047 w 1209047"/>
                  <a:gd name="connsiteY1" fmla="*/ 1091063 h 1091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9047" h="1091063">
                    <a:moveTo>
                      <a:pt x="-1" y="0"/>
                    </a:moveTo>
                    <a:cubicBezTo>
                      <a:pt x="629253" y="0"/>
                      <a:pt x="1146810" y="478229"/>
                      <a:pt x="1209047" y="1091063"/>
                    </a:cubicBezTo>
                  </a:path>
                </a:pathLst>
              </a:custGeom>
              <a:noFill/>
              <a:ln w="28575" cap="rnd">
                <a:solidFill>
                  <a:schemeClr val="bg1"/>
                </a:solidFill>
                <a:prstDash val="dash"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79"/>
              <p:cNvCxnSpPr/>
              <p:nvPr/>
            </p:nvCxnSpPr>
            <p:spPr>
              <a:xfrm>
                <a:off x="10632504" y="3268158"/>
                <a:ext cx="0" cy="1840560"/>
              </a:xfrm>
              <a:prstGeom prst="line">
                <a:avLst/>
              </a:prstGeom>
              <a:ln w="28575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ardrop 20"/>
          <p:cNvSpPr/>
          <p:nvPr/>
        </p:nvSpPr>
        <p:spPr>
          <a:xfrm rot="8100000">
            <a:off x="6766277" y="999333"/>
            <a:ext cx="609161" cy="609161"/>
          </a:xfrm>
          <a:prstGeom prst="teardrop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ardrop 23"/>
          <p:cNvSpPr/>
          <p:nvPr/>
        </p:nvSpPr>
        <p:spPr>
          <a:xfrm rot="2700000">
            <a:off x="3132098" y="1150461"/>
            <a:ext cx="609161" cy="609161"/>
          </a:xfrm>
          <a:prstGeom prst="teardrop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Teardrop 88"/>
          <p:cNvSpPr/>
          <p:nvPr/>
        </p:nvSpPr>
        <p:spPr>
          <a:xfrm rot="8100000">
            <a:off x="2172674" y="2589900"/>
            <a:ext cx="609161" cy="609161"/>
          </a:xfrm>
          <a:prstGeom prst="teardrop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8" name="Group 2"/>
          <p:cNvGrpSpPr/>
          <p:nvPr/>
        </p:nvGrpSpPr>
        <p:grpSpPr>
          <a:xfrm>
            <a:off x="944059" y="1048951"/>
            <a:ext cx="2153751" cy="1220433"/>
            <a:chOff x="6365451" y="2860847"/>
            <a:chExt cx="2871668" cy="1774452"/>
          </a:xfrm>
        </p:grpSpPr>
        <p:sp>
          <p:nvSpPr>
            <p:cNvPr id="15" name="Rectangle 92"/>
            <p:cNvSpPr/>
            <p:nvPr/>
          </p:nvSpPr>
          <p:spPr>
            <a:xfrm>
              <a:off x="6365451" y="3165921"/>
              <a:ext cx="2871668" cy="1469378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000" dirty="0"/>
                <a:t>在与模型交互前，项目内置了一个简单的知识库。程序首先会在这个知识库中检索用户输入的相关信息，如果找到匹配的内容，将优先显示这些信息，增强了对话的智能性和互动体验。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TextBox 94"/>
            <p:cNvSpPr txBox="1">
              <a:spLocks/>
            </p:cNvSpPr>
            <p:nvPr/>
          </p:nvSpPr>
          <p:spPr bwMode="auto">
            <a:xfrm>
              <a:off x="6365451" y="2860847"/>
              <a:ext cx="2147157" cy="221598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Autofit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accent2"/>
                  </a:solidFill>
                  <a:cs typeface="+mn-ea"/>
                  <a:sym typeface="+mn-lt"/>
                </a:rPr>
                <a:t>检索增强</a:t>
              </a:r>
            </a:p>
          </p:txBody>
        </p:sp>
      </p:grpSp>
      <p:grpSp>
        <p:nvGrpSpPr>
          <p:cNvPr id="9" name="Group 3"/>
          <p:cNvGrpSpPr/>
          <p:nvPr/>
        </p:nvGrpSpPr>
        <p:grpSpPr>
          <a:xfrm>
            <a:off x="5810966" y="1953257"/>
            <a:ext cx="2502509" cy="1072372"/>
            <a:chOff x="8905845" y="2831852"/>
            <a:chExt cx="2147157" cy="914697"/>
          </a:xfrm>
        </p:grpSpPr>
        <p:sp>
          <p:nvSpPr>
            <p:cNvPr id="13" name="Rectangle 99"/>
            <p:cNvSpPr/>
            <p:nvPr/>
          </p:nvSpPr>
          <p:spPr>
            <a:xfrm>
              <a:off x="8905845" y="3053451"/>
              <a:ext cx="2147157" cy="69309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000" dirty="0"/>
                <a:t>通过百度千帆</a:t>
              </a:r>
              <a:r>
                <a:rPr lang="en-US" altLang="zh-CN" sz="1000" dirty="0"/>
                <a:t>API</a:t>
              </a:r>
              <a:r>
                <a:rPr lang="zh-CN" altLang="en-US" sz="1000" dirty="0"/>
                <a:t>与</a:t>
              </a:r>
              <a:r>
                <a:rPr lang="en-US" altLang="zh-CN" sz="1000" dirty="0"/>
                <a:t>ERNIE-4.0-8K</a:t>
              </a:r>
              <a:r>
                <a:rPr lang="zh-CN" altLang="en-US" sz="1000" dirty="0"/>
                <a:t>模型交互，获取用户输入后的模型生成结果。项目代码中并没有对模型的生成参数进行详细调整，而是使用默认配置来调用模型。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00"/>
            <p:cNvSpPr txBox="1">
              <a:spLocks/>
            </p:cNvSpPr>
            <p:nvPr/>
          </p:nvSpPr>
          <p:spPr bwMode="auto">
            <a:xfrm>
              <a:off x="8905845" y="2831852"/>
              <a:ext cx="2147157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rmAutofit/>
              <a:sp3d/>
            </a:bodyPr>
            <a:lstStyle/>
            <a:p>
              <a:pPr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rPr>
                <a:t>调用</a:t>
              </a:r>
              <a:r>
                <a:rPr lang="en-US" altLang="zh-CN" sz="1400" b="1" dirty="0">
                  <a:solidFill>
                    <a:schemeClr val="accent3"/>
                  </a:solidFill>
                  <a:cs typeface="+mn-ea"/>
                  <a:sym typeface="+mn-lt"/>
                </a:rPr>
                <a:t>ERNIE-4.0-8K</a:t>
              </a:r>
              <a:r>
                <a: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rPr>
                <a:t>模型</a:t>
              </a:r>
              <a:r>
                <a:rPr lang="en-US" altLang="zh-CN" sz="1400" b="1" dirty="0">
                  <a:solidFill>
                    <a:schemeClr val="accent3"/>
                  </a:solidFill>
                  <a:cs typeface="+mn-ea"/>
                  <a:sym typeface="+mn-lt"/>
                </a:rPr>
                <a:t>API</a:t>
              </a:r>
              <a:endParaRPr lang="zh-CN" altLang="en-US" sz="1400" b="1" dirty="0">
                <a:solidFill>
                  <a:schemeClr val="accent3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Group 1"/>
          <p:cNvGrpSpPr/>
          <p:nvPr/>
        </p:nvGrpSpPr>
        <p:grpSpPr>
          <a:xfrm>
            <a:off x="1993612" y="3590994"/>
            <a:ext cx="2316689" cy="1245000"/>
            <a:chOff x="2658149" y="4879099"/>
            <a:chExt cx="3088918" cy="1659999"/>
          </a:xfrm>
        </p:grpSpPr>
        <p:sp>
          <p:nvSpPr>
            <p:cNvPr id="11" name="Rectangle 106"/>
            <p:cNvSpPr/>
            <p:nvPr/>
          </p:nvSpPr>
          <p:spPr>
            <a:xfrm>
              <a:off x="2658149" y="5157956"/>
              <a:ext cx="3088918" cy="1381142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sz="1000" dirty="0"/>
                <a:t>使用</a:t>
              </a:r>
              <a:r>
                <a:rPr lang="en-US" altLang="zh-CN" sz="1000" dirty="0"/>
                <a:t>PyQt5</a:t>
              </a:r>
              <a:r>
                <a:rPr lang="zh-CN" altLang="en-US" sz="1000" dirty="0"/>
                <a:t>库创建一个用户界面，用户可以通过该界面输入文本与游戏系统管理员（机器人）互动。界面包括文本显示框、输入框和发送按钮，并设置了相关的视觉效果，如字体大小、颜色和背景图片等​。</a:t>
              </a:r>
              <a:endPara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TextBox 107"/>
            <p:cNvSpPr txBox="1">
              <a:spLocks/>
            </p:cNvSpPr>
            <p:nvPr/>
          </p:nvSpPr>
          <p:spPr bwMode="auto">
            <a:xfrm>
              <a:off x="2658150" y="4879099"/>
              <a:ext cx="2147157" cy="221599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none" lIns="0" tIns="0" rIns="0" bIns="0" anchor="ctr" anchorCtr="0">
              <a:noAutofit/>
              <a:sp3d/>
            </a:bodyPr>
            <a:lstStyle/>
            <a:p>
              <a:pPr latinLnBrk="0">
                <a:buClr>
                  <a:prstClr val="white"/>
                </a:buClr>
                <a:defRPr/>
              </a:pPr>
              <a:r>
                <a:rPr lang="zh-CN" altLang="en-US" sz="1400" b="1" dirty="0">
                  <a:solidFill>
                    <a:schemeClr val="accent3"/>
                  </a:solidFill>
                  <a:cs typeface="+mn-ea"/>
                  <a:sym typeface="+mn-lt"/>
                </a:rPr>
                <a:t>图形化界面</a:t>
              </a:r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实现方案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852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1259632" y="1059584"/>
            <a:ext cx="2918924" cy="984051"/>
            <a:chOff x="5693488" y="1673611"/>
            <a:chExt cx="2918924" cy="984051"/>
          </a:xfrm>
        </p:grpSpPr>
        <p:sp>
          <p:nvSpPr>
            <p:cNvPr id="17" name="Freeform: Shape 40"/>
            <p:cNvSpPr>
              <a:spLocks/>
            </p:cNvSpPr>
            <p:nvPr/>
          </p:nvSpPr>
          <p:spPr bwMode="auto">
            <a:xfrm>
              <a:off x="5693488" y="1782115"/>
              <a:ext cx="318364" cy="318364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20" name="Straight Connector 48"/>
            <p:cNvCxnSpPr>
              <a:cxnSpLocks/>
            </p:cNvCxnSpPr>
            <p:nvPr/>
          </p:nvCxnSpPr>
          <p:spPr>
            <a:xfrm>
              <a:off x="5971843" y="2009579"/>
              <a:ext cx="2640569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1"/>
            <p:cNvGrpSpPr/>
            <p:nvPr/>
          </p:nvGrpSpPr>
          <p:grpSpPr>
            <a:xfrm>
              <a:off x="5738308" y="1673611"/>
              <a:ext cx="2874104" cy="984051"/>
              <a:chOff x="873587" y="2503545"/>
              <a:chExt cx="3407509" cy="1312068"/>
            </a:xfrm>
          </p:grpSpPr>
          <p:sp>
            <p:nvSpPr>
              <p:cNvPr id="28" name="TextBox 32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对话管理</a:t>
                </a:r>
              </a:p>
            </p:txBody>
          </p:sp>
          <p:sp>
            <p:nvSpPr>
              <p:cNvPr id="29" name="TextBox 33"/>
              <p:cNvSpPr txBox="1">
                <a:spLocks/>
              </p:cNvSpPr>
              <p:nvPr/>
            </p:nvSpPr>
            <p:spPr>
              <a:xfrm>
                <a:off x="873587" y="2891770"/>
                <a:ext cx="3407509" cy="923843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r>
                  <a:rPr lang="en-US" altLang="zh-CN" sz="11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11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项目中对话历史会被保存在</a:t>
                </a:r>
                <a:r>
                  <a:rPr lang="en-US" altLang="zh-CN" sz="11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messages</a:t>
                </a:r>
                <a:r>
                  <a:rPr lang="zh-CN" altLang="zh-CN" sz="11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列表中，所有的用户输入和模型生成的回复都会记录在内，这样可以维持对话的连贯性。</a:t>
                </a: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5148064" y="3492985"/>
            <a:ext cx="2736303" cy="1044125"/>
            <a:chOff x="5693488" y="2582375"/>
            <a:chExt cx="2736303" cy="1044125"/>
          </a:xfrm>
        </p:grpSpPr>
        <p:sp>
          <p:nvSpPr>
            <p:cNvPr id="16" name="Freeform: Shape 39"/>
            <p:cNvSpPr>
              <a:spLocks/>
            </p:cNvSpPr>
            <p:nvPr/>
          </p:nvSpPr>
          <p:spPr bwMode="auto">
            <a:xfrm>
              <a:off x="5693488" y="2678367"/>
              <a:ext cx="318364" cy="318364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cxnSp>
          <p:nvCxnSpPr>
            <p:cNvPr id="19" name="Straight Connector 44"/>
            <p:cNvCxnSpPr>
              <a:cxnSpLocks/>
            </p:cNvCxnSpPr>
            <p:nvPr/>
          </p:nvCxnSpPr>
          <p:spPr>
            <a:xfrm>
              <a:off x="5971843" y="2911664"/>
              <a:ext cx="2457948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36"/>
            <p:cNvGrpSpPr/>
            <p:nvPr/>
          </p:nvGrpSpPr>
          <p:grpSpPr>
            <a:xfrm>
              <a:off x="5704708" y="2582375"/>
              <a:ext cx="2725083" cy="1044125"/>
              <a:chOff x="833750" y="2503545"/>
              <a:chExt cx="3230831" cy="1392167"/>
            </a:xfrm>
          </p:grpSpPr>
          <p:sp>
            <p:nvSpPr>
              <p:cNvPr id="26" name="TextBox 38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退出机制</a:t>
                </a:r>
              </a:p>
            </p:txBody>
          </p:sp>
          <p:sp>
            <p:nvSpPr>
              <p:cNvPr id="27" name="TextBox 45"/>
              <p:cNvSpPr txBox="1">
                <a:spLocks/>
              </p:cNvSpPr>
              <p:nvPr/>
            </p:nvSpPr>
            <p:spPr>
              <a:xfrm>
                <a:off x="833750" y="2843777"/>
                <a:ext cx="3230831" cy="1051935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rmAutofit/>
              </a:bodyPr>
              <a:lstStyle/>
              <a:p>
                <a:r>
                  <a:rPr lang="zh-CN" altLang="en-US" sz="11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用户可以通过输入特定命令（如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”quit”</a:t>
                </a:r>
                <a:r>
                  <a:rPr lang="zh-CN" altLang="en-US" sz="11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、“</a:t>
                </a:r>
                <a:r>
                  <a:rPr lang="en-US" altLang="zh-CN" sz="11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exit”</a:t>
                </a:r>
                <a:r>
                  <a:rPr lang="zh-CN" altLang="en-US" sz="11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或“退出”）来结束对话，程序会自动停止运行。</a:t>
                </a:r>
                <a:endParaRPr lang="zh-CN" altLang="en-US" sz="11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3066049" y="2283719"/>
            <a:ext cx="2946111" cy="1152127"/>
            <a:chOff x="5693488" y="3465579"/>
            <a:chExt cx="2946111" cy="1152127"/>
          </a:xfrm>
        </p:grpSpPr>
        <p:cxnSp>
          <p:nvCxnSpPr>
            <p:cNvPr id="15" name="Straight Connector 37"/>
            <p:cNvCxnSpPr>
              <a:cxnSpLocks/>
            </p:cNvCxnSpPr>
            <p:nvPr/>
          </p:nvCxnSpPr>
          <p:spPr>
            <a:xfrm>
              <a:off x="5971843" y="3813888"/>
              <a:ext cx="2667756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41"/>
            <p:cNvSpPr>
              <a:spLocks/>
            </p:cNvSpPr>
            <p:nvPr/>
          </p:nvSpPr>
          <p:spPr bwMode="auto">
            <a:xfrm>
              <a:off x="5693488" y="3543858"/>
              <a:ext cx="318364" cy="318364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49"/>
            <p:cNvGrpSpPr/>
            <p:nvPr/>
          </p:nvGrpSpPr>
          <p:grpSpPr>
            <a:xfrm>
              <a:off x="5765496" y="3465579"/>
              <a:ext cx="2874103" cy="1152127"/>
              <a:chOff x="905820" y="2503545"/>
              <a:chExt cx="3407507" cy="1536169"/>
            </a:xfrm>
          </p:grpSpPr>
          <p:sp>
            <p:nvSpPr>
              <p:cNvPr id="24" name="TextBox 51"/>
              <p:cNvSpPr txBox="1"/>
              <p:nvPr/>
            </p:nvSpPr>
            <p:spPr>
              <a:xfrm>
                <a:off x="1197898" y="2503545"/>
                <a:ext cx="2198693" cy="388226"/>
              </a:xfrm>
              <a:prstGeom prst="rect">
                <a:avLst/>
              </a:prstGeom>
              <a:noFill/>
            </p:spPr>
            <p:txBody>
              <a:bodyPr wrap="none" lIns="216000" tIns="0" rIns="0" bIns="0" anchor="b" anchorCtr="0">
                <a:normAutofit/>
              </a:bodyPr>
              <a:lstStyle/>
              <a:p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多轮对话</a:t>
                </a:r>
              </a:p>
            </p:txBody>
          </p:sp>
          <p:sp>
            <p:nvSpPr>
              <p:cNvPr id="25" name="TextBox 52"/>
              <p:cNvSpPr txBox="1">
                <a:spLocks/>
              </p:cNvSpPr>
              <p:nvPr/>
            </p:nvSpPr>
            <p:spPr>
              <a:xfrm>
                <a:off x="905820" y="2891769"/>
                <a:ext cx="3407507" cy="1147945"/>
              </a:xfrm>
              <a:prstGeom prst="rect">
                <a:avLst/>
              </a:prstGeom>
            </p:spPr>
            <p:txBody>
              <a:bodyPr vert="horz" wrap="square" lIns="216000" tIns="0" rIns="0" bIns="0" anchor="ctr" anchorCtr="0">
                <a:noAutofit/>
              </a:bodyPr>
              <a:lstStyle/>
              <a:p>
                <a:r>
                  <a:rPr lang="en-US" altLang="zh-CN" sz="11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1100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支持多轮对话，用户可以反复与系统管理员交流，不断推进游戏进程。模型会根据对话内容实时生成合适的回复，提供沉浸式的游戏体验。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5DD2C-E9C5-7ABF-D3E6-28F5B45952AC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项目功能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401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>
            <a:extLst>
              <a:ext uri="{FF2B5EF4-FFF2-40B4-BE49-F238E27FC236}">
                <a16:creationId xmlns:a16="http://schemas.microsoft.com/office/drawing/2014/main" id="{E8D0E9D1-57D9-49A7-8721-48AB1EB269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525" y="-1999357"/>
            <a:ext cx="5175250" cy="9132888"/>
          </a:xfrm>
          <a:prstGeom prst="rect">
            <a:avLst/>
          </a:pr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6B6416D0-2351-480F-99D8-F229F48798F6}"/>
              </a:ext>
            </a:extLst>
          </p:cNvPr>
          <p:cNvSpPr>
            <a:spLocks/>
          </p:cNvSpPr>
          <p:nvPr/>
        </p:nvSpPr>
        <p:spPr bwMode="auto">
          <a:xfrm>
            <a:off x="3366617" y="4820790"/>
            <a:ext cx="2393950" cy="346075"/>
          </a:xfrm>
          <a:custGeom>
            <a:avLst/>
            <a:gdLst>
              <a:gd name="T0" fmla="*/ 0 w 1508"/>
              <a:gd name="T1" fmla="*/ 218 h 218"/>
              <a:gd name="T2" fmla="*/ 1082 w 1508"/>
              <a:gd name="T3" fmla="*/ 218 h 218"/>
              <a:gd name="T4" fmla="*/ 1508 w 1508"/>
              <a:gd name="T5" fmla="*/ 0 h 218"/>
              <a:gd name="T6" fmla="*/ 459 w 1508"/>
              <a:gd name="T7" fmla="*/ 0 h 218"/>
              <a:gd name="T8" fmla="*/ 0 w 1508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8" h="218">
                <a:moveTo>
                  <a:pt x="0" y="218"/>
                </a:moveTo>
                <a:lnTo>
                  <a:pt x="1082" y="218"/>
                </a:lnTo>
                <a:lnTo>
                  <a:pt x="1508" y="0"/>
                </a:lnTo>
                <a:lnTo>
                  <a:pt x="459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9F5BD55-D3A1-41DA-910F-7F44151A5C34}"/>
              </a:ext>
            </a:extLst>
          </p:cNvPr>
          <p:cNvSpPr>
            <a:spLocks/>
          </p:cNvSpPr>
          <p:nvPr/>
        </p:nvSpPr>
        <p:spPr bwMode="auto">
          <a:xfrm>
            <a:off x="1907704" y="4820790"/>
            <a:ext cx="1579563" cy="346075"/>
          </a:xfrm>
          <a:custGeom>
            <a:avLst/>
            <a:gdLst>
              <a:gd name="T0" fmla="*/ 0 w 995"/>
              <a:gd name="T1" fmla="*/ 218 h 218"/>
              <a:gd name="T2" fmla="*/ 541 w 995"/>
              <a:gd name="T3" fmla="*/ 218 h 218"/>
              <a:gd name="T4" fmla="*/ 995 w 995"/>
              <a:gd name="T5" fmla="*/ 0 h 218"/>
              <a:gd name="T6" fmla="*/ 487 w 995"/>
              <a:gd name="T7" fmla="*/ 0 h 218"/>
              <a:gd name="T8" fmla="*/ 0 w 995"/>
              <a:gd name="T9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5" h="218">
                <a:moveTo>
                  <a:pt x="0" y="218"/>
                </a:moveTo>
                <a:lnTo>
                  <a:pt x="541" y="218"/>
                </a:lnTo>
                <a:lnTo>
                  <a:pt x="995" y="0"/>
                </a:lnTo>
                <a:lnTo>
                  <a:pt x="487" y="0"/>
                </a:lnTo>
                <a:lnTo>
                  <a:pt x="0" y="21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41ABCCDB-5270-4F1C-907B-0CA618C555BF}"/>
              </a:ext>
            </a:extLst>
          </p:cNvPr>
          <p:cNvSpPr>
            <a:spLocks/>
          </p:cNvSpPr>
          <p:nvPr/>
        </p:nvSpPr>
        <p:spPr bwMode="auto">
          <a:xfrm>
            <a:off x="8268817" y="2404615"/>
            <a:ext cx="866775" cy="1090613"/>
          </a:xfrm>
          <a:custGeom>
            <a:avLst/>
            <a:gdLst>
              <a:gd name="T0" fmla="*/ 546 w 546"/>
              <a:gd name="T1" fmla="*/ 0 h 687"/>
              <a:gd name="T2" fmla="*/ 546 w 546"/>
              <a:gd name="T3" fmla="*/ 433 h 687"/>
              <a:gd name="T4" fmla="*/ 0 w 546"/>
              <a:gd name="T5" fmla="*/ 687 h 687"/>
              <a:gd name="T6" fmla="*/ 0 w 546"/>
              <a:gd name="T7" fmla="*/ 279 h 687"/>
              <a:gd name="T8" fmla="*/ 546 w 546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687">
                <a:moveTo>
                  <a:pt x="546" y="0"/>
                </a:moveTo>
                <a:lnTo>
                  <a:pt x="546" y="433"/>
                </a:lnTo>
                <a:lnTo>
                  <a:pt x="0" y="687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95E60BE2-0444-4A3F-80D3-7EEB65500B63}"/>
              </a:ext>
            </a:extLst>
          </p:cNvPr>
          <p:cNvSpPr>
            <a:spLocks/>
          </p:cNvSpPr>
          <p:nvPr/>
        </p:nvSpPr>
        <p:spPr bwMode="auto">
          <a:xfrm>
            <a:off x="8702205" y="1709915"/>
            <a:ext cx="433388" cy="647700"/>
          </a:xfrm>
          <a:custGeom>
            <a:avLst/>
            <a:gdLst>
              <a:gd name="T0" fmla="*/ 273 w 273"/>
              <a:gd name="T1" fmla="*/ 268 h 408"/>
              <a:gd name="T2" fmla="*/ 273 w 273"/>
              <a:gd name="T3" fmla="*/ 0 h 408"/>
              <a:gd name="T4" fmla="*/ 0 w 273"/>
              <a:gd name="T5" fmla="*/ 140 h 408"/>
              <a:gd name="T6" fmla="*/ 0 w 273"/>
              <a:gd name="T7" fmla="*/ 408 h 408"/>
              <a:gd name="T8" fmla="*/ 273 w 273"/>
              <a:gd name="T9" fmla="*/ 268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408">
                <a:moveTo>
                  <a:pt x="273" y="268"/>
                </a:moveTo>
                <a:lnTo>
                  <a:pt x="273" y="0"/>
                </a:lnTo>
                <a:lnTo>
                  <a:pt x="0" y="140"/>
                </a:lnTo>
                <a:lnTo>
                  <a:pt x="0" y="408"/>
                </a:lnTo>
                <a:lnTo>
                  <a:pt x="273" y="26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F4B652D-2D6B-433B-8FE2-9EC8580640F1}"/>
              </a:ext>
            </a:extLst>
          </p:cNvPr>
          <p:cNvSpPr>
            <a:spLocks/>
          </p:cNvSpPr>
          <p:nvPr/>
        </p:nvSpPr>
        <p:spPr bwMode="auto">
          <a:xfrm>
            <a:off x="4892205" y="2993578"/>
            <a:ext cx="4243388" cy="2173288"/>
          </a:xfrm>
          <a:custGeom>
            <a:avLst/>
            <a:gdLst>
              <a:gd name="T0" fmla="*/ 0 w 2673"/>
              <a:gd name="T1" fmla="*/ 1369 h 1369"/>
              <a:gd name="T2" fmla="*/ 2673 w 2673"/>
              <a:gd name="T3" fmla="*/ 0 h 1369"/>
              <a:gd name="T4" fmla="*/ 2673 w 2673"/>
              <a:gd name="T5" fmla="*/ 1369 h 1369"/>
              <a:gd name="T6" fmla="*/ 0 w 2673"/>
              <a:gd name="T7" fmla="*/ 1369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3" h="1369">
                <a:moveTo>
                  <a:pt x="0" y="1369"/>
                </a:moveTo>
                <a:lnTo>
                  <a:pt x="2673" y="0"/>
                </a:lnTo>
                <a:lnTo>
                  <a:pt x="2673" y="1369"/>
                </a:lnTo>
                <a:lnTo>
                  <a:pt x="0" y="1369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27B5F42D-2E62-4D0B-A7B1-616AF906545D}"/>
              </a:ext>
            </a:extLst>
          </p:cNvPr>
          <p:cNvSpPr>
            <a:spLocks/>
          </p:cNvSpPr>
          <p:nvPr/>
        </p:nvSpPr>
        <p:spPr bwMode="auto">
          <a:xfrm>
            <a:off x="5933605" y="3526978"/>
            <a:ext cx="3201988" cy="1639888"/>
          </a:xfrm>
          <a:custGeom>
            <a:avLst/>
            <a:gdLst>
              <a:gd name="T0" fmla="*/ 0 w 2017"/>
              <a:gd name="T1" fmla="*/ 1033 h 1033"/>
              <a:gd name="T2" fmla="*/ 2017 w 2017"/>
              <a:gd name="T3" fmla="*/ 0 h 1033"/>
              <a:gd name="T4" fmla="*/ 2017 w 2017"/>
              <a:gd name="T5" fmla="*/ 1033 h 1033"/>
              <a:gd name="T6" fmla="*/ 0 w 2017"/>
              <a:gd name="T7" fmla="*/ 10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7" h="1033">
                <a:moveTo>
                  <a:pt x="0" y="1033"/>
                </a:moveTo>
                <a:lnTo>
                  <a:pt x="2017" y="0"/>
                </a:lnTo>
                <a:lnTo>
                  <a:pt x="2017" y="1033"/>
                </a:lnTo>
                <a:lnTo>
                  <a:pt x="0" y="1033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A4727D10-703A-469E-927A-B375FB6DAFD8}"/>
              </a:ext>
            </a:extLst>
          </p:cNvPr>
          <p:cNvSpPr>
            <a:spLocks/>
          </p:cNvSpPr>
          <p:nvPr/>
        </p:nvSpPr>
        <p:spPr bwMode="auto">
          <a:xfrm>
            <a:off x="8268817" y="3526978"/>
            <a:ext cx="866775" cy="1639888"/>
          </a:xfrm>
          <a:custGeom>
            <a:avLst/>
            <a:gdLst>
              <a:gd name="T0" fmla="*/ 546 w 546"/>
              <a:gd name="T1" fmla="*/ 0 h 1033"/>
              <a:gd name="T2" fmla="*/ 546 w 546"/>
              <a:gd name="T3" fmla="*/ 1033 h 1033"/>
              <a:gd name="T4" fmla="*/ 0 w 546"/>
              <a:gd name="T5" fmla="*/ 790 h 1033"/>
              <a:gd name="T6" fmla="*/ 0 w 546"/>
              <a:gd name="T7" fmla="*/ 279 h 1033"/>
              <a:gd name="T8" fmla="*/ 546 w 546"/>
              <a:gd name="T9" fmla="*/ 0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" h="1033">
                <a:moveTo>
                  <a:pt x="546" y="0"/>
                </a:moveTo>
                <a:lnTo>
                  <a:pt x="546" y="1033"/>
                </a:lnTo>
                <a:lnTo>
                  <a:pt x="0" y="790"/>
                </a:lnTo>
                <a:lnTo>
                  <a:pt x="0" y="279"/>
                </a:lnTo>
                <a:lnTo>
                  <a:pt x="546" y="0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4E6877A-4C71-4B7B-848F-3B6C7E9C298A}"/>
              </a:ext>
            </a:extLst>
          </p:cNvPr>
          <p:cNvSpPr>
            <a:spLocks/>
          </p:cNvSpPr>
          <p:nvPr/>
        </p:nvSpPr>
        <p:spPr bwMode="auto">
          <a:xfrm>
            <a:off x="7513167" y="4781103"/>
            <a:ext cx="1622425" cy="385763"/>
          </a:xfrm>
          <a:custGeom>
            <a:avLst/>
            <a:gdLst>
              <a:gd name="T0" fmla="*/ 476 w 1022"/>
              <a:gd name="T1" fmla="*/ 0 h 243"/>
              <a:gd name="T2" fmla="*/ 0 w 1022"/>
              <a:gd name="T3" fmla="*/ 243 h 243"/>
              <a:gd name="T4" fmla="*/ 1022 w 1022"/>
              <a:gd name="T5" fmla="*/ 243 h 243"/>
              <a:gd name="T6" fmla="*/ 476 w 1022"/>
              <a:gd name="T7" fmla="*/ 0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243">
                <a:moveTo>
                  <a:pt x="476" y="0"/>
                </a:moveTo>
                <a:lnTo>
                  <a:pt x="0" y="243"/>
                </a:lnTo>
                <a:lnTo>
                  <a:pt x="1022" y="243"/>
                </a:lnTo>
                <a:lnTo>
                  <a:pt x="476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FFDC338D-630C-42EE-B233-AAF55FA75110}"/>
              </a:ext>
            </a:extLst>
          </p:cNvPr>
          <p:cNvSpPr>
            <a:spLocks/>
          </p:cNvSpPr>
          <p:nvPr/>
        </p:nvSpPr>
        <p:spPr bwMode="auto">
          <a:xfrm>
            <a:off x="2636367" y="4657278"/>
            <a:ext cx="1927225" cy="509588"/>
          </a:xfrm>
          <a:custGeom>
            <a:avLst/>
            <a:gdLst>
              <a:gd name="T0" fmla="*/ 0 w 1214"/>
              <a:gd name="T1" fmla="*/ 321 h 321"/>
              <a:gd name="T2" fmla="*/ 542 w 1214"/>
              <a:gd name="T3" fmla="*/ 321 h 321"/>
              <a:gd name="T4" fmla="*/ 1214 w 1214"/>
              <a:gd name="T5" fmla="*/ 0 h 321"/>
              <a:gd name="T6" fmla="*/ 700 w 1214"/>
              <a:gd name="T7" fmla="*/ 0 h 321"/>
              <a:gd name="T8" fmla="*/ 0 w 1214"/>
              <a:gd name="T9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4" h="321">
                <a:moveTo>
                  <a:pt x="0" y="321"/>
                </a:moveTo>
                <a:lnTo>
                  <a:pt x="542" y="321"/>
                </a:lnTo>
                <a:lnTo>
                  <a:pt x="1214" y="0"/>
                </a:lnTo>
                <a:lnTo>
                  <a:pt x="70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D9BA1331-653B-4F18-98A1-BC0C4A57C1FC}"/>
              </a:ext>
            </a:extLst>
          </p:cNvPr>
          <p:cNvSpPr>
            <a:spLocks/>
          </p:cNvSpPr>
          <p:nvPr/>
        </p:nvSpPr>
        <p:spPr bwMode="auto">
          <a:xfrm>
            <a:off x="2508250" y="-4763"/>
            <a:ext cx="1779588" cy="257175"/>
          </a:xfrm>
          <a:custGeom>
            <a:avLst/>
            <a:gdLst>
              <a:gd name="T0" fmla="*/ 1121 w 1121"/>
              <a:gd name="T1" fmla="*/ 0 h 162"/>
              <a:gd name="T2" fmla="*/ 317 w 1121"/>
              <a:gd name="T3" fmla="*/ 0 h 162"/>
              <a:gd name="T4" fmla="*/ 0 w 1121"/>
              <a:gd name="T5" fmla="*/ 162 h 162"/>
              <a:gd name="T6" fmla="*/ 782 w 1121"/>
              <a:gd name="T7" fmla="*/ 162 h 162"/>
              <a:gd name="T8" fmla="*/ 1121 w 1121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1" h="162">
                <a:moveTo>
                  <a:pt x="1121" y="0"/>
                </a:moveTo>
                <a:lnTo>
                  <a:pt x="317" y="0"/>
                </a:lnTo>
                <a:lnTo>
                  <a:pt x="0" y="162"/>
                </a:lnTo>
                <a:lnTo>
                  <a:pt x="782" y="162"/>
                </a:lnTo>
                <a:lnTo>
                  <a:pt x="1121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CEF49F9-855D-47E4-AD70-13334AC962EB}"/>
              </a:ext>
            </a:extLst>
          </p:cNvPr>
          <p:cNvSpPr>
            <a:spLocks/>
          </p:cNvSpPr>
          <p:nvPr/>
        </p:nvSpPr>
        <p:spPr bwMode="auto">
          <a:xfrm>
            <a:off x="4192588" y="-4763"/>
            <a:ext cx="1169988" cy="257175"/>
          </a:xfrm>
          <a:custGeom>
            <a:avLst/>
            <a:gdLst>
              <a:gd name="T0" fmla="*/ 737 w 737"/>
              <a:gd name="T1" fmla="*/ 0 h 162"/>
              <a:gd name="T2" fmla="*/ 339 w 737"/>
              <a:gd name="T3" fmla="*/ 0 h 162"/>
              <a:gd name="T4" fmla="*/ 0 w 737"/>
              <a:gd name="T5" fmla="*/ 162 h 162"/>
              <a:gd name="T6" fmla="*/ 382 w 737"/>
              <a:gd name="T7" fmla="*/ 162 h 162"/>
              <a:gd name="T8" fmla="*/ 737 w 737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" h="162">
                <a:moveTo>
                  <a:pt x="737" y="0"/>
                </a:moveTo>
                <a:lnTo>
                  <a:pt x="339" y="0"/>
                </a:lnTo>
                <a:lnTo>
                  <a:pt x="0" y="162"/>
                </a:lnTo>
                <a:lnTo>
                  <a:pt x="382" y="162"/>
                </a:lnTo>
                <a:lnTo>
                  <a:pt x="737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77115059-4A2F-4500-BD46-1C611211B802}"/>
              </a:ext>
            </a:extLst>
          </p:cNvPr>
          <p:cNvSpPr>
            <a:spLocks/>
          </p:cNvSpPr>
          <p:nvPr/>
        </p:nvSpPr>
        <p:spPr bwMode="auto">
          <a:xfrm>
            <a:off x="-7938" y="1241425"/>
            <a:ext cx="650875" cy="806450"/>
          </a:xfrm>
          <a:custGeom>
            <a:avLst/>
            <a:gdLst>
              <a:gd name="T0" fmla="*/ 0 w 410"/>
              <a:gd name="T1" fmla="*/ 508 h 508"/>
              <a:gd name="T2" fmla="*/ 0 w 410"/>
              <a:gd name="T3" fmla="*/ 187 h 508"/>
              <a:gd name="T4" fmla="*/ 410 w 410"/>
              <a:gd name="T5" fmla="*/ 0 h 508"/>
              <a:gd name="T6" fmla="*/ 410 w 410"/>
              <a:gd name="T7" fmla="*/ 302 h 508"/>
              <a:gd name="T8" fmla="*/ 0 w 410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508">
                <a:moveTo>
                  <a:pt x="0" y="508"/>
                </a:moveTo>
                <a:lnTo>
                  <a:pt x="0" y="187"/>
                </a:lnTo>
                <a:lnTo>
                  <a:pt x="410" y="0"/>
                </a:lnTo>
                <a:lnTo>
                  <a:pt x="410" y="302"/>
                </a:lnTo>
                <a:lnTo>
                  <a:pt x="0" y="508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2BC6CD4A-6CB9-45D4-B055-A01B357CCBF3}"/>
              </a:ext>
            </a:extLst>
          </p:cNvPr>
          <p:cNvSpPr>
            <a:spLocks/>
          </p:cNvSpPr>
          <p:nvPr/>
        </p:nvSpPr>
        <p:spPr bwMode="auto">
          <a:xfrm>
            <a:off x="-7938" y="2169150"/>
            <a:ext cx="322263" cy="482600"/>
          </a:xfrm>
          <a:custGeom>
            <a:avLst/>
            <a:gdLst>
              <a:gd name="T0" fmla="*/ 0 w 203"/>
              <a:gd name="T1" fmla="*/ 106 h 304"/>
              <a:gd name="T2" fmla="*/ 0 w 203"/>
              <a:gd name="T3" fmla="*/ 304 h 304"/>
              <a:gd name="T4" fmla="*/ 203 w 203"/>
              <a:gd name="T5" fmla="*/ 201 h 304"/>
              <a:gd name="T6" fmla="*/ 203 w 203"/>
              <a:gd name="T7" fmla="*/ 0 h 304"/>
              <a:gd name="T8" fmla="*/ 0 w 203"/>
              <a:gd name="T9" fmla="*/ 10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304">
                <a:moveTo>
                  <a:pt x="0" y="106"/>
                </a:moveTo>
                <a:lnTo>
                  <a:pt x="0" y="304"/>
                </a:lnTo>
                <a:lnTo>
                  <a:pt x="203" y="201"/>
                </a:lnTo>
                <a:lnTo>
                  <a:pt x="203" y="0"/>
                </a:lnTo>
                <a:lnTo>
                  <a:pt x="0" y="106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E7A39FBF-9425-4189-8BD0-983C2090F9C9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3159125" cy="1614488"/>
          </a:xfrm>
          <a:custGeom>
            <a:avLst/>
            <a:gdLst>
              <a:gd name="T0" fmla="*/ 1990 w 1990"/>
              <a:gd name="T1" fmla="*/ 0 h 1017"/>
              <a:gd name="T2" fmla="*/ 0 w 1990"/>
              <a:gd name="T3" fmla="*/ 1017 h 1017"/>
              <a:gd name="T4" fmla="*/ 0 w 1990"/>
              <a:gd name="T5" fmla="*/ 3 h 1017"/>
              <a:gd name="T6" fmla="*/ 1990 w 1990"/>
              <a:gd name="T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90" h="1017">
                <a:moveTo>
                  <a:pt x="1990" y="0"/>
                </a:moveTo>
                <a:lnTo>
                  <a:pt x="0" y="1017"/>
                </a:lnTo>
                <a:lnTo>
                  <a:pt x="0" y="3"/>
                </a:lnTo>
                <a:lnTo>
                  <a:pt x="1990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BC1B045C-483D-4440-83BE-03AA3320A7F4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2386013" cy="1219200"/>
          </a:xfrm>
          <a:custGeom>
            <a:avLst/>
            <a:gdLst>
              <a:gd name="T0" fmla="*/ 1503 w 1503"/>
              <a:gd name="T1" fmla="*/ 0 h 768"/>
              <a:gd name="T2" fmla="*/ 0 w 1503"/>
              <a:gd name="T3" fmla="*/ 768 h 768"/>
              <a:gd name="T4" fmla="*/ 0 w 1503"/>
              <a:gd name="T5" fmla="*/ 0 h 768"/>
              <a:gd name="T6" fmla="*/ 1503 w 1503"/>
              <a:gd name="T7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3" h="768">
                <a:moveTo>
                  <a:pt x="1503" y="0"/>
                </a:moveTo>
                <a:lnTo>
                  <a:pt x="0" y="768"/>
                </a:lnTo>
                <a:lnTo>
                  <a:pt x="0" y="0"/>
                </a:lnTo>
                <a:lnTo>
                  <a:pt x="1503" y="0"/>
                </a:lnTo>
                <a:close/>
              </a:path>
            </a:pathLst>
          </a:custGeom>
          <a:solidFill>
            <a:srgbClr val="6877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CE2E00A3-4377-4007-9605-CF73AED9C775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650875" cy="1219200"/>
          </a:xfrm>
          <a:custGeom>
            <a:avLst/>
            <a:gdLst>
              <a:gd name="T0" fmla="*/ 0 w 410"/>
              <a:gd name="T1" fmla="*/ 768 h 768"/>
              <a:gd name="T2" fmla="*/ 0 w 410"/>
              <a:gd name="T3" fmla="*/ 0 h 768"/>
              <a:gd name="T4" fmla="*/ 410 w 410"/>
              <a:gd name="T5" fmla="*/ 182 h 768"/>
              <a:gd name="T6" fmla="*/ 410 w 410"/>
              <a:gd name="T7" fmla="*/ 562 h 768"/>
              <a:gd name="T8" fmla="*/ 0 w 410"/>
              <a:gd name="T9" fmla="*/ 768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0" h="768">
                <a:moveTo>
                  <a:pt x="0" y="768"/>
                </a:moveTo>
                <a:lnTo>
                  <a:pt x="0" y="0"/>
                </a:lnTo>
                <a:lnTo>
                  <a:pt x="410" y="182"/>
                </a:lnTo>
                <a:lnTo>
                  <a:pt x="410" y="562"/>
                </a:lnTo>
                <a:lnTo>
                  <a:pt x="0" y="768"/>
                </a:lnTo>
                <a:close/>
              </a:path>
            </a:pathLst>
          </a:custGeom>
          <a:solidFill>
            <a:srgbClr val="3238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4148030C-7901-4DFD-81C2-F996EE4555F1}"/>
              </a:ext>
            </a:extLst>
          </p:cNvPr>
          <p:cNvSpPr>
            <a:spLocks/>
          </p:cNvSpPr>
          <p:nvPr/>
        </p:nvSpPr>
        <p:spPr bwMode="auto">
          <a:xfrm>
            <a:off x="-7938" y="-4763"/>
            <a:ext cx="1206500" cy="288925"/>
          </a:xfrm>
          <a:custGeom>
            <a:avLst/>
            <a:gdLst>
              <a:gd name="T0" fmla="*/ 410 w 760"/>
              <a:gd name="T1" fmla="*/ 182 h 182"/>
              <a:gd name="T2" fmla="*/ 760 w 760"/>
              <a:gd name="T3" fmla="*/ 0 h 182"/>
              <a:gd name="T4" fmla="*/ 0 w 760"/>
              <a:gd name="T5" fmla="*/ 0 h 182"/>
              <a:gd name="T6" fmla="*/ 410 w 760"/>
              <a:gd name="T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0" h="182">
                <a:moveTo>
                  <a:pt x="410" y="182"/>
                </a:moveTo>
                <a:lnTo>
                  <a:pt x="760" y="0"/>
                </a:lnTo>
                <a:lnTo>
                  <a:pt x="0" y="0"/>
                </a:lnTo>
                <a:lnTo>
                  <a:pt x="410" y="182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06BDF49C-3F2D-4E3C-974B-6E9DE9B788BB}"/>
              </a:ext>
            </a:extLst>
          </p:cNvPr>
          <p:cNvSpPr>
            <a:spLocks/>
          </p:cNvSpPr>
          <p:nvPr/>
        </p:nvSpPr>
        <p:spPr bwMode="auto">
          <a:xfrm>
            <a:off x="3394075" y="-4763"/>
            <a:ext cx="1431925" cy="381000"/>
          </a:xfrm>
          <a:custGeom>
            <a:avLst/>
            <a:gdLst>
              <a:gd name="T0" fmla="*/ 902 w 902"/>
              <a:gd name="T1" fmla="*/ 0 h 240"/>
              <a:gd name="T2" fmla="*/ 503 w 902"/>
              <a:gd name="T3" fmla="*/ 0 h 240"/>
              <a:gd name="T4" fmla="*/ 0 w 902"/>
              <a:gd name="T5" fmla="*/ 240 h 240"/>
              <a:gd name="T6" fmla="*/ 382 w 902"/>
              <a:gd name="T7" fmla="*/ 240 h 240"/>
              <a:gd name="T8" fmla="*/ 902 w 902"/>
              <a:gd name="T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2" h="240">
                <a:moveTo>
                  <a:pt x="902" y="0"/>
                </a:moveTo>
                <a:lnTo>
                  <a:pt x="503" y="0"/>
                </a:lnTo>
                <a:lnTo>
                  <a:pt x="0" y="240"/>
                </a:lnTo>
                <a:lnTo>
                  <a:pt x="382" y="240"/>
                </a:lnTo>
                <a:lnTo>
                  <a:pt x="902" y="0"/>
                </a:lnTo>
                <a:close/>
              </a:path>
            </a:pathLst>
          </a:custGeom>
          <a:solidFill>
            <a:srgbClr val="F2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5C2CF21-7943-43E6-9681-25082FCD7AF6}"/>
              </a:ext>
            </a:extLst>
          </p:cNvPr>
          <p:cNvSpPr/>
          <p:nvPr/>
        </p:nvSpPr>
        <p:spPr>
          <a:xfrm>
            <a:off x="1331640" y="1506537"/>
            <a:ext cx="6480720" cy="2020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52E178-4F5B-423B-A6B3-F229CBAFBAA5}"/>
              </a:ext>
            </a:extLst>
          </p:cNvPr>
          <p:cNvSpPr/>
          <p:nvPr/>
        </p:nvSpPr>
        <p:spPr>
          <a:xfrm>
            <a:off x="1571126" y="2770585"/>
            <a:ext cx="60017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ERNIE-4.0-8K</a:t>
            </a:r>
            <a:r>
              <a:rPr lang="zh-CN" altLang="en-US" sz="3600" b="1" spc="300" dirty="0">
                <a:solidFill>
                  <a:schemeClr val="bg1"/>
                </a:solidFill>
                <a:latin typeface="+mj-lt"/>
                <a:cs typeface="+mn-ea"/>
                <a:sym typeface="+mn-lt"/>
              </a:rPr>
              <a:t>模型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F14C99-1DC8-4CC1-B714-5E327C1D8535}"/>
              </a:ext>
            </a:extLst>
          </p:cNvPr>
          <p:cNvSpPr/>
          <p:nvPr/>
        </p:nvSpPr>
        <p:spPr>
          <a:xfrm>
            <a:off x="3633484" y="1423918"/>
            <a:ext cx="18602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02</a:t>
            </a:r>
            <a:endParaRPr lang="zh-CN" altLang="en-US" sz="9600" spc="300" dirty="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13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58D8AD-073A-4214-B426-DAF35C27AAF9}"/>
              </a:ext>
            </a:extLst>
          </p:cNvPr>
          <p:cNvGrpSpPr/>
          <p:nvPr/>
        </p:nvGrpSpPr>
        <p:grpSpPr>
          <a:xfrm>
            <a:off x="628650" y="1131590"/>
            <a:ext cx="3795867" cy="1341616"/>
            <a:chOff x="628650" y="1407435"/>
            <a:chExt cx="3795867" cy="1341616"/>
          </a:xfrm>
        </p:grpSpPr>
        <p:sp>
          <p:nvSpPr>
            <p:cNvPr id="6" name="íṡľíḍè-Rectangle: Rounded Corners 4">
              <a:extLst>
                <a:ext uri="{FF2B5EF4-FFF2-40B4-BE49-F238E27FC236}">
                  <a16:creationId xmlns:a16="http://schemas.microsoft.com/office/drawing/2014/main" id="{1656D798-09DF-41F6-9ACF-E5A5BEA08ACF}"/>
                </a:ext>
              </a:extLst>
            </p:cNvPr>
            <p:cNvSpPr/>
            <p:nvPr/>
          </p:nvSpPr>
          <p:spPr>
            <a:xfrm>
              <a:off x="628650" y="1407435"/>
              <a:ext cx="3795867" cy="1341616"/>
            </a:xfrm>
            <a:prstGeom prst="round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ṡľíḍè-TextBox 11">
              <a:extLst>
                <a:ext uri="{FF2B5EF4-FFF2-40B4-BE49-F238E27FC236}">
                  <a16:creationId xmlns:a16="http://schemas.microsoft.com/office/drawing/2014/main" id="{743ED682-3E06-4EBB-99EC-8316CF3D0CD3}"/>
                </a:ext>
              </a:extLst>
            </p:cNvPr>
            <p:cNvSpPr txBox="1"/>
            <p:nvPr/>
          </p:nvSpPr>
          <p:spPr>
            <a:xfrm>
              <a:off x="2072392" y="1605788"/>
              <a:ext cx="1292662" cy="30008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知识增强</a:t>
              </a:r>
            </a:p>
          </p:txBody>
        </p:sp>
        <p:sp>
          <p:nvSpPr>
            <p:cNvPr id="10" name="íṡľíḍè-Rectangle 12">
              <a:extLst>
                <a:ext uri="{FF2B5EF4-FFF2-40B4-BE49-F238E27FC236}">
                  <a16:creationId xmlns:a16="http://schemas.microsoft.com/office/drawing/2014/main" id="{77AC9B99-E016-46A3-8DE8-598BC8E5AD8E}"/>
                </a:ext>
              </a:extLst>
            </p:cNvPr>
            <p:cNvSpPr/>
            <p:nvPr/>
          </p:nvSpPr>
          <p:spPr>
            <a:xfrm>
              <a:off x="2072392" y="1896734"/>
              <a:ext cx="2246439" cy="675016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通过集成知识图谱，增强了模型对文本语义的理解能力</a:t>
              </a:r>
              <a:r>
                <a:rPr lang="en-US" altLang="zh-CN" sz="1100" dirty="0">
                  <a:solidFill>
                    <a:schemeClr val="bg1"/>
                  </a:solidFill>
                </a:rPr>
                <a:t>,</a:t>
              </a:r>
              <a:r>
                <a:rPr lang="zh-CN" altLang="en-US" sz="1100" dirty="0">
                  <a:solidFill>
                    <a:schemeClr val="bg1"/>
                  </a:solidFill>
                </a:rPr>
                <a:t>在处理复杂语言任务时表现更加出色。</a:t>
              </a:r>
            </a:p>
          </p:txBody>
        </p:sp>
        <p:sp>
          <p:nvSpPr>
            <p:cNvPr id="15" name="íṡľíḍè-Rectangle: Rounded Corners 17">
              <a:extLst>
                <a:ext uri="{FF2B5EF4-FFF2-40B4-BE49-F238E27FC236}">
                  <a16:creationId xmlns:a16="http://schemas.microsoft.com/office/drawing/2014/main" id="{299593B1-AAED-48C9-9666-55724AEBCF57}"/>
                </a:ext>
              </a:extLst>
            </p:cNvPr>
            <p:cNvSpPr/>
            <p:nvPr/>
          </p:nvSpPr>
          <p:spPr>
            <a:xfrm>
              <a:off x="652259" y="1431080"/>
              <a:ext cx="1290842" cy="1292822"/>
            </a:xfrm>
            <a:prstGeom prst="round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0000" r="-33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A2F920D-14CC-4401-AA14-B9D36C0D2343}"/>
              </a:ext>
            </a:extLst>
          </p:cNvPr>
          <p:cNvGrpSpPr/>
          <p:nvPr/>
        </p:nvGrpSpPr>
        <p:grpSpPr>
          <a:xfrm>
            <a:off x="4719481" y="1131590"/>
            <a:ext cx="3795867" cy="1370827"/>
            <a:chOff x="4719481" y="1407435"/>
            <a:chExt cx="3795867" cy="1370827"/>
          </a:xfrm>
        </p:grpSpPr>
        <p:sp>
          <p:nvSpPr>
            <p:cNvPr id="5" name="iS1ide-Rectangle: Rounded Corners 3">
              <a:extLst>
                <a:ext uri="{FF2B5EF4-FFF2-40B4-BE49-F238E27FC236}">
                  <a16:creationId xmlns:a16="http://schemas.microsoft.com/office/drawing/2014/main" id="{BE069A5C-168A-4552-9290-B0FD8A483079}"/>
                </a:ext>
              </a:extLst>
            </p:cNvPr>
            <p:cNvSpPr/>
            <p:nvPr/>
          </p:nvSpPr>
          <p:spPr>
            <a:xfrm>
              <a:off x="4719481" y="1407435"/>
              <a:ext cx="3795867" cy="1341616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íṡľíḍè-TextBox 9">
              <a:extLst>
                <a:ext uri="{FF2B5EF4-FFF2-40B4-BE49-F238E27FC236}">
                  <a16:creationId xmlns:a16="http://schemas.microsoft.com/office/drawing/2014/main" id="{CE9921E7-B068-4BC8-BFEA-D33BCA551763}"/>
                </a:ext>
              </a:extLst>
            </p:cNvPr>
            <p:cNvSpPr txBox="1"/>
            <p:nvPr/>
          </p:nvSpPr>
          <p:spPr>
            <a:xfrm>
              <a:off x="6163770" y="1648122"/>
              <a:ext cx="1292662" cy="30008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</a:rPr>
                <a:t>多任务学习</a:t>
              </a:r>
            </a:p>
          </p:txBody>
        </p:sp>
        <p:sp>
          <p:nvSpPr>
            <p:cNvPr id="8" name="íṡľíḍè-Rectangle 10">
              <a:extLst>
                <a:ext uri="{FF2B5EF4-FFF2-40B4-BE49-F238E27FC236}">
                  <a16:creationId xmlns:a16="http://schemas.microsoft.com/office/drawing/2014/main" id="{E569AF92-90C3-4100-99EC-1CD15A4BED31}"/>
                </a:ext>
              </a:extLst>
            </p:cNvPr>
            <p:cNvSpPr/>
            <p:nvPr/>
          </p:nvSpPr>
          <p:spPr>
            <a:xfrm>
              <a:off x="6163770" y="1934038"/>
              <a:ext cx="2323666" cy="844224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支持同时处理多个</a:t>
              </a:r>
              <a:r>
                <a:rPr lang="en-US" altLang="zh-CN" sz="1100" dirty="0">
                  <a:solidFill>
                    <a:schemeClr val="bg1"/>
                  </a:solidFill>
                </a:rPr>
                <a:t>NLP</a:t>
              </a:r>
              <a:r>
                <a:rPr lang="zh-CN" altLang="en-US" sz="1100" dirty="0">
                  <a:solidFill>
                    <a:schemeClr val="bg1"/>
                  </a:solidFill>
                </a:rPr>
                <a:t>任务，例如文本分类、问答系统、情感分析等，大大提高了模型的应用灵活性。</a:t>
              </a:r>
            </a:p>
          </p:txBody>
        </p:sp>
        <p:sp>
          <p:nvSpPr>
            <p:cNvPr id="16" name="íṡľíḍè-Rectangle: Rounded Corners 22">
              <a:extLst>
                <a:ext uri="{FF2B5EF4-FFF2-40B4-BE49-F238E27FC236}">
                  <a16:creationId xmlns:a16="http://schemas.microsoft.com/office/drawing/2014/main" id="{72B9EC12-BA1C-4CA7-96F9-873A5EF365FA}"/>
                </a:ext>
              </a:extLst>
            </p:cNvPr>
            <p:cNvSpPr/>
            <p:nvPr/>
          </p:nvSpPr>
          <p:spPr>
            <a:xfrm>
              <a:off x="4734018" y="1431080"/>
              <a:ext cx="1290842" cy="1292822"/>
            </a:xfrm>
            <a:prstGeom prst="round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6000" r="-14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F5FD843-1667-4AC5-A59B-DDB21991F140}"/>
              </a:ext>
            </a:extLst>
          </p:cNvPr>
          <p:cNvGrpSpPr/>
          <p:nvPr/>
        </p:nvGrpSpPr>
        <p:grpSpPr>
          <a:xfrm>
            <a:off x="628650" y="2715163"/>
            <a:ext cx="3795867" cy="1341616"/>
            <a:chOff x="628650" y="2991008"/>
            <a:chExt cx="3795867" cy="1341616"/>
          </a:xfrm>
        </p:grpSpPr>
        <p:sp>
          <p:nvSpPr>
            <p:cNvPr id="3" name="iS1ide-Rectangle: Rounded Corners 1">
              <a:extLst>
                <a:ext uri="{FF2B5EF4-FFF2-40B4-BE49-F238E27FC236}">
                  <a16:creationId xmlns:a16="http://schemas.microsoft.com/office/drawing/2014/main" id="{15269F98-1208-403E-9453-7E0999B69641}"/>
                </a:ext>
              </a:extLst>
            </p:cNvPr>
            <p:cNvSpPr/>
            <p:nvPr/>
          </p:nvSpPr>
          <p:spPr>
            <a:xfrm>
              <a:off x="628650" y="2991008"/>
              <a:ext cx="3795867" cy="1341616"/>
            </a:xfrm>
            <a:prstGeom prst="round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ľíḍè-TextBox 13">
              <a:extLst>
                <a:ext uri="{FF2B5EF4-FFF2-40B4-BE49-F238E27FC236}">
                  <a16:creationId xmlns:a16="http://schemas.microsoft.com/office/drawing/2014/main" id="{FACE3D4A-9BB1-4C30-87FE-798A083D95C3}"/>
                </a:ext>
              </a:extLst>
            </p:cNvPr>
            <p:cNvSpPr txBox="1"/>
            <p:nvPr/>
          </p:nvSpPr>
          <p:spPr>
            <a:xfrm>
              <a:off x="1187624" y="3234776"/>
              <a:ext cx="1793150" cy="30008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</a:rPr>
                <a:t>长文本处理能力</a:t>
              </a:r>
            </a:p>
          </p:txBody>
        </p:sp>
        <p:sp>
          <p:nvSpPr>
            <p:cNvPr id="12" name="íṡľíḍè-Rectangle 14">
              <a:extLst>
                <a:ext uri="{FF2B5EF4-FFF2-40B4-BE49-F238E27FC236}">
                  <a16:creationId xmlns:a16="http://schemas.microsoft.com/office/drawing/2014/main" id="{5C58FBB0-CE9E-4D8E-8FCA-DCE2EC5BEF55}"/>
                </a:ext>
              </a:extLst>
            </p:cNvPr>
            <p:cNvSpPr/>
            <p:nvPr/>
          </p:nvSpPr>
          <p:spPr>
            <a:xfrm>
              <a:off x="734335" y="3534858"/>
              <a:ext cx="2246439" cy="54906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支持</a:t>
              </a:r>
              <a:r>
                <a:rPr lang="en-US" altLang="zh-CN" sz="1100" dirty="0">
                  <a:solidFill>
                    <a:schemeClr val="bg1"/>
                  </a:solidFill>
                </a:rPr>
                <a:t>8K tokens</a:t>
              </a:r>
              <a:r>
                <a:rPr lang="zh-CN" altLang="en-US" sz="1100" dirty="0">
                  <a:solidFill>
                    <a:schemeClr val="bg1"/>
                  </a:solidFill>
                </a:rPr>
                <a:t>的上下文长度，适用于长文本生成和复杂对话场景。</a:t>
              </a:r>
            </a:p>
          </p:txBody>
        </p:sp>
        <p:sp>
          <p:nvSpPr>
            <p:cNvPr id="17" name="íṡľíḍè-Rectangle: Rounded Corners 23">
              <a:extLst>
                <a:ext uri="{FF2B5EF4-FFF2-40B4-BE49-F238E27FC236}">
                  <a16:creationId xmlns:a16="http://schemas.microsoft.com/office/drawing/2014/main" id="{8A27C260-7658-42EC-B1FF-BDAA97709E48}"/>
                </a:ext>
              </a:extLst>
            </p:cNvPr>
            <p:cNvSpPr/>
            <p:nvPr/>
          </p:nvSpPr>
          <p:spPr>
            <a:xfrm>
              <a:off x="3114835" y="3020219"/>
              <a:ext cx="1290842" cy="1292822"/>
            </a:xfrm>
            <a:prstGeom prst="round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7000" r="-19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03BF5D2-8842-4905-BB51-12A04861AAA8}"/>
              </a:ext>
            </a:extLst>
          </p:cNvPr>
          <p:cNvGrpSpPr/>
          <p:nvPr/>
        </p:nvGrpSpPr>
        <p:grpSpPr>
          <a:xfrm>
            <a:off x="4719481" y="2715163"/>
            <a:ext cx="3795867" cy="1341616"/>
            <a:chOff x="4719481" y="2991008"/>
            <a:chExt cx="3795867" cy="1341616"/>
          </a:xfrm>
        </p:grpSpPr>
        <p:sp>
          <p:nvSpPr>
            <p:cNvPr id="4" name="iS1ide-Rectangle: Rounded Corners 2">
              <a:extLst>
                <a:ext uri="{FF2B5EF4-FFF2-40B4-BE49-F238E27FC236}">
                  <a16:creationId xmlns:a16="http://schemas.microsoft.com/office/drawing/2014/main" id="{0F763C25-AD58-4987-8F12-6705A31CEABD}"/>
                </a:ext>
              </a:extLst>
            </p:cNvPr>
            <p:cNvSpPr/>
            <p:nvPr/>
          </p:nvSpPr>
          <p:spPr>
            <a:xfrm>
              <a:off x="4719481" y="2991008"/>
              <a:ext cx="3795867" cy="1341616"/>
            </a:xfrm>
            <a:prstGeom prst="roundRect">
              <a:avLst/>
            </a:prstGeom>
            <a:solidFill>
              <a:schemeClr val="accent5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TextBox 15">
              <a:extLst>
                <a:ext uri="{FF2B5EF4-FFF2-40B4-BE49-F238E27FC236}">
                  <a16:creationId xmlns:a16="http://schemas.microsoft.com/office/drawing/2014/main" id="{82799860-C5DA-4E97-8D74-1166891625B0}"/>
                </a:ext>
              </a:extLst>
            </p:cNvPr>
            <p:cNvSpPr txBox="1"/>
            <p:nvPr/>
          </p:nvSpPr>
          <p:spPr>
            <a:xfrm>
              <a:off x="5762190" y="3162544"/>
              <a:ext cx="1292662" cy="300083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algn="r"/>
              <a:r>
                <a:rPr lang="zh-CN" altLang="en-US" sz="1600" b="1" dirty="0">
                  <a:solidFill>
                    <a:schemeClr val="bg1"/>
                  </a:solidFill>
                </a:rPr>
                <a:t>可解释性</a:t>
              </a:r>
            </a:p>
          </p:txBody>
        </p:sp>
        <p:sp>
          <p:nvSpPr>
            <p:cNvPr id="14" name="íṡľíḍè-Rectangle 16">
              <a:extLst>
                <a:ext uri="{FF2B5EF4-FFF2-40B4-BE49-F238E27FC236}">
                  <a16:creationId xmlns:a16="http://schemas.microsoft.com/office/drawing/2014/main" id="{4C41989B-149D-411E-B34C-87541DB9F5C4}"/>
                </a:ext>
              </a:extLst>
            </p:cNvPr>
            <p:cNvSpPr/>
            <p:nvPr/>
          </p:nvSpPr>
          <p:spPr>
            <a:xfrm>
              <a:off x="4788024" y="3462627"/>
              <a:ext cx="2304257" cy="778183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>
                  <a:solidFill>
                    <a:schemeClr val="bg1"/>
                  </a:solidFill>
                </a:rPr>
                <a:t>模型设计时考虑了可解释性，开发者能够更好地理解模型的内部决策逻辑，提升模型的可靠性和安全性​。</a:t>
              </a:r>
            </a:p>
          </p:txBody>
        </p:sp>
        <p:sp>
          <p:nvSpPr>
            <p:cNvPr id="18" name="íṡľíḍè-Rectangle: Rounded Corners 24">
              <a:extLst>
                <a:ext uri="{FF2B5EF4-FFF2-40B4-BE49-F238E27FC236}">
                  <a16:creationId xmlns:a16="http://schemas.microsoft.com/office/drawing/2014/main" id="{7CB0BA68-316E-4255-B986-F118686C24D2}"/>
                </a:ext>
              </a:extLst>
            </p:cNvPr>
            <p:cNvSpPr/>
            <p:nvPr/>
          </p:nvSpPr>
          <p:spPr>
            <a:xfrm>
              <a:off x="7196594" y="3020219"/>
              <a:ext cx="1290842" cy="1292822"/>
            </a:xfrm>
            <a:prstGeom prst="roundRect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00" r="-10000" b="-1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263A53-D785-6B58-5B79-F2C596EE0897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79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左中括号 47"/>
          <p:cNvSpPr/>
          <p:nvPr/>
        </p:nvSpPr>
        <p:spPr>
          <a:xfrm>
            <a:off x="627501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9" name="左中括号 48"/>
          <p:cNvSpPr/>
          <p:nvPr/>
        </p:nvSpPr>
        <p:spPr>
          <a:xfrm flipH="1">
            <a:off x="2143822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202238" y="2764409"/>
            <a:ext cx="540060" cy="540060"/>
            <a:chOff x="1235460" y="3356992"/>
            <a:chExt cx="720080" cy="720080"/>
          </a:xfrm>
        </p:grpSpPr>
        <p:sp>
          <p:nvSpPr>
            <p:cNvPr id="54" name="椭圆 53"/>
            <p:cNvSpPr/>
            <p:nvPr/>
          </p:nvSpPr>
          <p:spPr bwMode="auto">
            <a:xfrm>
              <a:off x="1235460" y="3356992"/>
              <a:ext cx="720080" cy="7200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>
              <a:spLocks/>
            </p:cNvSpPr>
            <p:nvPr/>
          </p:nvSpPr>
          <p:spPr bwMode="auto">
            <a:xfrm>
              <a:off x="1406193" y="3525656"/>
              <a:ext cx="382754" cy="382752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1631" y="1046286"/>
            <a:ext cx="1692638" cy="1530221"/>
            <a:chOff x="474650" y="1791090"/>
            <a:chExt cx="2256851" cy="2040295"/>
          </a:xfrm>
        </p:grpSpPr>
        <p:sp>
          <p:nvSpPr>
            <p:cNvPr id="52" name="矩形 51"/>
            <p:cNvSpPr/>
            <p:nvPr/>
          </p:nvSpPr>
          <p:spPr>
            <a:xfrm>
              <a:off x="474650" y="1791090"/>
              <a:ext cx="2256851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明确具体的指令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74650" y="2160422"/>
              <a:ext cx="2256851" cy="1670963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       模型对明确、具体的指令反应更好。例如，明确指出需要生成的文本类型、风格或内容可以帮助模型更精确地理解任务。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0" name="左中括号 39"/>
          <p:cNvSpPr/>
          <p:nvPr/>
        </p:nvSpPr>
        <p:spPr>
          <a:xfrm>
            <a:off x="2698300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左中括号 40"/>
          <p:cNvSpPr/>
          <p:nvPr/>
        </p:nvSpPr>
        <p:spPr>
          <a:xfrm flipH="1">
            <a:off x="4214621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274590" y="2764409"/>
            <a:ext cx="540060" cy="540060"/>
            <a:chOff x="4236483" y="3356992"/>
            <a:chExt cx="720080" cy="720080"/>
          </a:xfrm>
        </p:grpSpPr>
        <p:sp>
          <p:nvSpPr>
            <p:cNvPr id="46" name="椭圆 45"/>
            <p:cNvSpPr/>
            <p:nvPr/>
          </p:nvSpPr>
          <p:spPr bwMode="auto">
            <a:xfrm>
              <a:off x="4236483" y="3356992"/>
              <a:ext cx="720080" cy="72008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>
              <a:spLocks/>
            </p:cNvSpPr>
            <p:nvPr/>
          </p:nvSpPr>
          <p:spPr bwMode="auto">
            <a:xfrm>
              <a:off x="4405146" y="3525656"/>
              <a:ext cx="382754" cy="382752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695054" y="1050383"/>
            <a:ext cx="1692638" cy="1521366"/>
            <a:chOff x="474650" y="1796553"/>
            <a:chExt cx="2256851" cy="2028488"/>
          </a:xfrm>
        </p:grpSpPr>
        <p:sp>
          <p:nvSpPr>
            <p:cNvPr id="44" name="矩形 43"/>
            <p:cNvSpPr/>
            <p:nvPr/>
          </p:nvSpPr>
          <p:spPr>
            <a:xfrm>
              <a:off x="474650" y="1796553"/>
              <a:ext cx="2256851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逐步引导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74650" y="2160421"/>
              <a:ext cx="2256851" cy="1664620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       对于复杂任务，逐步引导模型生成内容，可以帮助模型更好地理解上下文。例如，可以先让模型生成一个大纲，然后逐步完善内容。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2" name="左中括号 31"/>
          <p:cNvSpPr/>
          <p:nvPr/>
        </p:nvSpPr>
        <p:spPr>
          <a:xfrm>
            <a:off x="4765754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左中括号 32"/>
          <p:cNvSpPr/>
          <p:nvPr/>
        </p:nvSpPr>
        <p:spPr>
          <a:xfrm flipH="1">
            <a:off x="6282075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343596" y="2764409"/>
            <a:ext cx="540060" cy="540060"/>
            <a:chOff x="7237506" y="3356992"/>
            <a:chExt cx="720080" cy="720080"/>
          </a:xfrm>
        </p:grpSpPr>
        <p:sp>
          <p:nvSpPr>
            <p:cNvPr id="38" name="椭圆 37"/>
            <p:cNvSpPr/>
            <p:nvPr/>
          </p:nvSpPr>
          <p:spPr bwMode="auto">
            <a:xfrm>
              <a:off x="7237506" y="3356992"/>
              <a:ext cx="720080" cy="72008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>
              <a:spLocks/>
            </p:cNvSpPr>
            <p:nvPr/>
          </p:nvSpPr>
          <p:spPr bwMode="auto">
            <a:xfrm>
              <a:off x="7404140" y="3525656"/>
              <a:ext cx="382754" cy="38275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3413" y="19459"/>
                  </a:moveTo>
                  <a:cubicBezTo>
                    <a:pt x="3413" y="20724"/>
                    <a:pt x="4778" y="21600"/>
                    <a:pt x="6046" y="21600"/>
                  </a:cubicBezTo>
                  <a:cubicBezTo>
                    <a:pt x="7363" y="21600"/>
                    <a:pt x="8191" y="20724"/>
                    <a:pt x="8191" y="19459"/>
                  </a:cubicBezTo>
                  <a:cubicBezTo>
                    <a:pt x="8191" y="18146"/>
                    <a:pt x="7363" y="16832"/>
                    <a:pt x="6046" y="16832"/>
                  </a:cubicBezTo>
                  <a:cubicBezTo>
                    <a:pt x="4778" y="16832"/>
                    <a:pt x="3413" y="18146"/>
                    <a:pt x="3413" y="19459"/>
                  </a:cubicBezTo>
                  <a:close/>
                  <a:moveTo>
                    <a:pt x="15554" y="19459"/>
                  </a:moveTo>
                  <a:cubicBezTo>
                    <a:pt x="15554" y="20724"/>
                    <a:pt x="16822" y="21600"/>
                    <a:pt x="18138" y="21600"/>
                  </a:cubicBezTo>
                  <a:cubicBezTo>
                    <a:pt x="19455" y="21600"/>
                    <a:pt x="20332" y="20724"/>
                    <a:pt x="20332" y="19459"/>
                  </a:cubicBezTo>
                  <a:cubicBezTo>
                    <a:pt x="20332" y="18146"/>
                    <a:pt x="19455" y="16832"/>
                    <a:pt x="18138" y="16832"/>
                  </a:cubicBezTo>
                  <a:cubicBezTo>
                    <a:pt x="16822" y="16832"/>
                    <a:pt x="15554" y="18146"/>
                    <a:pt x="15554" y="19459"/>
                  </a:cubicBezTo>
                  <a:close/>
                  <a:moveTo>
                    <a:pt x="7753" y="13816"/>
                  </a:moveTo>
                  <a:cubicBezTo>
                    <a:pt x="21161" y="9924"/>
                    <a:pt x="21161" y="9924"/>
                    <a:pt x="21161" y="9924"/>
                  </a:cubicBezTo>
                  <a:cubicBezTo>
                    <a:pt x="21600" y="9924"/>
                    <a:pt x="21600" y="9486"/>
                    <a:pt x="21600" y="9097"/>
                  </a:cubicBezTo>
                  <a:cubicBezTo>
                    <a:pt x="21600" y="2627"/>
                    <a:pt x="21600" y="2627"/>
                    <a:pt x="21600" y="2627"/>
                  </a:cubicBezTo>
                  <a:cubicBezTo>
                    <a:pt x="4778" y="2627"/>
                    <a:pt x="4778" y="2627"/>
                    <a:pt x="4778" y="2627"/>
                  </a:cubicBezTo>
                  <a:cubicBezTo>
                    <a:pt x="4778" y="486"/>
                    <a:pt x="4778" y="486"/>
                    <a:pt x="4778" y="486"/>
                  </a:cubicBezTo>
                  <a:lnTo>
                    <a:pt x="4340" y="0"/>
                  </a:lnTo>
                  <a:cubicBezTo>
                    <a:pt x="439" y="0"/>
                    <a:pt x="439" y="0"/>
                    <a:pt x="439" y="0"/>
                  </a:cubicBezTo>
                  <a:cubicBezTo>
                    <a:pt x="0" y="0"/>
                    <a:pt x="0" y="486"/>
                    <a:pt x="0" y="486"/>
                  </a:cubicBezTo>
                  <a:cubicBezTo>
                    <a:pt x="0" y="2627"/>
                    <a:pt x="0" y="2627"/>
                    <a:pt x="0" y="2627"/>
                  </a:cubicBezTo>
                  <a:cubicBezTo>
                    <a:pt x="2194" y="2627"/>
                    <a:pt x="2194" y="2627"/>
                    <a:pt x="2194" y="2627"/>
                  </a:cubicBezTo>
                  <a:cubicBezTo>
                    <a:pt x="4778" y="13378"/>
                    <a:pt x="4778" y="13378"/>
                    <a:pt x="4778" y="13378"/>
                  </a:cubicBezTo>
                  <a:cubicBezTo>
                    <a:pt x="4778" y="14692"/>
                    <a:pt x="4778" y="14692"/>
                    <a:pt x="4778" y="14692"/>
                  </a:cubicBezTo>
                  <a:cubicBezTo>
                    <a:pt x="4778" y="16443"/>
                    <a:pt x="4778" y="16443"/>
                    <a:pt x="4778" y="16443"/>
                  </a:cubicBezTo>
                  <a:cubicBezTo>
                    <a:pt x="4778" y="16832"/>
                    <a:pt x="5168" y="16832"/>
                    <a:pt x="5168" y="16832"/>
                  </a:cubicBezTo>
                  <a:cubicBezTo>
                    <a:pt x="6046" y="16832"/>
                    <a:pt x="6046" y="16832"/>
                    <a:pt x="6046" y="16832"/>
                  </a:cubicBezTo>
                  <a:cubicBezTo>
                    <a:pt x="18138" y="16832"/>
                    <a:pt x="18138" y="16832"/>
                    <a:pt x="18138" y="16832"/>
                  </a:cubicBezTo>
                  <a:cubicBezTo>
                    <a:pt x="21161" y="16832"/>
                    <a:pt x="21161" y="16832"/>
                    <a:pt x="21161" y="16832"/>
                  </a:cubicBezTo>
                  <a:cubicBezTo>
                    <a:pt x="21600" y="16832"/>
                    <a:pt x="21600" y="16832"/>
                    <a:pt x="21600" y="16443"/>
                  </a:cubicBezTo>
                  <a:cubicBezTo>
                    <a:pt x="21600" y="14692"/>
                    <a:pt x="21600" y="14692"/>
                    <a:pt x="21600" y="14692"/>
                  </a:cubicBezTo>
                  <a:cubicBezTo>
                    <a:pt x="8191" y="14692"/>
                    <a:pt x="8191" y="14692"/>
                    <a:pt x="8191" y="14692"/>
                  </a:cubicBezTo>
                  <a:cubicBezTo>
                    <a:pt x="6485" y="14692"/>
                    <a:pt x="6485" y="13816"/>
                    <a:pt x="7753" y="13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755132" y="1050383"/>
            <a:ext cx="1692639" cy="1521366"/>
            <a:chOff x="474650" y="1796553"/>
            <a:chExt cx="2256851" cy="2028488"/>
          </a:xfrm>
        </p:grpSpPr>
        <p:sp>
          <p:nvSpPr>
            <p:cNvPr id="36" name="矩形 35"/>
            <p:cNvSpPr/>
            <p:nvPr/>
          </p:nvSpPr>
          <p:spPr>
            <a:xfrm>
              <a:off x="474650" y="1796553"/>
              <a:ext cx="2256851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92500" lnSpcReduction="20000"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上下文设置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74650" y="2160422"/>
              <a:ext cx="2256851" cy="1664619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       提供足够的上下文信息，使模型能够理解对话背景或任务要求，尤其是在长文本生成或复杂任务中。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左中括号 23"/>
          <p:cNvSpPr/>
          <p:nvPr/>
        </p:nvSpPr>
        <p:spPr>
          <a:xfrm>
            <a:off x="6846190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左中括号 24"/>
          <p:cNvSpPr/>
          <p:nvPr/>
        </p:nvSpPr>
        <p:spPr>
          <a:xfrm flipH="1">
            <a:off x="8362511" y="843558"/>
            <a:ext cx="176317" cy="2228593"/>
          </a:xfrm>
          <a:prstGeom prst="leftBracket">
            <a:avLst>
              <a:gd name="adj" fmla="val 92990"/>
            </a:avLst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425584" y="2764409"/>
            <a:ext cx="540060" cy="540060"/>
            <a:chOff x="10238529" y="3356992"/>
            <a:chExt cx="720080" cy="720080"/>
          </a:xfrm>
        </p:grpSpPr>
        <p:sp>
          <p:nvSpPr>
            <p:cNvPr id="30" name="椭圆 29"/>
            <p:cNvSpPr/>
            <p:nvPr/>
          </p:nvSpPr>
          <p:spPr bwMode="auto">
            <a:xfrm>
              <a:off x="10238529" y="3356992"/>
              <a:ext cx="720080" cy="72008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>
              <a:spLocks/>
            </p:cNvSpPr>
            <p:nvPr/>
          </p:nvSpPr>
          <p:spPr>
            <a:xfrm>
              <a:off x="10402577" y="3526071"/>
              <a:ext cx="382754" cy="38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28192" y="1048721"/>
            <a:ext cx="1692638" cy="1523027"/>
            <a:chOff x="474650" y="1794336"/>
            <a:chExt cx="2256851" cy="2030702"/>
          </a:xfrm>
        </p:grpSpPr>
        <p:sp>
          <p:nvSpPr>
            <p:cNvPr id="28" name="矩形 27"/>
            <p:cNvSpPr/>
            <p:nvPr/>
          </p:nvSpPr>
          <p:spPr>
            <a:xfrm>
              <a:off x="474650" y="1794336"/>
              <a:ext cx="2256851" cy="246221"/>
            </a:xfrm>
            <a:prstGeom prst="rect">
              <a:avLst/>
            </a:prstGeom>
          </p:spPr>
          <p:txBody>
            <a:bodyPr wrap="none" lIns="144000" tIns="0" rIns="144000" bIns="0">
              <a:normAutofit fontScale="85000" lnSpcReduction="20000"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zh-CN" sz="1800" b="1" kern="1200" dirty="0">
                  <a:solidFill>
                    <a:srgbClr val="687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示例学习</a:t>
              </a:r>
              <a:endParaRPr lang="zh-CN" altLang="zh-CN" sz="1600" dirty="0">
                <a:effectLst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74650" y="2160421"/>
              <a:ext cx="2256851" cy="1664617"/>
            </a:xfrm>
            <a:prstGeom prst="rect">
              <a:avLst/>
            </a:prstGeom>
          </p:spPr>
          <p:txBody>
            <a:bodyPr wrap="square" lIns="144000" tIns="0" rIns="14400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 dirty="0"/>
                <a:t>       通过提供高质量的示例或对比示例，让模型理解你希望达到的效果或避免的结果。这种方法可以帮助模型生成更符合预期的内容。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06591" y="3492371"/>
            <a:ext cx="338588" cy="1064928"/>
            <a:chOff x="1374597" y="4327608"/>
            <a:chExt cx="451450" cy="1419904"/>
          </a:xfrm>
        </p:grpSpPr>
        <p:sp>
          <p:nvSpPr>
            <p:cNvPr id="21" name="椭圆 20"/>
            <p:cNvSpPr/>
            <p:nvPr/>
          </p:nvSpPr>
          <p:spPr bwMode="auto">
            <a:xfrm>
              <a:off x="1374597" y="4327608"/>
              <a:ext cx="451450" cy="45145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 bwMode="auto">
            <a:xfrm>
              <a:off x="1463769" y="5029594"/>
              <a:ext cx="273106" cy="27310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1503184" y="5553236"/>
              <a:ext cx="194276" cy="194276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72079" y="3492371"/>
            <a:ext cx="338588" cy="1064928"/>
            <a:chOff x="4366469" y="4327608"/>
            <a:chExt cx="451450" cy="1419904"/>
          </a:xfrm>
        </p:grpSpPr>
        <p:sp>
          <p:nvSpPr>
            <p:cNvPr id="18" name="椭圆 17"/>
            <p:cNvSpPr/>
            <p:nvPr/>
          </p:nvSpPr>
          <p:spPr bwMode="auto">
            <a:xfrm>
              <a:off x="4366469" y="4327608"/>
              <a:ext cx="451450" cy="451450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4455641" y="5029594"/>
              <a:ext cx="273106" cy="27310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4495056" y="5553236"/>
              <a:ext cx="194276" cy="19427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434222" y="3492371"/>
            <a:ext cx="338588" cy="1064928"/>
            <a:chOff x="7358341" y="4327608"/>
            <a:chExt cx="451450" cy="1419904"/>
          </a:xfrm>
        </p:grpSpPr>
        <p:sp>
          <p:nvSpPr>
            <p:cNvPr id="15" name="椭圆 14"/>
            <p:cNvSpPr/>
            <p:nvPr/>
          </p:nvSpPr>
          <p:spPr bwMode="auto">
            <a:xfrm>
              <a:off x="7358341" y="4327608"/>
              <a:ext cx="451450" cy="451450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7447513" y="5029594"/>
              <a:ext cx="273106" cy="27310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7486928" y="5553236"/>
              <a:ext cx="194276" cy="19427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09347" y="3492371"/>
            <a:ext cx="338588" cy="1064928"/>
            <a:chOff x="10350213" y="4327608"/>
            <a:chExt cx="451450" cy="1419904"/>
          </a:xfrm>
        </p:grpSpPr>
        <p:sp>
          <p:nvSpPr>
            <p:cNvPr id="12" name="椭圆 11"/>
            <p:cNvSpPr/>
            <p:nvPr/>
          </p:nvSpPr>
          <p:spPr bwMode="auto">
            <a:xfrm>
              <a:off x="10350213" y="4327608"/>
              <a:ext cx="451450" cy="451450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10439385" y="5029594"/>
              <a:ext cx="273106" cy="27310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0478800" y="5553236"/>
              <a:ext cx="194276" cy="194276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5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Prompt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应用技巧</a:t>
            </a:r>
          </a:p>
        </p:txBody>
      </p:sp>
    </p:spTree>
    <p:extLst>
      <p:ext uri="{BB962C8B-B14F-4D97-AF65-F5344CB8AC3E}">
        <p14:creationId xmlns:p14="http://schemas.microsoft.com/office/powerpoint/2010/main" val="1228270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大气低平面工作总结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4140411-7572-4696-98f8-c35af167a78f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0.1047637795276,&quot;left&quot;:99.21198818897636,&quot;top&quot;:79.1287401574803,&quot;width&quot;:591.3270866141731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0.1047637795276,&quot;left&quot;:99.21198818897636,&quot;top&quot;:79.1287401574803,&quot;width&quot;:591.3270866141731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0.1047637795276,&quot;left&quot;:99.21198818897636,&quot;top&quot;:79.1287401574803,&quot;width&quot;:591.3270866141731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0.1047637795276,&quot;left&quot;:99.21198818897636,&quot;top&quot;:79.1287401574803,&quot;width&quot;:591.3270866141731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6.7425196850394,&quot;left&quot;:99.21198818897636,&quot;top&quot;:79.12874015748031,&quot;width&quot;:520.876043307086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43.95377952755905,&quot;left&quot;:36.86640787286274,&quot;top&quot;:121.70377952755905,&quot;width&quot;:641.26619055233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93.3,&quot;left&quot;:25.45,&quot;top&quot;:83.4,&quot;width&quot;:473.9}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23844"/>
      </a:accent1>
      <a:accent2>
        <a:srgbClr val="68778E"/>
      </a:accent2>
      <a:accent3>
        <a:srgbClr val="323844"/>
      </a:accent3>
      <a:accent4>
        <a:srgbClr val="68778E"/>
      </a:accent4>
      <a:accent5>
        <a:srgbClr val="323844"/>
      </a:accent5>
      <a:accent6>
        <a:srgbClr val="68778E"/>
      </a:accent6>
      <a:hlink>
        <a:srgbClr val="384059"/>
      </a:hlink>
      <a:folHlink>
        <a:srgbClr val="5880B4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323844"/>
    </a:accent1>
    <a:accent2>
      <a:srgbClr val="68778E"/>
    </a:accent2>
    <a:accent3>
      <a:srgbClr val="323844"/>
    </a:accent3>
    <a:accent4>
      <a:srgbClr val="68778E"/>
    </a:accent4>
    <a:accent5>
      <a:srgbClr val="323844"/>
    </a:accent5>
    <a:accent6>
      <a:srgbClr val="68778E"/>
    </a:accent6>
    <a:hlink>
      <a:srgbClr val="384059"/>
    </a:hlink>
    <a:folHlink>
      <a:srgbClr val="5880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1031</Words>
  <Application>Microsoft Office PowerPoint</Application>
  <PresentationFormat>全屏显示(16:9)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方正尚酷简体</vt:lpstr>
      <vt:lpstr>微软雅黑</vt:lpstr>
      <vt:lpstr>微软雅黑 Light</vt:lpstr>
      <vt:lpstr>Agency FB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人工智能软件开发与实践</dc:title>
  <dc:creator>user</dc:creator>
  <cp:keywords/>
  <cp:lastModifiedBy>子康 刘</cp:lastModifiedBy>
  <cp:revision>250</cp:revision>
  <dcterms:created xsi:type="dcterms:W3CDTF">2015-12-11T17:46:17Z</dcterms:created>
  <dcterms:modified xsi:type="dcterms:W3CDTF">2024-09-08T02:55:18Z</dcterms:modified>
</cp:coreProperties>
</file>