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handoutMasterIdLst>
    <p:handoutMasterId r:id="rId21"/>
  </p:handoutMasterIdLst>
  <p:sldIdLst>
    <p:sldId id="1479" r:id="rId4"/>
    <p:sldId id="1480" r:id="rId5"/>
    <p:sldId id="1481" r:id="rId6"/>
    <p:sldId id="1482" r:id="rId7"/>
    <p:sldId id="1483" r:id="rId8"/>
    <p:sldId id="1484" r:id="rId9"/>
    <p:sldId id="1485" r:id="rId10"/>
    <p:sldId id="1486" r:id="rId11"/>
    <p:sldId id="1487" r:id="rId12"/>
    <p:sldId id="1488" r:id="rId13"/>
    <p:sldId id="1489" r:id="rId14"/>
    <p:sldId id="1490" r:id="rId15"/>
    <p:sldId id="1491" r:id="rId16"/>
    <p:sldId id="1492" r:id="rId17"/>
    <p:sldId id="1493" r:id="rId18"/>
    <p:sldId id="1494" r:id="rId19"/>
  </p:sldIdLst>
  <p:sldSz cx="9144000" cy="6858000" type="screen4x3"/>
  <p:notesSz cx="6800850" cy="9872663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  <a:srgbClr val="FF99CC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08" autoAdjust="0"/>
  </p:normalViewPr>
  <p:slideViewPr>
    <p:cSldViewPr showGuides="1">
      <p:cViewPr varScale="1">
        <p:scale>
          <a:sx n="43" d="100"/>
          <a:sy n="43" d="100"/>
        </p:scale>
        <p:origin x="8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2241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  <a:t>2024/12/28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2241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815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8963"/>
            <a:ext cx="4987290" cy="44431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815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06450" y="1233488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4674235"/>
          </a:xfrm>
        </p:spPr>
        <p:txBody>
          <a:bodyPr/>
          <a:lstStyle/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一个进程释放了一台打印机，它可能会改变（</a:t>
            </a:r>
            <a:r>
              <a:rPr lang="en-US" altLang="zh-CN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）状态：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A. 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自身进程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B. 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输出进程</a:t>
            </a: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C. 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另一个等待打印机的进程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D. 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所有等待打印机的进程</a:t>
            </a: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 若一个进程实体由</a:t>
            </a:r>
            <a:r>
              <a:rPr lang="en-US" altLang="zh-CN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PCB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、共享正文段、数据堆段、数据栈段组成，请指出下列</a:t>
            </a:r>
            <a:r>
              <a:rPr lang="en-US" altLang="zh-CN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C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语言程序中的内容各位于那一段中。</a:t>
            </a:r>
          </a:p>
          <a:p>
            <a:pPr marL="0" indent="0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r>
              <a:rPr lang="en-US" altLang="zh-CN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     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全局变量（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），未赋值局部变量（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D</a:t>
            </a:r>
            <a:r>
              <a:rPr lang="zh-CN" alt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），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函数调用时的参数（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），用</a:t>
            </a:r>
            <a:r>
              <a:rPr lang="en-US" altLang="zh-CN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 malloc()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动态分配的存储区（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），进程优先级（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A. PCB           B.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正文段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C.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堆段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D.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栈段</a:t>
            </a: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 进程自身决定（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）</a:t>
            </a:r>
          </a:p>
          <a:p>
            <a:pPr marL="0" indent="0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A.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从运行态到阻塞态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B.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从运行态到就绪态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C.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从就绪态到运行态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D.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从阻塞态到就绪态</a:t>
            </a: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活学活用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7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uiExpand="1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活学活用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215" y="1341120"/>
            <a:ext cx="8505190" cy="49460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在虚拟分页存储管理系统中，若进程访问的页面不再主存中，且没有可用的页框，则正确的处理顺序是（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决定淘汰页</a:t>
            </a:r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→页面调出</a:t>
            </a:r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→缺页中断→页面调入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决定淘汰页</a:t>
            </a:r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→页面调入→缺页中断→页面调出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 </a:t>
            </a:r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缺页中断→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决定淘汰页</a:t>
            </a:r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→页面调出→页面调入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 </a:t>
            </a:r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缺页中断→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决定淘汰页</a:t>
            </a:r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→页面调入→页面调出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分页式，采用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位虚地址，页面大小为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4KB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，页表项大小为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，则采用（）级页表，页内偏移（）位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 3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         B  3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14         C  4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        D  4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14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活学活用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215" y="1341120"/>
            <a:ext cx="8505190" cy="49460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）影响请求分页系统平均访存时间的是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缺页率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B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磁盘读写时间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内存访问时间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D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执行缺页处理程序的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时间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活学活用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215" y="1341120"/>
            <a:ext cx="8505190" cy="49460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设文件索引节点中有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地址项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是直接索引，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一级间接索引，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两级间接索引，每个地址项为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，磁盘索引块和磁盘数据块大小均为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，则单个文件的最大长度为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4*256+2*256/4*256+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256/4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256/4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*256=1057K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在一个文件被用户进程首次打开的过程中，操作系统需要做的是（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将文件内容读入内存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将文件的数据缓冲区首指针返回给用户进程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修改文件控制块中的读写权限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将文件控制块读入内存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活学活用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215" y="1341120"/>
            <a:ext cx="8505190" cy="49460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多个进程共享同一文件，则下列叙述正确的是（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各进程只能用读的方式打开文件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在系统的打开文件表中只有一个表项包含此文件的属性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各进程的用户打开文件表中关于此文件的表项内容相同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进程关闭此文件时，系统将删除打开文件表中的对应表项</a:t>
            </a:r>
          </a:p>
          <a:p>
            <a:pPr marL="0" indent="0">
              <a:buNone/>
            </a:pP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（多选）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可用于文件系统管理空闲磁盘块的数据结构是（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ACD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、位图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、索引节点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、空闲磁盘块链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、文件分配表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有些操作系统将文件描述系统从目录项中分离出来，这样做的原因是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减少查找文件时所需要的资源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活学活用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215" y="1341120"/>
            <a:ext cx="8505190" cy="49460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某文件系统的目录项由文件名和索引结点构成，若某个目录项的长度为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64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，其中用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存放索引结点号，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60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存放文件名，则该文件系统能创建的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文件数量的上限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为？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若文件系统的索引结点中有直接地址项和间接地址项，则下列选项中，与单个文件长度无关的因素是（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索引结点的总数量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间接地址索引的级数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地址项的个数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盘块的大小</a:t>
            </a:r>
          </a:p>
          <a:p>
            <a:pPr marL="0" indent="0">
              <a:buNone/>
            </a:pP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活学活用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215" y="1341120"/>
            <a:ext cx="8505190" cy="49460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程序员利用系统调用打开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设备时，通常使用的是（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逻辑设备名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B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物理设备名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C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主设备号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D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从设备号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</a:p>
          <a:p>
            <a:pPr marL="0" indent="0">
              <a:buNone/>
            </a:pP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某文件占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个磁盘块，现要把该文件的磁盘块逐个读入主缓冲区，并送到用户区进行分析，假设一个缓冲区与一个磁盘块大小相同，把一个磁盘块读入缓冲区的时间为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100μs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，将缓冲区的数据传送到用户区的时间是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50μs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对一块数据进行分析的时间为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50μs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。在单缓冲区和双缓冲区结构下，读入并分析该文件的时间分别为：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单缓冲：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1550μs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双缓冲：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1100μs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某文件系统的簇和扇区大小分别为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1KB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512B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，大小为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1026B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的文件，系统给其分配的磁盘空间大小为：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2048B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活学活用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215" y="1341120"/>
            <a:ext cx="8505190" cy="49460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假设磁头当前位于第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105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道，正在向磁道序号增加的方向移动，现有一个磁道访问请求序列为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35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45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68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110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180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170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195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，采用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调度算法，得到的磁道访问序列是？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处理完上述请求后，磁头移过的磁道数是？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105 110  170 180 195 8 45 35 12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(195-105)+(195-12)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4674235"/>
          </a:xfrm>
        </p:spPr>
        <p:txBody>
          <a:bodyPr/>
          <a:lstStyle/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下列关于父进程和子进程的叙述中，说法错误的是：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A. 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父进程与子进程可以并发执行</a:t>
            </a: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B. 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父进程和子进程共享虚拟地址空间</a:t>
            </a: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C. 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父进程与子进程有不同的进程控制块</a:t>
            </a: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D. 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父进程与子进程不能同时使用临界资源</a:t>
            </a: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 下列选项中，会导致进程从执行态变为就绪态的事件是（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A.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执行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wait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原语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          B.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申请内存失败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C.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启动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设备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            D.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被高优先级进程抢占</a:t>
            </a: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 下列选项中，降低进程优先级的合适时机是：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A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A.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进程时间片用完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B.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进程刚完成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操作，进入就绪队列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C.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长期处于就绪队列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D.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进程从就绪态转为</a:t>
            </a:r>
            <a:r>
              <a:rPr 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运行态</a:t>
            </a: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活学活用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7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7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7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uiExpand="1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4674235"/>
          </a:xfrm>
        </p:spPr>
        <p:txBody>
          <a:bodyPr/>
          <a:lstStyle/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在多对一的线程模型中，当一个多线程进程中的某个线程被阻塞后：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该进程的其他线程仍可继续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B.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整个进程都将阻塞</a:t>
            </a: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该阻塞线程将被撤销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D. 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该阻塞线程将永远不可能再执行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 下面的叙述中正确的是（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）</a:t>
            </a:r>
          </a:p>
          <a:p>
            <a:pPr marL="0" indent="0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A.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引入线程后，处理器只能在线程间切换</a:t>
            </a:r>
          </a:p>
          <a:p>
            <a:pPr marL="0" indent="0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B.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引入线程后，处理器仍在进程间切换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线程的切换，不会引起进程的切换</a:t>
            </a: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线程的切换，可能会引起进程的切换</a:t>
            </a:r>
          </a:p>
          <a:p>
            <a:pPr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 在支持多线程的系统中，进程</a:t>
            </a:r>
            <a:r>
              <a:rPr lang="en-US" altLang="zh-CN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A</a:t>
            </a:r>
            <a:r>
              <a:rPr lang="zh-CN" altLang="en-US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创建的若干线程不能共享的是：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D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A.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的代码段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   B.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中打开的文件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C.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的全局变量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D.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中某线程的栈指针</a:t>
            </a: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活学活用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7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uiExpand="1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活学活用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）有利于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繁忙型的任务，而不利于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繁忙的任务：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时间片轮转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  B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先来先服务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短作业优先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  D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优先权调度</a:t>
            </a:r>
          </a:p>
          <a:p>
            <a:pPr marL="0" indent="0" latinLnBrk="0">
              <a:spcBef>
                <a:spcPts val="12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关于优先级叙述正确的是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0" algn="l">
              <a:buClrTx/>
              <a:buSzTx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计算型作业的优先级，应高于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型作业的优先级</a:t>
            </a:r>
          </a:p>
          <a:p>
            <a:pPr marL="0" algn="l">
              <a:buClrTx/>
              <a:buSzTx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用户进程的优先级应高于系统进程的优先级</a:t>
            </a:r>
          </a:p>
          <a:p>
            <a:pPr marL="0" algn="l">
              <a:buClrTx/>
              <a:buSzTx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随着作业等待时间的增加，优先权应下降</a:t>
            </a:r>
          </a:p>
          <a:p>
            <a:pPr marL="0" algn="l">
              <a:buClrTx/>
              <a:buSzTx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随着进程执行时间的增加，优先权应下降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活学活用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分时系统实现时间片轮转调度需要使用的是（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）：</a:t>
            </a:r>
          </a:p>
          <a:p>
            <a:pPr marL="0" algn="l">
              <a:buClrTx/>
              <a:buSzTx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Ⅰ 进程控制块 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Ⅱ 时钟中断处理程序</a:t>
            </a:r>
          </a:p>
          <a:p>
            <a:pPr marL="0" algn="l">
              <a:buClrTx/>
              <a:buSzTx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Ⅲ 进程就绪队列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Ⅳ 进程阻塞队列</a:t>
            </a:r>
          </a:p>
          <a:p>
            <a:pPr marL="0" indent="0" latinLnBrk="0">
              <a:spcBef>
                <a:spcPts val="120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仅Ⅱ、Ⅲ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仅Ⅱ、Ⅳ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仅Ⅰ、Ⅱ、Ⅲ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仅Ⅰ、Ⅱ、Ⅳ</a:t>
            </a:r>
          </a:p>
          <a:p>
            <a:pPr marL="0" indent="0">
              <a:buNone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可以引起进程调度程序执行的是（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Ⅰ 中断处理结束   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Ⅱ 进程阻塞</a:t>
            </a:r>
          </a:p>
          <a:p>
            <a:pPr marL="0" algn="l">
              <a:buClrTx/>
              <a:buSzTx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Ⅲ 进程执行结束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Ⅳ 进程的时间片用完</a:t>
            </a:r>
          </a:p>
          <a:p>
            <a:pPr marL="0" indent="0" latinLnBrk="0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仅Ⅰ、Ⅲ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仅Ⅱ、Ⅳ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仅Ⅲ、Ⅳ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仅Ⅰ、Ⅱ、Ⅲ、Ⅳ</a:t>
            </a:r>
          </a:p>
          <a:p>
            <a:pPr marL="0" indent="0" latinLnBrk="0">
              <a:spcBef>
                <a:spcPts val="600"/>
              </a:spcBef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活学活用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/>
        </p:nvSpPr>
        <p:spPr>
          <a:xfrm>
            <a:off x="260985" y="1196975"/>
            <a:ext cx="8676640" cy="56064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动态重定位是在作业的（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）中进行的</a:t>
            </a:r>
          </a:p>
          <a:p>
            <a:pPr marL="0" lvl="0" indent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、编译过程</a:t>
            </a: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  B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、装入过程</a:t>
            </a: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  C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、链接过程</a:t>
            </a: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   D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、执行过程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哪种内存管理方式没有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动态重定位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？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固定分区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哪种内存管理方式不会产生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内碎片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？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动态分区，分段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首次适应算法的空闲分区（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marL="0" lvl="0" indent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、按大小递减顺序连在一起</a:t>
            </a: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  B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、按大小递增的顺序连在一起</a:t>
            </a:r>
          </a:p>
          <a:p>
            <a:pPr marL="0" lvl="0" indent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C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、按地址由小到大排列</a:t>
            </a: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  D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、按地址由大到小排列</a:t>
            </a: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页表的起始地址存放在（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D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marL="0" lvl="0" indent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sym typeface="+mn-ea"/>
              </a:rPr>
              <a:t>A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、内存</a:t>
            </a:r>
            <a:r>
              <a:rPr lang="en-US" altLang="zh-CN" sz="2000" b="1" dirty="0">
                <a:solidFill>
                  <a:srgbClr val="0070C0"/>
                </a:solidFill>
                <a:sym typeface="+mn-ea"/>
              </a:rPr>
              <a:t>        B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、页表</a:t>
            </a:r>
            <a:r>
              <a:rPr lang="en-US" altLang="zh-CN" sz="2000" b="1" dirty="0">
                <a:solidFill>
                  <a:srgbClr val="0070C0"/>
                </a:solidFill>
                <a:sym typeface="+mn-ea"/>
              </a:rPr>
              <a:t>           C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、快表</a:t>
            </a:r>
            <a:r>
              <a:rPr lang="en-US" altLang="zh-CN" sz="2000" b="1" dirty="0">
                <a:solidFill>
                  <a:srgbClr val="0070C0"/>
                </a:solidFill>
                <a:sym typeface="+mn-ea"/>
              </a:rPr>
              <a:t>          D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、寄存器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活学活用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/>
        </p:nvSpPr>
        <p:spPr>
          <a:xfrm>
            <a:off x="260985" y="1196975"/>
            <a:ext cx="8676640" cy="56064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讨论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页面大小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对分页系统的影响？</a:t>
            </a:r>
          </a:p>
          <a:p>
            <a:pPr marL="0" lvl="0" indent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页面大，则内碎片大，页面小，则页表长</a:t>
            </a: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多级页表的优点？</a:t>
            </a:r>
          </a:p>
          <a:p>
            <a:pPr marL="0" lvl="0" indent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不需要连续的内存空间存放页表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分段，地址长度为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位，其中段号占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8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位，则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最大段长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为（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sz="2400" b="1" baseline="30000" dirty="0">
                <a:solidFill>
                  <a:srgbClr val="FF0000"/>
                </a:solidFill>
                <a:sym typeface="+mn-ea"/>
              </a:rPr>
              <a:t>24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分页，两级页表，页大小为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，页表项大小为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，逻辑地址空间大小为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页，求页目录表中包含的表项个数至少是？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0" lvl="0" indent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sym typeface="+mn-ea"/>
              </a:rPr>
              <a:t>    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 2</a:t>
            </a:r>
            <a:r>
              <a:rPr lang="en-US" altLang="zh-CN" sz="2000" b="1" baseline="30000" dirty="0">
                <a:solidFill>
                  <a:srgbClr val="FF0000"/>
                </a:solidFill>
                <a:sym typeface="+mn-ea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活学活用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/>
        </p:nvSpPr>
        <p:spPr>
          <a:xfrm>
            <a:off x="260985" y="1196975"/>
            <a:ext cx="8676640" cy="56064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假设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页目录表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在内存地址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0x0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，请根据下图物理内存中的实际存储情况，详细描述将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线性地址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0x004067FA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通过二级页表转换为物理地址的过程？</a:t>
            </a:r>
          </a:p>
        </p:txBody>
      </p:sp>
      <p:pic>
        <p:nvPicPr>
          <p:cNvPr id="2" name="图片 -2147482621" descr="ac692c70071e26a270755a787b4ddbb"/>
          <p:cNvPicPr>
            <a:picLocks noChangeAspect="1"/>
          </p:cNvPicPr>
          <p:nvPr/>
        </p:nvPicPr>
        <p:blipFill>
          <a:blip r:embed="rId3"/>
          <a:srcRect l="655"/>
          <a:stretch>
            <a:fillRect/>
          </a:stretch>
        </p:blipFill>
        <p:spPr>
          <a:xfrm>
            <a:off x="612775" y="2852420"/>
            <a:ext cx="4745990" cy="1126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20" descr="f01f9aedfa32b9bddbf948eb39a23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" y="4292600"/>
            <a:ext cx="4752975" cy="1517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588125" y="3893820"/>
            <a:ext cx="17786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0x004067FA</a:t>
            </a:r>
          </a:p>
        </p:txBody>
      </p:sp>
      <p:sp>
        <p:nvSpPr>
          <p:cNvPr id="6" name="矩形 5"/>
          <p:cNvSpPr/>
          <p:nvPr/>
        </p:nvSpPr>
        <p:spPr>
          <a:xfrm>
            <a:off x="3347720" y="5013325"/>
            <a:ext cx="935990" cy="2159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活学活用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215" y="1341120"/>
            <a:ext cx="8505190" cy="49460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请求分页存储管理中，若把页面尺寸增大一倍，而页数不变，则缺页中断会（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减少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不变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可能增加也可能减少</a:t>
            </a:r>
          </a:p>
          <a:p>
            <a:pPr marL="0" indent="0"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进程在执行中发生了缺页中断，经操作系统处理后，应让其执行（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）指令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被中断的前一条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B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被中断的那一条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被中断的后一条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D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启动时的第一条</a:t>
            </a:r>
          </a:p>
          <a:p>
            <a:pPr marL="0" indent="0">
              <a:buNone/>
            </a:pP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主存容量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，外存容量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400M,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计算机地址寄存器有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位，则虚存最大容量是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1MB        B 401MB      C 1MB+2</a:t>
            </a:r>
            <a:r>
              <a:rPr lang="en-US" altLang="zh-CN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      D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32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825ba92-c481-4c68-9cac-59e3dc06af8c"/>
  <p:tag name="COMMONDATA" val="eyJoZGlkIjoiMTdlMWFlOWY3ODUzY2IxNWQ1YmNlMzM3YjllMWJkOG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62</TotalTime>
  <Words>1866</Words>
  <Application>Microsoft Office PowerPoint</Application>
  <PresentationFormat>全屏显示(4:3)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仿宋_GB2312</vt:lpstr>
      <vt:lpstr>Arial</vt:lpstr>
      <vt:lpstr>Arial Black</vt:lpstr>
      <vt:lpstr>Arial Narrow</vt:lpstr>
      <vt:lpstr>Times New Roman</vt:lpstr>
      <vt:lpstr>Wingdings</vt:lpstr>
      <vt:lpstr>1_Radial</vt:lpstr>
      <vt:lpstr>Radial</vt:lpstr>
      <vt:lpstr>默认设计模板</vt:lpstr>
      <vt:lpstr>PowerPoint 演示文稿</vt:lpstr>
      <vt:lpstr>PowerPoint 演示文稿</vt:lpstr>
      <vt:lpstr>PowerPoint 演示文稿</vt:lpstr>
      <vt:lpstr>活学活用</vt:lpstr>
      <vt:lpstr>活学活用</vt:lpstr>
      <vt:lpstr>PowerPoint 演示文稿</vt:lpstr>
      <vt:lpstr>PowerPoint 演示文稿</vt:lpstr>
      <vt:lpstr>PowerPoint 演示文稿</vt:lpstr>
      <vt:lpstr>活学活用</vt:lpstr>
      <vt:lpstr>活学活用</vt:lpstr>
      <vt:lpstr>活学活用</vt:lpstr>
      <vt:lpstr>活学活用</vt:lpstr>
      <vt:lpstr>活学活用</vt:lpstr>
      <vt:lpstr>活学活用</vt:lpstr>
      <vt:lpstr>活学活用</vt:lpstr>
      <vt:lpstr>活学活用</vt:lpstr>
    </vt:vector>
  </TitlesOfParts>
  <Company>雨薇在线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子康 刘</cp:lastModifiedBy>
  <cp:revision>242</cp:revision>
  <cp:lastPrinted>2019-07-15T08:06:00Z</cp:lastPrinted>
  <dcterms:created xsi:type="dcterms:W3CDTF">2004-08-18T11:10:00Z</dcterms:created>
  <dcterms:modified xsi:type="dcterms:W3CDTF">2024-12-28T08:07:29Z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34BB8B02D20645519035AFDD7EC49601_13</vt:lpwstr>
  </property>
  <property fmtid="{D5CDD505-2E9C-101B-9397-08002B2CF9AE}" pid="3" name="KSOProductBuildVer">
    <vt:lpwstr>2052-12.1.0.19302</vt:lpwstr>
  </property>
</Properties>
</file>