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0" r:id="rId2"/>
    <p:sldId id="543" r:id="rId3"/>
    <p:sldId id="554" r:id="rId4"/>
    <p:sldId id="552" r:id="rId5"/>
    <p:sldId id="555" r:id="rId6"/>
    <p:sldId id="544" r:id="rId7"/>
    <p:sldId id="550" r:id="rId8"/>
    <p:sldId id="546" r:id="rId9"/>
    <p:sldId id="557" r:id="rId10"/>
    <p:sldId id="560" r:id="rId11"/>
    <p:sldId id="561" r:id="rId12"/>
    <p:sldId id="559" r:id="rId13"/>
    <p:sldId id="558" r:id="rId14"/>
    <p:sldId id="548" r:id="rId15"/>
    <p:sldId id="551" r:id="rId16"/>
    <p:sldId id="54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005FB-1F80-42D3-AAEF-86A4217B13FB}">
          <p14:sldIdLst>
            <p14:sldId id="340"/>
            <p14:sldId id="543"/>
            <p14:sldId id="554"/>
            <p14:sldId id="552"/>
            <p14:sldId id="555"/>
            <p14:sldId id="544"/>
            <p14:sldId id="550"/>
            <p14:sldId id="546"/>
            <p14:sldId id="557"/>
            <p14:sldId id="560"/>
            <p14:sldId id="561"/>
            <p14:sldId id="559"/>
            <p14:sldId id="558"/>
            <p14:sldId id="548"/>
            <p14:sldId id="551"/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D"/>
    <a:srgbClr val="E51937"/>
    <a:srgbClr val="4747BA"/>
    <a:srgbClr val="ADADE0"/>
    <a:srgbClr val="8484D1"/>
    <a:srgbClr val="015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E0AE3-C09A-FE4C-B384-56310A1D37A7}" v="32" dt="2020-07-01T12:32:33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6056" autoAdjust="0"/>
  </p:normalViewPr>
  <p:slideViewPr>
    <p:cSldViewPr snapToGrid="0">
      <p:cViewPr varScale="1">
        <p:scale>
          <a:sx n="71" d="100"/>
          <a:sy n="71" d="100"/>
        </p:scale>
        <p:origin x="220" y="3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FB0F-6192-48FE-99AC-AF225DC028A7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677A-EDDD-4DA4-9464-453B9AC95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1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1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Security Framework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Based on SCD2:</a:t>
            </a:r>
            <a:endParaRPr kumimoji="1" lang="en-US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Process isolation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Result integrity verification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Access control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Copyright protection: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Generated data for browsing only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No persistent storage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Copyright belongs to original data owner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357A2-0030-1D65-8065-8A370DB7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FFEB03-F89B-0F7C-01F7-A43207F88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6331EF-89F1-5337-DD5D-DDB1AAC00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伪缺失判断模块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(Pseudo-missing Judgment Module):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识别请求类型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缺失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伪缺失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基于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和元数据进行判断</a:t>
            </a:r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控制器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(Two-pronged Controller):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决策树模型预测访问模式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平衡生成和策略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可扩展生成处理器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(Extensible Generative-hit Processor):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支持图像处理和数据块操作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预留其他数据类型扩展接口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Pseudo-missing Judgment Module: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Identifies request types (hit/miss/pseudo-miss)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Makes judgments based on URL and metadata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Two-pronged Controller: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Decision tree model predicts access patterns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Balances generation and fetching strategies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Extensible Generative-hit Processor: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Supports image processing and data block operations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Reserves interfaces for other data type extensions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87D80-5E50-EF13-B8F1-888AF27DC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6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357A2-0030-1D65-8065-8A370DB7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FFEB03-F89B-0F7C-01F7-A43207F88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6331EF-89F1-5337-DD5D-DDB1AAC00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伪缺失判断模块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(Pseudo-missing Judgment Module):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识别请求类型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缺失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伪缺失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基于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和元数据进行判断</a:t>
            </a:r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控制器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(Two-pronged Controller):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决策树模型预测访问模式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平衡生成和策略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可扩展生成处理器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(Extensible Generative-hit Processor):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支持图像处理和数据块操作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预留其他数据类型扩展接口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Pseudo-missing Judgment Module: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Identifies request types (hit/miss/pseudo-miss)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Makes judgments based on URL and metadata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Two-pronged Controller: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Decision tree model predicts access patterns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Balances generation and fetching strategies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Extensible Generative-hit Processor: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Supports image processing and data block operations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Reserves interfaces for other data type extensions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87D80-5E50-EF13-B8F1-888AF27DC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F04A9-620B-2067-1CB2-A4BD59E5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7E6344-05B5-C545-1B4A-83158F5FD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5083CE-DCDF-9918-9DD3-14A60898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红色虚线表示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CGHit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部署时间点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蓝色虚线表示系统预设的资源使用上限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平均访问延迟：降低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56.04%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回源带宽：减少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60.28%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利用率：从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5.73%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增加到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15.23%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内存使用：从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47.16GB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增加到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49.49GB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When the requested data is not available on the CDN, it must be fetched from a remote data center, increasing latency.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当请求的数据在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CDN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上不可用时，需要从远程数据中心获取，增加了延迟。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CDN services may overlook the locality of content, leading to underutilized performance enhancement potential.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CDN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服务可能忽视了内容的局部性，导致性能提升的潜力未被充分利用。</a:t>
            </a:r>
          </a:p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86D5F-9DCA-8CBB-3E21-218F3A6EF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6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F04A9-620B-2067-1CB2-A4BD59E5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7E6344-05B5-C545-1B4A-83158F5FD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5083CE-DCDF-9918-9DD3-14A60898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>
                <a:ea typeface="PingFang SC" panose="020B0400000000000000" pitchFamily="34" charset="-122"/>
              </a:rPr>
              <a:t>The figure shows the performance comparison of the same caching algorithms on the original system and </a:t>
            </a:r>
            <a:r>
              <a:rPr kumimoji="1" lang="en-US" altLang="zh-CN" sz="1200" dirty="0" err="1">
                <a:ea typeface="PingFang SC" panose="020B0400000000000000" pitchFamily="34" charset="-122"/>
              </a:rPr>
              <a:t>CGHit</a:t>
            </a:r>
            <a:r>
              <a:rPr kumimoji="1" lang="en-US" altLang="zh-CN" sz="1200" dirty="0">
                <a:ea typeface="PingFang SC" panose="020B0400000000000000" pitchFamily="34" charset="-122"/>
              </a:rPr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86D5F-9DCA-8CBB-3E21-218F3A6EF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337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C5EA4-8E24-19DE-68A4-106D882A7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39CC7A-C830-66FB-3986-705F64D69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2BD846-30CC-31FD-FC1E-0395327F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6F0AC6C1-0E11-1ADF-056C-4CD9FFC57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8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24BE-E1B0-119E-BB05-A35607DF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A4C3B6-7F57-78EE-365B-5D00B7DEA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87C134-D374-2CD7-D15F-7825B93B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Page 1. CDN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现状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Cache Miss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成本高昂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带宽资源成本高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过多的回源流量也会导致服务器压力增大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数据中心获取延迟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(~230ms)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远高于缓存命中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(~2ms),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严重影响用户体验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以腾讯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CDN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为例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,Cache Miss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情况下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P99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延迟达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218.06ms,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Cache Hit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倍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AB94C-C7EE-2E44-CFF9-25C1D734B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1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24BE-E1B0-119E-BB05-A35607DF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A4C3B6-7F57-78EE-365B-5D00B7DEA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87C134-D374-2CD7-D15F-7825B93B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缓存策略未充分考虑内容局部性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导致相似内容重复存储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经测量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512GB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容量的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CDN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节点中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重复内容占用超过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40%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存储空间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导致：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带宽资源消耗增加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每次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Cache Miss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产生约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2MB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的回源流量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用户体验受影响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尤其在移动网络环境下更为明显</a:t>
            </a: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AB94C-C7EE-2E44-CFF9-25C1D734B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3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24BE-E1B0-119E-BB05-A35607DF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A4C3B6-7F57-78EE-365B-5D00B7DEA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87C134-D374-2CD7-D15F-7825B93B3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Traditional CDNs overly rely on data locality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URL-based caching strategies predominate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Results in redundant storage of identical content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Example: Same image stored in JPEG/PNG/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WebP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formats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4AB94C-C7EE-2E44-CFF9-25C1D734B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39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 2.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关键观察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CDN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边缘节点计算资源闲置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(idle computing resources):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多家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CDN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提供商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(Akamai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、阿里巴巴、腾讯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的调查显示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利用率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&lt;20%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边缘计算资源丰富而云端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资源稀缺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生成替代获取的可行性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(replacing "fetching" with "generation"):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获取数据延迟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(fetching time)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约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230ms,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是缓存命中的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多倍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图像格式转换约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40ms,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数据块转换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&lt;10ms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时间差足够支持生成式命中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(generative hit)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62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Average data center fetch latency: ~230ms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Common operations performance: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format conversion: 40ms (JPEG-&gt;PNG)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Video transcoding: 100ms/second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 block conversion: &lt;10ms (1MB)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95% of conversion tasks complete within 150ms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Edge generation saves &gt;50% time compared to fetching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70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CC9F-3940-3CE2-69A8-867D5117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74DDF8-0860-809D-6F3F-85FB85A4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5F1093-6EDB-B9EB-C6FC-07FCC4CE3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提出新的概念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Page 6. Generation vs. Fetching 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生成替代获取的可行性</a:t>
            </a: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### Page 7. </a:t>
            </a:r>
            <a:r>
              <a:rPr lang="zh-CN" alt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伪缺失</a:t>
            </a:r>
            <a:r>
              <a:rPr lang="en-US" altLang="zh-C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(Pseudo-missing)</a:t>
            </a: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定义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数据不在缓存但可基于相似内容生成的情况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判断标准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存在相似内容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相似度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&gt;0.8)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转换代价小于获取代价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生成结果可验证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CN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6D90A-12A0-44B7-7B0B-2CD537368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6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9428-98D6-C127-4145-86287362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DA064-C0C4-FB80-12B6-A4E4E9B05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F6FE89-6FB7-CC9E-4DD0-15B1B8179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1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请求的数据是来自缓存数据的一个段或多个段的组合。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2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请求的数据在内容上与缓存数据相同，但这些数据的形式不同（例如，形状、大小、分辨率等）。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3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内容上与缓存数据相同，但这些数据的编码格式不同（即，例如，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.txt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变为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.docx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，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.jpeg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变为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altLang="zh-CN" b="0" i="0" dirty="0" err="1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png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等）。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4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内容上与缓存数据相似或相关。</a:t>
            </a: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数据分段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组合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 Segmentation/Combination):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从已缓存数据中提取或拼接所需部分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适用于大文件分块存储场景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内容相同但形式不同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(Same Content Different Form):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图像旋转、缩放、增强等处理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保持内容不变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调整呈现形式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内容相同但格式不同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(Same Content Different Format):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文件格式转换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(.txt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.docx)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图像格式转换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(.jpeg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7.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内容相似或相关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(Similar or Related Content):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图像对象移除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修改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文档主题更新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基于随机向量生成新内容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 Segmentation/Combination: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Extract or concatenate required parts from cached data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Suitable for large file block storage scenarios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Same Content Different Form: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rotation, scaling, enhancement, etc.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Maintain content while adjusting presentation form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Same Content Different Format: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File format conversion (.txt to .docx)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format conversion (.jpeg to 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Similar or Related Content: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object removal/modification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Document theme updates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Generate new content based on random vectors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07368-8AF3-1056-438B-EEF32A0CB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8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9428-98D6-C127-4145-86287362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8DA064-C0C4-FB80-12B6-A4E4E9B05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F6FE89-6FB7-CC9E-4DD0-15B1B8179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1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请求的数据是来自缓存数据的一个段或多个段的组合。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2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请求的数据在内容上与缓存数据相同，但这些数据的形式不同（例如，形状、大小、分辨率等）。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3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内容上与缓存数据相同，但这些数据的编码格式不同（即，例如，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.txt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变为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.docx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，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.jpeg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变为</a:t>
            </a:r>
            <a:r>
              <a:rPr lang="en-US" altLang="zh-CN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.</a:t>
            </a:r>
            <a:r>
              <a:rPr lang="en-US" altLang="zh-CN" b="0" i="0" dirty="0" err="1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png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等）。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场景</a:t>
            </a:r>
            <a:r>
              <a:rPr lang="en-US" altLang="zh-CN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4</a:t>
            </a:r>
            <a:r>
              <a:rPr lang="zh-CN" altLang="en-US" b="1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：</a:t>
            </a:r>
            <a:r>
              <a:rPr lang="zh-CN" altLang="en-US" b="0" i="0" dirty="0">
                <a:solidFill>
                  <a:srgbClr val="34495E"/>
                </a:solidFill>
                <a:effectLst/>
                <a:latin typeface="Ubuntu" panose="020B0504030602030204" pitchFamily="34" charset="0"/>
              </a:rPr>
              <a:t> 内容上与缓存数据相似或相关。</a:t>
            </a: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zh-CN" sz="1200" b="0" i="0" dirty="0">
              <a:solidFill>
                <a:srgbClr val="34495E"/>
              </a:solidFill>
              <a:effectLst/>
              <a:latin typeface="Constantia" panose="02030602050306030303" pitchFamily="18" charset="0"/>
            </a:endParaRP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数据分段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组合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 Segmentation/Combination):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从已缓存数据中提取或拼接所需部分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适用于大文件分块存储场景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内容相同但形式不同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(Same Content Different Form):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图像旋转、缩放、增强等处理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保持内容不变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调整呈现形式</a:t>
            </a:r>
          </a:p>
          <a:p>
            <a:b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内容相同但格式不同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(Same Content Different Format):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文件格式转换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(.txt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.docx)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图像格式转换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(.jpeg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7.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内容相似或相关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(Similar or Related Content):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图像对象移除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修改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文档主题更新</a:t>
            </a:r>
          </a:p>
          <a:p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基于随机向量生成新内容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 Segmentation/Combination: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Extract or concatenate required parts from cached data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Suitable for large file block storage scenarios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Same Content Different Form: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rotation, scaling, enhancement, etc.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Maintain content while adjusting presentation form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Same Content Different Format: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File format conversion (.txt to .docx)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format conversion (.jpeg to .</a:t>
            </a:r>
            <a:r>
              <a:rPr lang="en-US" altLang="zh-C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Similar or Related Content: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Image object removal/modification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Document theme updates</a:t>
            </a:r>
          </a:p>
          <a:p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Generate new content based on random vectors</a:t>
            </a:r>
          </a:p>
          <a:p>
            <a:b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34495E"/>
              </a:solidFill>
              <a:effectLst/>
              <a:latin typeface="Ubuntu" panose="020B0504030602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07368-8AF3-1056-438B-EEF32A0CB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1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8A-CC46-473E-BAED-B264D45A45B1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tc">
            <a:extLst>
              <a:ext uri="{FF2B5EF4-FFF2-40B4-BE49-F238E27FC236}">
                <a16:creationId xmlns:a16="http://schemas.microsoft.com/office/drawing/2014/main" id="{30879221-56FC-2145-8F32-CBCBA329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290" y="5443637"/>
            <a:ext cx="1615317" cy="10068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578B9E4-7351-4340-9BAC-4D885C36E6D1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F279D7-716D-41DC-91D1-CF67A641CB66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5050F5-8F30-4A70-A69E-F6B787105A13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>
            <a:extLst>
              <a:ext uri="{FF2B5EF4-FFF2-40B4-BE49-F238E27FC236}">
                <a16:creationId xmlns:a16="http://schemas.microsoft.com/office/drawing/2014/main" id="{A0076C24-50E0-45A9-96B9-F8F6ABD8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AF9F1A-FCAA-4005-A145-35FCDE54E4B4}"/>
              </a:ext>
            </a:extLst>
          </p:cNvPr>
          <p:cNvSpPr/>
          <p:nvPr/>
        </p:nvSpPr>
        <p:spPr>
          <a:xfrm>
            <a:off x="-1" y="131799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 err="1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CGHit</a:t>
            </a:r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: A Content-oriented Generative-hit</a:t>
            </a:r>
          </a:p>
          <a:p>
            <a:pPr algn="ctr"/>
            <a:r>
              <a:rPr lang="en-US" altLang="zh-CN" sz="4400" b="1" dirty="0">
                <a:solidFill>
                  <a:srgbClr val="4747BA"/>
                </a:solidFill>
                <a:latin typeface="Constantia" panose="02030602050306030303" pitchFamily="18" charset="0"/>
                <a:ea typeface="微软雅黑" charset="0"/>
                <a:cs typeface="Calibri" panose="020F0502020204030204" pitchFamily="34" charset="0"/>
              </a:rPr>
              <a:t>Framework for Content Delivery Networks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54A4F32-55D8-45EB-91E7-C3D4C763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>
            <a:extLst>
              <a:ext uri="{FF2B5EF4-FFF2-40B4-BE49-F238E27FC236}">
                <a16:creationId xmlns:a16="http://schemas.microsoft.com/office/drawing/2014/main" id="{8599389A-CA9E-2845-8DF2-0586F335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15B2CF4-5D1C-664E-B592-D9ED8B97B837}"/>
              </a:ext>
            </a:extLst>
          </p:cNvPr>
          <p:cNvSpPr txBox="1"/>
          <p:nvPr/>
        </p:nvSpPr>
        <p:spPr>
          <a:xfrm>
            <a:off x="1906464" y="3810319"/>
            <a:ext cx="8379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Peng Wang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∗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Yu Liu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Kai Han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Ziqi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Liu</a:t>
            </a:r>
            <a:r>
              <a:rPr lang="en" altLang="zh-CN" sz="20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Ke Liu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∗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Mingyang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Wang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Ke Zhou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∗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, Zhihai Huang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‡</a:t>
            </a:r>
          </a:p>
          <a:p>
            <a:pPr algn="ctr"/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∗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WNLO, HUST  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†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SCST, HUST  </a:t>
            </a:r>
            <a:r>
              <a:rPr lang="en" altLang="zh-CN" sz="2000" baseline="30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‡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Tencent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48577B-2670-4040-A7AB-B57DB066923F}"/>
              </a:ext>
            </a:extLst>
          </p:cNvPr>
          <p:cNvSpPr txBox="1"/>
          <p:nvPr/>
        </p:nvSpPr>
        <p:spPr>
          <a:xfrm>
            <a:off x="1739403" y="5256872"/>
            <a:ext cx="8713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International Conference On Networking, Architecture and Storage 2024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F7868AA-38A5-5442-8B47-2A7902F40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7215" y="5632383"/>
            <a:ext cx="2403232" cy="62938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FAEB69-203A-654C-9D5B-E4EB74BFC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348" y="5651843"/>
            <a:ext cx="1028041" cy="63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3D962F-C212-46A1-8526-4F9E34DBF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8107" y="7626898"/>
            <a:ext cx="7239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0BFCA1-94AA-BAEA-9F20-5B26933849A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Core Concepts: Generative-hit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10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B7462C-2F92-4709-9AD5-9A91A05FC699}"/>
              </a:ext>
            </a:extLst>
          </p:cNvPr>
          <p:cNvSpPr txBox="1"/>
          <p:nvPr/>
        </p:nvSpPr>
        <p:spPr>
          <a:xfrm>
            <a:off x="415183" y="785146"/>
            <a:ext cx="10972484" cy="511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Generative-hit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Definition &amp; Principles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Utilizes edge computing resources in pseudo-missing scenarios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Generates requested data from similar/related cached content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Reduces latency when generation is faster than fetching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Generated data only for response, not for storage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Key Technologies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Content similarity computation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Real-time generation algorithms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Quality assurance mechanisms</a:t>
            </a:r>
          </a:p>
        </p:txBody>
      </p:sp>
    </p:spTree>
    <p:extLst>
      <p:ext uri="{BB962C8B-B14F-4D97-AF65-F5344CB8AC3E}">
        <p14:creationId xmlns:p14="http://schemas.microsoft.com/office/powerpoint/2010/main" val="209730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0BFCA1-94AA-BAEA-9F20-5B26933849A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Core Concepts: Generative-hit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B7462C-2F92-4709-9AD5-9A91A05FC699}"/>
              </a:ext>
            </a:extLst>
          </p:cNvPr>
          <p:cNvSpPr txBox="1"/>
          <p:nvPr/>
        </p:nvSpPr>
        <p:spPr>
          <a:xfrm>
            <a:off x="415183" y="1090998"/>
            <a:ext cx="10972484" cy="419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Security Framework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Based on SCD2:</a:t>
            </a:r>
            <a:endParaRPr kumimoji="1" lang="en-US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Process isolation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Result integrity verification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Access control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Copyright protection: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Generated data for browsing only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No persistent storage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Copyright belongs to original data owner</a:t>
            </a:r>
          </a:p>
        </p:txBody>
      </p:sp>
    </p:spTree>
    <p:extLst>
      <p:ext uri="{BB962C8B-B14F-4D97-AF65-F5344CB8AC3E}">
        <p14:creationId xmlns:p14="http://schemas.microsoft.com/office/powerpoint/2010/main" val="364867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B6327-EAC1-F8D8-6CD6-5640FCA2B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3A7873-A13E-B0C2-21B5-4C9A32F0B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77" y="3249999"/>
            <a:ext cx="11637646" cy="3063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4B6CDA4-E0E9-0B7A-E122-AC784F602E0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4EF37D-0FFF-BCFA-B62F-5006528E0AFB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362131-12DC-8FBB-D930-D30F13A479D6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4267C1BD-3615-50F4-A559-AC36D07B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D2CAF0B0-FD20-DC96-3DCC-FA0EC9EE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C810E4-33A3-C938-FEEF-815BC2564C85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 err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CGHit</a:t>
            </a: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 Design: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575F48BC-001C-9A7F-10C0-2190A596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8D34B6-7A7E-C189-8199-02D3E910A040}"/>
              </a:ext>
            </a:extLst>
          </p:cNvPr>
          <p:cNvSpPr txBox="1"/>
          <p:nvPr/>
        </p:nvSpPr>
        <p:spPr>
          <a:xfrm>
            <a:off x="656247" y="1093016"/>
            <a:ext cx="561755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Request Processing Layer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Decision Control Layer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1" dirty="0"/>
              <a:t> Generation Execution Layer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478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B6327-EAC1-F8D8-6CD6-5640FCA2B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438EB36-5BED-4ADC-9B59-C1788416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809" y="1678494"/>
            <a:ext cx="7857191" cy="368776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4B6CDA4-E0E9-0B7A-E122-AC784F602E0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4EF37D-0FFF-BCFA-B62F-5006528E0AFB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A362131-12DC-8FBB-D930-D30F13A479D6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4267C1BD-3615-50F4-A559-AC36D07B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D2CAF0B0-FD20-DC96-3DCC-FA0EC9EE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C810E4-33A3-C938-FEEF-815BC2564C85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Core Modules</a:t>
            </a: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575F48BC-001C-9A7F-10C0-2190A596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0230FB-4369-4047-B248-F75804B42592}"/>
              </a:ext>
            </a:extLst>
          </p:cNvPr>
          <p:cNvSpPr txBox="1"/>
          <p:nvPr/>
        </p:nvSpPr>
        <p:spPr>
          <a:xfrm>
            <a:off x="415183" y="856433"/>
            <a:ext cx="9419985" cy="557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1. Pseudo-missing Judgment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Feature extraction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Similarity calculation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Cost evaluation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 Two-pronged Controller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Decision tree prediction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Async data fetching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Resource scheduling</a:t>
            </a:r>
            <a:endParaRPr kumimoji="1" lang="en-US" altLang="zh-CN" sz="2000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3. Generation Processor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Multi-type data support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Extensible architecture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9784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7D82-D1BD-CC34-E39C-0A3BC9AA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DD7C392-9D07-565C-3D8D-4045AFFEC40B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4AF220-657B-2369-8A7B-BDD39B57046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E8F5B6-3AD7-B8A4-3525-DE92D97A806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5AB106C9-B90B-D3E2-40B7-346F4898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4C794400-2848-9443-E809-5E79BE64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6F137-49C0-5A06-7DBD-1A863BFF8CAB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Evaluation: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F4F0E86-BE8F-425D-5B4B-26598136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40C299-4A5F-41D2-AA5B-98F91C59A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" y="903896"/>
            <a:ext cx="12108872" cy="26471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5FA0FB-0CD3-427A-83B6-8B29AC221950}"/>
              </a:ext>
            </a:extLst>
          </p:cNvPr>
          <p:cNvSpPr txBox="1"/>
          <p:nvPr/>
        </p:nvSpPr>
        <p:spPr>
          <a:xfrm>
            <a:off x="415183" y="3697531"/>
            <a:ext cx="9419985" cy="2438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Real System Deployment (Tencent </a:t>
            </a:r>
            <a:r>
              <a:rPr kumimoji="1" lang="en-US" altLang="zh-CN" sz="20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PicCloud</a:t>
            </a: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Average Access Latency: Reduced by 56.04%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Origin Bandwidth: Reduced by 60.28%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CPU Utilization: Increased from 5.73% to 15.23%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Memory Usage: Increased from 47.16GB to 49.49GB</a:t>
            </a:r>
          </a:p>
        </p:txBody>
      </p:sp>
    </p:spTree>
    <p:extLst>
      <p:ext uri="{BB962C8B-B14F-4D97-AF65-F5344CB8AC3E}">
        <p14:creationId xmlns:p14="http://schemas.microsoft.com/office/powerpoint/2010/main" val="11049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7D82-D1BD-CC34-E39C-0A3BC9AA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B1CDA9-B15E-48C1-9BFC-D2C15A70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84" y="1460483"/>
            <a:ext cx="6600020" cy="348658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ADD7C392-9D07-565C-3D8D-4045AFFEC40B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4AF220-657B-2369-8A7B-BDD39B57046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E8F5B6-3AD7-B8A4-3525-DE92D97A806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5AB106C9-B90B-D3E2-40B7-346F4898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4C794400-2848-9443-E809-5E79BE64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6F137-49C0-5A06-7DBD-1A863BFF8CAB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Evaluation: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F4F0E86-BE8F-425D-5B4B-26598136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40357F-2502-4371-ABDB-C6DD2A8595B7}"/>
              </a:ext>
            </a:extLst>
          </p:cNvPr>
          <p:cNvSpPr txBox="1"/>
          <p:nvPr/>
        </p:nvSpPr>
        <p:spPr>
          <a:xfrm>
            <a:off x="6593836" y="757400"/>
            <a:ext cx="5588749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1.    Access Latency Comparison: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All algorithms achieved significant latency reduction on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CGHitIncluding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various algorithms like LRU, LRU-MAD, FIFO, etc.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Proves that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CGHit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framework can improve performance of caching algorithm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 Origin Bandwidth Comparison: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All algorithms achieved bandwidth usage reduction on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CGHit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Bandwidth reduction varies with algorithm type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Validates the universality of </a:t>
            </a:r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CGHit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endParaRPr kumimoji="1" lang="en-US" altLang="zh-CN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27D8-5BB5-6256-CB2C-1D85FF30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504F5CE1-45CF-9C0B-D871-EC28DB8F9012}"/>
              </a:ext>
            </a:extLst>
          </p:cNvPr>
          <p:cNvSpPr txBox="1"/>
          <p:nvPr/>
        </p:nvSpPr>
        <p:spPr>
          <a:xfrm>
            <a:off x="8798641" y="3822270"/>
            <a:ext cx="2099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7EA8E2-4845-4F32-C1ED-6F3990DEF035}"/>
              </a:ext>
            </a:extLst>
          </p:cNvPr>
          <p:cNvSpPr/>
          <p:nvPr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1FAA90C-B83A-2220-2BAB-A98886A92C8C}"/>
              </a:ext>
            </a:extLst>
          </p:cNvPr>
          <p:cNvSpPr/>
          <p:nvPr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3D281E-749F-7CD1-2D65-B372EAC2DE67}"/>
              </a:ext>
            </a:extLst>
          </p:cNvPr>
          <p:cNvSpPr/>
          <p:nvPr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CDA7154-DE4A-B513-07DF-4E0F1B5B2918}"/>
              </a:ext>
            </a:extLst>
          </p:cNvPr>
          <p:cNvSpPr/>
          <p:nvPr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929B46A-83B0-8655-505D-D749E7E028F1}"/>
              </a:ext>
            </a:extLst>
          </p:cNvPr>
          <p:cNvSpPr/>
          <p:nvPr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76884AA-0BBA-F5DE-3556-5A7D0AD8D01F}"/>
              </a:ext>
            </a:extLst>
          </p:cNvPr>
          <p:cNvSpPr/>
          <p:nvPr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DDC38E-87A9-86CD-430C-CD17B776CC72}"/>
              </a:ext>
            </a:extLst>
          </p:cNvPr>
          <p:cNvSpPr/>
          <p:nvPr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47B549D-2466-EDAC-B84C-CCEE184F4FB5}"/>
              </a:ext>
            </a:extLst>
          </p:cNvPr>
          <p:cNvSpPr/>
          <p:nvPr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1D417D3-A486-6E43-9E79-CCFEB11193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D651A28-A165-540D-9877-80B242DF70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601B1B2-B9FB-F665-05F6-21D92415029B}"/>
              </a:ext>
            </a:extLst>
          </p:cNvPr>
          <p:cNvSpPr txBox="1"/>
          <p:nvPr/>
        </p:nvSpPr>
        <p:spPr>
          <a:xfrm>
            <a:off x="9004092" y="6284440"/>
            <a:ext cx="3187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mail</a:t>
            </a:r>
            <a:r>
              <a:rPr kumimoji="1"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: </a:t>
            </a:r>
            <a:r>
              <a:rPr kumimoji="1" lang="en-US" altLang="zh-CN" sz="18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wp_hust@hust.edu.cn</a:t>
            </a:r>
            <a:endParaRPr kumimoji="1" lang="en-US" altLang="zh-CN" sz="1800" u="sng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2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5398C-4C0A-6D7A-C44D-205C0CBD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D16C5DF-83AF-CBE2-EBCB-9AC83AFDE67E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DD659D-D1C5-EC10-25D2-4398514810E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F98F1-AA2F-243D-39C7-BEC6C1242AD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02B09BD5-5B25-9E04-4289-17659EC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274DFC9-4A1D-7E4B-DFD2-E7E5B6C4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6F23EC-0053-8A88-AE73-383AE247C0F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Challenges in CDN: Cache Miss Problem</a:t>
            </a: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951286A-3517-9F92-D58F-D1111D70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4F13183-6EF2-41DC-DAC7-FA61FF0226DD}"/>
              </a:ext>
            </a:extLst>
          </p:cNvPr>
          <p:cNvGrpSpPr/>
          <p:nvPr/>
        </p:nvGrpSpPr>
        <p:grpSpPr>
          <a:xfrm>
            <a:off x="1674905" y="1116744"/>
            <a:ext cx="8259340" cy="2282308"/>
            <a:chOff x="2764302" y="1641040"/>
            <a:chExt cx="6896778" cy="1829995"/>
          </a:xfrm>
        </p:grpSpPr>
        <p:pic>
          <p:nvPicPr>
            <p:cNvPr id="13" name="图形 12" descr="用户 纯色填充">
              <a:extLst>
                <a:ext uri="{FF2B5EF4-FFF2-40B4-BE49-F238E27FC236}">
                  <a16:creationId xmlns:a16="http://schemas.microsoft.com/office/drawing/2014/main" id="{20BC7ECB-1515-3701-F862-646A6B680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64302" y="1941536"/>
              <a:ext cx="914400" cy="914400"/>
            </a:xfrm>
            <a:prstGeom prst="rect">
              <a:avLst/>
            </a:prstGeom>
          </p:spPr>
        </p:pic>
        <p:pic>
          <p:nvPicPr>
            <p:cNvPr id="15" name="图形 14" descr="数据库 纯色填充">
              <a:extLst>
                <a:ext uri="{FF2B5EF4-FFF2-40B4-BE49-F238E27FC236}">
                  <a16:creationId xmlns:a16="http://schemas.microsoft.com/office/drawing/2014/main" id="{E10DFFFB-FF1E-2880-5935-939AE5090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38800" y="1982567"/>
              <a:ext cx="914400" cy="914400"/>
            </a:xfrm>
            <a:prstGeom prst="rect">
              <a:avLst/>
            </a:prstGeom>
          </p:spPr>
        </p:pic>
        <p:pic>
          <p:nvPicPr>
            <p:cNvPr id="16" name="图形 15" descr="云 纯色填充">
              <a:extLst>
                <a:ext uri="{FF2B5EF4-FFF2-40B4-BE49-F238E27FC236}">
                  <a16:creationId xmlns:a16="http://schemas.microsoft.com/office/drawing/2014/main" id="{E1AD6150-018A-9C4B-5B5C-FB1D84E57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65514" y="1941536"/>
              <a:ext cx="914400" cy="914400"/>
            </a:xfrm>
            <a:prstGeom prst="rect">
              <a:avLst/>
            </a:prstGeom>
          </p:spPr>
        </p:pic>
        <p:sp>
          <p:nvSpPr>
            <p:cNvPr id="21" name="右箭头 20">
              <a:extLst>
                <a:ext uri="{FF2B5EF4-FFF2-40B4-BE49-F238E27FC236}">
                  <a16:creationId xmlns:a16="http://schemas.microsoft.com/office/drawing/2014/main" id="{EE751F9B-F28C-C79E-C4F3-96211CAB782E}"/>
                </a:ext>
              </a:extLst>
            </p:cNvPr>
            <p:cNvSpPr/>
            <p:nvPr/>
          </p:nvSpPr>
          <p:spPr>
            <a:xfrm>
              <a:off x="3849273" y="2029460"/>
              <a:ext cx="1618957" cy="328246"/>
            </a:xfrm>
            <a:prstGeom prst="rightArrow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右箭头 21">
              <a:extLst>
                <a:ext uri="{FF2B5EF4-FFF2-40B4-BE49-F238E27FC236}">
                  <a16:creationId xmlns:a16="http://schemas.microsoft.com/office/drawing/2014/main" id="{D557C185-FE34-A26F-6B6C-0C57CF469E8C}"/>
                </a:ext>
              </a:extLst>
            </p:cNvPr>
            <p:cNvSpPr/>
            <p:nvPr/>
          </p:nvSpPr>
          <p:spPr>
            <a:xfrm>
              <a:off x="6654311" y="2029460"/>
              <a:ext cx="3000815" cy="328246"/>
            </a:xfrm>
            <a:prstGeom prst="rightArrow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右箭头 26">
              <a:extLst>
                <a:ext uri="{FF2B5EF4-FFF2-40B4-BE49-F238E27FC236}">
                  <a16:creationId xmlns:a16="http://schemas.microsoft.com/office/drawing/2014/main" id="{2553DEA8-C15C-7918-6213-445F9BB3D43F}"/>
                </a:ext>
              </a:extLst>
            </p:cNvPr>
            <p:cNvSpPr/>
            <p:nvPr/>
          </p:nvSpPr>
          <p:spPr>
            <a:xfrm rot="10800000">
              <a:off x="3835204" y="2650783"/>
              <a:ext cx="1618957" cy="3282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47C40DA0-E012-1021-0BD2-C422C3D730C3}"/>
                </a:ext>
              </a:extLst>
            </p:cNvPr>
            <p:cNvSpPr/>
            <p:nvPr/>
          </p:nvSpPr>
          <p:spPr>
            <a:xfrm rot="10800000">
              <a:off x="3835203" y="3142788"/>
              <a:ext cx="5825877" cy="32824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7404851-F040-A3AB-EAC1-4097BFA30AFC}"/>
                </a:ext>
              </a:extLst>
            </p:cNvPr>
            <p:cNvSpPr txBox="1"/>
            <p:nvPr/>
          </p:nvSpPr>
          <p:spPr>
            <a:xfrm>
              <a:off x="4614203" y="2306865"/>
              <a:ext cx="689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accent1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Hit</a:t>
              </a:r>
              <a:endParaRPr kumimoji="1" lang="zh-CN" altLang="en-US" sz="2400" b="1" dirty="0">
                <a:solidFill>
                  <a:schemeClr val="accent1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0AF83EC-6ECE-4F5F-CEDB-1F98B26829E9}"/>
                </a:ext>
              </a:extLst>
            </p:cNvPr>
            <p:cNvSpPr txBox="1"/>
            <p:nvPr/>
          </p:nvSpPr>
          <p:spPr>
            <a:xfrm>
              <a:off x="8174577" y="2818354"/>
              <a:ext cx="9929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F0000"/>
                  </a:solidFill>
                  <a:latin typeface="PingFang SC" panose="020B0400000000000000" pitchFamily="34" charset="-122"/>
                  <a:ea typeface="PingFang SC" panose="020B0400000000000000" pitchFamily="34" charset="-122"/>
                </a:rPr>
                <a:t>Miss</a:t>
              </a:r>
              <a:endParaRPr kumimoji="1" lang="zh-CN" altLang="en-US" sz="2400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28EB770-53DD-9605-3254-BF81ADD3CE83}"/>
                </a:ext>
              </a:extLst>
            </p:cNvPr>
            <p:cNvSpPr txBox="1"/>
            <p:nvPr/>
          </p:nvSpPr>
          <p:spPr>
            <a:xfrm>
              <a:off x="4288690" y="1670988"/>
              <a:ext cx="126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Requests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91148B2-14D3-51C3-E7E7-D5359CF3C99D}"/>
                </a:ext>
              </a:extLst>
            </p:cNvPr>
            <p:cNvSpPr txBox="1"/>
            <p:nvPr/>
          </p:nvSpPr>
          <p:spPr>
            <a:xfrm>
              <a:off x="7327922" y="1641040"/>
              <a:ext cx="126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Requests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75CD4AA-6315-6963-9E7C-C395F8A33676}"/>
                </a:ext>
              </a:extLst>
            </p:cNvPr>
            <p:cNvSpPr txBox="1"/>
            <p:nvPr/>
          </p:nvSpPr>
          <p:spPr>
            <a:xfrm>
              <a:off x="2881627" y="2835028"/>
              <a:ext cx="1264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User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913F971-6ECC-307B-E4C8-D666416B708B}"/>
                </a:ext>
              </a:extLst>
            </p:cNvPr>
            <p:cNvSpPr txBox="1"/>
            <p:nvPr/>
          </p:nvSpPr>
          <p:spPr>
            <a:xfrm>
              <a:off x="5480539" y="2794363"/>
              <a:ext cx="1801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PingFang SC" panose="020B0400000000000000" pitchFamily="34" charset="-122"/>
                  <a:ea typeface="PingFang SC" panose="020B0400000000000000" pitchFamily="34" charset="-122"/>
                </a:rPr>
                <a:t>Edge Cache</a:t>
              </a:r>
              <a:endPara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85AB3D0-FAB7-4F1C-917A-F9DC8975A135}"/>
              </a:ext>
            </a:extLst>
          </p:cNvPr>
          <p:cNvSpPr txBox="1"/>
          <p:nvPr/>
        </p:nvSpPr>
        <p:spPr>
          <a:xfrm>
            <a:off x="717459" y="3730614"/>
            <a:ext cx="9432686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High bandwidth resource costs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Increased server load from excessive back-to-origin traffic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Significant latency difference: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Cache hit: ~2ms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 center fetch: ~230ms</a:t>
            </a:r>
          </a:p>
        </p:txBody>
      </p:sp>
    </p:spTree>
    <p:extLst>
      <p:ext uri="{BB962C8B-B14F-4D97-AF65-F5344CB8AC3E}">
        <p14:creationId xmlns:p14="http://schemas.microsoft.com/office/powerpoint/2010/main" val="16201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5398C-4C0A-6D7A-C44D-205C0CBD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D16C5DF-83AF-CBE2-EBCB-9AC83AFDE67E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DD659D-D1C5-EC10-25D2-4398514810E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F98F1-AA2F-243D-39C7-BEC6C1242AD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02B09BD5-5B25-9E04-4289-17659EC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274DFC9-4A1D-7E4B-DFD2-E7E5B6C4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951286A-3517-9F92-D58F-D1111D70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662941-770B-0C5E-D922-26CFCBB7CA35}"/>
              </a:ext>
            </a:extLst>
          </p:cNvPr>
          <p:cNvSpPr txBox="1"/>
          <p:nvPr/>
        </p:nvSpPr>
        <p:spPr>
          <a:xfrm>
            <a:off x="415183" y="1194991"/>
            <a:ext cx="9432686" cy="48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Caching strategies fail to consider content locality, leading to redundant storage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Measurements show redundant content occupies &gt;40% storage in 512GB CDN nodes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20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Impact: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Each cache miss generates ~2MB back-to-end traffic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User experience suffers, especially in mobile networks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b="1" dirty="0">
              <a:ea typeface="PingFang SC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BA091-4AE2-B11C-3AE3-39F0E487B9A8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Content Redundancy Problem</a:t>
            </a:r>
          </a:p>
        </p:txBody>
      </p:sp>
    </p:spTree>
    <p:extLst>
      <p:ext uri="{BB962C8B-B14F-4D97-AF65-F5344CB8AC3E}">
        <p14:creationId xmlns:p14="http://schemas.microsoft.com/office/powerpoint/2010/main" val="349473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5398C-4C0A-6D7A-C44D-205C0CBD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D16C5DF-83AF-CBE2-EBCB-9AC83AFDE67E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1DD659D-D1C5-EC10-25D2-4398514810E9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F98F1-AA2F-243D-39C7-BEC6C1242AD5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02B09BD5-5B25-9E04-4289-17659EC1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C274DFC9-4A1D-7E4B-DFD2-E7E5B6C4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0951286A-3517-9F92-D58F-D1111D70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662941-770B-0C5E-D922-26CFCBB7CA35}"/>
              </a:ext>
            </a:extLst>
          </p:cNvPr>
          <p:cNvSpPr txBox="1"/>
          <p:nvPr/>
        </p:nvSpPr>
        <p:spPr>
          <a:xfrm>
            <a:off x="415183" y="1069818"/>
            <a:ext cx="10320550" cy="4654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Traditional CDNs heavily rely on </a:t>
            </a: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 locality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with URL-based caching strategies dominating</a:t>
            </a:r>
          </a:p>
          <a:p>
            <a:pPr algn="just"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This leads to redundant storage of identical </a:t>
            </a: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content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Same images stored in multiple formats (JPEG/PNG/…)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Same videos stored in different resolutions for varying network conditions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Identical documents duplicated in different formats (TXT/DOC/…)</a:t>
            </a:r>
          </a:p>
          <a:p>
            <a:pPr algn="just"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This redundancy not only wastes storage space but also increases system maintenance costs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BA091-4AE2-B11C-3AE3-39F0E487B9A8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Data vs Content  Locality</a:t>
            </a:r>
          </a:p>
        </p:txBody>
      </p:sp>
    </p:spTree>
    <p:extLst>
      <p:ext uri="{BB962C8B-B14F-4D97-AF65-F5344CB8AC3E}">
        <p14:creationId xmlns:p14="http://schemas.microsoft.com/office/powerpoint/2010/main" val="3553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0BFCA1-94AA-BAEA-9F20-5B26933849A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Generation vs. Fetching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C61053-15C7-7608-FCFE-AA3F7E561E02}"/>
              </a:ext>
            </a:extLst>
          </p:cNvPr>
          <p:cNvSpPr txBox="1"/>
          <p:nvPr/>
        </p:nvSpPr>
        <p:spPr>
          <a:xfrm>
            <a:off x="423053" y="875085"/>
            <a:ext cx="11345894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1. Idle Computing Resources at CDN Edge Nodes: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Surveys from multiple CDN providers (Akamai, Google, Alibaba, Tencent) show CPU utilization &lt;20%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Substantial memory resources available for complex tasks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304E67-A275-4292-8953-9B3A4E6E2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53" y="3006263"/>
            <a:ext cx="5333044" cy="326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CDD471-AB24-453B-940E-B236A2F8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567" y="3139400"/>
            <a:ext cx="7054016" cy="33566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6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3C61053-15C7-7608-FCFE-AA3F7E561E02}"/>
              </a:ext>
            </a:extLst>
          </p:cNvPr>
          <p:cNvSpPr txBox="1"/>
          <p:nvPr/>
        </p:nvSpPr>
        <p:spPr>
          <a:xfrm>
            <a:off x="415183" y="938424"/>
            <a:ext cx="11345894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2. Feasibility of Replacing Fetching with Generation: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Data fetching time is around 230ms, over 100 times longer than cache hits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Image format conversion takes about 40ms, data block conversion &lt;10ms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time difference is sufficient to support generative hits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F8684E-9ADB-4250-9317-CCA8D7AF7D1B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Generation vs. Fetching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2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8CB9-AA69-19C9-C348-74F499624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2B44807-6A60-8717-8C92-0EF18CDD1773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725F8B-CCBB-03B5-144A-00A4592831AA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B229EC-AEB1-F1D3-9ED9-16AC160DF12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D3F724D-79A7-6EE8-F701-1272A34B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9DF3A387-50F2-5BF7-234E-E9C8A468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0BFCA1-94AA-BAEA-9F20-5B26933849A6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Core Concepts: Pseudo-missing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90C6AECE-FF7D-A74B-5352-CCF8E048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7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B7462C-2F92-4709-9AD5-9A91A05FC699}"/>
              </a:ext>
            </a:extLst>
          </p:cNvPr>
          <p:cNvSpPr txBox="1"/>
          <p:nvPr/>
        </p:nvSpPr>
        <p:spPr>
          <a:xfrm>
            <a:off x="415183" y="972279"/>
            <a:ext cx="7899084" cy="511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Pseudo-missing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Definition: Data not in cache but can be generated from existing content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Criteria: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Similar content exists (similarity &gt;0.8)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Generation cost &lt; Fetching cost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Verifiable results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Benefits: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Reduces back-to-origin traffic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Improves response time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lphaLcPeriod"/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Saves storage space</a:t>
            </a:r>
          </a:p>
        </p:txBody>
      </p:sp>
    </p:spTree>
    <p:extLst>
      <p:ext uri="{BB962C8B-B14F-4D97-AF65-F5344CB8AC3E}">
        <p14:creationId xmlns:p14="http://schemas.microsoft.com/office/powerpoint/2010/main" val="37588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42D4-6050-73D1-3857-1D03DDC74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4CD3BE1-F1C2-4947-9070-26478EB1D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6" y="506960"/>
            <a:ext cx="11193968" cy="34895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CF44338-4933-5AE9-83FB-1EC85E9461A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C26671-61CD-BB08-52F8-CF877908BAF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8CF28E-46A6-48AB-B492-22D2ED57F47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B538E950-CB4A-9A25-B0B5-1D8D3BB2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410C207-CABB-4317-F10A-044AA4B1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90C3E2-19B6-A42F-C3C7-2756FDB72758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When to Generate:  4 Four Key Scenarios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FFA85776-00A2-7F3B-78E2-D964957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8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CE4976-A874-4F54-9F60-C73902AB43C0}"/>
              </a:ext>
            </a:extLst>
          </p:cNvPr>
          <p:cNvSpPr txBox="1"/>
          <p:nvPr/>
        </p:nvSpPr>
        <p:spPr>
          <a:xfrm>
            <a:off x="427883" y="3768246"/>
            <a:ext cx="9419985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Generative Hit Scenarios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Scenario 1: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Request data is a segment or combination from cached data.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Scenario 2: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Requested data matches cached content but differs in form (shape, size, resolution).</a:t>
            </a:r>
          </a:p>
        </p:txBody>
      </p:sp>
    </p:spTree>
    <p:extLst>
      <p:ext uri="{BB962C8B-B14F-4D97-AF65-F5344CB8AC3E}">
        <p14:creationId xmlns:p14="http://schemas.microsoft.com/office/powerpoint/2010/main" val="248143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42D4-6050-73D1-3857-1D03DDC74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D22E0C-0414-4F6A-7738-1508D4D8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16" y="506960"/>
            <a:ext cx="11193968" cy="34895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CF44338-4933-5AE9-83FB-1EC85E9461A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C26671-61CD-BB08-52F8-CF877908BAF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48CF28E-46A6-48AB-B492-22D2ED57F477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B538E950-CB4A-9A25-B0B5-1D8D3BB2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April 15, 2025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410C207-CABB-4317-F10A-044AA4B1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HUST@IDSM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690C3E2-19B6-A42F-C3C7-2756FDB72758}"/>
              </a:ext>
            </a:extLst>
          </p:cNvPr>
          <p:cNvSpPr txBox="1"/>
          <p:nvPr/>
        </p:nvSpPr>
        <p:spPr>
          <a:xfrm>
            <a:off x="415183" y="166469"/>
            <a:ext cx="1077878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When to Generate: 4 Four Key Scenarios</a:t>
            </a:r>
            <a:endParaRPr lang="zh-CN" altLang="en-US" sz="36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FFA85776-00A2-7F3B-78E2-D9649571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9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408166-0824-4607-BC5B-9C638CA9C455}"/>
              </a:ext>
            </a:extLst>
          </p:cNvPr>
          <p:cNvSpPr txBox="1"/>
          <p:nvPr/>
        </p:nvSpPr>
        <p:spPr>
          <a:xfrm>
            <a:off x="415183" y="3711152"/>
            <a:ext cx="10100416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Generative Hit Scenarios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Scenario 3: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Content matches but varies in coding formats (.txt to .docx, .jpeg to .</a:t>
            </a:r>
            <a:r>
              <a:rPr kumimoji="1"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png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kumimoji="1" lang="en-US" altLang="zh-CN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Scenario 4: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Requested data is similar or related in content to cached data.</a:t>
            </a:r>
          </a:p>
        </p:txBody>
      </p:sp>
    </p:spTree>
    <p:extLst>
      <p:ext uri="{BB962C8B-B14F-4D97-AF65-F5344CB8AC3E}">
        <p14:creationId xmlns:p14="http://schemas.microsoft.com/office/powerpoint/2010/main" val="395007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53606</TotalTime>
  <Words>2445</Words>
  <Application>Microsoft Office PowerPoint</Application>
  <PresentationFormat>宽屏</PresentationFormat>
  <Paragraphs>349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Helvetica Neue</vt:lpstr>
      <vt:lpstr>PingFang SC</vt:lpstr>
      <vt:lpstr>等线</vt:lpstr>
      <vt:lpstr>等线 Light</vt:lpstr>
      <vt:lpstr>Microsoft YaHei</vt:lpstr>
      <vt:lpstr>Arial</vt:lpstr>
      <vt:lpstr>Consolas</vt:lpstr>
      <vt:lpstr>Constantia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zhouke</dc:creator>
  <cp:lastModifiedBy>子淇 柳</cp:lastModifiedBy>
  <cp:revision>3205</cp:revision>
  <dcterms:created xsi:type="dcterms:W3CDTF">2019-02-21T08:55:55Z</dcterms:created>
  <dcterms:modified xsi:type="dcterms:W3CDTF">2025-04-15T18:13:45Z</dcterms:modified>
</cp:coreProperties>
</file>