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  <p:sldMasterId id="2147483662" r:id="rId3"/>
    <p:sldMasterId id="2147483673" r:id="rId4"/>
    <p:sldMasterId id="2147483678" r:id="rId5"/>
    <p:sldMasterId id="2147483681" r:id="rId6"/>
    <p:sldMasterId id="2147483695" r:id="rId7"/>
    <p:sldMasterId id="2147483708" r:id="rId8"/>
    <p:sldMasterId id="2147483717" r:id="rId9"/>
  </p:sldMasterIdLst>
  <p:notesMasterIdLst>
    <p:notesMasterId r:id="rId12"/>
  </p:notesMasterIdLst>
  <p:handoutMasterIdLst>
    <p:handoutMasterId r:id="rId30"/>
  </p:handoutMasterIdLst>
  <p:sldIdLst>
    <p:sldId id="4106" r:id="rId10"/>
    <p:sldId id="4081" r:id="rId11"/>
    <p:sldId id="4107" r:id="rId13"/>
    <p:sldId id="4075" r:id="rId14"/>
    <p:sldId id="4082" r:id="rId15"/>
    <p:sldId id="4083" r:id="rId16"/>
    <p:sldId id="4084" r:id="rId17"/>
    <p:sldId id="4085" r:id="rId18"/>
    <p:sldId id="4095" r:id="rId19"/>
    <p:sldId id="4096" r:id="rId20"/>
    <p:sldId id="4097" r:id="rId21"/>
    <p:sldId id="4079" r:id="rId22"/>
    <p:sldId id="4080" r:id="rId23"/>
    <p:sldId id="4098" r:id="rId24"/>
    <p:sldId id="4099" r:id="rId25"/>
    <p:sldId id="4086" r:id="rId26"/>
    <p:sldId id="4100" r:id="rId27"/>
    <p:sldId id="4101" r:id="rId28"/>
    <p:sldId id="4031" r:id="rId29"/>
  </p:sldIdLst>
  <p:sldSz cx="12192000" cy="6858000"/>
  <p:notesSz cx="6858000" cy="9144000"/>
  <p:embeddedFontLst>
    <p:embeddedFont>
      <p:font typeface="微软雅黑" panose="020B0503020204020204" pitchFamily="34" charset="-122"/>
      <p:regular r:id="rId34"/>
    </p:embeddedFont>
    <p:embeddedFont>
      <p:font typeface="Segoe UI" panose="020B0502040204020203" pitchFamily="34" charset="0"/>
      <p:regular r:id="rId35"/>
      <p:bold r:id="rId36"/>
      <p:italic r:id="rId37"/>
      <p:boldItalic r:id="rId38"/>
    </p:embeddedFont>
    <p:embeddedFont>
      <p:font typeface="MS UI Gothic" panose="020B0600070205080204" pitchFamily="34" charset="-128"/>
      <p:regular r:id="rId39"/>
    </p:embeddedFont>
    <p:embeddedFont>
      <p:font typeface="黑体" panose="02010609060101010101" pitchFamily="49" charset="-122"/>
      <p:regular r:id="rId40"/>
    </p:embeddedFont>
    <p:embeddedFont>
      <p:font typeface="等线" panose="02010600030101010101" charset="-122"/>
      <p:regular r:id="rId41"/>
    </p:embeddedFont>
  </p:embeddedFontLst>
  <p:custDataLst>
    <p:tags r:id="rId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38F6"/>
    <a:srgbClr val="039DDB"/>
    <a:srgbClr val="FF0000"/>
    <a:srgbClr val="0000FF"/>
    <a:srgbClr val="9900CC"/>
    <a:srgbClr val="240CD2"/>
    <a:srgbClr val="2513CB"/>
    <a:srgbClr val="F2F2F2"/>
    <a:srgbClr val="3333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78329" autoAdjust="0"/>
  </p:normalViewPr>
  <p:slideViewPr>
    <p:cSldViewPr snapToGrid="0">
      <p:cViewPr varScale="1">
        <p:scale>
          <a:sx n="70" d="100"/>
          <a:sy n="70" d="100"/>
        </p:scale>
        <p:origin x="1426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980"/>
    </p:cViewPr>
  </p:sorterViewPr>
  <p:notesViewPr>
    <p:cSldViewPr snapToGrid="0">
      <p:cViewPr varScale="1">
        <p:scale>
          <a:sx n="84" d="100"/>
          <a:sy n="84" d="100"/>
        </p:scale>
        <p:origin x="382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2" Type="http://schemas.openxmlformats.org/officeDocument/2006/relationships/tags" Target="tags/tag4.xml"/><Relationship Id="rId41" Type="http://schemas.openxmlformats.org/officeDocument/2006/relationships/font" Target="fonts/font8.fntdata"/><Relationship Id="rId40" Type="http://schemas.openxmlformats.org/officeDocument/2006/relationships/font" Target="fonts/font7.fntdata"/><Relationship Id="rId4" Type="http://schemas.openxmlformats.org/officeDocument/2006/relationships/slideMaster" Target="slideMasters/slideMaster3.xml"/><Relationship Id="rId39" Type="http://schemas.openxmlformats.org/officeDocument/2006/relationships/font" Target="fonts/font6.fntdata"/><Relationship Id="rId38" Type="http://schemas.openxmlformats.org/officeDocument/2006/relationships/font" Target="fonts/font5.fntdata"/><Relationship Id="rId37" Type="http://schemas.openxmlformats.org/officeDocument/2006/relationships/font" Target="fonts/font4.fntdata"/><Relationship Id="rId36" Type="http://schemas.openxmlformats.org/officeDocument/2006/relationships/font" Target="fonts/font3.fntdata"/><Relationship Id="rId35" Type="http://schemas.openxmlformats.org/officeDocument/2006/relationships/font" Target="fonts/font2.fntdata"/><Relationship Id="rId34" Type="http://schemas.openxmlformats.org/officeDocument/2006/relationships/font" Target="fonts/font1.fntdata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9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0" Type="http://schemas.openxmlformats.org/officeDocument/2006/relationships/slide" Target="slides/slide10.xml"/><Relationship Id="rId2" Type="http://schemas.openxmlformats.org/officeDocument/2006/relationships/theme" Target="theme/theme1.xml"/><Relationship Id="rId19" Type="http://schemas.openxmlformats.org/officeDocument/2006/relationships/slide" Target="slides/slide9.xml"/><Relationship Id="rId18" Type="http://schemas.openxmlformats.org/officeDocument/2006/relationships/slide" Target="slides/slide8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3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5A9D10-00A1-4316-9DBF-1CFF2F39C3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1E0D4-31D8-4080-A573-64BBB9E87E7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7FD3C-5E99-4122-A1EC-C8FBF6B078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E584D-DA30-42E6-B6AB-C9D2BEA4D81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E584D-DA30-42E6-B6AB-C9D2BEA4D8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E584D-DA30-42E6-B6AB-C9D2BEA4D8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E584D-DA30-42E6-B6AB-C9D2BEA4D8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E584D-DA30-42E6-B6AB-C9D2BEA4D8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E584D-DA30-42E6-B6AB-C9D2BEA4D8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E584D-DA30-42E6-B6AB-C9D2BEA4D8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E584D-DA30-42E6-B6AB-C9D2BEA4D8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E584D-DA30-42E6-B6AB-C9D2BEA4D8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E584D-DA30-42E6-B6AB-C9D2BEA4D8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E584D-DA30-42E6-B6AB-C9D2BEA4D8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E584D-DA30-42E6-B6AB-C9D2BEA4D8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E584D-DA30-42E6-B6AB-C9D2BEA4D8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E584D-DA30-42E6-B6AB-C9D2BEA4D8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E584D-DA30-42E6-B6AB-C9D2BEA4D8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E584D-DA30-42E6-B6AB-C9D2BEA4D8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E584D-DA30-42E6-B6AB-C9D2BEA4D8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E584D-DA30-42E6-B6AB-C9D2BEA4D8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microsoft.com/office/2007/relationships/hdphoto" Target="../media/image6.wdp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23B-AF66-41A9-897D-44609AD9DF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23B-AF66-41A9-897D-44609AD9DF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A9CF-03F6-42E8-909A-D8D840B3AC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504D-74F3-442C-BEA0-A4B04CBF9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PhAnim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ADB768AF-D19D-4B19-B140-7DF97929A9A1}" type="slidenum">
              <a:rPr lang="en-US" altLang="zh-CN"/>
            </a:fld>
            <a:r>
              <a:rPr lang="en-US" altLang="zh-CN"/>
              <a:t>- 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381" y="980728"/>
            <a:ext cx="10957984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 -</a:t>
            </a:r>
            <a:fld id="{7DB7D154-6577-432F-8144-43C687260925}" type="slidenum">
              <a:rPr lang="en-US" altLang="zh-CN" smtClean="0"/>
            </a:fld>
            <a:r>
              <a:rPr lang="en-US" altLang="zh-CN"/>
              <a:t>- 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</a:t>
            </a:r>
            <a:r>
              <a:rPr lang="zh-CN" altLang="en-US" dirty="0"/>
              <a:t>此处编辑母版标题样式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27381" y="1052984"/>
            <a:ext cx="5472608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1"/>
          </p:nvPr>
        </p:nvSpPr>
        <p:spPr>
          <a:xfrm>
            <a:off x="6288021" y="1052984"/>
            <a:ext cx="5472608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 -</a:t>
            </a:r>
            <a:fld id="{5F521C08-B429-4574-BE91-8CD5A8D82BBE}" type="slidenum">
              <a:rPr lang="en-US" altLang="zh-CN" smtClean="0"/>
            </a:fld>
            <a:r>
              <a:rPr lang="en-US" altLang="zh-CN"/>
              <a:t>- 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PhAnim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"/>
          <p:cNvGrpSpPr/>
          <p:nvPr userDrawn="1"/>
        </p:nvGrpSpPr>
        <p:grpSpPr bwMode="auto">
          <a:xfrm>
            <a:off x="0" y="1"/>
            <a:ext cx="12192000" cy="836613"/>
            <a:chOff x="0" y="0"/>
            <a:chExt cx="9144000" cy="836613"/>
          </a:xfrm>
        </p:grpSpPr>
        <p:pic>
          <p:nvPicPr>
            <p:cNvPr id="4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9144000" cy="83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27000">
                <a:schemeClr val="bg1">
                  <a:alpha val="38000"/>
                </a:schemeClr>
              </a:glow>
            </a:effectLst>
          </p:spPr>
        </p:pic>
        <p:pic>
          <p:nvPicPr>
            <p:cNvPr id="5" name="Picture 8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869584" y="504510"/>
              <a:ext cx="1144067" cy="243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1800" i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PhAnim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 bwMode="auto">
          <a:xfrm>
            <a:off x="0" y="1"/>
            <a:ext cx="12192000" cy="836613"/>
            <a:chOff x="0" y="0"/>
            <a:chExt cx="9144000" cy="836613"/>
          </a:xfrm>
        </p:grpSpPr>
        <p:pic>
          <p:nvPicPr>
            <p:cNvPr id="3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9144000" cy="83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27000">
                <a:schemeClr val="bg1">
                  <a:alpha val="38000"/>
                </a:schemeClr>
              </a:glow>
            </a:effectLst>
          </p:spPr>
        </p:pic>
        <p:pic>
          <p:nvPicPr>
            <p:cNvPr id="4" name="Picture 8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869584" y="504510"/>
              <a:ext cx="1144067" cy="243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1800" i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951" y="6023137"/>
            <a:ext cx="12192000" cy="8366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>
            <a:glow rad="127000">
              <a:schemeClr val="bg1">
                <a:alpha val="38000"/>
              </a:schemeClr>
            </a:glow>
          </a:effectLst>
        </p:spPr>
      </p:pic>
      <p:sp>
        <p:nvSpPr>
          <p:cNvPr id="9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0223500" y="6237288"/>
            <a:ext cx="1354667" cy="476250"/>
          </a:xfr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07A58F-92FA-4C20-BF32-9E303ED892C9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 showMasterPhAnim="0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"/>
          <p:cNvGrpSpPr/>
          <p:nvPr userDrawn="1"/>
        </p:nvGrpSpPr>
        <p:grpSpPr bwMode="auto">
          <a:xfrm>
            <a:off x="0" y="1"/>
            <a:ext cx="12192000" cy="836613"/>
            <a:chOff x="0" y="0"/>
            <a:chExt cx="9144000" cy="836613"/>
          </a:xfrm>
        </p:grpSpPr>
        <p:pic>
          <p:nvPicPr>
            <p:cNvPr id="4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9144000" cy="83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27000">
                <a:schemeClr val="bg1">
                  <a:alpha val="38000"/>
                </a:schemeClr>
              </a:glow>
            </a:effectLst>
          </p:spPr>
        </p:pic>
        <p:pic>
          <p:nvPicPr>
            <p:cNvPr id="5" name="Picture 8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869584" y="504510"/>
              <a:ext cx="1144067" cy="243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1800" i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14313"/>
            <a:ext cx="10972800" cy="58785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矩形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24417" y="6524625"/>
            <a:ext cx="1919816" cy="196850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ADB7D70D-7DF3-4918-ACB7-161C21D1246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/>
          <p:cNvSpPr/>
          <p:nvPr userDrawn="1"/>
        </p:nvSpPr>
        <p:spPr>
          <a:xfrm>
            <a:off x="11290928" y="6595549"/>
            <a:ext cx="246888" cy="246888"/>
          </a:xfrm>
          <a:prstGeom prst="ellipse">
            <a:avLst/>
          </a:prstGeom>
          <a:solidFill>
            <a:srgbClr val="1387B7"/>
          </a:solidFill>
          <a:ln>
            <a:solidFill>
              <a:srgbClr val="1387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7822" y="257614"/>
            <a:ext cx="10515600" cy="617641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2E4E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11430" y="6692474"/>
            <a:ext cx="12180570" cy="169469"/>
          </a:xfrm>
          <a:prstGeom prst="rect">
            <a:avLst/>
          </a:prstGeom>
          <a:solidFill>
            <a:srgbClr val="138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-1270" y="6692474"/>
            <a:ext cx="759220" cy="169469"/>
          </a:xfrm>
          <a:prstGeom prst="rect">
            <a:avLst/>
          </a:prstGeom>
          <a:solidFill>
            <a:srgbClr val="2E4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3"/>
          <p:cNvSpPr txBox="1"/>
          <p:nvPr userDrawn="1"/>
        </p:nvSpPr>
        <p:spPr>
          <a:xfrm>
            <a:off x="11268341" y="6589899"/>
            <a:ext cx="292061" cy="283147"/>
          </a:xfrm>
          <a:prstGeom prst="rect">
            <a:avLst/>
          </a:prstGeom>
        </p:spPr>
        <p:txBody>
          <a:bodyPr vert="horz" wrap="square" lIns="0" tIns="0" rIns="0" bIns="0" rtlCol="0" anchor="ctr" anchorCtr="1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183D58-648D-4475-BEF8-624F48514A30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pic>
        <p:nvPicPr>
          <p:cNvPr id="10" name="图片 9" descr="计算机学院logo-组合01"/>
          <p:cNvPicPr>
            <a:picLocks noChangeAspect="1"/>
          </p:cNvPicPr>
          <p:nvPr userDrawn="1"/>
        </p:nvPicPr>
        <p:blipFill>
          <a:blip r:embed="rId2" cstate="hqprint"/>
          <a:stretch>
            <a:fillRect/>
          </a:stretch>
        </p:blipFill>
        <p:spPr>
          <a:xfrm>
            <a:off x="10076238" y="341471"/>
            <a:ext cx="1854367" cy="449926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87822" y="942764"/>
            <a:ext cx="10515599" cy="5637024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1" name="任意多边形 20"/>
          <p:cNvSpPr/>
          <p:nvPr userDrawn="1"/>
        </p:nvSpPr>
        <p:spPr>
          <a:xfrm flipV="1">
            <a:off x="326571" y="359908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28A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biLevel thresh="50000"/>
          </a:blip>
          <a:stretch>
            <a:fillRect/>
          </a:stretch>
        </p:blipFill>
        <p:spPr>
          <a:xfrm>
            <a:off x="617443" y="6665667"/>
            <a:ext cx="1380275" cy="255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1"/>
          <p:cNvGrpSpPr/>
          <p:nvPr userDrawn="1"/>
        </p:nvGrpSpPr>
        <p:grpSpPr bwMode="auto">
          <a:xfrm>
            <a:off x="0" y="1"/>
            <a:ext cx="12192000" cy="836613"/>
            <a:chOff x="0" y="0"/>
            <a:chExt cx="9144000" cy="836613"/>
          </a:xfrm>
        </p:grpSpPr>
        <p:pic>
          <p:nvPicPr>
            <p:cNvPr id="6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9144000" cy="83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27000">
                <a:schemeClr val="bg1">
                  <a:alpha val="38000"/>
                </a:schemeClr>
              </a:glow>
            </a:effectLst>
          </p:spPr>
        </p:pic>
        <p:pic>
          <p:nvPicPr>
            <p:cNvPr id="7" name="Picture 8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869584" y="504510"/>
              <a:ext cx="1144067" cy="243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1800" i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0" y="6248400"/>
            <a:ext cx="2641600" cy="476250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1200" y="6153150"/>
            <a:ext cx="3657600" cy="476250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计算机组成原理  </a:t>
            </a:r>
            <a:r>
              <a:rPr lang="en-US" altLang="zh-CN"/>
              <a:t>Slide</a:t>
            </a:r>
            <a:r>
              <a:rPr lang="en-US" altLang="zh-CN" sz="1200"/>
              <a:t> </a:t>
            </a:r>
            <a:fld id="{FD3FAE62-0744-4188-868F-C5ADF094D286}" type="slidenum">
              <a:rPr lang="en-US" altLang="zh-CN" sz="1200">
                <a:solidFill>
                  <a:schemeClr val="accent2"/>
                </a:solidFill>
              </a:rPr>
            </a:fld>
            <a:r>
              <a:rPr lang="en-US" altLang="zh-CN" sz="1200"/>
              <a:t> </a:t>
            </a:r>
            <a:endParaRPr lang="en-US" altLang="zh-CN" sz="120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showMasterPhAnim="0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1"/>
          <p:cNvGrpSpPr/>
          <p:nvPr userDrawn="1"/>
        </p:nvGrpSpPr>
        <p:grpSpPr bwMode="auto">
          <a:xfrm>
            <a:off x="0" y="1"/>
            <a:ext cx="12192000" cy="836613"/>
            <a:chOff x="0" y="0"/>
            <a:chExt cx="9144000" cy="836613"/>
          </a:xfrm>
        </p:grpSpPr>
        <p:pic>
          <p:nvPicPr>
            <p:cNvPr id="6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9144000" cy="83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27000">
                <a:schemeClr val="bg1">
                  <a:alpha val="38000"/>
                </a:schemeClr>
              </a:glow>
            </a:effectLst>
          </p:spPr>
        </p:pic>
        <p:pic>
          <p:nvPicPr>
            <p:cNvPr id="7" name="Picture 8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869584" y="504510"/>
              <a:ext cx="1144067" cy="243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1800" i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0" y="6248400"/>
            <a:ext cx="2641600" cy="476250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showMasterPhAnim="0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1"/>
          <p:cNvGrpSpPr/>
          <p:nvPr userDrawn="1"/>
        </p:nvGrpSpPr>
        <p:grpSpPr bwMode="auto">
          <a:xfrm>
            <a:off x="0" y="1"/>
            <a:ext cx="12192000" cy="836613"/>
            <a:chOff x="0" y="0"/>
            <a:chExt cx="9144000" cy="836613"/>
          </a:xfrm>
        </p:grpSpPr>
        <p:pic>
          <p:nvPicPr>
            <p:cNvPr id="6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9144000" cy="83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27000">
                <a:schemeClr val="bg1">
                  <a:alpha val="38000"/>
                </a:schemeClr>
              </a:glow>
            </a:effectLst>
          </p:spPr>
        </p:pic>
        <p:pic>
          <p:nvPicPr>
            <p:cNvPr id="7" name="Picture 8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869584" y="504510"/>
              <a:ext cx="1144067" cy="243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1800" i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1" y="1752600"/>
            <a:ext cx="106680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55651" y="3962400"/>
            <a:ext cx="106680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0" y="6248400"/>
            <a:ext cx="2641600" cy="476250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showMasterPhAnim="0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"/>
          <p:cNvGrpSpPr/>
          <p:nvPr userDrawn="1"/>
        </p:nvGrpSpPr>
        <p:grpSpPr bwMode="auto">
          <a:xfrm>
            <a:off x="0" y="1"/>
            <a:ext cx="12192000" cy="836613"/>
            <a:chOff x="0" y="0"/>
            <a:chExt cx="9144000" cy="836613"/>
          </a:xfrm>
        </p:grpSpPr>
        <p:pic>
          <p:nvPicPr>
            <p:cNvPr id="5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9144000" cy="83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27000">
                <a:schemeClr val="bg1">
                  <a:alpha val="38000"/>
                </a:schemeClr>
              </a:glow>
            </a:effectLst>
          </p:spPr>
        </p:pic>
        <p:pic>
          <p:nvPicPr>
            <p:cNvPr id="6" name="Picture 8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869584" y="504510"/>
              <a:ext cx="1144067" cy="243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1800" i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755651" y="1752600"/>
            <a:ext cx="10668000" cy="42672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0" y="6248400"/>
            <a:ext cx="2641600" cy="476250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416480" y="6337126"/>
            <a:ext cx="1353344" cy="476250"/>
          </a:xfrm>
        </p:spPr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381" y="214313"/>
            <a:ext cx="10972800" cy="58261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381" y="980728"/>
            <a:ext cx="10957984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416480" y="6337126"/>
            <a:ext cx="1353344" cy="476250"/>
          </a:xfrm>
        </p:spPr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</a:t>
            </a:r>
            <a:r>
              <a:rPr lang="zh-CN" altLang="en-US" dirty="0"/>
              <a:t>此处编辑母版标题样式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27381" y="1052984"/>
            <a:ext cx="5472608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1"/>
          </p:nvPr>
        </p:nvSpPr>
        <p:spPr>
          <a:xfrm>
            <a:off x="6288021" y="1052984"/>
            <a:ext cx="5472608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224459" y="6237312"/>
            <a:ext cx="1353344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dirty="0" smtClean="0">
                <a:solidFill>
                  <a:srgbClr val="0D7157"/>
                </a:solidFill>
              </a:rPr>
            </a:fld>
            <a:r>
              <a:rPr lang="en-US" altLang="zh-CN" sz="1400" dirty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565" y="116632"/>
            <a:ext cx="10668000" cy="6480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527381" y="980728"/>
            <a:ext cx="10957984" cy="2232248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0"/>
          </p:nvPr>
        </p:nvSpPr>
        <p:spPr>
          <a:xfrm>
            <a:off x="527381" y="3429000"/>
            <a:ext cx="10957984" cy="2232248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416480" y="6337126"/>
            <a:ext cx="1353344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/>
          <p:cNvPicPr>
            <a:picLocks noChangeAspect="1"/>
          </p:cNvPicPr>
          <p:nvPr userDrawn="1"/>
        </p:nvPicPr>
        <p:blipFill rotWithShape="1">
          <a:blip r:embed="rId2"/>
          <a:srcRect l="2404" t="-5367" r="14962" b="24558"/>
          <a:stretch>
            <a:fillRect/>
          </a:stretch>
        </p:blipFill>
        <p:spPr>
          <a:xfrm rot="16200000" flipH="1">
            <a:off x="7369494" y="2035492"/>
            <a:ext cx="6857998" cy="2787017"/>
          </a:xfrm>
          <a:prstGeom prst="rect">
            <a:avLst/>
          </a:prstGeom>
        </p:spPr>
      </p:pic>
      <p:pic>
        <p:nvPicPr>
          <p:cNvPr id="4" name="图形 3"/>
          <p:cNvPicPr>
            <a:picLocks noChangeAspect="1"/>
          </p:cNvPicPr>
          <p:nvPr userDrawn="1"/>
        </p:nvPicPr>
        <p:blipFill rotWithShape="1">
          <a:blip r:embed="rId2"/>
          <a:srcRect l="2404" r="33315" b="46267"/>
          <a:stretch>
            <a:fillRect/>
          </a:stretch>
        </p:blipFill>
        <p:spPr>
          <a:xfrm rot="5400000" flipH="1">
            <a:off x="-1108285" y="1108283"/>
            <a:ext cx="3396401" cy="117983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"/>
            <a:ext cx="12192000" cy="6857841"/>
          </a:xfrm>
          <a:prstGeom prst="rect">
            <a:avLst/>
          </a:prstGeom>
        </p:spPr>
      </p:pic>
      <p:pic>
        <p:nvPicPr>
          <p:cNvPr id="10" name="图片 9" descr="图片包含 屏幕截图&#10;&#10;已生成高可信度的说明"/>
          <p:cNvPicPr>
            <a:picLocks noChangeAspect="1"/>
          </p:cNvPicPr>
          <p:nvPr userDrawn="1"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146"/>
          <a:stretch>
            <a:fillRect/>
          </a:stretch>
        </p:blipFill>
        <p:spPr>
          <a:xfrm rot="5400000" flipH="1">
            <a:off x="6586760" y="1273196"/>
            <a:ext cx="6857999" cy="4352484"/>
          </a:xfrm>
          <a:prstGeom prst="rect">
            <a:avLst/>
          </a:prstGeom>
        </p:spPr>
      </p:pic>
      <p:pic>
        <p:nvPicPr>
          <p:cNvPr id="11" name="图片 10" descr="图片包含 屏幕截图&#10;&#10;已生成高可信度的说明"/>
          <p:cNvPicPr>
            <a:picLocks noChangeAspect="1"/>
          </p:cNvPicPr>
          <p:nvPr userDrawn="1"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2" r="26146" b="66609"/>
          <a:stretch>
            <a:fillRect/>
          </a:stretch>
        </p:blipFill>
        <p:spPr>
          <a:xfrm rot="16200000" flipH="1">
            <a:off x="-2770703" y="2770706"/>
            <a:ext cx="6857999" cy="13165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23B-AF66-41A9-897D-44609AD9DF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847" y="6774"/>
            <a:ext cx="12203853" cy="6852073"/>
          </a:xfrm>
          <a:prstGeom prst="rect">
            <a:avLst/>
          </a:prstGeom>
          <a:gradFill>
            <a:gsLst>
              <a:gs pos="0">
                <a:srgbClr val="2E4E7E"/>
              </a:gs>
              <a:gs pos="100000">
                <a:srgbClr val="1387B7"/>
              </a:gs>
            </a:gsLst>
            <a:lin ang="19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矩形 10"/>
          <p:cNvSpPr/>
          <p:nvPr userDrawn="1"/>
        </p:nvSpPr>
        <p:spPr>
          <a:xfrm>
            <a:off x="6969651" y="-177967"/>
            <a:ext cx="8488680" cy="8392993"/>
          </a:xfrm>
          <a:prstGeom prst="rect">
            <a:avLst/>
          </a:prstGeom>
          <a:blipFill rotWithShape="1">
            <a:blip r:embed="rId2">
              <a:alphaModFix amt="4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  </a:t>
            </a:r>
            <a:endParaRPr lang="en-US" altLang="zh-CN" sz="2400"/>
          </a:p>
        </p:txBody>
      </p:sp>
      <p:sp>
        <p:nvSpPr>
          <p:cNvPr id="12" name="矩形 11"/>
          <p:cNvSpPr/>
          <p:nvPr userDrawn="1"/>
        </p:nvSpPr>
        <p:spPr>
          <a:xfrm>
            <a:off x="-3967229" y="-5606898"/>
            <a:ext cx="8488863" cy="8393131"/>
          </a:xfrm>
          <a:prstGeom prst="rect">
            <a:avLst/>
          </a:prstGeom>
          <a:blipFill rotWithShape="1">
            <a:blip r:embed="rId2">
              <a:alphaModFix amt="2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693" y="-7620"/>
            <a:ext cx="12187767" cy="68664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矩形 10"/>
          <p:cNvSpPr/>
          <p:nvPr userDrawn="1"/>
        </p:nvSpPr>
        <p:spPr>
          <a:xfrm>
            <a:off x="6969651" y="-177967"/>
            <a:ext cx="8488680" cy="8392993"/>
          </a:xfrm>
          <a:prstGeom prst="rect">
            <a:avLst/>
          </a:prstGeom>
          <a:blipFill rotWithShape="1">
            <a:blip r:embed="rId2">
              <a:alphaModFix amt="4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  </a:t>
            </a:r>
            <a:endParaRPr lang="en-US" altLang="zh-CN" sz="2400"/>
          </a:p>
        </p:txBody>
      </p:sp>
      <p:sp>
        <p:nvSpPr>
          <p:cNvPr id="12" name="矩形 11"/>
          <p:cNvSpPr/>
          <p:nvPr userDrawn="1"/>
        </p:nvSpPr>
        <p:spPr>
          <a:xfrm>
            <a:off x="-3967229" y="-5606898"/>
            <a:ext cx="8488863" cy="8393131"/>
          </a:xfrm>
          <a:prstGeom prst="rect">
            <a:avLst/>
          </a:prstGeom>
          <a:blipFill rotWithShape="1">
            <a:blip r:embed="rId2">
              <a:alphaModFix amt="2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矩形 8"/>
          <p:cNvSpPr/>
          <p:nvPr userDrawn="1"/>
        </p:nvSpPr>
        <p:spPr>
          <a:xfrm>
            <a:off x="15241" y="6689514"/>
            <a:ext cx="12170833" cy="169333"/>
          </a:xfrm>
          <a:prstGeom prst="rect">
            <a:avLst/>
          </a:prstGeom>
          <a:solidFill>
            <a:srgbClr val="138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0" name="矩形 9"/>
          <p:cNvSpPr/>
          <p:nvPr userDrawn="1"/>
        </p:nvSpPr>
        <p:spPr>
          <a:xfrm>
            <a:off x="-1693" y="6689514"/>
            <a:ext cx="758613" cy="169333"/>
          </a:xfrm>
          <a:prstGeom prst="rect">
            <a:avLst/>
          </a:prstGeom>
          <a:solidFill>
            <a:srgbClr val="2E4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6969651" y="-177967"/>
            <a:ext cx="8488680" cy="8392993"/>
          </a:xfrm>
          <a:prstGeom prst="rect">
            <a:avLst/>
          </a:prstGeom>
          <a:blipFill rotWithShape="1">
            <a:blip r:embed="rId2">
              <a:alphaModFix amt="4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  </a:t>
            </a:r>
            <a:endParaRPr lang="en-US" altLang="zh-CN" sz="2400"/>
          </a:p>
        </p:txBody>
      </p:sp>
      <p:sp>
        <p:nvSpPr>
          <p:cNvPr id="12" name="矩形 11"/>
          <p:cNvSpPr/>
          <p:nvPr userDrawn="1"/>
        </p:nvSpPr>
        <p:spPr>
          <a:xfrm>
            <a:off x="-3967229" y="-5606898"/>
            <a:ext cx="8488863" cy="8393131"/>
          </a:xfrm>
          <a:prstGeom prst="rect">
            <a:avLst/>
          </a:prstGeom>
          <a:blipFill rotWithShape="1">
            <a:blip r:embed="rId2">
              <a:alphaModFix amt="2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矩形 5"/>
          <p:cNvSpPr/>
          <p:nvPr userDrawn="1"/>
        </p:nvSpPr>
        <p:spPr>
          <a:xfrm>
            <a:off x="15241" y="6689514"/>
            <a:ext cx="12170833" cy="169333"/>
          </a:xfrm>
          <a:prstGeom prst="rect">
            <a:avLst/>
          </a:prstGeom>
          <a:solidFill>
            <a:srgbClr val="138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矩形 7"/>
          <p:cNvSpPr/>
          <p:nvPr userDrawn="1"/>
        </p:nvSpPr>
        <p:spPr>
          <a:xfrm>
            <a:off x="-1693" y="6689514"/>
            <a:ext cx="758613" cy="169333"/>
          </a:xfrm>
          <a:prstGeom prst="rect">
            <a:avLst/>
          </a:prstGeom>
          <a:solidFill>
            <a:srgbClr val="2E4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15241" y="6689514"/>
            <a:ext cx="12170833" cy="169333"/>
          </a:xfrm>
          <a:prstGeom prst="rect">
            <a:avLst/>
          </a:prstGeom>
          <a:solidFill>
            <a:srgbClr val="138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矩形 7"/>
          <p:cNvSpPr/>
          <p:nvPr userDrawn="1"/>
        </p:nvSpPr>
        <p:spPr>
          <a:xfrm>
            <a:off x="-1693" y="6689514"/>
            <a:ext cx="758613" cy="169333"/>
          </a:xfrm>
          <a:prstGeom prst="rect">
            <a:avLst/>
          </a:prstGeom>
          <a:solidFill>
            <a:srgbClr val="2E4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10038"/>
            <a:ext cx="10515600" cy="285323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90266"/>
            <a:ext cx="10515600" cy="15004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8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10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82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DBD5-FF6F-4F1F-AF78-B518D2CD17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2A10-E97F-46DF-9873-696D05EB38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944"/>
            <a:ext cx="5181600" cy="435209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944"/>
            <a:ext cx="5181600" cy="435209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89"/>
            <a:ext cx="10515600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5267"/>
            <a:ext cx="5157787" cy="82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835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6067"/>
            <a:ext cx="5157787" cy="3574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745267"/>
            <a:ext cx="5183188" cy="82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835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616067"/>
            <a:ext cx="5183188" cy="3574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DBD5-FF6F-4F1F-AF78-B518D2CD17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2A10-E97F-46DF-9873-696D05EB38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23B-AF66-41A9-897D-44609AD9DF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1" y="713797"/>
            <a:ext cx="4681655" cy="142841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798"/>
            <a:ext cx="5711883" cy="54045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835" indent="0">
              <a:buNone/>
              <a:defRPr sz="2000"/>
            </a:lvl7pPr>
            <a:lvl8pPr marL="3201035" indent="0">
              <a:buNone/>
              <a:defRPr sz="2000"/>
            </a:lvl8pPr>
            <a:lvl9pPr marL="3658235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1" y="2314278"/>
            <a:ext cx="4681655" cy="381225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835" indent="0">
              <a:buNone/>
              <a:defRPr sz="1000"/>
            </a:lvl7pPr>
            <a:lvl8pPr marL="3201035" indent="0">
              <a:buNone/>
              <a:defRPr sz="1000"/>
            </a:lvl8pPr>
            <a:lvl9pPr marL="3658235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9" y="365190"/>
            <a:ext cx="908901" cy="5812855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90"/>
            <a:ext cx="9446443" cy="581285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640"/>
            <a:ext cx="10515600" cy="555994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矩形 1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15332486-88F3-4A48-9EC2-66646CFA1BC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矩形 1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73571F94-E5E5-4A54-8A06-F305846661D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矩形 1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A5C251E5-7CCA-4DA3-AA80-A42DA27621B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52513"/>
            <a:ext cx="5376333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89133" y="1052513"/>
            <a:ext cx="5378451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矩形 1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F4039E46-F4C7-49A4-9367-76E34A81F6C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矩形 1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7B85E15E-130D-48C6-81EB-CEA992FB9F7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矩形 1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DBD5A7A5-A845-4344-86D1-29C7FA977B6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7D1B44A1-4939-4887-84BB-7FB130EEC19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23B-AF66-41A9-897D-44609AD9DF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矩形 1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29373BB8-A121-4608-AD20-8BEECCC372C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矩形 1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AFB61761-3FF1-4F59-B9D7-6E756298F23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矩形 1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196BC17B-A293-4B9D-B715-8101B30D639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14313"/>
            <a:ext cx="2743200" cy="58785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14313"/>
            <a:ext cx="8026400" cy="58785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矩形 1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E860031F-1906-46A1-B9A0-5E9CA84BEE1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14313"/>
            <a:ext cx="10972800" cy="58785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矩形 1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3A14CFCF-D29E-4EF7-BE8F-F195BB74B9B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A2441-49ED-4A52-B3CC-5A1149BC51AC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F6130-A1B0-40F4-A496-F2F55E2F44B1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12BED8-E368-4E8F-BE90-7083DDA10F91}" type="datetime1">
              <a:rPr lang="zh-CN" altLang="en-US" smtClean="0"/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D4AE9-050C-4B7F-B272-FA384BD23015}" type="datetime1">
              <a:rPr lang="zh-CN" altLang="en-US" smtClean="0"/>
            </a:fld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81A83-785E-4D80-94E7-591D3C3AD6FF}" type="datetime1">
              <a:rPr lang="zh-CN" altLang="en-US" smtClean="0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23B-AF66-41A9-897D-44609AD9DF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57959B-1BC1-4FDE-88B2-3CAC26DD58F7}" type="datetime1">
              <a:rPr lang="zh-CN" altLang="en-US" smtClean="0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9BA08-BA34-4DD9-B7F1-D711E644256C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14313"/>
            <a:ext cx="2743200" cy="58785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14313"/>
            <a:ext cx="8026400" cy="58785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3F9DB9-E29A-49BF-A83A-344AADB27BAD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224459" y="6237312"/>
            <a:ext cx="1353344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dirty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381" y="980728"/>
            <a:ext cx="10957984" cy="5040312"/>
          </a:xfrm>
        </p:spPr>
        <p:txBody>
          <a:bodyPr/>
          <a:lstStyle>
            <a:lvl1pPr marL="342900" indent="-342900" algn="just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 algn="just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just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+mn-ea"/>
                <a:ea typeface="+mn-ea"/>
              </a:defRPr>
            </a:lvl3pPr>
            <a:lvl4pPr algn="just"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 algn="just"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224459" y="6237312"/>
            <a:ext cx="1353344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dirty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</a:t>
            </a:r>
            <a:r>
              <a:rPr lang="zh-CN" altLang="en-US" dirty="0"/>
              <a:t>此处编辑母版标题样式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27381" y="1052984"/>
            <a:ext cx="5472608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1"/>
          </p:nvPr>
        </p:nvSpPr>
        <p:spPr>
          <a:xfrm>
            <a:off x="6288021" y="1052984"/>
            <a:ext cx="5472608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224459" y="6237312"/>
            <a:ext cx="1353344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dirty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-99392"/>
            <a:ext cx="10668000" cy="12160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719403" y="980728"/>
            <a:ext cx="10668000" cy="426720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766233" y="-91281"/>
            <a:ext cx="10668000" cy="12160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755651" y="1752600"/>
            <a:ext cx="5232400" cy="20574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1251" y="1752600"/>
            <a:ext cx="52324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755651" y="3962400"/>
            <a:ext cx="52324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1251" y="3962400"/>
            <a:ext cx="52324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0" y="6248400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36285-3C6A-4A93-8657-E500CB968B1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23B-AF66-41A9-897D-44609AD9DF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23B-AF66-41A9-897D-44609AD9DF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12" Type="http://schemas.openxmlformats.org/officeDocument/2006/relationships/image" Target="../media/image4.png"/><Relationship Id="rId11" Type="http://schemas.openxmlformats.org/officeDocument/2006/relationships/image" Target="../media/image3.png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7" Type="http://schemas.openxmlformats.org/officeDocument/2006/relationships/theme" Target="../theme/theme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1.xml"/><Relationship Id="rId17" Type="http://schemas.openxmlformats.org/officeDocument/2006/relationships/theme" Target="../theme/theme5.xml"/><Relationship Id="rId16" Type="http://schemas.openxmlformats.org/officeDocument/2006/relationships/tags" Target="../tags/tag3.xml"/><Relationship Id="rId15" Type="http://schemas.openxmlformats.org/officeDocument/2006/relationships/tags" Target="../tags/tag2.xml"/><Relationship Id="rId14" Type="http://schemas.openxmlformats.org/officeDocument/2006/relationships/tags" Target="../tags/tag1.xml"/><Relationship Id="rId13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0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0.xml"/><Relationship Id="rId7" Type="http://schemas.openxmlformats.org/officeDocument/2006/relationships/slideLayout" Target="../slideLayouts/slideLayout49.xml"/><Relationship Id="rId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4.xml"/><Relationship Id="rId14" Type="http://schemas.openxmlformats.org/officeDocument/2006/relationships/theme" Target="../theme/theme6.xml"/><Relationship Id="rId13" Type="http://schemas.openxmlformats.org/officeDocument/2006/relationships/image" Target="../media/image3.png"/><Relationship Id="rId12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2.xml"/><Relationship Id="rId1" Type="http://schemas.openxmlformats.org/officeDocument/2006/relationships/slideLayout" Target="../slideLayouts/slideLayout43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6.xml"/><Relationship Id="rId10" Type="http://schemas.openxmlformats.org/officeDocument/2006/relationships/theme" Target="../theme/theme7.xml"/><Relationship Id="rId1" Type="http://schemas.openxmlformats.org/officeDocument/2006/relationships/slideLayout" Target="../slideLayouts/slideLayout55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slideLayout" Target="../slideLayouts/slideLayout70.xml"/><Relationship Id="rId7" Type="http://schemas.openxmlformats.org/officeDocument/2006/relationships/slideLayout" Target="../slideLayouts/slideLayout69.xml"/><Relationship Id="rId6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6.xml"/><Relationship Id="rId3" Type="http://schemas.openxmlformats.org/officeDocument/2006/relationships/slideLayout" Target="../slideLayouts/slideLayout65.xml"/><Relationship Id="rId2" Type="http://schemas.openxmlformats.org/officeDocument/2006/relationships/slideLayout" Target="../slideLayouts/slideLayout64.xml"/><Relationship Id="rId11" Type="http://schemas.openxmlformats.org/officeDocument/2006/relationships/theme" Target="../theme/theme8.xml"/><Relationship Id="rId10" Type="http://schemas.openxmlformats.org/officeDocument/2006/relationships/image" Target="../media/image4.png"/><Relationship Id="rId1" Type="http://schemas.openxmlformats.org/officeDocument/2006/relationships/slideLayout" Target="../slideLayouts/slideLayout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2B2F23B-AF66-41A9-897D-44609AD9DF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2F030DD-4EA3-4D16-8C1C-D1952208EE9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组合 1"/>
          <p:cNvGrpSpPr/>
          <p:nvPr userDrawn="1"/>
        </p:nvGrpSpPr>
        <p:grpSpPr bwMode="auto">
          <a:xfrm>
            <a:off x="0" y="1"/>
            <a:ext cx="12192000" cy="836613"/>
            <a:chOff x="0" y="0"/>
            <a:chExt cx="9144000" cy="836613"/>
          </a:xfrm>
        </p:grpSpPr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0" y="0"/>
              <a:ext cx="9144000" cy="83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27000">
                <a:schemeClr val="bg1">
                  <a:alpha val="38000"/>
                </a:schemeClr>
              </a:glow>
            </a:effectLst>
          </p:spPr>
        </p:pic>
        <p:pic>
          <p:nvPicPr>
            <p:cNvPr id="13320" name="Picture 8"/>
            <p:cNvPicPr>
              <a:picLocks noChangeAspect="1" noChangeArrowheads="1"/>
            </p:cNvPicPr>
            <p:nvPr userDrawn="1"/>
          </p:nvPicPr>
          <p:blipFill>
            <a:blip r:embed="rId1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869584" y="504510"/>
              <a:ext cx="1144067" cy="243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315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14313"/>
            <a:ext cx="10972800" cy="582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3316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052513"/>
            <a:ext cx="10957984" cy="50403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3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1800" i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0223500" y="6237288"/>
            <a:ext cx="1354667" cy="476250"/>
          </a:xfrm>
          <a:prstGeom prst="rect">
            <a:avLst/>
          </a:prstGeom>
        </p:spPr>
        <p:txBody>
          <a:bodyPr/>
          <a:lstStyle>
            <a:lvl1pPr algn="r">
              <a:defRPr sz="1400" dirty="0">
                <a:solidFill>
                  <a:srgbClr val="0D7157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 -</a:t>
            </a:r>
            <a:fld id="{CAE7922D-FD5F-4BE1-993F-FD194E04727B}" type="slidenum">
              <a:rPr lang="en-US" altLang="zh-CN"/>
            </a:fld>
            <a:r>
              <a:rPr lang="en-US" altLang="zh-CN"/>
              <a:t>- 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3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3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3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3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3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3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3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3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3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3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3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3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3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3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3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2400" dirty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zh-CN" altLang="en-US" sz="2000" dirty="0">
          <a:solidFill>
            <a:srgbClr val="C00000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2000" dirty="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1"/>
            <a:ext cx="12192000" cy="836613"/>
            <a:chOff x="0" y="0"/>
            <a:chExt cx="9144000" cy="836613"/>
          </a:xfrm>
        </p:grpSpPr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0" y="0"/>
              <a:ext cx="9144000" cy="83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27000">
                <a:schemeClr val="bg1">
                  <a:alpha val="38000"/>
                </a:schemeClr>
              </a:glow>
            </a:effectLst>
          </p:spPr>
        </p:pic>
        <p:pic>
          <p:nvPicPr>
            <p:cNvPr id="7" name="Picture 8"/>
            <p:cNvPicPr>
              <a:picLocks noChangeAspect="1" noChangeArrowheads="1"/>
            </p:cNvPicPr>
            <p:nvPr userDrawn="1"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869584" y="504510"/>
              <a:ext cx="1144067" cy="243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14313"/>
            <a:ext cx="10972800" cy="582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052513"/>
            <a:ext cx="10957984" cy="50403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lvl="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L="812800" lvl="1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第二级</a:t>
            </a:r>
            <a:endParaRPr lang="zh-CN" altLang="en-US" dirty="0"/>
          </a:p>
          <a:p>
            <a:pPr marL="1143000" lvl="2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u"/>
            </a:pPr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53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algn="l"/>
            <a:endParaRPr lang="zh-CN" altLang="en-US" sz="1800" i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0416480" y="6337126"/>
            <a:ext cx="1353344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2400" dirty="0" smtClean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zh-CN" altLang="en-US" sz="2000" dirty="0" smtClean="0">
          <a:solidFill>
            <a:srgbClr val="C00000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2000" dirty="0" smtClean="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866775" rtl="0" eaLnBrk="1" latinLnBrk="0" hangingPunct="1">
        <a:lnSpc>
          <a:spcPct val="90000"/>
        </a:lnSpc>
        <a:spcBef>
          <a:spcPct val="0"/>
        </a:spcBef>
        <a:buNone/>
        <a:defRPr sz="41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535" indent="-216535" algn="l" defTabSz="866775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655" kern="1200">
          <a:solidFill>
            <a:schemeClr val="tx1"/>
          </a:solidFill>
          <a:latin typeface="+mn-lt"/>
          <a:ea typeface="+mn-ea"/>
          <a:cs typeface="+mn-cs"/>
        </a:defRPr>
      </a:lvl1pPr>
      <a:lvl2pPr marL="65024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2pPr>
      <a:lvl3pPr marL="108394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3pPr>
      <a:lvl4pPr marL="151701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95072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38379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81749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25120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68427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1pPr>
      <a:lvl2pPr marL="43370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2pPr>
      <a:lvl3pPr marL="86677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3pPr>
      <a:lvl4pPr marL="130048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73418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16725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60096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03403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46773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838200" y="365189"/>
            <a:ext cx="10515600" cy="1325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838200" y="1825944"/>
            <a:ext cx="10515600" cy="4352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7462"/>
            <a:ext cx="2743200" cy="365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7462"/>
            <a:ext cx="4114800" cy="365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7462"/>
            <a:ext cx="2743200" cy="365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</p:sldLayoutIdLs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23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3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3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14313"/>
            <a:ext cx="109728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052513"/>
            <a:ext cx="10957984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3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algn="r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algn="r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algn="r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algn="r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defRPr/>
            </a:pPr>
            <a:endParaRPr lang="zh-CN" altLang="en-US" sz="1800" i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1679" name="矩形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24417" y="6524625"/>
            <a:ext cx="1919816" cy="1968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0" hangingPunct="0">
              <a:defRPr sz="1000" b="1"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7E5DDCFB-3ACE-4311-B546-53507CE1A8DE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print"/>
          <a:srcRect t="23912" b="39018"/>
          <a:stretch>
            <a:fillRect/>
          </a:stretch>
        </p:blipFill>
        <p:spPr bwMode="auto">
          <a:xfrm>
            <a:off x="0" y="2060576"/>
            <a:ext cx="12192000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"/>
          <p:cNvSpPr>
            <a:spLocks noChangeArrowheads="1"/>
          </p:cNvSpPr>
          <p:nvPr/>
        </p:nvSpPr>
        <p:spPr bwMode="auto">
          <a:xfrm>
            <a:off x="0" y="1989138"/>
            <a:ext cx="12192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algn="l"/>
            <a:endParaRPr lang="zh-CN" altLang="en-US" sz="1800" i="0">
              <a:ea typeface="宋体" panose="02010600030101010101" pitchFamily="2" charset="-122"/>
            </a:endParaRPr>
          </a:p>
        </p:txBody>
      </p:sp>
      <p:sp>
        <p:nvSpPr>
          <p:cNvPr id="1028" name="Rectangle 11"/>
          <p:cNvSpPr>
            <a:spLocks noChangeArrowheads="1"/>
          </p:cNvSpPr>
          <p:nvPr/>
        </p:nvSpPr>
        <p:spPr bwMode="auto">
          <a:xfrm rot="10800000">
            <a:off x="0" y="4292600"/>
            <a:ext cx="12192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algn="l"/>
            <a:endParaRPr lang="zh-CN" altLang="en-US" sz="1800" i="0">
              <a:ea typeface="宋体" panose="02010600030101010101" pitchFamily="2" charset="-122"/>
            </a:endParaRPr>
          </a:p>
        </p:txBody>
      </p:sp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14313"/>
            <a:ext cx="10972800" cy="582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0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052513"/>
            <a:ext cx="10957984" cy="50403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9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l">
              <a:defRPr sz="1200" i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B1F97EB9-7652-462B-90E9-768B5D23F71B}" type="datetime1">
              <a:rPr lang="zh-CN" altLang="en-US" smtClean="0"/>
            </a:fld>
            <a:endParaRPr lang="en-US" altLang="zh-CN"/>
          </a:p>
        </p:txBody>
      </p:sp>
      <p:sp>
        <p:nvSpPr>
          <p:cNvPr id="2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 i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49" charset="-122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49" charset="-122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49" charset="-122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49" charset="-122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49" charset="-122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49" charset="-122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49" charset="-122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49" charset="-122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1"/>
            <a:ext cx="12192000" cy="836613"/>
            <a:chOff x="0" y="0"/>
            <a:chExt cx="9144000" cy="836613"/>
          </a:xfrm>
        </p:grpSpPr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0" y="0"/>
              <a:ext cx="9144000" cy="83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27000">
                <a:schemeClr val="bg1">
                  <a:alpha val="38000"/>
                </a:schemeClr>
              </a:glow>
            </a:effectLst>
          </p:spPr>
        </p:pic>
        <p:pic>
          <p:nvPicPr>
            <p:cNvPr id="7" name="Picture 8"/>
            <p:cNvPicPr>
              <a:picLocks noChangeAspect="1" noChangeArrowheads="1"/>
            </p:cNvPicPr>
            <p:nvPr userDrawn="1"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9584" y="504510"/>
              <a:ext cx="1144067" cy="243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14313"/>
            <a:ext cx="10972800" cy="582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052513"/>
            <a:ext cx="10957984" cy="50403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lvl="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L="812800" lvl="1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第二级</a:t>
            </a:r>
            <a:endParaRPr lang="zh-CN" altLang="en-US" dirty="0"/>
          </a:p>
          <a:p>
            <a:pPr marL="1143000" lvl="2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u"/>
            </a:pPr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53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algn="l"/>
            <a:endParaRPr lang="zh-CN" altLang="en-US" sz="1800" i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0224459" y="6237312"/>
            <a:ext cx="1353344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dirty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2400" dirty="0" smtClean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zh-CN" altLang="en-US" sz="2000" dirty="0" smtClean="0">
          <a:solidFill>
            <a:srgbClr val="C00000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2000" dirty="0" smtClean="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wmf"/><Relationship Id="rId1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wmf"/><Relationship Id="rId1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5"/>
          <p:cNvSpPr>
            <a:spLocks noEditPoints="1"/>
          </p:cNvSpPr>
          <p:nvPr/>
        </p:nvSpPr>
        <p:spPr bwMode="auto">
          <a:xfrm>
            <a:off x="0" y="263187"/>
            <a:ext cx="12192000" cy="2353917"/>
          </a:xfrm>
          <a:custGeom>
            <a:avLst/>
            <a:gdLst>
              <a:gd name="T0" fmla="*/ 7933 w 8000"/>
              <a:gd name="T1" fmla="*/ 1418 h 1542"/>
              <a:gd name="T2" fmla="*/ 7832 w 8000"/>
              <a:gd name="T3" fmla="*/ 1315 h 1542"/>
              <a:gd name="T4" fmla="*/ 7738 w 8000"/>
              <a:gd name="T5" fmla="*/ 1352 h 1542"/>
              <a:gd name="T6" fmla="*/ 7673 w 8000"/>
              <a:gd name="T7" fmla="*/ 1336 h 1542"/>
              <a:gd name="T8" fmla="*/ 7538 w 8000"/>
              <a:gd name="T9" fmla="*/ 1313 h 1542"/>
              <a:gd name="T10" fmla="*/ 7430 w 8000"/>
              <a:gd name="T11" fmla="*/ 1287 h 1542"/>
              <a:gd name="T12" fmla="*/ 7292 w 8000"/>
              <a:gd name="T13" fmla="*/ 1358 h 1542"/>
              <a:gd name="T14" fmla="*/ 7170 w 8000"/>
              <a:gd name="T15" fmla="*/ 1352 h 1542"/>
              <a:gd name="T16" fmla="*/ 6993 w 8000"/>
              <a:gd name="T17" fmla="*/ 1400 h 1542"/>
              <a:gd name="T18" fmla="*/ 6886 w 8000"/>
              <a:gd name="T19" fmla="*/ 1357 h 1542"/>
              <a:gd name="T20" fmla="*/ 6766 w 8000"/>
              <a:gd name="T21" fmla="*/ 1380 h 1542"/>
              <a:gd name="T22" fmla="*/ 6640 w 8000"/>
              <a:gd name="T23" fmla="*/ 1194 h 1542"/>
              <a:gd name="T24" fmla="*/ 6505 w 8000"/>
              <a:gd name="T25" fmla="*/ 1157 h 1542"/>
              <a:gd name="T26" fmla="*/ 6381 w 8000"/>
              <a:gd name="T27" fmla="*/ 1311 h 1542"/>
              <a:gd name="T28" fmla="*/ 6242 w 8000"/>
              <a:gd name="T29" fmla="*/ 1181 h 1542"/>
              <a:gd name="T30" fmla="*/ 5688 w 8000"/>
              <a:gd name="T31" fmla="*/ 818 h 1542"/>
              <a:gd name="T32" fmla="*/ 5396 w 8000"/>
              <a:gd name="T33" fmla="*/ 674 h 1542"/>
              <a:gd name="T34" fmla="*/ 5346 w 8000"/>
              <a:gd name="T35" fmla="*/ 615 h 1542"/>
              <a:gd name="T36" fmla="*/ 5292 w 8000"/>
              <a:gd name="T37" fmla="*/ 1274 h 1542"/>
              <a:gd name="T38" fmla="*/ 5007 w 8000"/>
              <a:gd name="T39" fmla="*/ 1089 h 1542"/>
              <a:gd name="T40" fmla="*/ 4819 w 8000"/>
              <a:gd name="T41" fmla="*/ 685 h 1542"/>
              <a:gd name="T42" fmla="*/ 4540 w 8000"/>
              <a:gd name="T43" fmla="*/ 1250 h 1542"/>
              <a:gd name="T44" fmla="*/ 4474 w 8000"/>
              <a:gd name="T45" fmla="*/ 1255 h 1542"/>
              <a:gd name="T46" fmla="*/ 4398 w 8000"/>
              <a:gd name="T47" fmla="*/ 1265 h 1542"/>
              <a:gd name="T48" fmla="*/ 4286 w 8000"/>
              <a:gd name="T49" fmla="*/ 1131 h 1542"/>
              <a:gd name="T50" fmla="*/ 4046 w 8000"/>
              <a:gd name="T51" fmla="*/ 1117 h 1542"/>
              <a:gd name="T52" fmla="*/ 3923 w 8000"/>
              <a:gd name="T53" fmla="*/ 975 h 1542"/>
              <a:gd name="T54" fmla="*/ 3742 w 8000"/>
              <a:gd name="T55" fmla="*/ 1095 h 1542"/>
              <a:gd name="T56" fmla="*/ 3585 w 8000"/>
              <a:gd name="T57" fmla="*/ 1415 h 1542"/>
              <a:gd name="T58" fmla="*/ 3463 w 8000"/>
              <a:gd name="T59" fmla="*/ 1255 h 1542"/>
              <a:gd name="T60" fmla="*/ 3390 w 8000"/>
              <a:gd name="T61" fmla="*/ 372 h 1542"/>
              <a:gd name="T62" fmla="*/ 3367 w 8000"/>
              <a:gd name="T63" fmla="*/ 187 h 1542"/>
              <a:gd name="T64" fmla="*/ 3329 w 8000"/>
              <a:gd name="T65" fmla="*/ 695 h 1542"/>
              <a:gd name="T66" fmla="*/ 2997 w 8000"/>
              <a:gd name="T67" fmla="*/ 1479 h 1542"/>
              <a:gd name="T68" fmla="*/ 2797 w 8000"/>
              <a:gd name="T69" fmla="*/ 1119 h 1542"/>
              <a:gd name="T70" fmla="*/ 2628 w 8000"/>
              <a:gd name="T71" fmla="*/ 1372 h 1542"/>
              <a:gd name="T72" fmla="*/ 2470 w 8000"/>
              <a:gd name="T73" fmla="*/ 1378 h 1542"/>
              <a:gd name="T74" fmla="*/ 2310 w 8000"/>
              <a:gd name="T75" fmla="*/ 1440 h 1542"/>
              <a:gd name="T76" fmla="*/ 2152 w 8000"/>
              <a:gd name="T77" fmla="*/ 1391 h 1542"/>
              <a:gd name="T78" fmla="*/ 2055 w 8000"/>
              <a:gd name="T79" fmla="*/ 1463 h 1542"/>
              <a:gd name="T80" fmla="*/ 1975 w 8000"/>
              <a:gd name="T81" fmla="*/ 1479 h 1542"/>
              <a:gd name="T82" fmla="*/ 1805 w 8000"/>
              <a:gd name="T83" fmla="*/ 1456 h 1542"/>
              <a:gd name="T84" fmla="*/ 1673 w 8000"/>
              <a:gd name="T85" fmla="*/ 1469 h 1542"/>
              <a:gd name="T86" fmla="*/ 1531 w 8000"/>
              <a:gd name="T87" fmla="*/ 1408 h 1542"/>
              <a:gd name="T88" fmla="*/ 1443 w 8000"/>
              <a:gd name="T89" fmla="*/ 1265 h 1542"/>
              <a:gd name="T90" fmla="*/ 1253 w 8000"/>
              <a:gd name="T91" fmla="*/ 1421 h 1542"/>
              <a:gd name="T92" fmla="*/ 1155 w 8000"/>
              <a:gd name="T93" fmla="*/ 1401 h 1542"/>
              <a:gd name="T94" fmla="*/ 1051 w 8000"/>
              <a:gd name="T95" fmla="*/ 1389 h 1542"/>
              <a:gd name="T96" fmla="*/ 969 w 8000"/>
              <a:gd name="T97" fmla="*/ 1224 h 1542"/>
              <a:gd name="T98" fmla="*/ 843 w 8000"/>
              <a:gd name="T99" fmla="*/ 1375 h 1542"/>
              <a:gd name="T100" fmla="*/ 664 w 8000"/>
              <a:gd name="T101" fmla="*/ 1427 h 1542"/>
              <a:gd name="T102" fmla="*/ 515 w 8000"/>
              <a:gd name="T103" fmla="*/ 1241 h 1542"/>
              <a:gd name="T104" fmla="*/ 320 w 8000"/>
              <a:gd name="T105" fmla="*/ 1245 h 1542"/>
              <a:gd name="T106" fmla="*/ 218 w 8000"/>
              <a:gd name="T107" fmla="*/ 1342 h 1542"/>
              <a:gd name="T108" fmla="*/ 56 w 8000"/>
              <a:gd name="T109" fmla="*/ 1357 h 1542"/>
              <a:gd name="T110" fmla="*/ 3369 w 8000"/>
              <a:gd name="T111" fmla="*/ 1408 h 1542"/>
              <a:gd name="T112" fmla="*/ 3356 w 8000"/>
              <a:gd name="T113" fmla="*/ 1141 h 1542"/>
              <a:gd name="T114" fmla="*/ 3356 w 8000"/>
              <a:gd name="T115" fmla="*/ 872 h 1542"/>
              <a:gd name="T116" fmla="*/ 3356 w 8000"/>
              <a:gd name="T117" fmla="*/ 756 h 1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000" h="1542">
                <a:moveTo>
                  <a:pt x="7978" y="1472"/>
                </a:moveTo>
                <a:cubicBezTo>
                  <a:pt x="7978" y="1462"/>
                  <a:pt x="7978" y="1462"/>
                  <a:pt x="7978" y="1462"/>
                </a:cubicBezTo>
                <a:cubicBezTo>
                  <a:pt x="7966" y="1462"/>
                  <a:pt x="7966" y="1462"/>
                  <a:pt x="7966" y="1462"/>
                </a:cubicBezTo>
                <a:cubicBezTo>
                  <a:pt x="7966" y="1436"/>
                  <a:pt x="7966" y="1436"/>
                  <a:pt x="7966" y="1436"/>
                </a:cubicBezTo>
                <a:cubicBezTo>
                  <a:pt x="7955" y="1436"/>
                  <a:pt x="7955" y="1436"/>
                  <a:pt x="7955" y="1436"/>
                </a:cubicBezTo>
                <a:cubicBezTo>
                  <a:pt x="7955" y="1420"/>
                  <a:pt x="7955" y="1420"/>
                  <a:pt x="7955" y="1420"/>
                </a:cubicBezTo>
                <a:cubicBezTo>
                  <a:pt x="7941" y="1420"/>
                  <a:pt x="7941" y="1420"/>
                  <a:pt x="7941" y="1420"/>
                </a:cubicBezTo>
                <a:cubicBezTo>
                  <a:pt x="7941" y="1428"/>
                  <a:pt x="7941" y="1428"/>
                  <a:pt x="7941" y="1428"/>
                </a:cubicBezTo>
                <a:cubicBezTo>
                  <a:pt x="7933" y="1428"/>
                  <a:pt x="7933" y="1428"/>
                  <a:pt x="7933" y="1428"/>
                </a:cubicBezTo>
                <a:cubicBezTo>
                  <a:pt x="7933" y="1418"/>
                  <a:pt x="7933" y="1418"/>
                  <a:pt x="7933" y="1418"/>
                </a:cubicBezTo>
                <a:cubicBezTo>
                  <a:pt x="7916" y="1418"/>
                  <a:pt x="7916" y="1418"/>
                  <a:pt x="7916" y="1418"/>
                </a:cubicBezTo>
                <a:cubicBezTo>
                  <a:pt x="7916" y="1433"/>
                  <a:pt x="7916" y="1433"/>
                  <a:pt x="7916" y="1433"/>
                </a:cubicBezTo>
                <a:cubicBezTo>
                  <a:pt x="7895" y="1433"/>
                  <a:pt x="7895" y="1433"/>
                  <a:pt x="7895" y="1433"/>
                </a:cubicBezTo>
                <a:cubicBezTo>
                  <a:pt x="7895" y="1335"/>
                  <a:pt x="7895" y="1335"/>
                  <a:pt x="7895" y="1335"/>
                </a:cubicBezTo>
                <a:cubicBezTo>
                  <a:pt x="7879" y="1335"/>
                  <a:pt x="7879" y="1335"/>
                  <a:pt x="7879" y="1335"/>
                </a:cubicBezTo>
                <a:cubicBezTo>
                  <a:pt x="7855" y="1316"/>
                  <a:pt x="7855" y="1316"/>
                  <a:pt x="7855" y="1316"/>
                </a:cubicBezTo>
                <a:cubicBezTo>
                  <a:pt x="7855" y="1300"/>
                  <a:pt x="7855" y="1300"/>
                  <a:pt x="7855" y="1300"/>
                </a:cubicBezTo>
                <a:cubicBezTo>
                  <a:pt x="7843" y="1300"/>
                  <a:pt x="7843" y="1300"/>
                  <a:pt x="7843" y="1300"/>
                </a:cubicBezTo>
                <a:cubicBezTo>
                  <a:pt x="7843" y="1315"/>
                  <a:pt x="7843" y="1315"/>
                  <a:pt x="7843" y="1315"/>
                </a:cubicBezTo>
                <a:cubicBezTo>
                  <a:pt x="7832" y="1315"/>
                  <a:pt x="7832" y="1315"/>
                  <a:pt x="7832" y="1315"/>
                </a:cubicBezTo>
                <a:cubicBezTo>
                  <a:pt x="7832" y="1300"/>
                  <a:pt x="7832" y="1300"/>
                  <a:pt x="7832" y="1300"/>
                </a:cubicBezTo>
                <a:cubicBezTo>
                  <a:pt x="7821" y="1300"/>
                  <a:pt x="7821" y="1300"/>
                  <a:pt x="7821" y="1300"/>
                </a:cubicBezTo>
                <a:cubicBezTo>
                  <a:pt x="7821" y="1315"/>
                  <a:pt x="7821" y="1315"/>
                  <a:pt x="7821" y="1315"/>
                </a:cubicBezTo>
                <a:cubicBezTo>
                  <a:pt x="7806" y="1335"/>
                  <a:pt x="7806" y="1335"/>
                  <a:pt x="7806" y="1335"/>
                </a:cubicBezTo>
                <a:cubicBezTo>
                  <a:pt x="7789" y="1335"/>
                  <a:pt x="7789" y="1335"/>
                  <a:pt x="7789" y="1335"/>
                </a:cubicBezTo>
                <a:cubicBezTo>
                  <a:pt x="7789" y="1436"/>
                  <a:pt x="7789" y="1436"/>
                  <a:pt x="7789" y="1436"/>
                </a:cubicBezTo>
                <a:cubicBezTo>
                  <a:pt x="7749" y="1436"/>
                  <a:pt x="7749" y="1436"/>
                  <a:pt x="7749" y="1436"/>
                </a:cubicBezTo>
                <a:cubicBezTo>
                  <a:pt x="7749" y="1345"/>
                  <a:pt x="7749" y="1345"/>
                  <a:pt x="7749" y="1345"/>
                </a:cubicBezTo>
                <a:cubicBezTo>
                  <a:pt x="7738" y="1345"/>
                  <a:pt x="7738" y="1345"/>
                  <a:pt x="7738" y="1345"/>
                </a:cubicBezTo>
                <a:cubicBezTo>
                  <a:pt x="7738" y="1352"/>
                  <a:pt x="7738" y="1352"/>
                  <a:pt x="7738" y="1352"/>
                </a:cubicBezTo>
                <a:cubicBezTo>
                  <a:pt x="7724" y="1352"/>
                  <a:pt x="7724" y="1352"/>
                  <a:pt x="7724" y="1352"/>
                </a:cubicBezTo>
                <a:cubicBezTo>
                  <a:pt x="7724" y="1337"/>
                  <a:pt x="7724" y="1337"/>
                  <a:pt x="7724" y="1337"/>
                </a:cubicBezTo>
                <a:cubicBezTo>
                  <a:pt x="7713" y="1337"/>
                  <a:pt x="7713" y="1337"/>
                  <a:pt x="7713" y="1337"/>
                </a:cubicBezTo>
                <a:cubicBezTo>
                  <a:pt x="7713" y="1321"/>
                  <a:pt x="7713" y="1321"/>
                  <a:pt x="7713" y="1321"/>
                </a:cubicBezTo>
                <a:cubicBezTo>
                  <a:pt x="7697" y="1321"/>
                  <a:pt x="7697" y="1321"/>
                  <a:pt x="7697" y="1321"/>
                </a:cubicBezTo>
                <a:cubicBezTo>
                  <a:pt x="7697" y="1336"/>
                  <a:pt x="7697" y="1336"/>
                  <a:pt x="7697" y="1336"/>
                </a:cubicBezTo>
                <a:cubicBezTo>
                  <a:pt x="7687" y="1336"/>
                  <a:pt x="7687" y="1336"/>
                  <a:pt x="7687" y="1336"/>
                </a:cubicBezTo>
                <a:cubicBezTo>
                  <a:pt x="7687" y="1324"/>
                  <a:pt x="7687" y="1324"/>
                  <a:pt x="7687" y="1324"/>
                </a:cubicBezTo>
                <a:cubicBezTo>
                  <a:pt x="7673" y="1324"/>
                  <a:pt x="7673" y="1324"/>
                  <a:pt x="7673" y="1324"/>
                </a:cubicBezTo>
                <a:cubicBezTo>
                  <a:pt x="7673" y="1336"/>
                  <a:pt x="7673" y="1336"/>
                  <a:pt x="7673" y="1336"/>
                </a:cubicBezTo>
                <a:cubicBezTo>
                  <a:pt x="7659" y="1336"/>
                  <a:pt x="7659" y="1336"/>
                  <a:pt x="7659" y="1336"/>
                </a:cubicBezTo>
                <a:cubicBezTo>
                  <a:pt x="7659" y="1326"/>
                  <a:pt x="7659" y="1326"/>
                  <a:pt x="7659" y="1326"/>
                </a:cubicBezTo>
                <a:cubicBezTo>
                  <a:pt x="7645" y="1326"/>
                  <a:pt x="7645" y="1326"/>
                  <a:pt x="7645" y="1326"/>
                </a:cubicBezTo>
                <a:cubicBezTo>
                  <a:pt x="7645" y="1356"/>
                  <a:pt x="7645" y="1356"/>
                  <a:pt x="7645" y="1356"/>
                </a:cubicBezTo>
                <a:cubicBezTo>
                  <a:pt x="7616" y="1356"/>
                  <a:pt x="7616" y="1356"/>
                  <a:pt x="7616" y="1356"/>
                </a:cubicBezTo>
                <a:cubicBezTo>
                  <a:pt x="7616" y="1439"/>
                  <a:pt x="7616" y="1439"/>
                  <a:pt x="7616" y="1439"/>
                </a:cubicBezTo>
                <a:cubicBezTo>
                  <a:pt x="7581" y="1439"/>
                  <a:pt x="7581" y="1439"/>
                  <a:pt x="7581" y="1439"/>
                </a:cubicBezTo>
                <a:cubicBezTo>
                  <a:pt x="7581" y="1337"/>
                  <a:pt x="7581" y="1337"/>
                  <a:pt x="7581" y="1337"/>
                </a:cubicBezTo>
                <a:cubicBezTo>
                  <a:pt x="7557" y="1337"/>
                  <a:pt x="7557" y="1337"/>
                  <a:pt x="7557" y="1337"/>
                </a:cubicBezTo>
                <a:cubicBezTo>
                  <a:pt x="7538" y="1313"/>
                  <a:pt x="7538" y="1313"/>
                  <a:pt x="7538" y="1313"/>
                </a:cubicBezTo>
                <a:cubicBezTo>
                  <a:pt x="7497" y="1313"/>
                  <a:pt x="7497" y="1313"/>
                  <a:pt x="7497" y="1313"/>
                </a:cubicBezTo>
                <a:cubicBezTo>
                  <a:pt x="7497" y="1416"/>
                  <a:pt x="7497" y="1416"/>
                  <a:pt x="7497" y="1416"/>
                </a:cubicBezTo>
                <a:cubicBezTo>
                  <a:pt x="7483" y="1416"/>
                  <a:pt x="7483" y="1416"/>
                  <a:pt x="7483" y="1416"/>
                </a:cubicBezTo>
                <a:cubicBezTo>
                  <a:pt x="7483" y="1314"/>
                  <a:pt x="7483" y="1314"/>
                  <a:pt x="7483" y="1314"/>
                </a:cubicBezTo>
                <a:cubicBezTo>
                  <a:pt x="7465" y="1285"/>
                  <a:pt x="7465" y="1285"/>
                  <a:pt x="7465" y="1285"/>
                </a:cubicBezTo>
                <a:cubicBezTo>
                  <a:pt x="7452" y="1285"/>
                  <a:pt x="7452" y="1285"/>
                  <a:pt x="7452" y="1285"/>
                </a:cubicBezTo>
                <a:cubicBezTo>
                  <a:pt x="7452" y="1291"/>
                  <a:pt x="7452" y="1291"/>
                  <a:pt x="7452" y="1291"/>
                </a:cubicBezTo>
                <a:cubicBezTo>
                  <a:pt x="7441" y="1291"/>
                  <a:pt x="7441" y="1291"/>
                  <a:pt x="7441" y="1291"/>
                </a:cubicBezTo>
                <a:cubicBezTo>
                  <a:pt x="7441" y="1287"/>
                  <a:pt x="7441" y="1287"/>
                  <a:pt x="7441" y="1287"/>
                </a:cubicBezTo>
                <a:cubicBezTo>
                  <a:pt x="7430" y="1287"/>
                  <a:pt x="7430" y="1287"/>
                  <a:pt x="7430" y="1287"/>
                </a:cubicBezTo>
                <a:cubicBezTo>
                  <a:pt x="7430" y="1301"/>
                  <a:pt x="7430" y="1301"/>
                  <a:pt x="7430" y="1301"/>
                </a:cubicBezTo>
                <a:cubicBezTo>
                  <a:pt x="7383" y="1301"/>
                  <a:pt x="7383" y="1301"/>
                  <a:pt x="7383" y="1301"/>
                </a:cubicBezTo>
                <a:cubicBezTo>
                  <a:pt x="7383" y="1286"/>
                  <a:pt x="7383" y="1286"/>
                  <a:pt x="7383" y="1286"/>
                </a:cubicBezTo>
                <a:cubicBezTo>
                  <a:pt x="7370" y="1261"/>
                  <a:pt x="7370" y="1261"/>
                  <a:pt x="7370" y="1261"/>
                </a:cubicBezTo>
                <a:cubicBezTo>
                  <a:pt x="7326" y="1261"/>
                  <a:pt x="7326" y="1261"/>
                  <a:pt x="7326" y="1261"/>
                </a:cubicBezTo>
                <a:cubicBezTo>
                  <a:pt x="7326" y="1286"/>
                  <a:pt x="7326" y="1286"/>
                  <a:pt x="7326" y="1286"/>
                </a:cubicBezTo>
                <a:cubicBezTo>
                  <a:pt x="7297" y="1286"/>
                  <a:pt x="7297" y="1286"/>
                  <a:pt x="7297" y="1286"/>
                </a:cubicBezTo>
                <a:cubicBezTo>
                  <a:pt x="7297" y="1303"/>
                  <a:pt x="7297" y="1303"/>
                  <a:pt x="7297" y="1303"/>
                </a:cubicBezTo>
                <a:cubicBezTo>
                  <a:pt x="7292" y="1303"/>
                  <a:pt x="7292" y="1303"/>
                  <a:pt x="7292" y="1303"/>
                </a:cubicBezTo>
                <a:cubicBezTo>
                  <a:pt x="7292" y="1358"/>
                  <a:pt x="7292" y="1358"/>
                  <a:pt x="7292" y="1358"/>
                </a:cubicBezTo>
                <a:cubicBezTo>
                  <a:pt x="7281" y="1358"/>
                  <a:pt x="7281" y="1358"/>
                  <a:pt x="7281" y="1358"/>
                </a:cubicBezTo>
                <a:cubicBezTo>
                  <a:pt x="7281" y="1302"/>
                  <a:pt x="7281" y="1302"/>
                  <a:pt x="7281" y="1302"/>
                </a:cubicBezTo>
                <a:cubicBezTo>
                  <a:pt x="7273" y="1302"/>
                  <a:pt x="7273" y="1302"/>
                  <a:pt x="7273" y="1302"/>
                </a:cubicBezTo>
                <a:cubicBezTo>
                  <a:pt x="7273" y="1279"/>
                  <a:pt x="7273" y="1279"/>
                  <a:pt x="7273" y="1279"/>
                </a:cubicBezTo>
                <a:cubicBezTo>
                  <a:pt x="7210" y="1279"/>
                  <a:pt x="7210" y="1279"/>
                  <a:pt x="7210" y="1279"/>
                </a:cubicBezTo>
                <a:cubicBezTo>
                  <a:pt x="7210" y="1303"/>
                  <a:pt x="7210" y="1303"/>
                  <a:pt x="7210" y="1303"/>
                </a:cubicBezTo>
                <a:cubicBezTo>
                  <a:pt x="7179" y="1303"/>
                  <a:pt x="7179" y="1303"/>
                  <a:pt x="7179" y="1303"/>
                </a:cubicBezTo>
                <a:cubicBezTo>
                  <a:pt x="7179" y="1323"/>
                  <a:pt x="7179" y="1323"/>
                  <a:pt x="7179" y="1323"/>
                </a:cubicBezTo>
                <a:cubicBezTo>
                  <a:pt x="7170" y="1323"/>
                  <a:pt x="7170" y="1323"/>
                  <a:pt x="7170" y="1323"/>
                </a:cubicBezTo>
                <a:cubicBezTo>
                  <a:pt x="7170" y="1352"/>
                  <a:pt x="7170" y="1352"/>
                  <a:pt x="7170" y="1352"/>
                </a:cubicBezTo>
                <a:cubicBezTo>
                  <a:pt x="7090" y="1352"/>
                  <a:pt x="7090" y="1352"/>
                  <a:pt x="7090" y="1352"/>
                </a:cubicBezTo>
                <a:cubicBezTo>
                  <a:pt x="7090" y="1362"/>
                  <a:pt x="7090" y="1362"/>
                  <a:pt x="7090" y="1362"/>
                </a:cubicBezTo>
                <a:cubicBezTo>
                  <a:pt x="7069" y="1362"/>
                  <a:pt x="7069" y="1362"/>
                  <a:pt x="7069" y="1362"/>
                </a:cubicBezTo>
                <a:cubicBezTo>
                  <a:pt x="7069" y="1308"/>
                  <a:pt x="7069" y="1308"/>
                  <a:pt x="7069" y="1308"/>
                </a:cubicBezTo>
                <a:cubicBezTo>
                  <a:pt x="7036" y="1308"/>
                  <a:pt x="7036" y="1308"/>
                  <a:pt x="7036" y="1308"/>
                </a:cubicBezTo>
                <a:cubicBezTo>
                  <a:pt x="7036" y="1291"/>
                  <a:pt x="7036" y="1291"/>
                  <a:pt x="7036" y="1291"/>
                </a:cubicBezTo>
                <a:cubicBezTo>
                  <a:pt x="7010" y="1291"/>
                  <a:pt x="7010" y="1291"/>
                  <a:pt x="7010" y="1291"/>
                </a:cubicBezTo>
                <a:cubicBezTo>
                  <a:pt x="7010" y="1305"/>
                  <a:pt x="7010" y="1305"/>
                  <a:pt x="7010" y="1305"/>
                </a:cubicBezTo>
                <a:cubicBezTo>
                  <a:pt x="6993" y="1305"/>
                  <a:pt x="6993" y="1305"/>
                  <a:pt x="6993" y="1305"/>
                </a:cubicBezTo>
                <a:cubicBezTo>
                  <a:pt x="6993" y="1400"/>
                  <a:pt x="6993" y="1400"/>
                  <a:pt x="6993" y="1400"/>
                </a:cubicBezTo>
                <a:cubicBezTo>
                  <a:pt x="6972" y="1400"/>
                  <a:pt x="6972" y="1400"/>
                  <a:pt x="6972" y="1400"/>
                </a:cubicBezTo>
                <a:cubicBezTo>
                  <a:pt x="6972" y="1391"/>
                  <a:pt x="6972" y="1391"/>
                  <a:pt x="6972" y="1391"/>
                </a:cubicBezTo>
                <a:cubicBezTo>
                  <a:pt x="6952" y="1391"/>
                  <a:pt x="6952" y="1391"/>
                  <a:pt x="6952" y="1391"/>
                </a:cubicBezTo>
                <a:cubicBezTo>
                  <a:pt x="6952" y="1405"/>
                  <a:pt x="6952" y="1405"/>
                  <a:pt x="6952" y="1405"/>
                </a:cubicBezTo>
                <a:cubicBezTo>
                  <a:pt x="6936" y="1405"/>
                  <a:pt x="6936" y="1405"/>
                  <a:pt x="6936" y="1405"/>
                </a:cubicBezTo>
                <a:cubicBezTo>
                  <a:pt x="6936" y="1375"/>
                  <a:pt x="6936" y="1375"/>
                  <a:pt x="6936" y="1375"/>
                </a:cubicBezTo>
                <a:cubicBezTo>
                  <a:pt x="6922" y="1375"/>
                  <a:pt x="6922" y="1375"/>
                  <a:pt x="6922" y="1375"/>
                </a:cubicBezTo>
                <a:cubicBezTo>
                  <a:pt x="6922" y="1357"/>
                  <a:pt x="6922" y="1357"/>
                  <a:pt x="6922" y="1357"/>
                </a:cubicBezTo>
                <a:cubicBezTo>
                  <a:pt x="6906" y="1357"/>
                  <a:pt x="6906" y="1357"/>
                  <a:pt x="6906" y="1357"/>
                </a:cubicBezTo>
                <a:cubicBezTo>
                  <a:pt x="6886" y="1357"/>
                  <a:pt x="6886" y="1357"/>
                  <a:pt x="6886" y="1357"/>
                </a:cubicBezTo>
                <a:cubicBezTo>
                  <a:pt x="6886" y="1348"/>
                  <a:pt x="6886" y="1348"/>
                  <a:pt x="6886" y="1348"/>
                </a:cubicBezTo>
                <a:cubicBezTo>
                  <a:pt x="6852" y="1348"/>
                  <a:pt x="6852" y="1348"/>
                  <a:pt x="6852" y="1348"/>
                </a:cubicBezTo>
                <a:cubicBezTo>
                  <a:pt x="6852" y="1334"/>
                  <a:pt x="6852" y="1334"/>
                  <a:pt x="6852" y="1334"/>
                </a:cubicBezTo>
                <a:cubicBezTo>
                  <a:pt x="6839" y="1334"/>
                  <a:pt x="6839" y="1334"/>
                  <a:pt x="6839" y="1334"/>
                </a:cubicBezTo>
                <a:cubicBezTo>
                  <a:pt x="6839" y="1344"/>
                  <a:pt x="6839" y="1344"/>
                  <a:pt x="6839" y="1344"/>
                </a:cubicBezTo>
                <a:cubicBezTo>
                  <a:pt x="6786" y="1344"/>
                  <a:pt x="6786" y="1344"/>
                  <a:pt x="6786" y="1344"/>
                </a:cubicBezTo>
                <a:cubicBezTo>
                  <a:pt x="6786" y="1355"/>
                  <a:pt x="6786" y="1355"/>
                  <a:pt x="6786" y="1355"/>
                </a:cubicBezTo>
                <a:cubicBezTo>
                  <a:pt x="6776" y="1355"/>
                  <a:pt x="6776" y="1355"/>
                  <a:pt x="6776" y="1355"/>
                </a:cubicBezTo>
                <a:cubicBezTo>
                  <a:pt x="6776" y="1370"/>
                  <a:pt x="6776" y="1370"/>
                  <a:pt x="6776" y="1370"/>
                </a:cubicBezTo>
                <a:cubicBezTo>
                  <a:pt x="6766" y="1380"/>
                  <a:pt x="6766" y="1380"/>
                  <a:pt x="6766" y="1380"/>
                </a:cubicBezTo>
                <a:cubicBezTo>
                  <a:pt x="6766" y="1411"/>
                  <a:pt x="6766" y="1411"/>
                  <a:pt x="6766" y="1411"/>
                </a:cubicBezTo>
                <a:cubicBezTo>
                  <a:pt x="6755" y="1411"/>
                  <a:pt x="6755" y="1411"/>
                  <a:pt x="6755" y="1411"/>
                </a:cubicBezTo>
                <a:cubicBezTo>
                  <a:pt x="6755" y="1381"/>
                  <a:pt x="6755" y="1381"/>
                  <a:pt x="6755" y="1381"/>
                </a:cubicBezTo>
                <a:cubicBezTo>
                  <a:pt x="6744" y="1367"/>
                  <a:pt x="6744" y="1367"/>
                  <a:pt x="6744" y="1367"/>
                </a:cubicBezTo>
                <a:cubicBezTo>
                  <a:pt x="6744" y="1291"/>
                  <a:pt x="6744" y="1291"/>
                  <a:pt x="6744" y="1291"/>
                </a:cubicBezTo>
                <a:cubicBezTo>
                  <a:pt x="6727" y="1291"/>
                  <a:pt x="6727" y="1291"/>
                  <a:pt x="6727" y="1291"/>
                </a:cubicBezTo>
                <a:cubicBezTo>
                  <a:pt x="6727" y="1217"/>
                  <a:pt x="6727" y="1217"/>
                  <a:pt x="6727" y="1217"/>
                </a:cubicBezTo>
                <a:cubicBezTo>
                  <a:pt x="6670" y="1217"/>
                  <a:pt x="6670" y="1217"/>
                  <a:pt x="6670" y="1217"/>
                </a:cubicBezTo>
                <a:cubicBezTo>
                  <a:pt x="6670" y="1194"/>
                  <a:pt x="6670" y="1194"/>
                  <a:pt x="6670" y="1194"/>
                </a:cubicBezTo>
                <a:cubicBezTo>
                  <a:pt x="6640" y="1194"/>
                  <a:pt x="6640" y="1194"/>
                  <a:pt x="6640" y="1194"/>
                </a:cubicBezTo>
                <a:cubicBezTo>
                  <a:pt x="6640" y="1246"/>
                  <a:pt x="6640" y="1246"/>
                  <a:pt x="6640" y="1246"/>
                </a:cubicBezTo>
                <a:cubicBezTo>
                  <a:pt x="6625" y="1246"/>
                  <a:pt x="6625" y="1246"/>
                  <a:pt x="6625" y="1246"/>
                </a:cubicBezTo>
                <a:cubicBezTo>
                  <a:pt x="6625" y="1229"/>
                  <a:pt x="6625" y="1229"/>
                  <a:pt x="6625" y="1229"/>
                </a:cubicBezTo>
                <a:cubicBezTo>
                  <a:pt x="6625" y="1229"/>
                  <a:pt x="6614" y="1229"/>
                  <a:pt x="6609" y="1229"/>
                </a:cubicBezTo>
                <a:cubicBezTo>
                  <a:pt x="6604" y="1229"/>
                  <a:pt x="6604" y="1246"/>
                  <a:pt x="6604" y="1246"/>
                </a:cubicBezTo>
                <a:cubicBezTo>
                  <a:pt x="6604" y="1293"/>
                  <a:pt x="6604" y="1293"/>
                  <a:pt x="6604" y="1293"/>
                </a:cubicBezTo>
                <a:cubicBezTo>
                  <a:pt x="6562" y="1293"/>
                  <a:pt x="6562" y="1293"/>
                  <a:pt x="6562" y="1293"/>
                </a:cubicBezTo>
                <a:cubicBezTo>
                  <a:pt x="6562" y="1130"/>
                  <a:pt x="6562" y="1130"/>
                  <a:pt x="6562" y="1130"/>
                </a:cubicBezTo>
                <a:cubicBezTo>
                  <a:pt x="6505" y="1130"/>
                  <a:pt x="6505" y="1130"/>
                  <a:pt x="6505" y="1130"/>
                </a:cubicBezTo>
                <a:cubicBezTo>
                  <a:pt x="6505" y="1157"/>
                  <a:pt x="6505" y="1157"/>
                  <a:pt x="6505" y="1157"/>
                </a:cubicBezTo>
                <a:cubicBezTo>
                  <a:pt x="6481" y="1157"/>
                  <a:pt x="6477" y="1169"/>
                  <a:pt x="6477" y="1169"/>
                </a:cubicBezTo>
                <a:cubicBezTo>
                  <a:pt x="6450" y="1169"/>
                  <a:pt x="6450" y="1169"/>
                  <a:pt x="6450" y="1169"/>
                </a:cubicBezTo>
                <a:cubicBezTo>
                  <a:pt x="6450" y="1202"/>
                  <a:pt x="6450" y="1202"/>
                  <a:pt x="6450" y="1202"/>
                </a:cubicBezTo>
                <a:cubicBezTo>
                  <a:pt x="6438" y="1202"/>
                  <a:pt x="6438" y="1202"/>
                  <a:pt x="6438" y="1202"/>
                </a:cubicBezTo>
                <a:cubicBezTo>
                  <a:pt x="6438" y="1333"/>
                  <a:pt x="6438" y="1333"/>
                  <a:pt x="6438" y="1333"/>
                </a:cubicBezTo>
                <a:cubicBezTo>
                  <a:pt x="6414" y="1333"/>
                  <a:pt x="6414" y="1333"/>
                  <a:pt x="6414" y="1333"/>
                </a:cubicBezTo>
                <a:cubicBezTo>
                  <a:pt x="6414" y="1314"/>
                  <a:pt x="6414" y="1314"/>
                  <a:pt x="6414" y="1314"/>
                </a:cubicBezTo>
                <a:cubicBezTo>
                  <a:pt x="6401" y="1301"/>
                  <a:pt x="6401" y="1301"/>
                  <a:pt x="6401" y="1301"/>
                </a:cubicBezTo>
                <a:cubicBezTo>
                  <a:pt x="6394" y="1301"/>
                  <a:pt x="6394" y="1301"/>
                  <a:pt x="6394" y="1301"/>
                </a:cubicBezTo>
                <a:cubicBezTo>
                  <a:pt x="6381" y="1311"/>
                  <a:pt x="6381" y="1311"/>
                  <a:pt x="6381" y="1311"/>
                </a:cubicBezTo>
                <a:cubicBezTo>
                  <a:pt x="6381" y="1078"/>
                  <a:pt x="6381" y="1078"/>
                  <a:pt x="6381" y="1078"/>
                </a:cubicBezTo>
                <a:cubicBezTo>
                  <a:pt x="6322" y="1065"/>
                  <a:pt x="6322" y="1065"/>
                  <a:pt x="6322" y="1065"/>
                </a:cubicBezTo>
                <a:cubicBezTo>
                  <a:pt x="6297" y="1065"/>
                  <a:pt x="6297" y="1065"/>
                  <a:pt x="6297" y="1065"/>
                </a:cubicBezTo>
                <a:cubicBezTo>
                  <a:pt x="6297" y="1080"/>
                  <a:pt x="6297" y="1080"/>
                  <a:pt x="6297" y="1080"/>
                </a:cubicBezTo>
                <a:cubicBezTo>
                  <a:pt x="6280" y="1080"/>
                  <a:pt x="6280" y="1080"/>
                  <a:pt x="6280" y="1080"/>
                </a:cubicBezTo>
                <a:cubicBezTo>
                  <a:pt x="6280" y="1135"/>
                  <a:pt x="6280" y="1135"/>
                  <a:pt x="6280" y="1135"/>
                </a:cubicBezTo>
                <a:cubicBezTo>
                  <a:pt x="6264" y="1135"/>
                  <a:pt x="6264" y="1135"/>
                  <a:pt x="6264" y="1135"/>
                </a:cubicBezTo>
                <a:cubicBezTo>
                  <a:pt x="6264" y="1207"/>
                  <a:pt x="6264" y="1207"/>
                  <a:pt x="6264" y="1207"/>
                </a:cubicBezTo>
                <a:cubicBezTo>
                  <a:pt x="6242" y="1207"/>
                  <a:pt x="6242" y="1207"/>
                  <a:pt x="6242" y="1207"/>
                </a:cubicBezTo>
                <a:cubicBezTo>
                  <a:pt x="6242" y="1181"/>
                  <a:pt x="6242" y="1181"/>
                  <a:pt x="6242" y="1181"/>
                </a:cubicBezTo>
                <a:cubicBezTo>
                  <a:pt x="6214" y="1181"/>
                  <a:pt x="6214" y="1181"/>
                  <a:pt x="6214" y="1181"/>
                </a:cubicBezTo>
                <a:cubicBezTo>
                  <a:pt x="6214" y="1098"/>
                  <a:pt x="6214" y="1098"/>
                  <a:pt x="6214" y="1098"/>
                </a:cubicBezTo>
                <a:cubicBezTo>
                  <a:pt x="6196" y="1098"/>
                  <a:pt x="6196" y="1098"/>
                  <a:pt x="6196" y="1098"/>
                </a:cubicBezTo>
                <a:cubicBezTo>
                  <a:pt x="6196" y="1048"/>
                  <a:pt x="6196" y="1048"/>
                  <a:pt x="6196" y="1048"/>
                </a:cubicBezTo>
                <a:cubicBezTo>
                  <a:pt x="6114" y="1039"/>
                  <a:pt x="6114" y="1039"/>
                  <a:pt x="6114" y="1039"/>
                </a:cubicBezTo>
                <a:cubicBezTo>
                  <a:pt x="6114" y="1024"/>
                  <a:pt x="6114" y="1024"/>
                  <a:pt x="6114" y="1024"/>
                </a:cubicBezTo>
                <a:cubicBezTo>
                  <a:pt x="5961" y="1014"/>
                  <a:pt x="5961" y="1014"/>
                  <a:pt x="5961" y="1014"/>
                </a:cubicBezTo>
                <a:cubicBezTo>
                  <a:pt x="5961" y="823"/>
                  <a:pt x="5961" y="823"/>
                  <a:pt x="5961" y="823"/>
                </a:cubicBezTo>
                <a:cubicBezTo>
                  <a:pt x="5826" y="790"/>
                  <a:pt x="5826" y="790"/>
                  <a:pt x="5826" y="790"/>
                </a:cubicBezTo>
                <a:cubicBezTo>
                  <a:pt x="5688" y="818"/>
                  <a:pt x="5688" y="818"/>
                  <a:pt x="5688" y="818"/>
                </a:cubicBezTo>
                <a:cubicBezTo>
                  <a:pt x="5688" y="1359"/>
                  <a:pt x="5688" y="1359"/>
                  <a:pt x="5688" y="1359"/>
                </a:cubicBezTo>
                <a:cubicBezTo>
                  <a:pt x="5605" y="1359"/>
                  <a:pt x="5605" y="1359"/>
                  <a:pt x="5605" y="1359"/>
                </a:cubicBezTo>
                <a:cubicBezTo>
                  <a:pt x="5605" y="451"/>
                  <a:pt x="5605" y="451"/>
                  <a:pt x="5605" y="451"/>
                </a:cubicBezTo>
                <a:cubicBezTo>
                  <a:pt x="5468" y="487"/>
                  <a:pt x="5468" y="487"/>
                  <a:pt x="5468" y="487"/>
                </a:cubicBezTo>
                <a:cubicBezTo>
                  <a:pt x="5468" y="1274"/>
                  <a:pt x="5468" y="1274"/>
                  <a:pt x="5468" y="1274"/>
                </a:cubicBezTo>
                <a:cubicBezTo>
                  <a:pt x="5414" y="1274"/>
                  <a:pt x="5414" y="1274"/>
                  <a:pt x="5414" y="1274"/>
                </a:cubicBezTo>
                <a:cubicBezTo>
                  <a:pt x="5414" y="683"/>
                  <a:pt x="5414" y="683"/>
                  <a:pt x="5414" y="683"/>
                </a:cubicBezTo>
                <a:cubicBezTo>
                  <a:pt x="5404" y="683"/>
                  <a:pt x="5404" y="683"/>
                  <a:pt x="5404" y="683"/>
                </a:cubicBezTo>
                <a:cubicBezTo>
                  <a:pt x="5404" y="674"/>
                  <a:pt x="5404" y="674"/>
                  <a:pt x="5404" y="674"/>
                </a:cubicBezTo>
                <a:cubicBezTo>
                  <a:pt x="5396" y="674"/>
                  <a:pt x="5396" y="674"/>
                  <a:pt x="5396" y="674"/>
                </a:cubicBezTo>
                <a:cubicBezTo>
                  <a:pt x="5396" y="655"/>
                  <a:pt x="5396" y="655"/>
                  <a:pt x="5396" y="655"/>
                </a:cubicBezTo>
                <a:cubicBezTo>
                  <a:pt x="5384" y="655"/>
                  <a:pt x="5384" y="655"/>
                  <a:pt x="5384" y="655"/>
                </a:cubicBezTo>
                <a:cubicBezTo>
                  <a:pt x="5384" y="634"/>
                  <a:pt x="5384" y="634"/>
                  <a:pt x="5384" y="634"/>
                </a:cubicBezTo>
                <a:cubicBezTo>
                  <a:pt x="5367" y="634"/>
                  <a:pt x="5367" y="634"/>
                  <a:pt x="5367" y="634"/>
                </a:cubicBezTo>
                <a:cubicBezTo>
                  <a:pt x="5367" y="615"/>
                  <a:pt x="5367" y="615"/>
                  <a:pt x="5367" y="615"/>
                </a:cubicBezTo>
                <a:cubicBezTo>
                  <a:pt x="5360" y="615"/>
                  <a:pt x="5360" y="615"/>
                  <a:pt x="5360" y="615"/>
                </a:cubicBezTo>
                <a:cubicBezTo>
                  <a:pt x="5360" y="593"/>
                  <a:pt x="5360" y="593"/>
                  <a:pt x="5360" y="593"/>
                </a:cubicBezTo>
                <a:cubicBezTo>
                  <a:pt x="5353" y="532"/>
                  <a:pt x="5353" y="532"/>
                  <a:pt x="5353" y="532"/>
                </a:cubicBezTo>
                <a:cubicBezTo>
                  <a:pt x="5346" y="593"/>
                  <a:pt x="5346" y="593"/>
                  <a:pt x="5346" y="593"/>
                </a:cubicBezTo>
                <a:cubicBezTo>
                  <a:pt x="5346" y="615"/>
                  <a:pt x="5346" y="615"/>
                  <a:pt x="5346" y="615"/>
                </a:cubicBezTo>
                <a:cubicBezTo>
                  <a:pt x="5339" y="615"/>
                  <a:pt x="5339" y="615"/>
                  <a:pt x="5339" y="615"/>
                </a:cubicBezTo>
                <a:cubicBezTo>
                  <a:pt x="5339" y="634"/>
                  <a:pt x="5339" y="634"/>
                  <a:pt x="5339" y="634"/>
                </a:cubicBezTo>
                <a:cubicBezTo>
                  <a:pt x="5322" y="634"/>
                  <a:pt x="5322" y="634"/>
                  <a:pt x="5322" y="634"/>
                </a:cubicBezTo>
                <a:cubicBezTo>
                  <a:pt x="5322" y="655"/>
                  <a:pt x="5322" y="655"/>
                  <a:pt x="5322" y="655"/>
                </a:cubicBezTo>
                <a:cubicBezTo>
                  <a:pt x="5310" y="655"/>
                  <a:pt x="5310" y="655"/>
                  <a:pt x="5310" y="655"/>
                </a:cubicBezTo>
                <a:cubicBezTo>
                  <a:pt x="5310" y="674"/>
                  <a:pt x="5310" y="674"/>
                  <a:pt x="5310" y="674"/>
                </a:cubicBezTo>
                <a:cubicBezTo>
                  <a:pt x="5302" y="674"/>
                  <a:pt x="5302" y="674"/>
                  <a:pt x="5302" y="674"/>
                </a:cubicBezTo>
                <a:cubicBezTo>
                  <a:pt x="5302" y="683"/>
                  <a:pt x="5302" y="683"/>
                  <a:pt x="5302" y="683"/>
                </a:cubicBezTo>
                <a:cubicBezTo>
                  <a:pt x="5292" y="683"/>
                  <a:pt x="5292" y="683"/>
                  <a:pt x="5292" y="683"/>
                </a:cubicBezTo>
                <a:cubicBezTo>
                  <a:pt x="5292" y="1274"/>
                  <a:pt x="5292" y="1274"/>
                  <a:pt x="5292" y="1274"/>
                </a:cubicBezTo>
                <a:cubicBezTo>
                  <a:pt x="5260" y="1274"/>
                  <a:pt x="5260" y="1274"/>
                  <a:pt x="5260" y="1274"/>
                </a:cubicBezTo>
                <a:cubicBezTo>
                  <a:pt x="5260" y="792"/>
                  <a:pt x="5260" y="792"/>
                  <a:pt x="5260" y="792"/>
                </a:cubicBezTo>
                <a:cubicBezTo>
                  <a:pt x="5098" y="792"/>
                  <a:pt x="5098" y="792"/>
                  <a:pt x="5098" y="792"/>
                </a:cubicBezTo>
                <a:cubicBezTo>
                  <a:pt x="5073" y="817"/>
                  <a:pt x="5073" y="817"/>
                  <a:pt x="5073" y="817"/>
                </a:cubicBezTo>
                <a:cubicBezTo>
                  <a:pt x="5073" y="1219"/>
                  <a:pt x="5073" y="1219"/>
                  <a:pt x="5073" y="1219"/>
                </a:cubicBezTo>
                <a:cubicBezTo>
                  <a:pt x="5044" y="1219"/>
                  <a:pt x="5044" y="1219"/>
                  <a:pt x="5044" y="1219"/>
                </a:cubicBezTo>
                <a:cubicBezTo>
                  <a:pt x="5031" y="1237"/>
                  <a:pt x="5031" y="1237"/>
                  <a:pt x="5031" y="1237"/>
                </a:cubicBezTo>
                <a:cubicBezTo>
                  <a:pt x="5031" y="1419"/>
                  <a:pt x="5031" y="1419"/>
                  <a:pt x="5031" y="1419"/>
                </a:cubicBezTo>
                <a:cubicBezTo>
                  <a:pt x="5007" y="1419"/>
                  <a:pt x="5007" y="1419"/>
                  <a:pt x="5007" y="1419"/>
                </a:cubicBezTo>
                <a:cubicBezTo>
                  <a:pt x="5007" y="1089"/>
                  <a:pt x="5007" y="1089"/>
                  <a:pt x="5007" y="1089"/>
                </a:cubicBezTo>
                <a:cubicBezTo>
                  <a:pt x="4993" y="1089"/>
                  <a:pt x="4993" y="1089"/>
                  <a:pt x="4993" y="1089"/>
                </a:cubicBezTo>
                <a:cubicBezTo>
                  <a:pt x="4993" y="1050"/>
                  <a:pt x="4993" y="1050"/>
                  <a:pt x="4993" y="1050"/>
                </a:cubicBezTo>
                <a:cubicBezTo>
                  <a:pt x="4981" y="1050"/>
                  <a:pt x="4981" y="1050"/>
                  <a:pt x="4981" y="1050"/>
                </a:cubicBezTo>
                <a:cubicBezTo>
                  <a:pt x="4981" y="1026"/>
                  <a:pt x="4981" y="1026"/>
                  <a:pt x="4981" y="1026"/>
                </a:cubicBezTo>
                <a:cubicBezTo>
                  <a:pt x="4959" y="1026"/>
                  <a:pt x="4959" y="1026"/>
                  <a:pt x="4959" y="1026"/>
                </a:cubicBezTo>
                <a:cubicBezTo>
                  <a:pt x="4945" y="1016"/>
                  <a:pt x="4945" y="1016"/>
                  <a:pt x="4945" y="1016"/>
                </a:cubicBezTo>
                <a:cubicBezTo>
                  <a:pt x="4945" y="887"/>
                  <a:pt x="4945" y="887"/>
                  <a:pt x="4945" y="887"/>
                </a:cubicBezTo>
                <a:cubicBezTo>
                  <a:pt x="4841" y="919"/>
                  <a:pt x="4841" y="919"/>
                  <a:pt x="4841" y="919"/>
                </a:cubicBezTo>
                <a:cubicBezTo>
                  <a:pt x="4819" y="902"/>
                  <a:pt x="4819" y="902"/>
                  <a:pt x="4819" y="902"/>
                </a:cubicBezTo>
                <a:cubicBezTo>
                  <a:pt x="4819" y="685"/>
                  <a:pt x="4819" y="685"/>
                  <a:pt x="4819" y="685"/>
                </a:cubicBezTo>
                <a:cubicBezTo>
                  <a:pt x="4750" y="668"/>
                  <a:pt x="4750" y="668"/>
                  <a:pt x="4750" y="668"/>
                </a:cubicBezTo>
                <a:cubicBezTo>
                  <a:pt x="4616" y="723"/>
                  <a:pt x="4616" y="723"/>
                  <a:pt x="4616" y="723"/>
                </a:cubicBezTo>
                <a:cubicBezTo>
                  <a:pt x="4616" y="734"/>
                  <a:pt x="4616" y="734"/>
                  <a:pt x="4616" y="734"/>
                </a:cubicBezTo>
                <a:cubicBezTo>
                  <a:pt x="4593" y="720"/>
                  <a:pt x="4593" y="720"/>
                  <a:pt x="4593" y="720"/>
                </a:cubicBezTo>
                <a:cubicBezTo>
                  <a:pt x="4574" y="720"/>
                  <a:pt x="4574" y="720"/>
                  <a:pt x="4574" y="720"/>
                </a:cubicBezTo>
                <a:cubicBezTo>
                  <a:pt x="4574" y="739"/>
                  <a:pt x="4574" y="739"/>
                  <a:pt x="4574" y="739"/>
                </a:cubicBezTo>
                <a:cubicBezTo>
                  <a:pt x="4551" y="739"/>
                  <a:pt x="4551" y="739"/>
                  <a:pt x="4551" y="739"/>
                </a:cubicBezTo>
                <a:cubicBezTo>
                  <a:pt x="4551" y="807"/>
                  <a:pt x="4551" y="807"/>
                  <a:pt x="4551" y="807"/>
                </a:cubicBezTo>
                <a:cubicBezTo>
                  <a:pt x="4540" y="807"/>
                  <a:pt x="4540" y="807"/>
                  <a:pt x="4540" y="807"/>
                </a:cubicBezTo>
                <a:cubicBezTo>
                  <a:pt x="4540" y="1250"/>
                  <a:pt x="4540" y="1250"/>
                  <a:pt x="4540" y="1250"/>
                </a:cubicBezTo>
                <a:cubicBezTo>
                  <a:pt x="4523" y="1250"/>
                  <a:pt x="4523" y="1250"/>
                  <a:pt x="4523" y="1250"/>
                </a:cubicBezTo>
                <a:cubicBezTo>
                  <a:pt x="4516" y="1237"/>
                  <a:pt x="4516" y="1237"/>
                  <a:pt x="4516" y="1237"/>
                </a:cubicBezTo>
                <a:cubicBezTo>
                  <a:pt x="4516" y="1205"/>
                  <a:pt x="4516" y="1205"/>
                  <a:pt x="4516" y="1205"/>
                </a:cubicBezTo>
                <a:cubicBezTo>
                  <a:pt x="4499" y="1205"/>
                  <a:pt x="4499" y="1205"/>
                  <a:pt x="4499" y="1205"/>
                </a:cubicBezTo>
                <a:cubicBezTo>
                  <a:pt x="4499" y="1238"/>
                  <a:pt x="4499" y="1238"/>
                  <a:pt x="4499" y="1238"/>
                </a:cubicBezTo>
                <a:cubicBezTo>
                  <a:pt x="4495" y="1234"/>
                  <a:pt x="4495" y="1234"/>
                  <a:pt x="4495" y="1234"/>
                </a:cubicBezTo>
                <a:cubicBezTo>
                  <a:pt x="4495" y="1245"/>
                  <a:pt x="4495" y="1245"/>
                  <a:pt x="4495" y="1245"/>
                </a:cubicBezTo>
                <a:cubicBezTo>
                  <a:pt x="4482" y="1245"/>
                  <a:pt x="4482" y="1245"/>
                  <a:pt x="4482" y="1245"/>
                </a:cubicBezTo>
                <a:cubicBezTo>
                  <a:pt x="4482" y="1255"/>
                  <a:pt x="4482" y="1255"/>
                  <a:pt x="4482" y="1255"/>
                </a:cubicBezTo>
                <a:cubicBezTo>
                  <a:pt x="4474" y="1255"/>
                  <a:pt x="4474" y="1255"/>
                  <a:pt x="4474" y="1255"/>
                </a:cubicBezTo>
                <a:cubicBezTo>
                  <a:pt x="4474" y="1263"/>
                  <a:pt x="4474" y="1263"/>
                  <a:pt x="4474" y="1263"/>
                </a:cubicBezTo>
                <a:cubicBezTo>
                  <a:pt x="4452" y="1263"/>
                  <a:pt x="4452" y="1263"/>
                  <a:pt x="4452" y="1263"/>
                </a:cubicBezTo>
                <a:cubicBezTo>
                  <a:pt x="4452" y="1251"/>
                  <a:pt x="4452" y="1251"/>
                  <a:pt x="4452" y="1251"/>
                </a:cubicBezTo>
                <a:cubicBezTo>
                  <a:pt x="4468" y="1248"/>
                  <a:pt x="4468" y="1248"/>
                  <a:pt x="4468" y="1248"/>
                </a:cubicBezTo>
                <a:cubicBezTo>
                  <a:pt x="4468" y="1242"/>
                  <a:pt x="4468" y="1242"/>
                  <a:pt x="4468" y="1242"/>
                </a:cubicBezTo>
                <a:cubicBezTo>
                  <a:pt x="4407" y="1242"/>
                  <a:pt x="4407" y="1242"/>
                  <a:pt x="4407" y="1242"/>
                </a:cubicBezTo>
                <a:cubicBezTo>
                  <a:pt x="4409" y="1247"/>
                  <a:pt x="4409" y="1247"/>
                  <a:pt x="4409" y="1247"/>
                </a:cubicBezTo>
                <a:cubicBezTo>
                  <a:pt x="4421" y="1249"/>
                  <a:pt x="4421" y="1249"/>
                  <a:pt x="4421" y="1249"/>
                </a:cubicBezTo>
                <a:cubicBezTo>
                  <a:pt x="4421" y="1260"/>
                  <a:pt x="4421" y="1260"/>
                  <a:pt x="4421" y="1260"/>
                </a:cubicBezTo>
                <a:cubicBezTo>
                  <a:pt x="4398" y="1265"/>
                  <a:pt x="4398" y="1265"/>
                  <a:pt x="4398" y="1265"/>
                </a:cubicBezTo>
                <a:cubicBezTo>
                  <a:pt x="4369" y="1201"/>
                  <a:pt x="4369" y="1201"/>
                  <a:pt x="4369" y="1201"/>
                </a:cubicBezTo>
                <a:cubicBezTo>
                  <a:pt x="4369" y="1161"/>
                  <a:pt x="4369" y="1161"/>
                  <a:pt x="4369" y="1161"/>
                </a:cubicBezTo>
                <a:cubicBezTo>
                  <a:pt x="4369" y="948"/>
                  <a:pt x="4369" y="948"/>
                  <a:pt x="4369" y="948"/>
                </a:cubicBezTo>
                <a:cubicBezTo>
                  <a:pt x="4369" y="948"/>
                  <a:pt x="4379" y="944"/>
                  <a:pt x="4379" y="932"/>
                </a:cubicBezTo>
                <a:cubicBezTo>
                  <a:pt x="4379" y="920"/>
                  <a:pt x="4346" y="917"/>
                  <a:pt x="4333" y="917"/>
                </a:cubicBezTo>
                <a:cubicBezTo>
                  <a:pt x="4320" y="917"/>
                  <a:pt x="4287" y="920"/>
                  <a:pt x="4287" y="932"/>
                </a:cubicBezTo>
                <a:cubicBezTo>
                  <a:pt x="4287" y="944"/>
                  <a:pt x="4297" y="948"/>
                  <a:pt x="4297" y="948"/>
                </a:cubicBezTo>
                <a:cubicBezTo>
                  <a:pt x="4297" y="1161"/>
                  <a:pt x="4297" y="1161"/>
                  <a:pt x="4297" y="1161"/>
                </a:cubicBezTo>
                <a:cubicBezTo>
                  <a:pt x="4286" y="1161"/>
                  <a:pt x="4286" y="1161"/>
                  <a:pt x="4286" y="1161"/>
                </a:cubicBezTo>
                <a:cubicBezTo>
                  <a:pt x="4286" y="1131"/>
                  <a:pt x="4286" y="1131"/>
                  <a:pt x="4286" y="1131"/>
                </a:cubicBezTo>
                <a:cubicBezTo>
                  <a:pt x="4238" y="1091"/>
                  <a:pt x="4238" y="1091"/>
                  <a:pt x="4238" y="1091"/>
                </a:cubicBezTo>
                <a:cubicBezTo>
                  <a:pt x="4238" y="974"/>
                  <a:pt x="4238" y="974"/>
                  <a:pt x="4238" y="974"/>
                </a:cubicBezTo>
                <a:cubicBezTo>
                  <a:pt x="4223" y="974"/>
                  <a:pt x="4223" y="974"/>
                  <a:pt x="4223" y="974"/>
                </a:cubicBezTo>
                <a:cubicBezTo>
                  <a:pt x="4166" y="1010"/>
                  <a:pt x="4166" y="1010"/>
                  <a:pt x="4166" y="1010"/>
                </a:cubicBezTo>
                <a:cubicBezTo>
                  <a:pt x="4166" y="995"/>
                  <a:pt x="4166" y="995"/>
                  <a:pt x="4166" y="995"/>
                </a:cubicBezTo>
                <a:cubicBezTo>
                  <a:pt x="4087" y="995"/>
                  <a:pt x="4087" y="995"/>
                  <a:pt x="4087" y="995"/>
                </a:cubicBezTo>
                <a:cubicBezTo>
                  <a:pt x="4087" y="1012"/>
                  <a:pt x="4087" y="1012"/>
                  <a:pt x="4087" y="1012"/>
                </a:cubicBezTo>
                <a:cubicBezTo>
                  <a:pt x="4069" y="1012"/>
                  <a:pt x="4069" y="1012"/>
                  <a:pt x="4069" y="1012"/>
                </a:cubicBezTo>
                <a:cubicBezTo>
                  <a:pt x="4069" y="1130"/>
                  <a:pt x="4069" y="1130"/>
                  <a:pt x="4069" y="1130"/>
                </a:cubicBezTo>
                <a:cubicBezTo>
                  <a:pt x="4046" y="1117"/>
                  <a:pt x="4046" y="1117"/>
                  <a:pt x="4046" y="1117"/>
                </a:cubicBezTo>
                <a:cubicBezTo>
                  <a:pt x="4046" y="1088"/>
                  <a:pt x="4046" y="1088"/>
                  <a:pt x="4046" y="1088"/>
                </a:cubicBezTo>
                <a:cubicBezTo>
                  <a:pt x="4039" y="1088"/>
                  <a:pt x="4039" y="1088"/>
                  <a:pt x="4039" y="1088"/>
                </a:cubicBezTo>
                <a:cubicBezTo>
                  <a:pt x="4039" y="1118"/>
                  <a:pt x="4039" y="1118"/>
                  <a:pt x="4039" y="1118"/>
                </a:cubicBezTo>
                <a:cubicBezTo>
                  <a:pt x="4032" y="1118"/>
                  <a:pt x="4032" y="1118"/>
                  <a:pt x="4032" y="1118"/>
                </a:cubicBezTo>
                <a:cubicBezTo>
                  <a:pt x="4032" y="1061"/>
                  <a:pt x="4032" y="1061"/>
                  <a:pt x="4032" y="1061"/>
                </a:cubicBezTo>
                <a:cubicBezTo>
                  <a:pt x="3989" y="1061"/>
                  <a:pt x="3989" y="1061"/>
                  <a:pt x="3989" y="1061"/>
                </a:cubicBezTo>
                <a:cubicBezTo>
                  <a:pt x="3989" y="1052"/>
                  <a:pt x="3984" y="1018"/>
                  <a:pt x="3943" y="995"/>
                </a:cubicBezTo>
                <a:cubicBezTo>
                  <a:pt x="3943" y="975"/>
                  <a:pt x="3943" y="975"/>
                  <a:pt x="3943" y="975"/>
                </a:cubicBezTo>
                <a:cubicBezTo>
                  <a:pt x="3933" y="975"/>
                  <a:pt x="3933" y="975"/>
                  <a:pt x="3933" y="975"/>
                </a:cubicBezTo>
                <a:cubicBezTo>
                  <a:pt x="3923" y="975"/>
                  <a:pt x="3923" y="975"/>
                  <a:pt x="3923" y="975"/>
                </a:cubicBezTo>
                <a:cubicBezTo>
                  <a:pt x="3923" y="995"/>
                  <a:pt x="3923" y="995"/>
                  <a:pt x="3923" y="995"/>
                </a:cubicBezTo>
                <a:cubicBezTo>
                  <a:pt x="3882" y="1018"/>
                  <a:pt x="3877" y="1052"/>
                  <a:pt x="3877" y="1061"/>
                </a:cubicBezTo>
                <a:cubicBezTo>
                  <a:pt x="3877" y="1070"/>
                  <a:pt x="3885" y="1078"/>
                  <a:pt x="3885" y="1078"/>
                </a:cubicBezTo>
                <a:cubicBezTo>
                  <a:pt x="3859" y="1078"/>
                  <a:pt x="3859" y="1078"/>
                  <a:pt x="3859" y="1078"/>
                </a:cubicBezTo>
                <a:cubicBezTo>
                  <a:pt x="3846" y="1078"/>
                  <a:pt x="3846" y="1078"/>
                  <a:pt x="3846" y="1078"/>
                </a:cubicBezTo>
                <a:cubicBezTo>
                  <a:pt x="3809" y="1051"/>
                  <a:pt x="3809" y="1051"/>
                  <a:pt x="3809" y="1051"/>
                </a:cubicBezTo>
                <a:cubicBezTo>
                  <a:pt x="3781" y="1070"/>
                  <a:pt x="3781" y="1070"/>
                  <a:pt x="3781" y="1070"/>
                </a:cubicBezTo>
                <a:cubicBezTo>
                  <a:pt x="3770" y="1080"/>
                  <a:pt x="3770" y="1080"/>
                  <a:pt x="3770" y="1080"/>
                </a:cubicBezTo>
                <a:cubicBezTo>
                  <a:pt x="3742" y="1080"/>
                  <a:pt x="3742" y="1080"/>
                  <a:pt x="3742" y="1080"/>
                </a:cubicBezTo>
                <a:cubicBezTo>
                  <a:pt x="3742" y="1095"/>
                  <a:pt x="3742" y="1095"/>
                  <a:pt x="3742" y="1095"/>
                </a:cubicBezTo>
                <a:cubicBezTo>
                  <a:pt x="3759" y="1095"/>
                  <a:pt x="3763" y="1109"/>
                  <a:pt x="3763" y="1109"/>
                </a:cubicBezTo>
                <a:cubicBezTo>
                  <a:pt x="3763" y="1133"/>
                  <a:pt x="3763" y="1133"/>
                  <a:pt x="3763" y="1133"/>
                </a:cubicBezTo>
                <a:cubicBezTo>
                  <a:pt x="3734" y="1133"/>
                  <a:pt x="3734" y="1133"/>
                  <a:pt x="3734" y="1133"/>
                </a:cubicBezTo>
                <a:cubicBezTo>
                  <a:pt x="3734" y="1123"/>
                  <a:pt x="3734" y="1123"/>
                  <a:pt x="3734" y="1123"/>
                </a:cubicBezTo>
                <a:cubicBezTo>
                  <a:pt x="3673" y="1123"/>
                  <a:pt x="3673" y="1123"/>
                  <a:pt x="3673" y="1123"/>
                </a:cubicBezTo>
                <a:cubicBezTo>
                  <a:pt x="3673" y="1147"/>
                  <a:pt x="3673" y="1147"/>
                  <a:pt x="3673" y="1147"/>
                </a:cubicBezTo>
                <a:cubicBezTo>
                  <a:pt x="3635" y="1147"/>
                  <a:pt x="3635" y="1147"/>
                  <a:pt x="3635" y="1147"/>
                </a:cubicBezTo>
                <a:cubicBezTo>
                  <a:pt x="3635" y="1405"/>
                  <a:pt x="3635" y="1405"/>
                  <a:pt x="3635" y="1405"/>
                </a:cubicBezTo>
                <a:cubicBezTo>
                  <a:pt x="3585" y="1405"/>
                  <a:pt x="3585" y="1405"/>
                  <a:pt x="3585" y="1405"/>
                </a:cubicBezTo>
                <a:cubicBezTo>
                  <a:pt x="3585" y="1415"/>
                  <a:pt x="3585" y="1415"/>
                  <a:pt x="3585" y="1415"/>
                </a:cubicBezTo>
                <a:cubicBezTo>
                  <a:pt x="3576" y="1415"/>
                  <a:pt x="3576" y="1415"/>
                  <a:pt x="3576" y="1415"/>
                </a:cubicBezTo>
                <a:cubicBezTo>
                  <a:pt x="3576" y="1437"/>
                  <a:pt x="3576" y="1437"/>
                  <a:pt x="3576" y="1437"/>
                </a:cubicBezTo>
                <a:cubicBezTo>
                  <a:pt x="3565" y="1437"/>
                  <a:pt x="3565" y="1437"/>
                  <a:pt x="3565" y="1437"/>
                </a:cubicBezTo>
                <a:cubicBezTo>
                  <a:pt x="3565" y="1403"/>
                  <a:pt x="3565" y="1403"/>
                  <a:pt x="3565" y="1403"/>
                </a:cubicBezTo>
                <a:cubicBezTo>
                  <a:pt x="3528" y="1403"/>
                  <a:pt x="3528" y="1403"/>
                  <a:pt x="3528" y="1403"/>
                </a:cubicBezTo>
                <a:cubicBezTo>
                  <a:pt x="3528" y="1259"/>
                  <a:pt x="3528" y="1259"/>
                  <a:pt x="3528" y="1259"/>
                </a:cubicBezTo>
                <a:cubicBezTo>
                  <a:pt x="3478" y="1259"/>
                  <a:pt x="3478" y="1259"/>
                  <a:pt x="3478" y="1259"/>
                </a:cubicBezTo>
                <a:cubicBezTo>
                  <a:pt x="3478" y="1245"/>
                  <a:pt x="3478" y="1245"/>
                  <a:pt x="3478" y="1245"/>
                </a:cubicBezTo>
                <a:cubicBezTo>
                  <a:pt x="3463" y="1245"/>
                  <a:pt x="3463" y="1245"/>
                  <a:pt x="3463" y="1245"/>
                </a:cubicBezTo>
                <a:cubicBezTo>
                  <a:pt x="3463" y="1255"/>
                  <a:pt x="3463" y="1255"/>
                  <a:pt x="3463" y="1255"/>
                </a:cubicBezTo>
                <a:cubicBezTo>
                  <a:pt x="3455" y="1255"/>
                  <a:pt x="3455" y="1255"/>
                  <a:pt x="3455" y="1255"/>
                </a:cubicBezTo>
                <a:cubicBezTo>
                  <a:pt x="3456" y="1251"/>
                  <a:pt x="3456" y="1248"/>
                  <a:pt x="3456" y="1245"/>
                </a:cubicBezTo>
                <a:cubicBezTo>
                  <a:pt x="3456" y="1211"/>
                  <a:pt x="3436" y="1182"/>
                  <a:pt x="3407" y="1168"/>
                </a:cubicBezTo>
                <a:cubicBezTo>
                  <a:pt x="3407" y="700"/>
                  <a:pt x="3407" y="700"/>
                  <a:pt x="3407" y="700"/>
                </a:cubicBezTo>
                <a:cubicBezTo>
                  <a:pt x="3431" y="687"/>
                  <a:pt x="3447" y="662"/>
                  <a:pt x="3447" y="634"/>
                </a:cubicBezTo>
                <a:cubicBezTo>
                  <a:pt x="3447" y="597"/>
                  <a:pt x="3421" y="567"/>
                  <a:pt x="3387" y="560"/>
                </a:cubicBezTo>
                <a:cubicBezTo>
                  <a:pt x="3383" y="429"/>
                  <a:pt x="3383" y="429"/>
                  <a:pt x="3383" y="429"/>
                </a:cubicBezTo>
                <a:cubicBezTo>
                  <a:pt x="3391" y="425"/>
                  <a:pt x="3397" y="417"/>
                  <a:pt x="3397" y="407"/>
                </a:cubicBezTo>
                <a:cubicBezTo>
                  <a:pt x="3397" y="400"/>
                  <a:pt x="3394" y="393"/>
                  <a:pt x="3390" y="389"/>
                </a:cubicBezTo>
                <a:cubicBezTo>
                  <a:pt x="3390" y="372"/>
                  <a:pt x="3390" y="372"/>
                  <a:pt x="3390" y="372"/>
                </a:cubicBezTo>
                <a:cubicBezTo>
                  <a:pt x="3382" y="372"/>
                  <a:pt x="3382" y="372"/>
                  <a:pt x="3382" y="372"/>
                </a:cubicBezTo>
                <a:cubicBezTo>
                  <a:pt x="3382" y="269"/>
                  <a:pt x="3382" y="269"/>
                  <a:pt x="3382" y="269"/>
                </a:cubicBezTo>
                <a:cubicBezTo>
                  <a:pt x="3377" y="269"/>
                  <a:pt x="3377" y="269"/>
                  <a:pt x="3377" y="269"/>
                </a:cubicBezTo>
                <a:cubicBezTo>
                  <a:pt x="3377" y="187"/>
                  <a:pt x="3377" y="187"/>
                  <a:pt x="3377" y="187"/>
                </a:cubicBezTo>
                <a:cubicBezTo>
                  <a:pt x="3377" y="187"/>
                  <a:pt x="3385" y="187"/>
                  <a:pt x="3385" y="177"/>
                </a:cubicBezTo>
                <a:cubicBezTo>
                  <a:pt x="3385" y="167"/>
                  <a:pt x="3377" y="170"/>
                  <a:pt x="3377" y="170"/>
                </a:cubicBezTo>
                <a:cubicBezTo>
                  <a:pt x="3372" y="0"/>
                  <a:pt x="3372" y="0"/>
                  <a:pt x="3372" y="0"/>
                </a:cubicBezTo>
                <a:cubicBezTo>
                  <a:pt x="3367" y="170"/>
                  <a:pt x="3367" y="170"/>
                  <a:pt x="3367" y="170"/>
                </a:cubicBezTo>
                <a:cubicBezTo>
                  <a:pt x="3367" y="170"/>
                  <a:pt x="3359" y="167"/>
                  <a:pt x="3359" y="177"/>
                </a:cubicBezTo>
                <a:cubicBezTo>
                  <a:pt x="3359" y="187"/>
                  <a:pt x="3367" y="187"/>
                  <a:pt x="3367" y="187"/>
                </a:cubicBezTo>
                <a:cubicBezTo>
                  <a:pt x="3367" y="269"/>
                  <a:pt x="3367" y="269"/>
                  <a:pt x="3367" y="269"/>
                </a:cubicBezTo>
                <a:cubicBezTo>
                  <a:pt x="3362" y="269"/>
                  <a:pt x="3362" y="269"/>
                  <a:pt x="3362" y="269"/>
                </a:cubicBezTo>
                <a:cubicBezTo>
                  <a:pt x="3362" y="372"/>
                  <a:pt x="3362" y="372"/>
                  <a:pt x="3362" y="372"/>
                </a:cubicBezTo>
                <a:cubicBezTo>
                  <a:pt x="3354" y="372"/>
                  <a:pt x="3354" y="372"/>
                  <a:pt x="3354" y="372"/>
                </a:cubicBezTo>
                <a:cubicBezTo>
                  <a:pt x="3354" y="389"/>
                  <a:pt x="3354" y="389"/>
                  <a:pt x="3354" y="389"/>
                </a:cubicBezTo>
                <a:cubicBezTo>
                  <a:pt x="3350" y="393"/>
                  <a:pt x="3347" y="400"/>
                  <a:pt x="3347" y="407"/>
                </a:cubicBezTo>
                <a:cubicBezTo>
                  <a:pt x="3347" y="417"/>
                  <a:pt x="3353" y="425"/>
                  <a:pt x="3361" y="429"/>
                </a:cubicBezTo>
                <a:cubicBezTo>
                  <a:pt x="3357" y="560"/>
                  <a:pt x="3357" y="560"/>
                  <a:pt x="3357" y="560"/>
                </a:cubicBezTo>
                <a:cubicBezTo>
                  <a:pt x="3323" y="567"/>
                  <a:pt x="3297" y="597"/>
                  <a:pt x="3297" y="634"/>
                </a:cubicBezTo>
                <a:cubicBezTo>
                  <a:pt x="3297" y="659"/>
                  <a:pt x="3310" y="681"/>
                  <a:pt x="3329" y="695"/>
                </a:cubicBezTo>
                <a:cubicBezTo>
                  <a:pt x="3329" y="1173"/>
                  <a:pt x="3329" y="1173"/>
                  <a:pt x="3329" y="1173"/>
                </a:cubicBezTo>
                <a:cubicBezTo>
                  <a:pt x="3304" y="1187"/>
                  <a:pt x="3288" y="1214"/>
                  <a:pt x="3288" y="1245"/>
                </a:cubicBezTo>
                <a:cubicBezTo>
                  <a:pt x="3288" y="1275"/>
                  <a:pt x="3304" y="1302"/>
                  <a:pt x="3329" y="1317"/>
                </a:cubicBezTo>
                <a:cubicBezTo>
                  <a:pt x="3329" y="1343"/>
                  <a:pt x="3329" y="1343"/>
                  <a:pt x="3329" y="1343"/>
                </a:cubicBezTo>
                <a:cubicBezTo>
                  <a:pt x="3287" y="1479"/>
                  <a:pt x="3287" y="1479"/>
                  <a:pt x="3287" y="1479"/>
                </a:cubicBezTo>
                <a:cubicBezTo>
                  <a:pt x="3180" y="1479"/>
                  <a:pt x="3180" y="1479"/>
                  <a:pt x="3180" y="1479"/>
                </a:cubicBezTo>
                <a:cubicBezTo>
                  <a:pt x="3180" y="1420"/>
                  <a:pt x="3180" y="1420"/>
                  <a:pt x="3180" y="1420"/>
                </a:cubicBezTo>
                <a:cubicBezTo>
                  <a:pt x="3132" y="1420"/>
                  <a:pt x="3132" y="1420"/>
                  <a:pt x="3132" y="1420"/>
                </a:cubicBezTo>
                <a:cubicBezTo>
                  <a:pt x="3132" y="1479"/>
                  <a:pt x="3132" y="1479"/>
                  <a:pt x="3132" y="1479"/>
                </a:cubicBezTo>
                <a:cubicBezTo>
                  <a:pt x="2997" y="1479"/>
                  <a:pt x="2997" y="1479"/>
                  <a:pt x="2997" y="1479"/>
                </a:cubicBezTo>
                <a:cubicBezTo>
                  <a:pt x="2997" y="1395"/>
                  <a:pt x="2997" y="1395"/>
                  <a:pt x="2997" y="1395"/>
                </a:cubicBezTo>
                <a:cubicBezTo>
                  <a:pt x="2850" y="1372"/>
                  <a:pt x="2850" y="1372"/>
                  <a:pt x="2850" y="1372"/>
                </a:cubicBezTo>
                <a:cubicBezTo>
                  <a:pt x="2850" y="1279"/>
                  <a:pt x="2850" y="1279"/>
                  <a:pt x="2850" y="1279"/>
                </a:cubicBezTo>
                <a:cubicBezTo>
                  <a:pt x="2844" y="1271"/>
                  <a:pt x="2844" y="1271"/>
                  <a:pt x="2844" y="1271"/>
                </a:cubicBezTo>
                <a:cubicBezTo>
                  <a:pt x="2844" y="1227"/>
                  <a:pt x="2844" y="1227"/>
                  <a:pt x="2844" y="1227"/>
                </a:cubicBezTo>
                <a:cubicBezTo>
                  <a:pt x="2838" y="1223"/>
                  <a:pt x="2838" y="1223"/>
                  <a:pt x="2838" y="1223"/>
                </a:cubicBezTo>
                <a:cubicBezTo>
                  <a:pt x="2838" y="1194"/>
                  <a:pt x="2838" y="1194"/>
                  <a:pt x="2838" y="1194"/>
                </a:cubicBezTo>
                <a:cubicBezTo>
                  <a:pt x="2818" y="1177"/>
                  <a:pt x="2818" y="1177"/>
                  <a:pt x="2818" y="1177"/>
                </a:cubicBezTo>
                <a:cubicBezTo>
                  <a:pt x="2803" y="1177"/>
                  <a:pt x="2803" y="1177"/>
                  <a:pt x="2803" y="1177"/>
                </a:cubicBezTo>
                <a:cubicBezTo>
                  <a:pt x="2797" y="1119"/>
                  <a:pt x="2797" y="1119"/>
                  <a:pt x="2797" y="1119"/>
                </a:cubicBezTo>
                <a:cubicBezTo>
                  <a:pt x="2791" y="1177"/>
                  <a:pt x="2791" y="1177"/>
                  <a:pt x="2791" y="1177"/>
                </a:cubicBezTo>
                <a:cubicBezTo>
                  <a:pt x="2776" y="1177"/>
                  <a:pt x="2776" y="1177"/>
                  <a:pt x="2776" y="1177"/>
                </a:cubicBezTo>
                <a:cubicBezTo>
                  <a:pt x="2756" y="1194"/>
                  <a:pt x="2756" y="1194"/>
                  <a:pt x="2756" y="1194"/>
                </a:cubicBezTo>
                <a:cubicBezTo>
                  <a:pt x="2756" y="1223"/>
                  <a:pt x="2756" y="1223"/>
                  <a:pt x="2756" y="1223"/>
                </a:cubicBezTo>
                <a:cubicBezTo>
                  <a:pt x="2750" y="1227"/>
                  <a:pt x="2750" y="1227"/>
                  <a:pt x="2750" y="1227"/>
                </a:cubicBezTo>
                <a:cubicBezTo>
                  <a:pt x="2750" y="1271"/>
                  <a:pt x="2750" y="1271"/>
                  <a:pt x="2750" y="1271"/>
                </a:cubicBezTo>
                <a:cubicBezTo>
                  <a:pt x="2744" y="1279"/>
                  <a:pt x="2744" y="1279"/>
                  <a:pt x="2744" y="1279"/>
                </a:cubicBezTo>
                <a:cubicBezTo>
                  <a:pt x="2744" y="1341"/>
                  <a:pt x="2744" y="1341"/>
                  <a:pt x="2744" y="1341"/>
                </a:cubicBezTo>
                <a:cubicBezTo>
                  <a:pt x="2744" y="1341"/>
                  <a:pt x="2733" y="1330"/>
                  <a:pt x="2701" y="1330"/>
                </a:cubicBezTo>
                <a:cubicBezTo>
                  <a:pt x="2658" y="1330"/>
                  <a:pt x="2628" y="1372"/>
                  <a:pt x="2628" y="1372"/>
                </a:cubicBezTo>
                <a:cubicBezTo>
                  <a:pt x="2572" y="1372"/>
                  <a:pt x="2572" y="1372"/>
                  <a:pt x="2572" y="1372"/>
                </a:cubicBezTo>
                <a:cubicBezTo>
                  <a:pt x="2572" y="1389"/>
                  <a:pt x="2572" y="1389"/>
                  <a:pt x="2572" y="1389"/>
                </a:cubicBezTo>
                <a:cubicBezTo>
                  <a:pt x="2553" y="1389"/>
                  <a:pt x="2553" y="1389"/>
                  <a:pt x="2553" y="1389"/>
                </a:cubicBezTo>
                <a:cubicBezTo>
                  <a:pt x="2553" y="1382"/>
                  <a:pt x="2553" y="1382"/>
                  <a:pt x="2553" y="1382"/>
                </a:cubicBezTo>
                <a:cubicBezTo>
                  <a:pt x="2510" y="1382"/>
                  <a:pt x="2510" y="1382"/>
                  <a:pt x="2510" y="1382"/>
                </a:cubicBezTo>
                <a:cubicBezTo>
                  <a:pt x="2502" y="1393"/>
                  <a:pt x="2502" y="1393"/>
                  <a:pt x="2502" y="1393"/>
                </a:cubicBezTo>
                <a:cubicBezTo>
                  <a:pt x="2478" y="1393"/>
                  <a:pt x="2478" y="1393"/>
                  <a:pt x="2478" y="1393"/>
                </a:cubicBezTo>
                <a:cubicBezTo>
                  <a:pt x="2478" y="1402"/>
                  <a:pt x="2478" y="1402"/>
                  <a:pt x="2478" y="1402"/>
                </a:cubicBezTo>
                <a:cubicBezTo>
                  <a:pt x="2470" y="1402"/>
                  <a:pt x="2470" y="1402"/>
                  <a:pt x="2470" y="1402"/>
                </a:cubicBezTo>
                <a:cubicBezTo>
                  <a:pt x="2470" y="1378"/>
                  <a:pt x="2470" y="1378"/>
                  <a:pt x="2470" y="1378"/>
                </a:cubicBezTo>
                <a:cubicBezTo>
                  <a:pt x="2443" y="1378"/>
                  <a:pt x="2443" y="1378"/>
                  <a:pt x="2443" y="1378"/>
                </a:cubicBezTo>
                <a:cubicBezTo>
                  <a:pt x="2432" y="1388"/>
                  <a:pt x="2432" y="1388"/>
                  <a:pt x="2432" y="1388"/>
                </a:cubicBezTo>
                <a:cubicBezTo>
                  <a:pt x="2417" y="1388"/>
                  <a:pt x="2417" y="1388"/>
                  <a:pt x="2417" y="1388"/>
                </a:cubicBezTo>
                <a:cubicBezTo>
                  <a:pt x="2408" y="1375"/>
                  <a:pt x="2408" y="1375"/>
                  <a:pt x="2408" y="1375"/>
                </a:cubicBezTo>
                <a:cubicBezTo>
                  <a:pt x="2393" y="1375"/>
                  <a:pt x="2393" y="1375"/>
                  <a:pt x="2393" y="1375"/>
                </a:cubicBezTo>
                <a:cubicBezTo>
                  <a:pt x="2381" y="1388"/>
                  <a:pt x="2381" y="1388"/>
                  <a:pt x="2381" y="1388"/>
                </a:cubicBezTo>
                <a:cubicBezTo>
                  <a:pt x="2365" y="1388"/>
                  <a:pt x="2365" y="1388"/>
                  <a:pt x="2365" y="1388"/>
                </a:cubicBezTo>
                <a:cubicBezTo>
                  <a:pt x="2365" y="1465"/>
                  <a:pt x="2365" y="1465"/>
                  <a:pt x="2365" y="1465"/>
                </a:cubicBezTo>
                <a:cubicBezTo>
                  <a:pt x="2310" y="1465"/>
                  <a:pt x="2310" y="1465"/>
                  <a:pt x="2310" y="1465"/>
                </a:cubicBezTo>
                <a:cubicBezTo>
                  <a:pt x="2310" y="1440"/>
                  <a:pt x="2310" y="1440"/>
                  <a:pt x="2310" y="1440"/>
                </a:cubicBezTo>
                <a:cubicBezTo>
                  <a:pt x="2284" y="1420"/>
                  <a:pt x="2284" y="1420"/>
                  <a:pt x="2284" y="1420"/>
                </a:cubicBezTo>
                <a:cubicBezTo>
                  <a:pt x="2279" y="1380"/>
                  <a:pt x="2279" y="1380"/>
                  <a:pt x="2279" y="1380"/>
                </a:cubicBezTo>
                <a:cubicBezTo>
                  <a:pt x="2273" y="1419"/>
                  <a:pt x="2273" y="1419"/>
                  <a:pt x="2273" y="1419"/>
                </a:cubicBezTo>
                <a:cubicBezTo>
                  <a:pt x="2243" y="1441"/>
                  <a:pt x="2243" y="1441"/>
                  <a:pt x="2243" y="1441"/>
                </a:cubicBezTo>
                <a:cubicBezTo>
                  <a:pt x="2243" y="1457"/>
                  <a:pt x="2243" y="1457"/>
                  <a:pt x="2243" y="1457"/>
                </a:cubicBezTo>
                <a:cubicBezTo>
                  <a:pt x="2199" y="1457"/>
                  <a:pt x="2199" y="1457"/>
                  <a:pt x="2199" y="1457"/>
                </a:cubicBezTo>
                <a:cubicBezTo>
                  <a:pt x="2199" y="1401"/>
                  <a:pt x="2199" y="1401"/>
                  <a:pt x="2199" y="1401"/>
                </a:cubicBezTo>
                <a:cubicBezTo>
                  <a:pt x="2177" y="1401"/>
                  <a:pt x="2177" y="1401"/>
                  <a:pt x="2177" y="1401"/>
                </a:cubicBezTo>
                <a:cubicBezTo>
                  <a:pt x="2177" y="1391"/>
                  <a:pt x="2177" y="1391"/>
                  <a:pt x="2177" y="1391"/>
                </a:cubicBezTo>
                <a:cubicBezTo>
                  <a:pt x="2152" y="1391"/>
                  <a:pt x="2152" y="1391"/>
                  <a:pt x="2152" y="1391"/>
                </a:cubicBezTo>
                <a:cubicBezTo>
                  <a:pt x="2152" y="1409"/>
                  <a:pt x="2152" y="1409"/>
                  <a:pt x="2152" y="1409"/>
                </a:cubicBezTo>
                <a:cubicBezTo>
                  <a:pt x="2139" y="1409"/>
                  <a:pt x="2139" y="1409"/>
                  <a:pt x="2139" y="1409"/>
                </a:cubicBezTo>
                <a:cubicBezTo>
                  <a:pt x="2139" y="1371"/>
                  <a:pt x="2139" y="1371"/>
                  <a:pt x="2139" y="1371"/>
                </a:cubicBezTo>
                <a:cubicBezTo>
                  <a:pt x="2093" y="1371"/>
                  <a:pt x="2093" y="1371"/>
                  <a:pt x="2093" y="1371"/>
                </a:cubicBezTo>
                <a:cubicBezTo>
                  <a:pt x="2093" y="1436"/>
                  <a:pt x="2093" y="1436"/>
                  <a:pt x="2093" y="1436"/>
                </a:cubicBezTo>
                <a:cubicBezTo>
                  <a:pt x="2077" y="1436"/>
                  <a:pt x="2077" y="1436"/>
                  <a:pt x="2077" y="1436"/>
                </a:cubicBezTo>
                <a:cubicBezTo>
                  <a:pt x="2077" y="1453"/>
                  <a:pt x="2077" y="1453"/>
                  <a:pt x="2077" y="1453"/>
                </a:cubicBezTo>
                <a:cubicBezTo>
                  <a:pt x="2068" y="1453"/>
                  <a:pt x="2068" y="1453"/>
                  <a:pt x="2068" y="1453"/>
                </a:cubicBezTo>
                <a:cubicBezTo>
                  <a:pt x="2068" y="1463"/>
                  <a:pt x="2068" y="1463"/>
                  <a:pt x="2068" y="1463"/>
                </a:cubicBezTo>
                <a:cubicBezTo>
                  <a:pt x="2055" y="1463"/>
                  <a:pt x="2055" y="1463"/>
                  <a:pt x="2055" y="1463"/>
                </a:cubicBezTo>
                <a:cubicBezTo>
                  <a:pt x="2055" y="1453"/>
                  <a:pt x="2055" y="1453"/>
                  <a:pt x="2055" y="1453"/>
                </a:cubicBezTo>
                <a:cubicBezTo>
                  <a:pt x="2033" y="1453"/>
                  <a:pt x="2033" y="1453"/>
                  <a:pt x="2033" y="1453"/>
                </a:cubicBezTo>
                <a:cubicBezTo>
                  <a:pt x="2033" y="1461"/>
                  <a:pt x="2033" y="1461"/>
                  <a:pt x="2033" y="1461"/>
                </a:cubicBezTo>
                <a:cubicBezTo>
                  <a:pt x="2004" y="1461"/>
                  <a:pt x="2004" y="1461"/>
                  <a:pt x="2004" y="1461"/>
                </a:cubicBezTo>
                <a:cubicBezTo>
                  <a:pt x="2004" y="1471"/>
                  <a:pt x="2004" y="1471"/>
                  <a:pt x="2004" y="1471"/>
                </a:cubicBezTo>
                <a:cubicBezTo>
                  <a:pt x="1996" y="1471"/>
                  <a:pt x="1996" y="1471"/>
                  <a:pt x="1996" y="1471"/>
                </a:cubicBezTo>
                <a:cubicBezTo>
                  <a:pt x="1996" y="1463"/>
                  <a:pt x="1996" y="1463"/>
                  <a:pt x="1996" y="1463"/>
                </a:cubicBezTo>
                <a:cubicBezTo>
                  <a:pt x="1983" y="1463"/>
                  <a:pt x="1983" y="1463"/>
                  <a:pt x="1983" y="1463"/>
                </a:cubicBezTo>
                <a:cubicBezTo>
                  <a:pt x="1983" y="1479"/>
                  <a:pt x="1983" y="1479"/>
                  <a:pt x="1983" y="1479"/>
                </a:cubicBezTo>
                <a:cubicBezTo>
                  <a:pt x="1975" y="1479"/>
                  <a:pt x="1975" y="1479"/>
                  <a:pt x="1975" y="1479"/>
                </a:cubicBezTo>
                <a:cubicBezTo>
                  <a:pt x="1975" y="1343"/>
                  <a:pt x="1975" y="1343"/>
                  <a:pt x="1975" y="1343"/>
                </a:cubicBezTo>
                <a:cubicBezTo>
                  <a:pt x="1952" y="1343"/>
                  <a:pt x="1952" y="1343"/>
                  <a:pt x="1952" y="1343"/>
                </a:cubicBezTo>
                <a:cubicBezTo>
                  <a:pt x="1952" y="1352"/>
                  <a:pt x="1952" y="1352"/>
                  <a:pt x="1952" y="1352"/>
                </a:cubicBezTo>
                <a:cubicBezTo>
                  <a:pt x="1943" y="1352"/>
                  <a:pt x="1943" y="1352"/>
                  <a:pt x="1943" y="1352"/>
                </a:cubicBezTo>
                <a:cubicBezTo>
                  <a:pt x="1935" y="1335"/>
                  <a:pt x="1935" y="1335"/>
                  <a:pt x="1935" y="1335"/>
                </a:cubicBezTo>
                <a:cubicBezTo>
                  <a:pt x="1921" y="1335"/>
                  <a:pt x="1921" y="1335"/>
                  <a:pt x="1921" y="1335"/>
                </a:cubicBezTo>
                <a:cubicBezTo>
                  <a:pt x="1912" y="1352"/>
                  <a:pt x="1912" y="1352"/>
                  <a:pt x="1912" y="1352"/>
                </a:cubicBezTo>
                <a:cubicBezTo>
                  <a:pt x="1877" y="1352"/>
                  <a:pt x="1877" y="1352"/>
                  <a:pt x="1877" y="1352"/>
                </a:cubicBezTo>
                <a:cubicBezTo>
                  <a:pt x="1877" y="1456"/>
                  <a:pt x="1877" y="1456"/>
                  <a:pt x="1877" y="1456"/>
                </a:cubicBezTo>
                <a:cubicBezTo>
                  <a:pt x="1805" y="1456"/>
                  <a:pt x="1805" y="1456"/>
                  <a:pt x="1805" y="1456"/>
                </a:cubicBezTo>
                <a:cubicBezTo>
                  <a:pt x="1791" y="1441"/>
                  <a:pt x="1791" y="1441"/>
                  <a:pt x="1791" y="1441"/>
                </a:cubicBezTo>
                <a:cubicBezTo>
                  <a:pt x="1781" y="1452"/>
                  <a:pt x="1781" y="1452"/>
                  <a:pt x="1781" y="1452"/>
                </a:cubicBezTo>
                <a:cubicBezTo>
                  <a:pt x="1771" y="1452"/>
                  <a:pt x="1771" y="1452"/>
                  <a:pt x="1771" y="1452"/>
                </a:cubicBezTo>
                <a:cubicBezTo>
                  <a:pt x="1756" y="1437"/>
                  <a:pt x="1756" y="1437"/>
                  <a:pt x="1756" y="1437"/>
                </a:cubicBezTo>
                <a:cubicBezTo>
                  <a:pt x="1744" y="1437"/>
                  <a:pt x="1744" y="1437"/>
                  <a:pt x="1744" y="1437"/>
                </a:cubicBezTo>
                <a:cubicBezTo>
                  <a:pt x="1731" y="1448"/>
                  <a:pt x="1731" y="1448"/>
                  <a:pt x="1731" y="1448"/>
                </a:cubicBezTo>
                <a:cubicBezTo>
                  <a:pt x="1699" y="1448"/>
                  <a:pt x="1699" y="1448"/>
                  <a:pt x="1699" y="1448"/>
                </a:cubicBezTo>
                <a:cubicBezTo>
                  <a:pt x="1699" y="1437"/>
                  <a:pt x="1699" y="1437"/>
                  <a:pt x="1699" y="1437"/>
                </a:cubicBezTo>
                <a:cubicBezTo>
                  <a:pt x="1673" y="1437"/>
                  <a:pt x="1673" y="1437"/>
                  <a:pt x="1673" y="1437"/>
                </a:cubicBezTo>
                <a:cubicBezTo>
                  <a:pt x="1673" y="1469"/>
                  <a:pt x="1673" y="1469"/>
                  <a:pt x="1673" y="1469"/>
                </a:cubicBezTo>
                <a:cubicBezTo>
                  <a:pt x="1656" y="1469"/>
                  <a:pt x="1656" y="1469"/>
                  <a:pt x="1656" y="1469"/>
                </a:cubicBezTo>
                <a:cubicBezTo>
                  <a:pt x="1656" y="1459"/>
                  <a:pt x="1656" y="1459"/>
                  <a:pt x="1656" y="1459"/>
                </a:cubicBezTo>
                <a:cubicBezTo>
                  <a:pt x="1619" y="1459"/>
                  <a:pt x="1619" y="1459"/>
                  <a:pt x="1619" y="1459"/>
                </a:cubicBezTo>
                <a:cubicBezTo>
                  <a:pt x="1619" y="1448"/>
                  <a:pt x="1619" y="1448"/>
                  <a:pt x="1619" y="1448"/>
                </a:cubicBezTo>
                <a:cubicBezTo>
                  <a:pt x="1587" y="1448"/>
                  <a:pt x="1587" y="1448"/>
                  <a:pt x="1587" y="1448"/>
                </a:cubicBezTo>
                <a:cubicBezTo>
                  <a:pt x="1587" y="1459"/>
                  <a:pt x="1587" y="1459"/>
                  <a:pt x="1587" y="1459"/>
                </a:cubicBezTo>
                <a:cubicBezTo>
                  <a:pt x="1563" y="1459"/>
                  <a:pt x="1563" y="1459"/>
                  <a:pt x="1563" y="1459"/>
                </a:cubicBezTo>
                <a:cubicBezTo>
                  <a:pt x="1563" y="1407"/>
                  <a:pt x="1563" y="1407"/>
                  <a:pt x="1563" y="1407"/>
                </a:cubicBezTo>
                <a:cubicBezTo>
                  <a:pt x="1531" y="1393"/>
                  <a:pt x="1531" y="1393"/>
                  <a:pt x="1531" y="1393"/>
                </a:cubicBezTo>
                <a:cubicBezTo>
                  <a:pt x="1531" y="1408"/>
                  <a:pt x="1531" y="1408"/>
                  <a:pt x="1531" y="1408"/>
                </a:cubicBezTo>
                <a:cubicBezTo>
                  <a:pt x="1524" y="1408"/>
                  <a:pt x="1524" y="1408"/>
                  <a:pt x="1524" y="1408"/>
                </a:cubicBezTo>
                <a:cubicBezTo>
                  <a:pt x="1524" y="1331"/>
                  <a:pt x="1524" y="1331"/>
                  <a:pt x="1524" y="1331"/>
                </a:cubicBezTo>
                <a:cubicBezTo>
                  <a:pt x="1507" y="1331"/>
                  <a:pt x="1507" y="1331"/>
                  <a:pt x="1507" y="1331"/>
                </a:cubicBezTo>
                <a:cubicBezTo>
                  <a:pt x="1507" y="1307"/>
                  <a:pt x="1507" y="1307"/>
                  <a:pt x="1507" y="1307"/>
                </a:cubicBezTo>
                <a:cubicBezTo>
                  <a:pt x="1479" y="1307"/>
                  <a:pt x="1479" y="1307"/>
                  <a:pt x="1479" y="1307"/>
                </a:cubicBezTo>
                <a:cubicBezTo>
                  <a:pt x="1479" y="1281"/>
                  <a:pt x="1479" y="1281"/>
                  <a:pt x="1479" y="1281"/>
                </a:cubicBezTo>
                <a:cubicBezTo>
                  <a:pt x="1465" y="1281"/>
                  <a:pt x="1465" y="1281"/>
                  <a:pt x="1465" y="1281"/>
                </a:cubicBezTo>
                <a:cubicBezTo>
                  <a:pt x="1465" y="1307"/>
                  <a:pt x="1465" y="1307"/>
                  <a:pt x="1465" y="1307"/>
                </a:cubicBezTo>
                <a:cubicBezTo>
                  <a:pt x="1443" y="1307"/>
                  <a:pt x="1443" y="1307"/>
                  <a:pt x="1443" y="1307"/>
                </a:cubicBezTo>
                <a:cubicBezTo>
                  <a:pt x="1443" y="1265"/>
                  <a:pt x="1443" y="1265"/>
                  <a:pt x="1443" y="1265"/>
                </a:cubicBezTo>
                <a:cubicBezTo>
                  <a:pt x="1443" y="1265"/>
                  <a:pt x="1412" y="1232"/>
                  <a:pt x="1389" y="1232"/>
                </a:cubicBezTo>
                <a:cubicBezTo>
                  <a:pt x="1367" y="1232"/>
                  <a:pt x="1337" y="1269"/>
                  <a:pt x="1337" y="1269"/>
                </a:cubicBezTo>
                <a:cubicBezTo>
                  <a:pt x="1337" y="1359"/>
                  <a:pt x="1337" y="1359"/>
                  <a:pt x="1337" y="1359"/>
                </a:cubicBezTo>
                <a:cubicBezTo>
                  <a:pt x="1315" y="1359"/>
                  <a:pt x="1315" y="1359"/>
                  <a:pt x="1315" y="1359"/>
                </a:cubicBezTo>
                <a:cubicBezTo>
                  <a:pt x="1315" y="1417"/>
                  <a:pt x="1315" y="1417"/>
                  <a:pt x="1315" y="1417"/>
                </a:cubicBezTo>
                <a:cubicBezTo>
                  <a:pt x="1275" y="1432"/>
                  <a:pt x="1275" y="1432"/>
                  <a:pt x="1275" y="1432"/>
                </a:cubicBezTo>
                <a:cubicBezTo>
                  <a:pt x="1275" y="1445"/>
                  <a:pt x="1275" y="1445"/>
                  <a:pt x="1275" y="1445"/>
                </a:cubicBezTo>
                <a:cubicBezTo>
                  <a:pt x="1267" y="1445"/>
                  <a:pt x="1267" y="1445"/>
                  <a:pt x="1267" y="1445"/>
                </a:cubicBezTo>
                <a:cubicBezTo>
                  <a:pt x="1267" y="1421"/>
                  <a:pt x="1267" y="1421"/>
                  <a:pt x="1267" y="1421"/>
                </a:cubicBezTo>
                <a:cubicBezTo>
                  <a:pt x="1253" y="1421"/>
                  <a:pt x="1253" y="1421"/>
                  <a:pt x="1253" y="1421"/>
                </a:cubicBezTo>
                <a:cubicBezTo>
                  <a:pt x="1235" y="1395"/>
                  <a:pt x="1235" y="1395"/>
                  <a:pt x="1235" y="1395"/>
                </a:cubicBezTo>
                <a:cubicBezTo>
                  <a:pt x="1213" y="1416"/>
                  <a:pt x="1213" y="1416"/>
                  <a:pt x="1213" y="1416"/>
                </a:cubicBezTo>
                <a:cubicBezTo>
                  <a:pt x="1213" y="1399"/>
                  <a:pt x="1213" y="1399"/>
                  <a:pt x="1213" y="1399"/>
                </a:cubicBezTo>
                <a:cubicBezTo>
                  <a:pt x="1200" y="1399"/>
                  <a:pt x="1200" y="1399"/>
                  <a:pt x="1200" y="1399"/>
                </a:cubicBezTo>
                <a:cubicBezTo>
                  <a:pt x="1200" y="1409"/>
                  <a:pt x="1200" y="1409"/>
                  <a:pt x="1200" y="1409"/>
                </a:cubicBezTo>
                <a:cubicBezTo>
                  <a:pt x="1189" y="1409"/>
                  <a:pt x="1189" y="1409"/>
                  <a:pt x="1189" y="1409"/>
                </a:cubicBezTo>
                <a:cubicBezTo>
                  <a:pt x="1189" y="1392"/>
                  <a:pt x="1189" y="1392"/>
                  <a:pt x="1189" y="1392"/>
                </a:cubicBezTo>
                <a:cubicBezTo>
                  <a:pt x="1164" y="1392"/>
                  <a:pt x="1164" y="1392"/>
                  <a:pt x="1164" y="1392"/>
                </a:cubicBezTo>
                <a:cubicBezTo>
                  <a:pt x="1164" y="1401"/>
                  <a:pt x="1164" y="1401"/>
                  <a:pt x="1164" y="1401"/>
                </a:cubicBezTo>
                <a:cubicBezTo>
                  <a:pt x="1155" y="1401"/>
                  <a:pt x="1155" y="1401"/>
                  <a:pt x="1155" y="1401"/>
                </a:cubicBezTo>
                <a:cubicBezTo>
                  <a:pt x="1155" y="1417"/>
                  <a:pt x="1155" y="1417"/>
                  <a:pt x="1155" y="1417"/>
                </a:cubicBezTo>
                <a:cubicBezTo>
                  <a:pt x="1133" y="1417"/>
                  <a:pt x="1133" y="1417"/>
                  <a:pt x="1133" y="1417"/>
                </a:cubicBezTo>
                <a:cubicBezTo>
                  <a:pt x="1133" y="1397"/>
                  <a:pt x="1133" y="1397"/>
                  <a:pt x="1133" y="1397"/>
                </a:cubicBezTo>
                <a:cubicBezTo>
                  <a:pt x="1123" y="1397"/>
                  <a:pt x="1123" y="1397"/>
                  <a:pt x="1123" y="1397"/>
                </a:cubicBezTo>
                <a:cubicBezTo>
                  <a:pt x="1112" y="1385"/>
                  <a:pt x="1112" y="1385"/>
                  <a:pt x="1112" y="1385"/>
                </a:cubicBezTo>
                <a:cubicBezTo>
                  <a:pt x="1104" y="1391"/>
                  <a:pt x="1104" y="1391"/>
                  <a:pt x="1104" y="1391"/>
                </a:cubicBezTo>
                <a:cubicBezTo>
                  <a:pt x="1095" y="1391"/>
                  <a:pt x="1095" y="1391"/>
                  <a:pt x="1095" y="1391"/>
                </a:cubicBezTo>
                <a:cubicBezTo>
                  <a:pt x="1076" y="1368"/>
                  <a:pt x="1076" y="1368"/>
                  <a:pt x="1076" y="1368"/>
                </a:cubicBezTo>
                <a:cubicBezTo>
                  <a:pt x="1063" y="1389"/>
                  <a:pt x="1063" y="1389"/>
                  <a:pt x="1063" y="1389"/>
                </a:cubicBezTo>
                <a:cubicBezTo>
                  <a:pt x="1051" y="1389"/>
                  <a:pt x="1051" y="1389"/>
                  <a:pt x="1051" y="1389"/>
                </a:cubicBezTo>
                <a:cubicBezTo>
                  <a:pt x="1051" y="1371"/>
                  <a:pt x="1051" y="1371"/>
                  <a:pt x="1051" y="1371"/>
                </a:cubicBezTo>
                <a:cubicBezTo>
                  <a:pt x="1031" y="1371"/>
                  <a:pt x="1031" y="1371"/>
                  <a:pt x="1031" y="1371"/>
                </a:cubicBezTo>
                <a:cubicBezTo>
                  <a:pt x="1031" y="1391"/>
                  <a:pt x="1031" y="1391"/>
                  <a:pt x="1031" y="1391"/>
                </a:cubicBezTo>
                <a:cubicBezTo>
                  <a:pt x="1020" y="1403"/>
                  <a:pt x="1020" y="1403"/>
                  <a:pt x="1020" y="1403"/>
                </a:cubicBezTo>
                <a:cubicBezTo>
                  <a:pt x="1012" y="1403"/>
                  <a:pt x="1012" y="1403"/>
                  <a:pt x="1012" y="1403"/>
                </a:cubicBezTo>
                <a:cubicBezTo>
                  <a:pt x="1012" y="1376"/>
                  <a:pt x="1012" y="1376"/>
                  <a:pt x="1012" y="1376"/>
                </a:cubicBezTo>
                <a:cubicBezTo>
                  <a:pt x="999" y="1376"/>
                  <a:pt x="999" y="1376"/>
                  <a:pt x="999" y="1376"/>
                </a:cubicBezTo>
                <a:cubicBezTo>
                  <a:pt x="988" y="1359"/>
                  <a:pt x="988" y="1359"/>
                  <a:pt x="988" y="1359"/>
                </a:cubicBezTo>
                <a:cubicBezTo>
                  <a:pt x="969" y="1381"/>
                  <a:pt x="969" y="1381"/>
                  <a:pt x="969" y="1381"/>
                </a:cubicBezTo>
                <a:cubicBezTo>
                  <a:pt x="969" y="1224"/>
                  <a:pt x="969" y="1224"/>
                  <a:pt x="969" y="1224"/>
                </a:cubicBezTo>
                <a:cubicBezTo>
                  <a:pt x="943" y="1224"/>
                  <a:pt x="943" y="1224"/>
                  <a:pt x="943" y="1224"/>
                </a:cubicBezTo>
                <a:cubicBezTo>
                  <a:pt x="943" y="1212"/>
                  <a:pt x="943" y="1212"/>
                  <a:pt x="943" y="1212"/>
                </a:cubicBezTo>
                <a:cubicBezTo>
                  <a:pt x="969" y="1212"/>
                  <a:pt x="969" y="1212"/>
                  <a:pt x="969" y="1212"/>
                </a:cubicBezTo>
                <a:cubicBezTo>
                  <a:pt x="969" y="1204"/>
                  <a:pt x="969" y="1204"/>
                  <a:pt x="969" y="1204"/>
                </a:cubicBezTo>
                <a:cubicBezTo>
                  <a:pt x="847" y="1204"/>
                  <a:pt x="847" y="1204"/>
                  <a:pt x="847" y="1204"/>
                </a:cubicBezTo>
                <a:cubicBezTo>
                  <a:pt x="847" y="1211"/>
                  <a:pt x="847" y="1211"/>
                  <a:pt x="847" y="1211"/>
                </a:cubicBezTo>
                <a:cubicBezTo>
                  <a:pt x="857" y="1211"/>
                  <a:pt x="857" y="1211"/>
                  <a:pt x="857" y="1211"/>
                </a:cubicBezTo>
                <a:cubicBezTo>
                  <a:pt x="857" y="1224"/>
                  <a:pt x="857" y="1224"/>
                  <a:pt x="857" y="1224"/>
                </a:cubicBezTo>
                <a:cubicBezTo>
                  <a:pt x="843" y="1224"/>
                  <a:pt x="843" y="1224"/>
                  <a:pt x="843" y="1224"/>
                </a:cubicBezTo>
                <a:cubicBezTo>
                  <a:pt x="843" y="1375"/>
                  <a:pt x="843" y="1375"/>
                  <a:pt x="843" y="1375"/>
                </a:cubicBezTo>
                <a:cubicBezTo>
                  <a:pt x="828" y="1375"/>
                  <a:pt x="828" y="1375"/>
                  <a:pt x="828" y="1375"/>
                </a:cubicBezTo>
                <a:cubicBezTo>
                  <a:pt x="828" y="1387"/>
                  <a:pt x="828" y="1387"/>
                  <a:pt x="828" y="1387"/>
                </a:cubicBezTo>
                <a:cubicBezTo>
                  <a:pt x="816" y="1387"/>
                  <a:pt x="816" y="1387"/>
                  <a:pt x="816" y="1387"/>
                </a:cubicBezTo>
                <a:cubicBezTo>
                  <a:pt x="816" y="1403"/>
                  <a:pt x="816" y="1403"/>
                  <a:pt x="816" y="1403"/>
                </a:cubicBezTo>
                <a:cubicBezTo>
                  <a:pt x="804" y="1403"/>
                  <a:pt x="804" y="1403"/>
                  <a:pt x="804" y="1403"/>
                </a:cubicBezTo>
                <a:cubicBezTo>
                  <a:pt x="787" y="1393"/>
                  <a:pt x="787" y="1393"/>
                  <a:pt x="787" y="1393"/>
                </a:cubicBezTo>
                <a:cubicBezTo>
                  <a:pt x="787" y="1193"/>
                  <a:pt x="787" y="1193"/>
                  <a:pt x="787" y="1193"/>
                </a:cubicBezTo>
                <a:cubicBezTo>
                  <a:pt x="691" y="1193"/>
                  <a:pt x="691" y="1193"/>
                  <a:pt x="691" y="1193"/>
                </a:cubicBezTo>
                <a:cubicBezTo>
                  <a:pt x="691" y="1427"/>
                  <a:pt x="691" y="1427"/>
                  <a:pt x="691" y="1427"/>
                </a:cubicBezTo>
                <a:cubicBezTo>
                  <a:pt x="664" y="1427"/>
                  <a:pt x="664" y="1427"/>
                  <a:pt x="664" y="1427"/>
                </a:cubicBezTo>
                <a:cubicBezTo>
                  <a:pt x="664" y="1445"/>
                  <a:pt x="664" y="1445"/>
                  <a:pt x="664" y="1445"/>
                </a:cubicBezTo>
                <a:cubicBezTo>
                  <a:pt x="640" y="1445"/>
                  <a:pt x="640" y="1445"/>
                  <a:pt x="640" y="1445"/>
                </a:cubicBezTo>
                <a:cubicBezTo>
                  <a:pt x="640" y="1436"/>
                  <a:pt x="640" y="1436"/>
                  <a:pt x="640" y="1436"/>
                </a:cubicBezTo>
                <a:cubicBezTo>
                  <a:pt x="625" y="1436"/>
                  <a:pt x="625" y="1436"/>
                  <a:pt x="625" y="1436"/>
                </a:cubicBezTo>
                <a:cubicBezTo>
                  <a:pt x="625" y="1237"/>
                  <a:pt x="625" y="1237"/>
                  <a:pt x="625" y="1237"/>
                </a:cubicBezTo>
                <a:cubicBezTo>
                  <a:pt x="601" y="1237"/>
                  <a:pt x="601" y="1237"/>
                  <a:pt x="601" y="1237"/>
                </a:cubicBezTo>
                <a:cubicBezTo>
                  <a:pt x="601" y="1228"/>
                  <a:pt x="601" y="1228"/>
                  <a:pt x="601" y="1228"/>
                </a:cubicBezTo>
                <a:cubicBezTo>
                  <a:pt x="536" y="1228"/>
                  <a:pt x="536" y="1228"/>
                  <a:pt x="536" y="1228"/>
                </a:cubicBezTo>
                <a:cubicBezTo>
                  <a:pt x="536" y="1241"/>
                  <a:pt x="536" y="1241"/>
                  <a:pt x="536" y="1241"/>
                </a:cubicBezTo>
                <a:cubicBezTo>
                  <a:pt x="515" y="1241"/>
                  <a:pt x="515" y="1241"/>
                  <a:pt x="515" y="1241"/>
                </a:cubicBezTo>
                <a:cubicBezTo>
                  <a:pt x="515" y="1227"/>
                  <a:pt x="515" y="1227"/>
                  <a:pt x="515" y="1227"/>
                </a:cubicBezTo>
                <a:cubicBezTo>
                  <a:pt x="501" y="1227"/>
                  <a:pt x="501" y="1227"/>
                  <a:pt x="501" y="1227"/>
                </a:cubicBezTo>
                <a:cubicBezTo>
                  <a:pt x="501" y="1227"/>
                  <a:pt x="487" y="1169"/>
                  <a:pt x="456" y="1169"/>
                </a:cubicBezTo>
                <a:cubicBezTo>
                  <a:pt x="425" y="1169"/>
                  <a:pt x="401" y="1224"/>
                  <a:pt x="401" y="1224"/>
                </a:cubicBezTo>
                <a:cubicBezTo>
                  <a:pt x="392" y="1224"/>
                  <a:pt x="392" y="1224"/>
                  <a:pt x="392" y="1224"/>
                </a:cubicBezTo>
                <a:cubicBezTo>
                  <a:pt x="392" y="1243"/>
                  <a:pt x="392" y="1243"/>
                  <a:pt x="392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373" y="1233"/>
                  <a:pt x="373" y="1233"/>
                  <a:pt x="373" y="1233"/>
                </a:cubicBezTo>
                <a:cubicBezTo>
                  <a:pt x="320" y="1233"/>
                  <a:pt x="320" y="1233"/>
                  <a:pt x="320" y="1233"/>
                </a:cubicBezTo>
                <a:cubicBezTo>
                  <a:pt x="320" y="1245"/>
                  <a:pt x="320" y="1245"/>
                  <a:pt x="320" y="1245"/>
                </a:cubicBezTo>
                <a:cubicBezTo>
                  <a:pt x="303" y="1245"/>
                  <a:pt x="303" y="1245"/>
                  <a:pt x="303" y="1245"/>
                </a:cubicBezTo>
                <a:cubicBezTo>
                  <a:pt x="288" y="1257"/>
                  <a:pt x="288" y="1257"/>
                  <a:pt x="288" y="1257"/>
                </a:cubicBezTo>
                <a:cubicBezTo>
                  <a:pt x="288" y="1331"/>
                  <a:pt x="288" y="1331"/>
                  <a:pt x="288" y="1331"/>
                </a:cubicBezTo>
                <a:cubicBezTo>
                  <a:pt x="268" y="1331"/>
                  <a:pt x="268" y="1331"/>
                  <a:pt x="268" y="1331"/>
                </a:cubicBezTo>
                <a:cubicBezTo>
                  <a:pt x="268" y="1373"/>
                  <a:pt x="268" y="1373"/>
                  <a:pt x="268" y="1373"/>
                </a:cubicBezTo>
                <a:cubicBezTo>
                  <a:pt x="252" y="1373"/>
                  <a:pt x="252" y="1373"/>
                  <a:pt x="252" y="1373"/>
                </a:cubicBezTo>
                <a:cubicBezTo>
                  <a:pt x="252" y="1325"/>
                  <a:pt x="252" y="1325"/>
                  <a:pt x="252" y="1325"/>
                </a:cubicBezTo>
                <a:cubicBezTo>
                  <a:pt x="236" y="1325"/>
                  <a:pt x="236" y="1325"/>
                  <a:pt x="236" y="1325"/>
                </a:cubicBezTo>
                <a:cubicBezTo>
                  <a:pt x="236" y="1342"/>
                  <a:pt x="236" y="1342"/>
                  <a:pt x="236" y="1342"/>
                </a:cubicBezTo>
                <a:cubicBezTo>
                  <a:pt x="218" y="1342"/>
                  <a:pt x="218" y="1342"/>
                  <a:pt x="218" y="1342"/>
                </a:cubicBezTo>
                <a:cubicBezTo>
                  <a:pt x="218" y="1331"/>
                  <a:pt x="218" y="1331"/>
                  <a:pt x="218" y="1331"/>
                </a:cubicBezTo>
                <a:cubicBezTo>
                  <a:pt x="195" y="1331"/>
                  <a:pt x="195" y="1331"/>
                  <a:pt x="195" y="1331"/>
                </a:cubicBezTo>
                <a:cubicBezTo>
                  <a:pt x="195" y="1312"/>
                  <a:pt x="195" y="1312"/>
                  <a:pt x="195" y="1312"/>
                </a:cubicBezTo>
                <a:cubicBezTo>
                  <a:pt x="182" y="1299"/>
                  <a:pt x="182" y="1299"/>
                  <a:pt x="182" y="1299"/>
                </a:cubicBezTo>
                <a:cubicBezTo>
                  <a:pt x="168" y="1283"/>
                  <a:pt x="168" y="1283"/>
                  <a:pt x="168" y="1283"/>
                </a:cubicBezTo>
                <a:cubicBezTo>
                  <a:pt x="134" y="1283"/>
                  <a:pt x="134" y="1283"/>
                  <a:pt x="134" y="1283"/>
                </a:cubicBezTo>
                <a:cubicBezTo>
                  <a:pt x="102" y="1307"/>
                  <a:pt x="102" y="1307"/>
                  <a:pt x="102" y="1307"/>
                </a:cubicBezTo>
                <a:cubicBezTo>
                  <a:pt x="78" y="1307"/>
                  <a:pt x="78" y="1307"/>
                  <a:pt x="78" y="1307"/>
                </a:cubicBezTo>
                <a:cubicBezTo>
                  <a:pt x="78" y="1401"/>
                  <a:pt x="78" y="1401"/>
                  <a:pt x="78" y="1401"/>
                </a:cubicBezTo>
                <a:cubicBezTo>
                  <a:pt x="56" y="1357"/>
                  <a:pt x="56" y="1357"/>
                  <a:pt x="56" y="1357"/>
                </a:cubicBezTo>
                <a:cubicBezTo>
                  <a:pt x="56" y="1333"/>
                  <a:pt x="56" y="1333"/>
                  <a:pt x="56" y="1333"/>
                </a:cubicBezTo>
                <a:cubicBezTo>
                  <a:pt x="0" y="1333"/>
                  <a:pt x="0" y="1333"/>
                  <a:pt x="0" y="1333"/>
                </a:cubicBezTo>
                <a:cubicBezTo>
                  <a:pt x="0" y="1542"/>
                  <a:pt x="0" y="1542"/>
                  <a:pt x="0" y="1542"/>
                </a:cubicBezTo>
                <a:cubicBezTo>
                  <a:pt x="8000" y="1542"/>
                  <a:pt x="8000" y="1542"/>
                  <a:pt x="8000" y="1542"/>
                </a:cubicBezTo>
                <a:cubicBezTo>
                  <a:pt x="8000" y="1472"/>
                  <a:pt x="8000" y="1472"/>
                  <a:pt x="8000" y="1472"/>
                </a:cubicBezTo>
                <a:lnTo>
                  <a:pt x="7978" y="1472"/>
                </a:lnTo>
                <a:close/>
                <a:moveTo>
                  <a:pt x="3369" y="1457"/>
                </a:moveTo>
                <a:cubicBezTo>
                  <a:pt x="3356" y="1457"/>
                  <a:pt x="3356" y="1457"/>
                  <a:pt x="3356" y="1457"/>
                </a:cubicBezTo>
                <a:cubicBezTo>
                  <a:pt x="3356" y="1408"/>
                  <a:pt x="3356" y="1408"/>
                  <a:pt x="3356" y="1408"/>
                </a:cubicBezTo>
                <a:cubicBezTo>
                  <a:pt x="3369" y="1408"/>
                  <a:pt x="3369" y="1408"/>
                  <a:pt x="3369" y="1408"/>
                </a:cubicBezTo>
                <a:lnTo>
                  <a:pt x="3369" y="1457"/>
                </a:lnTo>
                <a:close/>
                <a:moveTo>
                  <a:pt x="3369" y="1389"/>
                </a:moveTo>
                <a:cubicBezTo>
                  <a:pt x="3356" y="1389"/>
                  <a:pt x="3356" y="1389"/>
                  <a:pt x="3356" y="1389"/>
                </a:cubicBezTo>
                <a:cubicBezTo>
                  <a:pt x="3356" y="1335"/>
                  <a:pt x="3356" y="1335"/>
                  <a:pt x="3356" y="1335"/>
                </a:cubicBezTo>
                <a:cubicBezTo>
                  <a:pt x="3369" y="1335"/>
                  <a:pt x="3369" y="1335"/>
                  <a:pt x="3369" y="1335"/>
                </a:cubicBezTo>
                <a:lnTo>
                  <a:pt x="3369" y="1389"/>
                </a:lnTo>
                <a:close/>
                <a:moveTo>
                  <a:pt x="3356" y="1141"/>
                </a:moveTo>
                <a:cubicBezTo>
                  <a:pt x="3356" y="1098"/>
                  <a:pt x="3356" y="1098"/>
                  <a:pt x="3356" y="1098"/>
                </a:cubicBezTo>
                <a:cubicBezTo>
                  <a:pt x="3356" y="1098"/>
                  <a:pt x="3373" y="1103"/>
                  <a:pt x="3373" y="1119"/>
                </a:cubicBezTo>
                <a:cubicBezTo>
                  <a:pt x="3373" y="1136"/>
                  <a:pt x="3356" y="1141"/>
                  <a:pt x="3356" y="1141"/>
                </a:cubicBezTo>
                <a:close/>
                <a:moveTo>
                  <a:pt x="3356" y="1060"/>
                </a:moveTo>
                <a:cubicBezTo>
                  <a:pt x="3356" y="1024"/>
                  <a:pt x="3356" y="1024"/>
                  <a:pt x="3356" y="1024"/>
                </a:cubicBezTo>
                <a:cubicBezTo>
                  <a:pt x="3356" y="1024"/>
                  <a:pt x="3373" y="1029"/>
                  <a:pt x="3373" y="1042"/>
                </a:cubicBezTo>
                <a:cubicBezTo>
                  <a:pt x="3373" y="1055"/>
                  <a:pt x="3356" y="1060"/>
                  <a:pt x="3356" y="1060"/>
                </a:cubicBezTo>
                <a:close/>
                <a:moveTo>
                  <a:pt x="3356" y="988"/>
                </a:moveTo>
                <a:cubicBezTo>
                  <a:pt x="3356" y="950"/>
                  <a:pt x="3356" y="950"/>
                  <a:pt x="3356" y="950"/>
                </a:cubicBezTo>
                <a:cubicBezTo>
                  <a:pt x="3356" y="950"/>
                  <a:pt x="3373" y="953"/>
                  <a:pt x="3373" y="969"/>
                </a:cubicBezTo>
                <a:cubicBezTo>
                  <a:pt x="3373" y="985"/>
                  <a:pt x="3356" y="988"/>
                  <a:pt x="3356" y="988"/>
                </a:cubicBezTo>
                <a:close/>
                <a:moveTo>
                  <a:pt x="3356" y="911"/>
                </a:moveTo>
                <a:cubicBezTo>
                  <a:pt x="3356" y="872"/>
                  <a:pt x="3356" y="872"/>
                  <a:pt x="3356" y="872"/>
                </a:cubicBezTo>
                <a:cubicBezTo>
                  <a:pt x="3356" y="872"/>
                  <a:pt x="3373" y="878"/>
                  <a:pt x="3373" y="891"/>
                </a:cubicBezTo>
                <a:cubicBezTo>
                  <a:pt x="3373" y="905"/>
                  <a:pt x="3356" y="911"/>
                  <a:pt x="3356" y="911"/>
                </a:cubicBezTo>
                <a:close/>
                <a:moveTo>
                  <a:pt x="3356" y="835"/>
                </a:moveTo>
                <a:cubicBezTo>
                  <a:pt x="3356" y="796"/>
                  <a:pt x="3356" y="796"/>
                  <a:pt x="3356" y="796"/>
                </a:cubicBezTo>
                <a:cubicBezTo>
                  <a:pt x="3356" y="796"/>
                  <a:pt x="3373" y="800"/>
                  <a:pt x="3373" y="815"/>
                </a:cubicBezTo>
                <a:cubicBezTo>
                  <a:pt x="3373" y="831"/>
                  <a:pt x="3356" y="835"/>
                  <a:pt x="3356" y="835"/>
                </a:cubicBezTo>
                <a:close/>
                <a:moveTo>
                  <a:pt x="3356" y="756"/>
                </a:moveTo>
                <a:cubicBezTo>
                  <a:pt x="3356" y="718"/>
                  <a:pt x="3356" y="718"/>
                  <a:pt x="3356" y="718"/>
                </a:cubicBezTo>
                <a:cubicBezTo>
                  <a:pt x="3356" y="718"/>
                  <a:pt x="3373" y="720"/>
                  <a:pt x="3373" y="737"/>
                </a:cubicBezTo>
                <a:cubicBezTo>
                  <a:pt x="3373" y="754"/>
                  <a:pt x="3356" y="756"/>
                  <a:pt x="3356" y="756"/>
                </a:cubicBezTo>
                <a:close/>
                <a:moveTo>
                  <a:pt x="5556" y="570"/>
                </a:moveTo>
                <a:cubicBezTo>
                  <a:pt x="5508" y="582"/>
                  <a:pt x="5508" y="582"/>
                  <a:pt x="5508" y="582"/>
                </a:cubicBezTo>
                <a:cubicBezTo>
                  <a:pt x="5490" y="529"/>
                  <a:pt x="5490" y="529"/>
                  <a:pt x="5490" y="529"/>
                </a:cubicBezTo>
                <a:cubicBezTo>
                  <a:pt x="5566" y="508"/>
                  <a:pt x="5566" y="508"/>
                  <a:pt x="5566" y="508"/>
                </a:cubicBezTo>
                <a:lnTo>
                  <a:pt x="5556" y="57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28A9D6"/>
                </a:gs>
              </a:gsLst>
              <a:lin ang="5400000" scaled="1"/>
            </a:gradFill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2" name="矩形 1"/>
          <p:cNvSpPr/>
          <p:nvPr/>
        </p:nvSpPr>
        <p:spPr>
          <a:xfrm>
            <a:off x="0" y="2632221"/>
            <a:ext cx="12192000" cy="1714585"/>
          </a:xfrm>
          <a:prstGeom prst="rect">
            <a:avLst/>
          </a:prstGeom>
          <a:solidFill>
            <a:srgbClr val="28A9D6"/>
          </a:solidFill>
          <a:ln>
            <a:noFill/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cxnSp>
        <p:nvCxnSpPr>
          <p:cNvPr id="25" name="直接连接符 24"/>
          <p:cNvCxnSpPr/>
          <p:nvPr/>
        </p:nvCxnSpPr>
        <p:spPr>
          <a:xfrm>
            <a:off x="0" y="4373612"/>
            <a:ext cx="12192000" cy="0"/>
          </a:xfrm>
          <a:prstGeom prst="line">
            <a:avLst/>
          </a:prstGeom>
          <a:ln w="19050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13"/>
          <p:cNvSpPr txBox="1"/>
          <p:nvPr/>
        </p:nvSpPr>
        <p:spPr>
          <a:xfrm>
            <a:off x="1199456" y="2895743"/>
            <a:ext cx="10657184" cy="95313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56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第十章  输入输出系统</a:t>
            </a:r>
            <a:r>
              <a:rPr lang="en-US" altLang="zh-CN" sz="56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56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en-US" altLang="zh-CN" sz="56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zh-CN" sz="56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0" y="4795475"/>
            <a:ext cx="4320000" cy="12674"/>
          </a:xfrm>
          <a:prstGeom prst="line">
            <a:avLst/>
          </a:prstGeom>
          <a:ln w="31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0" y="4861761"/>
            <a:ext cx="4320000" cy="12674"/>
          </a:xfrm>
          <a:prstGeom prst="line">
            <a:avLst/>
          </a:prstGeom>
          <a:ln w="31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0" y="4928047"/>
            <a:ext cx="4320000" cy="12674"/>
          </a:xfrm>
          <a:prstGeom prst="line">
            <a:avLst/>
          </a:prstGeom>
          <a:ln w="31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7872000" y="4795475"/>
            <a:ext cx="4320000" cy="12674"/>
          </a:xfrm>
          <a:prstGeom prst="line">
            <a:avLst/>
          </a:prstGeom>
          <a:ln w="31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7872000" y="4861761"/>
            <a:ext cx="4320000" cy="12674"/>
          </a:xfrm>
          <a:prstGeom prst="line">
            <a:avLst/>
          </a:prstGeom>
          <a:ln w="31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7872000" y="4928047"/>
            <a:ext cx="4320000" cy="12674"/>
          </a:xfrm>
          <a:prstGeom prst="line">
            <a:avLst/>
          </a:prstGeom>
          <a:ln w="31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4727848" y="4630928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秦磊华  计算机学院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637039" y="155014"/>
            <a:ext cx="4106815" cy="617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2E4E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b="0" dirty="0" smtClean="0">
                <a:solidFill>
                  <a:schemeClr val="tx1"/>
                </a:solidFill>
                <a:effectLst/>
              </a:rPr>
              <a:t>10.5</a:t>
            </a:r>
            <a:r>
              <a:rPr lang="zh-CN" altLang="en-US" b="0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altLang="zh-CN" b="0" dirty="0" smtClean="0">
                <a:solidFill>
                  <a:schemeClr val="tx1"/>
                </a:solidFill>
                <a:effectLst/>
              </a:rPr>
              <a:t>DMA</a:t>
            </a:r>
            <a:r>
              <a:rPr lang="zh-CN" altLang="en-US" b="0" dirty="0" smtClean="0">
                <a:solidFill>
                  <a:schemeClr val="tx1"/>
                </a:solidFill>
                <a:effectLst/>
              </a:rPr>
              <a:t>方式</a:t>
            </a:r>
            <a:endParaRPr lang="zh-CN" altLang="en-US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637039" y="887868"/>
            <a:ext cx="4178152" cy="46166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禹卫书法行书简体" panose="02000603000000000000" pitchFamily="2" charset="-122"/>
                <a:ea typeface="禹卫书法行书简体" panose="02000603000000000000" pitchFamily="2" charset="-122"/>
                <a:cs typeface="+mj-cs"/>
                <a:sym typeface="Wingdings" panose="05000000000000000000" pitchFamily="2" charset="2"/>
              </a:rPr>
              <a:t>3.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禹卫书法行书简体" panose="02000603000000000000" pitchFamily="2" charset="-122"/>
                <a:ea typeface="禹卫书法行书简体" panose="02000603000000000000" pitchFamily="2" charset="-122"/>
                <a:cs typeface="+mj-cs"/>
              </a:rPr>
              <a:t> DMA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禹卫书法行书简体" panose="02000603000000000000" pitchFamily="2" charset="-122"/>
                <a:ea typeface="禹卫书法行书简体" panose="02000603000000000000" pitchFamily="2" charset="-122"/>
                <a:cs typeface="+mj-cs"/>
              </a:rPr>
              <a:t> 的工作方式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禹卫书法行书简体" panose="02000603000000000000" pitchFamily="2" charset="-122"/>
              <a:ea typeface="禹卫书法行书简体" panose="02000603000000000000" pitchFamily="2" charset="-122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06320" y="1464746"/>
            <a:ext cx="2510624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300" b="1" dirty="0" smtClean="0">
                <a:latin typeface="+mn-ea"/>
                <a:sym typeface="Symbol" panose="05050102010706020507" pitchFamily="18" charset="2"/>
              </a:rPr>
              <a:t>2)</a:t>
            </a:r>
            <a:r>
              <a:rPr lang="zh-CN" altLang="en-US" sz="2300" b="1" dirty="0" smtClean="0">
                <a:latin typeface="+mn-ea"/>
                <a:sym typeface="Symbol" panose="05050102010706020507" pitchFamily="18" charset="2"/>
              </a:rPr>
              <a:t>解决问题的方法</a:t>
            </a:r>
            <a:endParaRPr lang="zh-CN" altLang="en-US" sz="2300" b="1" dirty="0">
              <a:latin typeface="+mn-ea"/>
              <a:sym typeface="Symbol" panose="05050102010706020507" pitchFamily="18" charset="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96122" y="1983672"/>
            <a:ext cx="36888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+mn-ea"/>
                <a:sym typeface="Wingdings" panose="05000000000000000000" pitchFamily="2" charset="2"/>
              </a:rPr>
              <a:t>(</a:t>
            </a:r>
            <a:r>
              <a:rPr lang="en-US" altLang="zh-CN" sz="2400" dirty="0" smtClean="0">
                <a:latin typeface="+mn-ea"/>
                <a:sym typeface="Wingdings" panose="05000000000000000000" pitchFamily="2" charset="2"/>
              </a:rPr>
              <a:t>2) </a:t>
            </a:r>
            <a:r>
              <a:rPr lang="zh-CN" altLang="en-US" sz="2400" dirty="0" smtClean="0">
                <a:latin typeface="+mn-ea"/>
              </a:rPr>
              <a:t>周期</a:t>
            </a:r>
            <a:r>
              <a:rPr lang="zh-CN" altLang="en-US" sz="2400" dirty="0">
                <a:latin typeface="+mn-ea"/>
              </a:rPr>
              <a:t>挪用（周期窃取）</a:t>
            </a:r>
            <a:endParaRPr lang="zh-CN" altLang="en-US" sz="2400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7892" y="2562083"/>
            <a:ext cx="9996421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300" dirty="0">
                <a:latin typeface="+mn-ea"/>
              </a:rPr>
              <a:t>当</a:t>
            </a:r>
            <a:r>
              <a:rPr lang="en-US" altLang="zh-CN" sz="2300" dirty="0" smtClean="0">
                <a:latin typeface="+mn-ea"/>
              </a:rPr>
              <a:t>DMA</a:t>
            </a:r>
            <a:r>
              <a:rPr lang="zh-CN" altLang="en-US" sz="2300" dirty="0" smtClean="0">
                <a:latin typeface="+mn-ea"/>
              </a:rPr>
              <a:t>与</a:t>
            </a:r>
            <a:r>
              <a:rPr lang="zh-CN" altLang="en-US" sz="2300" dirty="0" smtClean="0">
                <a:latin typeface="+mn-ea"/>
              </a:rPr>
              <a:t>主存进行</a:t>
            </a:r>
            <a:r>
              <a:rPr lang="zh-CN" altLang="en-US" sz="2300" b="1" dirty="0" smtClean="0">
                <a:latin typeface="+mn-ea"/>
              </a:rPr>
              <a:t>一个</a:t>
            </a:r>
            <a:r>
              <a:rPr lang="en-US" altLang="zh-CN" sz="2300" b="1" dirty="0" smtClean="0">
                <a:latin typeface="+mn-ea"/>
              </a:rPr>
              <a:t>(</a:t>
            </a:r>
            <a:r>
              <a:rPr lang="zh-CN" altLang="en-US" sz="2300" b="1" dirty="0" smtClean="0">
                <a:latin typeface="+mn-ea"/>
              </a:rPr>
              <a:t>非批量</a:t>
            </a:r>
            <a:r>
              <a:rPr lang="en-US" altLang="zh-CN" sz="2300" b="1" dirty="0" smtClean="0">
                <a:latin typeface="+mn-ea"/>
              </a:rPr>
              <a:t>)</a:t>
            </a:r>
            <a:r>
              <a:rPr lang="zh-CN" altLang="en-US" sz="2300" dirty="0" smtClean="0">
                <a:latin typeface="+mn-ea"/>
              </a:rPr>
              <a:t>数据交换时</a:t>
            </a:r>
            <a:r>
              <a:rPr lang="zh-CN" altLang="en-US" sz="2300" dirty="0" smtClean="0">
                <a:latin typeface="+mn-ea"/>
              </a:rPr>
              <a:t>，</a:t>
            </a:r>
            <a:r>
              <a:rPr lang="en-US" altLang="zh-CN" sz="2300" dirty="0">
                <a:latin typeface="+mn-ea"/>
              </a:rPr>
              <a:t>CPU</a:t>
            </a:r>
            <a:r>
              <a:rPr lang="zh-CN" altLang="en-US" sz="2300" dirty="0">
                <a:latin typeface="+mn-ea"/>
              </a:rPr>
              <a:t>暂时停顿一个存储周期</a:t>
            </a:r>
            <a:r>
              <a:rPr lang="zh-CN" altLang="en-US" sz="2300" dirty="0" smtClean="0">
                <a:latin typeface="+mn-ea"/>
              </a:rPr>
              <a:t>。</a:t>
            </a:r>
            <a:endParaRPr lang="zh-CN" altLang="en-US" sz="2300" dirty="0">
              <a:latin typeface="+mn-ea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850573" y="3268307"/>
            <a:ext cx="6890887" cy="1047345"/>
            <a:chOff x="1850573" y="3083245"/>
            <a:chExt cx="6890887" cy="1047345"/>
          </a:xfrm>
        </p:grpSpPr>
        <p:grpSp>
          <p:nvGrpSpPr>
            <p:cNvPr id="23" name="组合 22"/>
            <p:cNvGrpSpPr/>
            <p:nvPr/>
          </p:nvGrpSpPr>
          <p:grpSpPr>
            <a:xfrm>
              <a:off x="1850573" y="3083245"/>
              <a:ext cx="6890887" cy="1047345"/>
              <a:chOff x="1828801" y="3200405"/>
              <a:chExt cx="6890887" cy="1047345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1828801" y="3200405"/>
                <a:ext cx="1177046" cy="428017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CPU</a:t>
                </a:r>
                <a:r>
                  <a:rPr lang="zh-CN" altLang="en-US" b="1" dirty="0" smtClean="0"/>
                  <a:t>访存</a:t>
                </a:r>
                <a:endParaRPr lang="zh-CN" altLang="en-US" b="1" dirty="0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828801" y="3819733"/>
                <a:ext cx="1177046" cy="428017"/>
              </a:xfrm>
              <a:prstGeom prst="rect">
                <a:avLst/>
              </a:prstGeom>
              <a:solidFill>
                <a:srgbClr val="039DD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DMA</a:t>
                </a:r>
                <a:r>
                  <a:rPr lang="zh-CN" altLang="en-US" b="1" dirty="0" smtClean="0"/>
                  <a:t>访存</a:t>
                </a:r>
                <a:endParaRPr lang="zh-CN" altLang="en-US" b="1" dirty="0"/>
              </a:p>
            </p:txBody>
          </p:sp>
          <p:cxnSp>
            <p:nvCxnSpPr>
              <p:cNvPr id="11" name="直接连接符 10"/>
              <p:cNvCxnSpPr/>
              <p:nvPr/>
            </p:nvCxnSpPr>
            <p:spPr>
              <a:xfrm>
                <a:off x="3122579" y="3392641"/>
                <a:ext cx="1621275" cy="0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4743854" y="4033741"/>
                <a:ext cx="360000" cy="0"/>
              </a:xfrm>
              <a:prstGeom prst="line">
                <a:avLst/>
              </a:prstGeom>
              <a:ln w="19050">
                <a:solidFill>
                  <a:srgbClr val="039DDB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5117138" y="3414413"/>
                <a:ext cx="1621275" cy="0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 flipV="1">
                <a:off x="4719923" y="3287493"/>
                <a:ext cx="0" cy="828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7098413" y="3414413"/>
                <a:ext cx="1621275" cy="0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直接连接符 24"/>
            <p:cNvCxnSpPr/>
            <p:nvPr/>
          </p:nvCxnSpPr>
          <p:spPr>
            <a:xfrm flipV="1">
              <a:off x="5125626" y="3187274"/>
              <a:ext cx="0" cy="828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V="1">
              <a:off x="6760185" y="3174494"/>
              <a:ext cx="0" cy="828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6760185" y="3892528"/>
              <a:ext cx="360000" cy="0"/>
            </a:xfrm>
            <a:prstGeom prst="line">
              <a:avLst/>
            </a:prstGeom>
            <a:ln w="19050">
              <a:solidFill>
                <a:srgbClr val="039DDB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V="1">
              <a:off x="7120185" y="3174494"/>
              <a:ext cx="0" cy="828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1236032" y="4533628"/>
            <a:ext cx="9427029" cy="1631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100" dirty="0" smtClean="0">
                <a:solidFill>
                  <a:srgbClr val="9900CC"/>
                </a:solidFill>
                <a:latin typeface="+mn-ea"/>
                <a:sym typeface="Wingdings" panose="05000000000000000000" pitchFamily="2" charset="2"/>
              </a:rPr>
              <a:t></a:t>
            </a:r>
            <a:r>
              <a:rPr lang="zh-CN" altLang="en-US" sz="2300" dirty="0" smtClean="0">
                <a:latin typeface="+mn-ea"/>
              </a:rPr>
              <a:t>当</a:t>
            </a:r>
            <a:r>
              <a:rPr lang="en-US" altLang="zh-CN" sz="2300" dirty="0">
                <a:latin typeface="+mn-ea"/>
              </a:rPr>
              <a:t>DMA</a:t>
            </a:r>
            <a:r>
              <a:rPr lang="zh-CN" altLang="en-US" sz="2300" dirty="0">
                <a:latin typeface="+mn-ea"/>
              </a:rPr>
              <a:t>与</a:t>
            </a:r>
            <a:r>
              <a:rPr lang="en-US" altLang="zh-CN" sz="2300" dirty="0">
                <a:latin typeface="+mn-ea"/>
              </a:rPr>
              <a:t>CPU</a:t>
            </a:r>
            <a:r>
              <a:rPr lang="zh-CN" altLang="en-US" sz="2300" dirty="0">
                <a:latin typeface="+mn-ea"/>
              </a:rPr>
              <a:t>出现访存冲突时，</a:t>
            </a:r>
            <a:r>
              <a:rPr lang="en-US" altLang="zh-CN" sz="2300" dirty="0">
                <a:latin typeface="+mn-ea"/>
              </a:rPr>
              <a:t>DMA</a:t>
            </a:r>
            <a:r>
              <a:rPr lang="zh-CN" altLang="en-US" sz="2300" dirty="0">
                <a:latin typeface="+mn-ea"/>
              </a:rPr>
              <a:t>优先；</a:t>
            </a:r>
            <a:endParaRPr lang="zh-CN" altLang="en-US" sz="23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100" dirty="0">
                <a:solidFill>
                  <a:srgbClr val="9900CC"/>
                </a:solidFill>
                <a:latin typeface="+mn-ea"/>
                <a:sym typeface="Wingdings" panose="05000000000000000000" pitchFamily="2" charset="2"/>
              </a:rPr>
              <a:t></a:t>
            </a:r>
            <a:r>
              <a:rPr lang="zh-CN" altLang="en-US" sz="2300" dirty="0" smtClean="0">
                <a:latin typeface="+mn-ea"/>
              </a:rPr>
              <a:t>优点</a:t>
            </a:r>
            <a:r>
              <a:rPr lang="zh-CN" altLang="en-US" sz="2300" dirty="0">
                <a:latin typeface="+mn-ea"/>
              </a:rPr>
              <a:t>：既实现了</a:t>
            </a:r>
            <a:r>
              <a:rPr lang="en-US" altLang="zh-CN" sz="2300" dirty="0">
                <a:latin typeface="+mn-ea"/>
              </a:rPr>
              <a:t>I/O</a:t>
            </a:r>
            <a:r>
              <a:rPr lang="zh-CN" altLang="en-US" sz="2300" dirty="0">
                <a:latin typeface="+mn-ea"/>
              </a:rPr>
              <a:t>又较好地发挥了内存和</a:t>
            </a:r>
            <a:r>
              <a:rPr lang="en-US" altLang="zh-CN" sz="2300" dirty="0">
                <a:latin typeface="+mn-ea"/>
              </a:rPr>
              <a:t>CPU</a:t>
            </a:r>
            <a:r>
              <a:rPr lang="zh-CN" altLang="en-US" sz="2300" dirty="0">
                <a:latin typeface="+mn-ea"/>
              </a:rPr>
              <a:t>的效率；</a:t>
            </a:r>
            <a:endParaRPr lang="zh-CN" altLang="en-US" sz="23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100" dirty="0">
                <a:solidFill>
                  <a:srgbClr val="9900CC"/>
                </a:solidFill>
                <a:latin typeface="+mn-ea"/>
                <a:sym typeface="Wingdings" panose="05000000000000000000" pitchFamily="2" charset="2"/>
              </a:rPr>
              <a:t></a:t>
            </a:r>
            <a:r>
              <a:rPr lang="zh-CN" altLang="en-US" sz="2300" dirty="0" smtClean="0">
                <a:latin typeface="+mn-ea"/>
              </a:rPr>
              <a:t>应用</a:t>
            </a:r>
            <a:r>
              <a:rPr lang="zh-CN" altLang="en-US" sz="2300" dirty="0">
                <a:latin typeface="+mn-ea"/>
              </a:rPr>
              <a:t>场合：被广泛应用</a:t>
            </a:r>
            <a:endParaRPr lang="zh-CN" altLang="en-US" sz="23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637039" y="155014"/>
            <a:ext cx="4106815" cy="617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2E4E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b="0" dirty="0" smtClean="0">
                <a:solidFill>
                  <a:schemeClr val="tx1"/>
                </a:solidFill>
                <a:effectLst/>
              </a:rPr>
              <a:t>10.5</a:t>
            </a:r>
            <a:r>
              <a:rPr lang="zh-CN" altLang="en-US" b="0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altLang="zh-CN" b="0" dirty="0" smtClean="0">
                <a:solidFill>
                  <a:schemeClr val="tx1"/>
                </a:solidFill>
                <a:effectLst/>
              </a:rPr>
              <a:t>DMA</a:t>
            </a:r>
            <a:r>
              <a:rPr lang="zh-CN" altLang="en-US" b="0" dirty="0" smtClean="0">
                <a:solidFill>
                  <a:schemeClr val="tx1"/>
                </a:solidFill>
                <a:effectLst/>
              </a:rPr>
              <a:t>方式</a:t>
            </a:r>
            <a:endParaRPr lang="zh-CN" altLang="en-US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637039" y="887868"/>
            <a:ext cx="4178152" cy="46166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禹卫书法行书简体" panose="02000603000000000000" pitchFamily="2" charset="-122"/>
                <a:ea typeface="禹卫书法行书简体" panose="02000603000000000000" pitchFamily="2" charset="-122"/>
                <a:cs typeface="+mj-cs"/>
                <a:sym typeface="Wingdings" panose="05000000000000000000" pitchFamily="2" charset="2"/>
              </a:rPr>
              <a:t>3.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禹卫书法行书简体" panose="02000603000000000000" pitchFamily="2" charset="-122"/>
                <a:ea typeface="禹卫书法行书简体" panose="02000603000000000000" pitchFamily="2" charset="-122"/>
                <a:cs typeface="+mj-cs"/>
              </a:rPr>
              <a:t> DMA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禹卫书法行书简体" panose="02000603000000000000" pitchFamily="2" charset="-122"/>
                <a:ea typeface="禹卫书法行书简体" panose="02000603000000000000" pitchFamily="2" charset="-122"/>
                <a:cs typeface="+mj-cs"/>
              </a:rPr>
              <a:t> 的工作方式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禹卫书法行书简体" panose="02000603000000000000" pitchFamily="2" charset="-122"/>
              <a:ea typeface="禹卫书法行书简体" panose="02000603000000000000" pitchFamily="2" charset="-122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06320" y="1434602"/>
            <a:ext cx="2510624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300" b="1" dirty="0" smtClean="0">
                <a:latin typeface="+mn-ea"/>
                <a:sym typeface="Symbol" panose="05050102010706020507" pitchFamily="18" charset="2"/>
              </a:rPr>
              <a:t>2)</a:t>
            </a:r>
            <a:r>
              <a:rPr lang="zh-CN" altLang="en-US" sz="2300" b="1" dirty="0" smtClean="0">
                <a:latin typeface="+mn-ea"/>
                <a:sym typeface="Symbol" panose="05050102010706020507" pitchFamily="18" charset="2"/>
              </a:rPr>
              <a:t>解决问题的方法</a:t>
            </a:r>
            <a:endParaRPr lang="zh-CN" altLang="en-US" sz="2300" b="1" dirty="0">
              <a:latin typeface="+mn-ea"/>
              <a:sym typeface="Symbol" panose="05050102010706020507" pitchFamily="18" charset="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96122" y="1983672"/>
            <a:ext cx="18421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+mn-ea"/>
                <a:sym typeface="Wingdings" panose="05000000000000000000" pitchFamily="2" charset="2"/>
              </a:rPr>
              <a:t>(3) </a:t>
            </a:r>
            <a:r>
              <a:rPr lang="zh-CN" altLang="en-US" sz="2400" dirty="0" smtClean="0">
                <a:latin typeface="+mn-ea"/>
                <a:sym typeface="Wingdings" panose="05000000000000000000" pitchFamily="2" charset="2"/>
              </a:rPr>
              <a:t>交替访问</a:t>
            </a:r>
            <a:endParaRPr lang="zh-CN" altLang="en-US" sz="2400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72323" y="2551197"/>
            <a:ext cx="983313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300" dirty="0" smtClean="0">
                <a:latin typeface="+mn-ea"/>
              </a:rPr>
              <a:t>将</a:t>
            </a:r>
            <a:r>
              <a:rPr lang="zh-CN" altLang="en-US" sz="2300" dirty="0">
                <a:latin typeface="+mn-ea"/>
              </a:rPr>
              <a:t>存储</a:t>
            </a:r>
            <a:r>
              <a:rPr lang="zh-CN" altLang="en-US" sz="2300" dirty="0" smtClean="0">
                <a:latin typeface="+mn-ea"/>
              </a:rPr>
              <a:t>周期</a:t>
            </a:r>
            <a:r>
              <a:rPr lang="zh-CN" altLang="en-US" sz="2300" dirty="0">
                <a:latin typeface="+mn-ea"/>
              </a:rPr>
              <a:t>分为两部分，一部分用于</a:t>
            </a:r>
            <a:r>
              <a:rPr lang="en-US" altLang="zh-CN" sz="2300" dirty="0">
                <a:latin typeface="+mn-ea"/>
              </a:rPr>
              <a:t>CPU</a:t>
            </a:r>
            <a:r>
              <a:rPr lang="zh-CN" altLang="en-US" sz="2300" dirty="0">
                <a:latin typeface="+mn-ea"/>
              </a:rPr>
              <a:t>访问内存，另</a:t>
            </a:r>
            <a:r>
              <a:rPr lang="zh-CN" altLang="en-US" sz="2300" dirty="0" smtClean="0">
                <a:latin typeface="+mn-ea"/>
              </a:rPr>
              <a:t>一部分用于</a:t>
            </a:r>
            <a:r>
              <a:rPr lang="en-US" altLang="zh-CN" sz="2300" dirty="0" smtClean="0">
                <a:latin typeface="+mn-ea"/>
              </a:rPr>
              <a:t>DMA</a:t>
            </a:r>
            <a:r>
              <a:rPr lang="zh-CN" altLang="en-US" sz="2300" dirty="0" smtClean="0">
                <a:latin typeface="+mn-ea"/>
              </a:rPr>
              <a:t>。</a:t>
            </a:r>
            <a:endParaRPr lang="zh-CN" altLang="en-US" sz="2300" dirty="0">
              <a:latin typeface="+mn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726115" y="3397503"/>
            <a:ext cx="5558017" cy="1047345"/>
            <a:chOff x="1850573" y="3268307"/>
            <a:chExt cx="5558017" cy="1047345"/>
          </a:xfrm>
        </p:grpSpPr>
        <p:sp>
          <p:nvSpPr>
            <p:cNvPr id="5" name="矩形 4"/>
            <p:cNvSpPr/>
            <p:nvPr/>
          </p:nvSpPr>
          <p:spPr>
            <a:xfrm>
              <a:off x="1850573" y="3268307"/>
              <a:ext cx="1177046" cy="42801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CPU</a:t>
              </a:r>
              <a:r>
                <a:rPr lang="zh-CN" altLang="en-US" b="1" dirty="0" smtClean="0"/>
                <a:t>访存</a:t>
              </a:r>
              <a:endParaRPr lang="zh-CN" altLang="en-US" b="1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1850573" y="3887635"/>
              <a:ext cx="1177046" cy="428017"/>
            </a:xfrm>
            <a:prstGeom prst="rect">
              <a:avLst/>
            </a:prstGeom>
            <a:solidFill>
              <a:srgbClr val="039DD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DMA</a:t>
              </a:r>
              <a:r>
                <a:rPr lang="zh-CN" altLang="en-US" b="1" dirty="0" smtClean="0"/>
                <a:t>访存</a:t>
              </a:r>
              <a:endParaRPr lang="zh-CN" altLang="en-US" b="1" dirty="0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3040575" y="3355395"/>
              <a:ext cx="4368015" cy="839861"/>
              <a:chOff x="4381695" y="3355395"/>
              <a:chExt cx="4368015" cy="839861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4381695" y="3360475"/>
                <a:ext cx="1464087" cy="831414"/>
                <a:chOff x="4381695" y="3360475"/>
                <a:chExt cx="1464087" cy="831414"/>
              </a:xfrm>
            </p:grpSpPr>
            <p:cxnSp>
              <p:nvCxnSpPr>
                <p:cNvPr id="11" name="直接连接符 10"/>
                <p:cNvCxnSpPr/>
                <p:nvPr/>
              </p:nvCxnSpPr>
              <p:spPr>
                <a:xfrm>
                  <a:off x="4381695" y="3482315"/>
                  <a:ext cx="360000" cy="0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/>
                <p:nvPr/>
              </p:nvCxnSpPr>
              <p:spPr>
                <a:xfrm>
                  <a:off x="4755466" y="4101643"/>
                  <a:ext cx="360000" cy="0"/>
                </a:xfrm>
                <a:prstGeom prst="line">
                  <a:avLst/>
                </a:prstGeom>
                <a:ln w="19050">
                  <a:solidFill>
                    <a:srgbClr val="039DDB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连接符 18"/>
                <p:cNvCxnSpPr/>
                <p:nvPr/>
              </p:nvCxnSpPr>
              <p:spPr>
                <a:xfrm flipV="1">
                  <a:off x="4741695" y="3360475"/>
                  <a:ext cx="0" cy="828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连接符 24"/>
                <p:cNvCxnSpPr/>
                <p:nvPr/>
              </p:nvCxnSpPr>
              <p:spPr>
                <a:xfrm flipV="1">
                  <a:off x="5125626" y="3362176"/>
                  <a:ext cx="0" cy="828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/>
                <p:cNvCxnSpPr/>
                <p:nvPr/>
              </p:nvCxnSpPr>
              <p:spPr>
                <a:xfrm flipV="1">
                  <a:off x="5845782" y="3361927"/>
                  <a:ext cx="0" cy="828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/>
                <p:cNvCxnSpPr/>
                <p:nvPr/>
              </p:nvCxnSpPr>
              <p:spPr>
                <a:xfrm>
                  <a:off x="5125626" y="3482315"/>
                  <a:ext cx="360000" cy="0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连接符 23"/>
                <p:cNvCxnSpPr/>
                <p:nvPr/>
              </p:nvCxnSpPr>
              <p:spPr>
                <a:xfrm flipV="1">
                  <a:off x="5485626" y="3363889"/>
                  <a:ext cx="0" cy="828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连接符 29"/>
                <p:cNvCxnSpPr/>
                <p:nvPr/>
              </p:nvCxnSpPr>
              <p:spPr>
                <a:xfrm>
                  <a:off x="5485626" y="4107976"/>
                  <a:ext cx="360000" cy="0"/>
                </a:xfrm>
                <a:prstGeom prst="line">
                  <a:avLst/>
                </a:prstGeom>
                <a:ln w="19050">
                  <a:solidFill>
                    <a:srgbClr val="039DDB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组合 30"/>
              <p:cNvGrpSpPr/>
              <p:nvPr/>
            </p:nvGrpSpPr>
            <p:grpSpPr>
              <a:xfrm>
                <a:off x="5845625" y="3356926"/>
                <a:ext cx="1464087" cy="836447"/>
                <a:chOff x="4381695" y="3353729"/>
                <a:chExt cx="1464087" cy="836447"/>
              </a:xfrm>
            </p:grpSpPr>
            <p:cxnSp>
              <p:nvCxnSpPr>
                <p:cNvPr id="32" name="直接连接符 31"/>
                <p:cNvCxnSpPr/>
                <p:nvPr/>
              </p:nvCxnSpPr>
              <p:spPr>
                <a:xfrm>
                  <a:off x="4381695" y="3482315"/>
                  <a:ext cx="360000" cy="0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/>
                <p:cNvCxnSpPr/>
                <p:nvPr/>
              </p:nvCxnSpPr>
              <p:spPr>
                <a:xfrm>
                  <a:off x="4760546" y="4101643"/>
                  <a:ext cx="360000" cy="0"/>
                </a:xfrm>
                <a:prstGeom prst="line">
                  <a:avLst/>
                </a:prstGeom>
                <a:ln w="19050">
                  <a:solidFill>
                    <a:srgbClr val="039DDB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连接符 33"/>
                <p:cNvCxnSpPr/>
                <p:nvPr/>
              </p:nvCxnSpPr>
              <p:spPr>
                <a:xfrm flipV="1">
                  <a:off x="4741695" y="3355395"/>
                  <a:ext cx="0" cy="828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连接符 34"/>
                <p:cNvCxnSpPr/>
                <p:nvPr/>
              </p:nvCxnSpPr>
              <p:spPr>
                <a:xfrm flipV="1">
                  <a:off x="5125626" y="3362176"/>
                  <a:ext cx="0" cy="828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 35"/>
                <p:cNvCxnSpPr/>
                <p:nvPr/>
              </p:nvCxnSpPr>
              <p:spPr>
                <a:xfrm flipV="1">
                  <a:off x="5845782" y="3356847"/>
                  <a:ext cx="0" cy="828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 36"/>
                <p:cNvCxnSpPr/>
                <p:nvPr/>
              </p:nvCxnSpPr>
              <p:spPr>
                <a:xfrm>
                  <a:off x="5125626" y="3482315"/>
                  <a:ext cx="360000" cy="0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 37"/>
                <p:cNvCxnSpPr/>
                <p:nvPr/>
              </p:nvCxnSpPr>
              <p:spPr>
                <a:xfrm flipV="1">
                  <a:off x="5485626" y="3353729"/>
                  <a:ext cx="0" cy="828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 38"/>
                <p:cNvCxnSpPr/>
                <p:nvPr/>
              </p:nvCxnSpPr>
              <p:spPr>
                <a:xfrm>
                  <a:off x="5485626" y="4107976"/>
                  <a:ext cx="360000" cy="0"/>
                </a:xfrm>
                <a:prstGeom prst="line">
                  <a:avLst/>
                </a:prstGeom>
                <a:ln w="19050">
                  <a:solidFill>
                    <a:srgbClr val="039DDB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组合 39"/>
              <p:cNvGrpSpPr/>
              <p:nvPr/>
            </p:nvGrpSpPr>
            <p:grpSpPr>
              <a:xfrm>
                <a:off x="7285623" y="3355395"/>
                <a:ext cx="1464087" cy="839861"/>
                <a:chOff x="4381695" y="3355395"/>
                <a:chExt cx="1464087" cy="839861"/>
              </a:xfrm>
            </p:grpSpPr>
            <p:cxnSp>
              <p:nvCxnSpPr>
                <p:cNvPr id="41" name="直接连接符 40"/>
                <p:cNvCxnSpPr/>
                <p:nvPr/>
              </p:nvCxnSpPr>
              <p:spPr>
                <a:xfrm>
                  <a:off x="4381695" y="3482315"/>
                  <a:ext cx="360000" cy="0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 41"/>
                <p:cNvCxnSpPr/>
                <p:nvPr/>
              </p:nvCxnSpPr>
              <p:spPr>
                <a:xfrm>
                  <a:off x="4760546" y="4101643"/>
                  <a:ext cx="360000" cy="0"/>
                </a:xfrm>
                <a:prstGeom prst="line">
                  <a:avLst/>
                </a:prstGeom>
                <a:ln w="19050">
                  <a:solidFill>
                    <a:srgbClr val="039DDB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>
                <a:xfrm flipV="1">
                  <a:off x="4741695" y="3355395"/>
                  <a:ext cx="0" cy="828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3"/>
                <p:cNvCxnSpPr/>
                <p:nvPr/>
              </p:nvCxnSpPr>
              <p:spPr>
                <a:xfrm flipV="1">
                  <a:off x="5125626" y="3367256"/>
                  <a:ext cx="0" cy="828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连接符 44"/>
                <p:cNvCxnSpPr/>
                <p:nvPr/>
              </p:nvCxnSpPr>
              <p:spPr>
                <a:xfrm flipV="1">
                  <a:off x="5845782" y="3361927"/>
                  <a:ext cx="0" cy="828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45"/>
                <p:cNvCxnSpPr/>
                <p:nvPr/>
              </p:nvCxnSpPr>
              <p:spPr>
                <a:xfrm>
                  <a:off x="5125626" y="3482315"/>
                  <a:ext cx="360000" cy="0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连接符 46"/>
                <p:cNvCxnSpPr/>
                <p:nvPr/>
              </p:nvCxnSpPr>
              <p:spPr>
                <a:xfrm flipV="1">
                  <a:off x="5485626" y="3363889"/>
                  <a:ext cx="0" cy="828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连接符 47"/>
                <p:cNvCxnSpPr/>
                <p:nvPr/>
              </p:nvCxnSpPr>
              <p:spPr>
                <a:xfrm>
                  <a:off x="5485626" y="4107976"/>
                  <a:ext cx="360000" cy="0"/>
                </a:xfrm>
                <a:prstGeom prst="line">
                  <a:avLst/>
                </a:prstGeom>
                <a:ln w="19050">
                  <a:solidFill>
                    <a:srgbClr val="039DDB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8" name="矩形 17"/>
          <p:cNvSpPr/>
          <p:nvPr/>
        </p:nvSpPr>
        <p:spPr>
          <a:xfrm>
            <a:off x="1260302" y="4844878"/>
            <a:ext cx="8918681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100" dirty="0">
                <a:solidFill>
                  <a:srgbClr val="9900CC"/>
                </a:solidFill>
                <a:latin typeface="+mn-ea"/>
                <a:sym typeface="Wingdings" panose="05000000000000000000" pitchFamily="2" charset="2"/>
              </a:rPr>
              <a:t></a:t>
            </a:r>
            <a:r>
              <a:rPr lang="zh-CN" altLang="en-US" sz="2300" dirty="0" smtClean="0">
                <a:latin typeface="+mn-ea"/>
              </a:rPr>
              <a:t>没有</a:t>
            </a:r>
            <a:r>
              <a:rPr lang="zh-CN" altLang="en-US" sz="2300" dirty="0">
                <a:latin typeface="+mn-ea"/>
              </a:rPr>
              <a:t>总线使用权的</a:t>
            </a:r>
            <a:r>
              <a:rPr lang="zh-CN" altLang="en-US" sz="2300" dirty="0" smtClean="0">
                <a:latin typeface="+mn-ea"/>
              </a:rPr>
              <a:t>申请</a:t>
            </a:r>
            <a:r>
              <a:rPr lang="zh-CN" altLang="en-US" sz="2300" dirty="0">
                <a:latin typeface="+mn-ea"/>
              </a:rPr>
              <a:t>与</a:t>
            </a:r>
            <a:r>
              <a:rPr lang="zh-CN" altLang="en-US" sz="2300" dirty="0" smtClean="0">
                <a:latin typeface="+mn-ea"/>
              </a:rPr>
              <a:t>移交</a:t>
            </a:r>
            <a:r>
              <a:rPr lang="zh-CN" altLang="en-US" sz="2300" dirty="0">
                <a:latin typeface="+mn-ea"/>
              </a:rPr>
              <a:t>，效率高</a:t>
            </a:r>
            <a:endParaRPr lang="zh-CN" altLang="en-US" sz="23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100" dirty="0">
                <a:solidFill>
                  <a:srgbClr val="9900CC"/>
                </a:solidFill>
                <a:latin typeface="+mn-ea"/>
                <a:sym typeface="Wingdings" panose="05000000000000000000" pitchFamily="2" charset="2"/>
              </a:rPr>
              <a:t></a:t>
            </a:r>
            <a:r>
              <a:rPr lang="zh-CN" altLang="en-US" sz="2300" dirty="0" smtClean="0">
                <a:latin typeface="+mn-ea"/>
              </a:rPr>
              <a:t>缺点：当</a:t>
            </a:r>
            <a:r>
              <a:rPr lang="en-US" altLang="zh-CN" sz="2300" dirty="0">
                <a:latin typeface="+mn-ea"/>
              </a:rPr>
              <a:t>DMA</a:t>
            </a:r>
            <a:r>
              <a:rPr lang="zh-CN" altLang="en-US" sz="2300" dirty="0">
                <a:latin typeface="+mn-ea"/>
              </a:rPr>
              <a:t>传输数据的量不大，且速率慢时</a:t>
            </a:r>
            <a:r>
              <a:rPr lang="zh-CN" altLang="en-US" sz="2300" dirty="0" smtClean="0">
                <a:latin typeface="+mn-ea"/>
              </a:rPr>
              <a:t>，系统</a:t>
            </a:r>
            <a:r>
              <a:rPr lang="zh-CN" altLang="en-US" sz="2300" dirty="0">
                <a:latin typeface="+mn-ea"/>
              </a:rPr>
              <a:t>的效率较低</a:t>
            </a:r>
            <a:endParaRPr lang="zh-CN" altLang="en-US" sz="23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07487" y="897597"/>
            <a:ext cx="5314446" cy="46166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禹卫书法行书简体" panose="02000603000000000000" pitchFamily="2" charset="-122"/>
                <a:ea typeface="禹卫书法行书简体" panose="02000603000000000000" pitchFamily="2" charset="-122"/>
                <a:cs typeface="+mj-cs"/>
                <a:sym typeface="Wingdings" panose="05000000000000000000" pitchFamily="2" charset="2"/>
              </a:rPr>
              <a:t>4.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禹卫书法行书简体" panose="02000603000000000000" pitchFamily="2" charset="-122"/>
                <a:ea typeface="禹卫书法行书简体" panose="02000603000000000000" pitchFamily="2" charset="-122"/>
                <a:cs typeface="+mj-cs"/>
              </a:rPr>
              <a:t>DMA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禹卫书法行书简体" panose="02000603000000000000" pitchFamily="2" charset="-122"/>
                <a:ea typeface="禹卫书法行书简体" panose="02000603000000000000" pitchFamily="2" charset="-122"/>
                <a:cs typeface="+mj-cs"/>
              </a:rPr>
              <a:t>应用举例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禹卫书法行书简体" panose="02000603000000000000" pitchFamily="2" charset="-122"/>
              <a:ea typeface="禹卫书法行书简体" panose="02000603000000000000" pitchFamily="2" charset="-122"/>
              <a:cs typeface="+mj-cs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768485" y="1462432"/>
            <a:ext cx="10856068" cy="1565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5000"/>
              </a:lnSpc>
            </a:pPr>
            <a:r>
              <a:rPr lang="zh-CN" altLang="en-US" sz="2200" dirty="0">
                <a:latin typeface="+mn-ea"/>
                <a:ea typeface="+mn-ea"/>
              </a:rPr>
              <a:t>例</a:t>
            </a:r>
            <a:r>
              <a:rPr lang="en-US" altLang="zh-CN" sz="2200" dirty="0">
                <a:latin typeface="+mn-ea"/>
                <a:ea typeface="+mn-ea"/>
              </a:rPr>
              <a:t>2 </a:t>
            </a:r>
            <a:r>
              <a:rPr lang="zh-CN" altLang="en-US" sz="2200" dirty="0" smtClean="0">
                <a:latin typeface="+mn-ea"/>
                <a:ea typeface="+mn-ea"/>
              </a:rPr>
              <a:t>磁盘</a:t>
            </a:r>
            <a:r>
              <a:rPr lang="zh-CN" altLang="en-US" sz="2200" dirty="0">
                <a:latin typeface="+mn-ea"/>
                <a:ea typeface="+mn-ea"/>
              </a:rPr>
              <a:t>采用</a:t>
            </a:r>
            <a:r>
              <a:rPr lang="en-US" altLang="zh-CN" sz="2200" dirty="0">
                <a:latin typeface="+mn-ea"/>
                <a:ea typeface="+mn-ea"/>
              </a:rPr>
              <a:t>DMA</a:t>
            </a:r>
            <a:r>
              <a:rPr lang="zh-CN" altLang="en-US" sz="2200" dirty="0">
                <a:latin typeface="+mn-ea"/>
                <a:ea typeface="+mn-ea"/>
              </a:rPr>
              <a:t>方式与主机交换信息</a:t>
            </a:r>
            <a:r>
              <a:rPr lang="en-US" altLang="zh-CN" sz="2200" dirty="0" smtClean="0">
                <a:latin typeface="+mn-ea"/>
                <a:ea typeface="+mn-ea"/>
              </a:rPr>
              <a:t>,</a:t>
            </a:r>
            <a:r>
              <a:rPr lang="zh-CN" altLang="en-US" sz="2200" dirty="0" smtClean="0">
                <a:latin typeface="+mn-ea"/>
                <a:ea typeface="+mn-ea"/>
              </a:rPr>
              <a:t>传输速率</a:t>
            </a:r>
            <a:r>
              <a:rPr lang="zh-CN" altLang="en-US" sz="2200" dirty="0">
                <a:latin typeface="+mn-ea"/>
                <a:ea typeface="+mn-ea"/>
              </a:rPr>
              <a:t>为</a:t>
            </a:r>
            <a:r>
              <a:rPr lang="en-US" altLang="zh-CN" sz="2200" dirty="0" smtClean="0">
                <a:latin typeface="+mn-ea"/>
                <a:ea typeface="+mn-ea"/>
              </a:rPr>
              <a:t>2MB/s</a:t>
            </a:r>
            <a:r>
              <a:rPr lang="zh-CN" altLang="en-US" sz="2200" dirty="0" smtClean="0">
                <a:latin typeface="+mn-ea"/>
                <a:ea typeface="+mn-ea"/>
              </a:rPr>
              <a:t>，</a:t>
            </a:r>
            <a:r>
              <a:rPr lang="en-US" altLang="zh-CN" sz="2200" dirty="0" smtClean="0">
                <a:latin typeface="+mn-ea"/>
                <a:ea typeface="+mn-ea"/>
              </a:rPr>
              <a:t>DMA</a:t>
            </a:r>
            <a:r>
              <a:rPr lang="zh-CN" altLang="en-US" sz="2200" dirty="0" smtClean="0">
                <a:latin typeface="+mn-ea"/>
                <a:ea typeface="+mn-ea"/>
              </a:rPr>
              <a:t>预处理需</a:t>
            </a:r>
            <a:r>
              <a:rPr lang="en-US" altLang="zh-CN" sz="2200" dirty="0" smtClean="0">
                <a:latin typeface="+mn-ea"/>
                <a:ea typeface="+mn-ea"/>
              </a:rPr>
              <a:t>1000</a:t>
            </a:r>
            <a:r>
              <a:rPr lang="zh-CN" altLang="en-US" sz="2200" dirty="0">
                <a:latin typeface="+mn-ea"/>
                <a:ea typeface="+mn-ea"/>
              </a:rPr>
              <a:t>个时钟周期，</a:t>
            </a:r>
            <a:r>
              <a:rPr lang="en-US" altLang="zh-CN" sz="2200" dirty="0" smtClean="0">
                <a:latin typeface="+mn-ea"/>
                <a:ea typeface="+mn-ea"/>
              </a:rPr>
              <a:t>DMA</a:t>
            </a:r>
            <a:r>
              <a:rPr lang="zh-CN" altLang="en-US" sz="2200" dirty="0" smtClean="0">
                <a:latin typeface="+mn-ea"/>
                <a:ea typeface="+mn-ea"/>
              </a:rPr>
              <a:t>后处理阶段需</a:t>
            </a:r>
            <a:r>
              <a:rPr lang="en-US" altLang="zh-CN" sz="2200" dirty="0" smtClean="0">
                <a:latin typeface="+mn-ea"/>
                <a:ea typeface="+mn-ea"/>
              </a:rPr>
              <a:t>500</a:t>
            </a:r>
            <a:r>
              <a:rPr lang="zh-CN" altLang="en-US" sz="2200" dirty="0">
                <a:latin typeface="+mn-ea"/>
                <a:ea typeface="+mn-ea"/>
              </a:rPr>
              <a:t>个时钟</a:t>
            </a:r>
            <a:r>
              <a:rPr lang="zh-CN" altLang="en-US" sz="2200" dirty="0" smtClean="0">
                <a:latin typeface="+mn-ea"/>
                <a:ea typeface="+mn-ea"/>
              </a:rPr>
              <a:t>周期</a:t>
            </a:r>
            <a:r>
              <a:rPr lang="zh-CN" altLang="en-US" sz="2200" dirty="0" smtClean="0">
                <a:latin typeface="+mn-ea"/>
                <a:ea typeface="+mn-ea"/>
              </a:rPr>
              <a:t>，每次</a:t>
            </a:r>
            <a:r>
              <a:rPr lang="en-US" altLang="zh-CN" sz="2200" dirty="0" smtClean="0">
                <a:latin typeface="+mn-ea"/>
                <a:ea typeface="+mn-ea"/>
              </a:rPr>
              <a:t>DMA</a:t>
            </a:r>
            <a:r>
              <a:rPr lang="zh-CN" altLang="en-US" sz="2200" dirty="0" smtClean="0">
                <a:latin typeface="+mn-ea"/>
                <a:ea typeface="+mn-ea"/>
              </a:rPr>
              <a:t>申请传输的数据块长度</a:t>
            </a:r>
            <a:r>
              <a:rPr lang="zh-CN" altLang="en-US" sz="2200" dirty="0">
                <a:latin typeface="+mn-ea"/>
                <a:ea typeface="+mn-ea"/>
              </a:rPr>
              <a:t>为</a:t>
            </a:r>
            <a:r>
              <a:rPr lang="en-US" altLang="zh-CN" sz="2200" dirty="0">
                <a:latin typeface="+mn-ea"/>
                <a:ea typeface="+mn-ea"/>
              </a:rPr>
              <a:t>4KB</a:t>
            </a:r>
            <a:r>
              <a:rPr lang="zh-CN" altLang="en-US" sz="2200" dirty="0">
                <a:latin typeface="+mn-ea"/>
                <a:ea typeface="+mn-ea"/>
              </a:rPr>
              <a:t>，问磁盘工作时，</a:t>
            </a:r>
            <a:r>
              <a:rPr lang="en-US" altLang="zh-CN" sz="2200" dirty="0">
                <a:latin typeface="+mn-ea"/>
                <a:ea typeface="+mn-ea"/>
              </a:rPr>
              <a:t>50MHZ</a:t>
            </a:r>
            <a:r>
              <a:rPr lang="zh-CN" altLang="en-US" sz="2200" dirty="0">
                <a:latin typeface="+mn-ea"/>
                <a:ea typeface="+mn-ea"/>
              </a:rPr>
              <a:t>的处理器需要多大的时间比率进行</a:t>
            </a:r>
            <a:r>
              <a:rPr lang="en-US" altLang="zh-CN" sz="2200" dirty="0">
                <a:latin typeface="+mn-ea"/>
                <a:ea typeface="+mn-ea"/>
              </a:rPr>
              <a:t>DMA</a:t>
            </a:r>
            <a:r>
              <a:rPr lang="zh-CN" altLang="en-US" sz="2200" dirty="0">
                <a:latin typeface="+mn-ea"/>
                <a:ea typeface="+mn-ea"/>
              </a:rPr>
              <a:t>操作？</a:t>
            </a:r>
            <a:endParaRPr lang="zh-CN" altLang="en-US" sz="2200" dirty="0">
              <a:latin typeface="+mn-ea"/>
              <a:ea typeface="+mn-ea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312102" y="3222861"/>
            <a:ext cx="8713788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  <a:ea typeface="+mn-ea"/>
              </a:rPr>
              <a:t>解</a:t>
            </a:r>
            <a:r>
              <a:rPr lang="zh-CN" altLang="en-US" sz="2200" dirty="0" smtClean="0">
                <a:latin typeface="+mn-ea"/>
                <a:ea typeface="+mn-ea"/>
              </a:rPr>
              <a:t>： 预处理时间</a:t>
            </a:r>
            <a:r>
              <a:rPr lang="zh-CN" altLang="en-US" sz="2200" dirty="0">
                <a:latin typeface="+mn-ea"/>
                <a:ea typeface="+mn-ea"/>
              </a:rPr>
              <a:t>为：</a:t>
            </a:r>
            <a:r>
              <a:rPr lang="en-US" altLang="zh-CN" sz="2200" dirty="0">
                <a:latin typeface="+mn-ea"/>
                <a:ea typeface="+mn-ea"/>
              </a:rPr>
              <a:t>1000</a:t>
            </a:r>
            <a:r>
              <a:rPr lang="zh-CN" altLang="en-US" sz="2200" dirty="0">
                <a:latin typeface="+mn-ea"/>
                <a:ea typeface="+mn-ea"/>
              </a:rPr>
              <a:t>个时钟周期</a:t>
            </a:r>
            <a:endParaRPr lang="zh-CN" altLang="en-US" sz="22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  <a:ea typeface="+mn-ea"/>
              </a:rPr>
              <a:t>        </a:t>
            </a:r>
            <a:r>
              <a:rPr lang="en-US" altLang="zh-CN" sz="2200" dirty="0" smtClean="0">
                <a:latin typeface="+mn-ea"/>
                <a:ea typeface="+mn-ea"/>
              </a:rPr>
              <a:t>DMA</a:t>
            </a:r>
            <a:r>
              <a:rPr lang="zh-CN" altLang="en-US" sz="2200" dirty="0" smtClean="0">
                <a:latin typeface="+mn-ea"/>
                <a:ea typeface="+mn-ea"/>
              </a:rPr>
              <a:t>后处理</a:t>
            </a:r>
            <a:r>
              <a:rPr lang="zh-CN" altLang="en-US" sz="2200" dirty="0">
                <a:latin typeface="+mn-ea"/>
                <a:ea typeface="+mn-ea"/>
              </a:rPr>
              <a:t>时间为：</a:t>
            </a:r>
            <a:r>
              <a:rPr lang="en-US" altLang="zh-CN" sz="2200" dirty="0">
                <a:latin typeface="+mn-ea"/>
                <a:ea typeface="+mn-ea"/>
              </a:rPr>
              <a:t>500</a:t>
            </a:r>
            <a:r>
              <a:rPr lang="zh-CN" altLang="en-US" sz="2200" dirty="0">
                <a:latin typeface="+mn-ea"/>
                <a:ea typeface="+mn-ea"/>
              </a:rPr>
              <a:t>个时钟周期</a:t>
            </a:r>
            <a:endParaRPr lang="zh-CN" altLang="en-US" sz="22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  <a:ea typeface="+mn-ea"/>
              </a:rPr>
              <a:t>       </a:t>
            </a:r>
            <a:r>
              <a:rPr lang="zh-CN" altLang="en-US" sz="2200" dirty="0" smtClean="0">
                <a:latin typeface="+mn-ea"/>
                <a:ea typeface="+mn-ea"/>
              </a:rPr>
              <a:t> 每秒需要</a:t>
            </a:r>
            <a:r>
              <a:rPr lang="zh-CN" altLang="en-US" sz="2200" dirty="0">
                <a:latin typeface="+mn-ea"/>
                <a:ea typeface="+mn-ea"/>
              </a:rPr>
              <a:t>执行的</a:t>
            </a:r>
            <a:r>
              <a:rPr lang="en-US" altLang="zh-CN" sz="2200" dirty="0" smtClean="0">
                <a:latin typeface="+mn-ea"/>
                <a:ea typeface="+mn-ea"/>
              </a:rPr>
              <a:t>DMA</a:t>
            </a:r>
            <a:r>
              <a:rPr lang="zh-CN" altLang="en-US" sz="2200" dirty="0" smtClean="0">
                <a:latin typeface="+mn-ea"/>
                <a:ea typeface="+mn-ea"/>
              </a:rPr>
              <a:t>批量次数</a:t>
            </a:r>
            <a:r>
              <a:rPr lang="zh-CN" altLang="en-US" sz="2200" dirty="0">
                <a:latin typeface="+mn-ea"/>
                <a:ea typeface="+mn-ea"/>
              </a:rPr>
              <a:t>为：</a:t>
            </a:r>
            <a:r>
              <a:rPr lang="en-US" altLang="zh-CN" sz="2200" dirty="0">
                <a:latin typeface="+mn-ea"/>
                <a:ea typeface="+mn-ea"/>
              </a:rPr>
              <a:t>2MB/4KB= 500</a:t>
            </a:r>
            <a:r>
              <a:rPr lang="zh-CN" altLang="en-US" sz="2200" dirty="0">
                <a:latin typeface="+mn-ea"/>
                <a:ea typeface="+mn-ea"/>
              </a:rPr>
              <a:t>次</a:t>
            </a:r>
            <a:endParaRPr lang="zh-CN" altLang="en-US" sz="22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 smtClean="0">
                <a:latin typeface="+mn-ea"/>
                <a:ea typeface="+mn-ea"/>
              </a:rPr>
              <a:t>         </a:t>
            </a:r>
            <a:r>
              <a:rPr lang="zh-CN" altLang="en-US" sz="2200" dirty="0" smtClean="0">
                <a:latin typeface="+mn-ea"/>
                <a:ea typeface="+mn-ea"/>
              </a:rPr>
              <a:t>则</a:t>
            </a:r>
            <a:r>
              <a:rPr lang="en-US" altLang="zh-CN" sz="2200" dirty="0">
                <a:latin typeface="+mn-ea"/>
                <a:ea typeface="+mn-ea"/>
              </a:rPr>
              <a:t>DMA</a:t>
            </a:r>
            <a:r>
              <a:rPr lang="zh-CN" altLang="en-US" sz="2200" dirty="0">
                <a:latin typeface="+mn-ea"/>
                <a:ea typeface="+mn-ea"/>
              </a:rPr>
              <a:t>操作所占用</a:t>
            </a:r>
            <a:r>
              <a:rPr lang="en-US" altLang="zh-CN" sz="2200" dirty="0">
                <a:latin typeface="+mn-ea"/>
                <a:ea typeface="+mn-ea"/>
              </a:rPr>
              <a:t>CPU</a:t>
            </a:r>
            <a:r>
              <a:rPr lang="zh-CN" altLang="en-US" sz="2200" dirty="0">
                <a:latin typeface="+mn-ea"/>
                <a:ea typeface="+mn-ea"/>
              </a:rPr>
              <a:t>时间的比率为：</a:t>
            </a:r>
            <a:endParaRPr lang="zh-CN" altLang="en-US" sz="22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  <a:ea typeface="+mn-ea"/>
              </a:rPr>
              <a:t>        </a:t>
            </a:r>
            <a:r>
              <a:rPr lang="zh-CN" altLang="en-US" sz="2200" dirty="0" smtClean="0">
                <a:latin typeface="+mn-ea"/>
                <a:ea typeface="+mn-ea"/>
              </a:rPr>
              <a:t> </a:t>
            </a:r>
            <a:r>
              <a:rPr lang="en-US" altLang="zh-CN" sz="2200" dirty="0">
                <a:latin typeface="+mn-ea"/>
                <a:ea typeface="+mn-ea"/>
              </a:rPr>
              <a:t>500*(1000+500)/(50*10</a:t>
            </a:r>
            <a:r>
              <a:rPr lang="en-US" altLang="zh-CN" sz="2200" baseline="30000" dirty="0">
                <a:latin typeface="+mn-ea"/>
                <a:ea typeface="+mn-ea"/>
              </a:rPr>
              <a:t>6</a:t>
            </a:r>
            <a:r>
              <a:rPr lang="en-US" altLang="zh-CN" sz="2200" dirty="0">
                <a:latin typeface="+mn-ea"/>
                <a:ea typeface="+mn-ea"/>
              </a:rPr>
              <a:t>) = 0.75/50 = 1.5%</a:t>
            </a:r>
            <a:endParaRPr lang="en-US" altLang="zh-CN" sz="2200" dirty="0">
              <a:latin typeface="+mn-ea"/>
              <a:ea typeface="+mn-ea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637039" y="155014"/>
            <a:ext cx="4106815" cy="617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2E4E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b="0" dirty="0" smtClean="0">
                <a:solidFill>
                  <a:schemeClr val="tx1"/>
                </a:solidFill>
                <a:effectLst/>
              </a:rPr>
              <a:t>10.5</a:t>
            </a:r>
            <a:r>
              <a:rPr lang="zh-CN" altLang="en-US" b="0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altLang="zh-CN" b="0" dirty="0" smtClean="0">
                <a:solidFill>
                  <a:schemeClr val="tx1"/>
                </a:solidFill>
                <a:effectLst/>
              </a:rPr>
              <a:t>DMA</a:t>
            </a:r>
            <a:r>
              <a:rPr lang="zh-CN" altLang="en-US" b="0" dirty="0" smtClean="0">
                <a:solidFill>
                  <a:schemeClr val="tx1"/>
                </a:solidFill>
                <a:effectLst/>
              </a:rPr>
              <a:t>方式</a:t>
            </a:r>
            <a:endParaRPr lang="zh-CN" altLang="en-US" b="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83311" y="1383724"/>
            <a:ext cx="10671809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例</a:t>
            </a:r>
            <a:r>
              <a:rPr lang="en-US" altLang="zh-CN" sz="2200" dirty="0">
                <a:latin typeface="+mn-ea"/>
              </a:rPr>
              <a:t>3 </a:t>
            </a:r>
            <a:r>
              <a:rPr lang="zh-CN" altLang="en-US" sz="2200" dirty="0">
                <a:latin typeface="+mn-ea"/>
              </a:rPr>
              <a:t>某</a:t>
            </a:r>
            <a:r>
              <a:rPr lang="en-US" altLang="zh-CN" sz="2200" dirty="0" smtClean="0">
                <a:latin typeface="+mn-ea"/>
              </a:rPr>
              <a:t>DMA</a:t>
            </a:r>
            <a:r>
              <a:rPr lang="zh-CN" altLang="en-US" sz="2200" dirty="0" smtClean="0">
                <a:latin typeface="+mn-ea"/>
              </a:rPr>
              <a:t>采用</a:t>
            </a:r>
            <a:r>
              <a:rPr lang="zh-CN" altLang="en-US" sz="2200" dirty="0">
                <a:latin typeface="+mn-ea"/>
              </a:rPr>
              <a:t>周期窃取</a:t>
            </a:r>
            <a:r>
              <a:rPr lang="zh-CN" altLang="en-US" sz="2200" dirty="0" smtClean="0">
                <a:latin typeface="+mn-ea"/>
              </a:rPr>
              <a:t>方式</a:t>
            </a:r>
            <a:r>
              <a:rPr lang="en-US" altLang="zh-CN" sz="2200" dirty="0" smtClean="0">
                <a:latin typeface="+mn-ea"/>
              </a:rPr>
              <a:t>, </a:t>
            </a:r>
            <a:r>
              <a:rPr lang="zh-CN" altLang="en-US" sz="2200" dirty="0" smtClean="0">
                <a:latin typeface="+mn-ea"/>
              </a:rPr>
              <a:t>支持</a:t>
            </a:r>
            <a:r>
              <a:rPr lang="zh-CN" altLang="en-US" sz="2200" dirty="0">
                <a:latin typeface="+mn-ea"/>
              </a:rPr>
              <a:t>的最大批量为</a:t>
            </a:r>
            <a:r>
              <a:rPr lang="en-US" altLang="zh-CN" sz="2200" dirty="0">
                <a:latin typeface="+mn-ea"/>
              </a:rPr>
              <a:t>400</a:t>
            </a:r>
            <a:r>
              <a:rPr lang="zh-CN" altLang="en-US" sz="2200" dirty="0">
                <a:latin typeface="+mn-ea"/>
              </a:rPr>
              <a:t>个</a:t>
            </a:r>
            <a:r>
              <a:rPr lang="zh-CN" altLang="en-US" sz="2200" dirty="0" smtClean="0">
                <a:latin typeface="+mn-ea"/>
              </a:rPr>
              <a:t>字节，窃取</a:t>
            </a:r>
            <a:r>
              <a:rPr lang="zh-CN" altLang="en-US" sz="2200" dirty="0">
                <a:latin typeface="+mn-ea"/>
              </a:rPr>
              <a:t>周期为</a:t>
            </a:r>
            <a:r>
              <a:rPr lang="en-US" altLang="zh-CN" sz="2200" dirty="0">
                <a:latin typeface="+mn-ea"/>
              </a:rPr>
              <a:t>0.2</a:t>
            </a:r>
            <a:r>
              <a:rPr lang="en-US" altLang="zh-CN" sz="2200" dirty="0">
                <a:latin typeface="+mn-ea"/>
                <a:sym typeface="Symbol" panose="05050102010706020507" pitchFamily="18" charset="2"/>
              </a:rPr>
              <a:t></a:t>
            </a:r>
            <a:r>
              <a:rPr lang="en-US" altLang="zh-CN" sz="2200" dirty="0" smtClean="0">
                <a:latin typeface="+mn-ea"/>
                <a:sym typeface="Symbol" panose="05050102010706020507" pitchFamily="18" charset="2"/>
              </a:rPr>
              <a:t>s</a:t>
            </a:r>
            <a:r>
              <a:rPr lang="zh-CN" altLang="en-US" sz="2200" dirty="0" smtClean="0">
                <a:latin typeface="+mn-ea"/>
                <a:sym typeface="Symbol" panose="05050102010706020507" pitchFamily="18" charset="2"/>
              </a:rPr>
              <a:t>，每处理</a:t>
            </a:r>
            <a:r>
              <a:rPr lang="zh-CN" altLang="en-US" sz="2200" dirty="0">
                <a:latin typeface="+mn-ea"/>
                <a:sym typeface="Symbol" panose="05050102010706020507" pitchFamily="18" charset="2"/>
              </a:rPr>
              <a:t>一次中断</a:t>
            </a:r>
            <a:r>
              <a:rPr lang="zh-CN" altLang="en-US" sz="2200" dirty="0" smtClean="0">
                <a:latin typeface="+mn-ea"/>
                <a:sym typeface="Symbol" panose="05050102010706020507" pitchFamily="18" charset="2"/>
              </a:rPr>
              <a:t>需</a:t>
            </a:r>
            <a:r>
              <a:rPr lang="en-US" altLang="zh-CN" sz="2200" dirty="0" smtClean="0">
                <a:latin typeface="+mn-ea"/>
                <a:sym typeface="Symbol" panose="05050102010706020507" pitchFamily="18" charset="2"/>
              </a:rPr>
              <a:t>5 </a:t>
            </a:r>
            <a:r>
              <a:rPr lang="en-US" altLang="zh-CN" sz="2200" dirty="0">
                <a:latin typeface="+mn-ea"/>
                <a:sym typeface="Symbol" panose="05050102010706020507" pitchFamily="18" charset="2"/>
              </a:rPr>
              <a:t>s</a:t>
            </a:r>
            <a:r>
              <a:rPr lang="zh-CN" altLang="en-US" sz="2200" dirty="0" smtClean="0">
                <a:latin typeface="+mn-ea"/>
                <a:sym typeface="Symbol" panose="05050102010706020507" pitchFamily="18" charset="2"/>
              </a:rPr>
              <a:t>。字符</a:t>
            </a:r>
            <a:r>
              <a:rPr lang="zh-CN" altLang="en-US" sz="2200" dirty="0">
                <a:latin typeface="+mn-ea"/>
                <a:sym typeface="Symbol" panose="05050102010706020507" pitchFamily="18" charset="2"/>
              </a:rPr>
              <a:t>设备的传输率为</a:t>
            </a:r>
            <a:r>
              <a:rPr lang="en-US" altLang="zh-CN" sz="2200" dirty="0">
                <a:latin typeface="+mn-ea"/>
                <a:sym typeface="Symbol" panose="05050102010706020507" pitchFamily="18" charset="2"/>
              </a:rPr>
              <a:t>9600bps</a:t>
            </a:r>
            <a:r>
              <a:rPr lang="zh-CN" altLang="en-US" sz="2200" dirty="0">
                <a:latin typeface="+mn-ea"/>
                <a:sym typeface="Symbol" panose="05050102010706020507" pitchFamily="18" charset="2"/>
              </a:rPr>
              <a:t>，假设字符</a:t>
            </a:r>
            <a:r>
              <a:rPr lang="zh-CN" altLang="en-US" sz="2200" dirty="0" smtClean="0">
                <a:latin typeface="+mn-ea"/>
                <a:sym typeface="Symbol" panose="05050102010706020507" pitchFamily="18" charset="2"/>
              </a:rPr>
              <a:t>之间传输无间隔。</a:t>
            </a:r>
            <a:r>
              <a:rPr lang="zh-CN" altLang="en-US" sz="2200" dirty="0">
                <a:latin typeface="+mn-ea"/>
                <a:sym typeface="Symbol" panose="05050102010706020507" pitchFamily="18" charset="2"/>
              </a:rPr>
              <a:t>问</a:t>
            </a:r>
            <a:r>
              <a:rPr lang="en-US" altLang="zh-CN" sz="2200" dirty="0">
                <a:latin typeface="+mn-ea"/>
                <a:sym typeface="Symbol" panose="05050102010706020507" pitchFamily="18" charset="2"/>
              </a:rPr>
              <a:t>DMA</a:t>
            </a:r>
            <a:r>
              <a:rPr lang="zh-CN" altLang="en-US" sz="2200" dirty="0">
                <a:latin typeface="+mn-ea"/>
                <a:sym typeface="Symbol" panose="05050102010706020507" pitchFamily="18" charset="2"/>
              </a:rPr>
              <a:t>方式每</a:t>
            </a:r>
            <a:r>
              <a:rPr lang="zh-CN" altLang="en-US" sz="2200" dirty="0" smtClean="0">
                <a:latin typeface="+mn-ea"/>
                <a:sym typeface="Symbol" panose="05050102010706020507" pitchFamily="18" charset="2"/>
              </a:rPr>
              <a:t>秒钟传输数据占用</a:t>
            </a:r>
            <a:r>
              <a:rPr lang="zh-CN" altLang="en-US" sz="2200" dirty="0">
                <a:latin typeface="+mn-ea"/>
                <a:sym typeface="Symbol" panose="05050102010706020507" pitchFamily="18" charset="2"/>
              </a:rPr>
              <a:t>处理器时间为多少？如果</a:t>
            </a:r>
            <a:r>
              <a:rPr lang="zh-CN" altLang="en-US" sz="2200" dirty="0" smtClean="0">
                <a:latin typeface="+mn-ea"/>
                <a:sym typeface="Symbol" panose="05050102010706020507" pitchFamily="18" charset="2"/>
              </a:rPr>
              <a:t>采用中断方式？</a:t>
            </a:r>
            <a:endParaRPr lang="zh-CN" altLang="en-US" sz="2200" dirty="0">
              <a:latin typeface="+mn-ea"/>
              <a:sym typeface="Symbol" panose="05050102010706020507" pitchFamily="18" charset="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871065" y="3054157"/>
            <a:ext cx="8496300" cy="3291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5000"/>
              </a:lnSpc>
            </a:pPr>
            <a:r>
              <a:rPr lang="zh-CN" altLang="en-US" sz="2200" dirty="0">
                <a:latin typeface="+mn-ea"/>
                <a:ea typeface="+mn-ea"/>
              </a:rPr>
              <a:t>解：字符设备每</a:t>
            </a:r>
            <a:r>
              <a:rPr lang="zh-CN" altLang="en-US" sz="2200" dirty="0" smtClean="0">
                <a:latin typeface="+mn-ea"/>
                <a:ea typeface="+mn-ea"/>
              </a:rPr>
              <a:t>秒钟传输的</a:t>
            </a:r>
            <a:r>
              <a:rPr lang="zh-CN" altLang="en-US" sz="2200" dirty="0">
                <a:latin typeface="+mn-ea"/>
                <a:ea typeface="+mn-ea"/>
              </a:rPr>
              <a:t>字符数为：</a:t>
            </a:r>
            <a:endParaRPr lang="zh-CN" altLang="en-US" sz="2200" dirty="0">
              <a:latin typeface="+mn-ea"/>
              <a:ea typeface="+mn-ea"/>
            </a:endParaRPr>
          </a:p>
          <a:p>
            <a:pPr>
              <a:lnSpc>
                <a:spcPct val="135000"/>
              </a:lnSpc>
            </a:pPr>
            <a:r>
              <a:rPr lang="zh-CN" altLang="en-US" sz="2200" dirty="0">
                <a:latin typeface="+mn-ea"/>
                <a:ea typeface="+mn-ea"/>
              </a:rPr>
              <a:t>         </a:t>
            </a:r>
            <a:r>
              <a:rPr lang="en-US" altLang="zh-CN" sz="2200" dirty="0">
                <a:latin typeface="+mn-ea"/>
                <a:ea typeface="+mn-ea"/>
              </a:rPr>
              <a:t>9600bps/8 = </a:t>
            </a:r>
            <a:r>
              <a:rPr lang="en-US" altLang="zh-CN" sz="2200" dirty="0" smtClean="0">
                <a:latin typeface="+mn-ea"/>
                <a:ea typeface="+mn-ea"/>
              </a:rPr>
              <a:t>1200B</a:t>
            </a:r>
            <a:endParaRPr lang="en-US" altLang="zh-CN" sz="2200" dirty="0" smtClean="0">
              <a:latin typeface="+mn-ea"/>
              <a:ea typeface="+mn-ea"/>
            </a:endParaRPr>
          </a:p>
          <a:p>
            <a:pPr>
              <a:lnSpc>
                <a:spcPct val="135000"/>
              </a:lnSpc>
            </a:pPr>
            <a:r>
              <a:rPr lang="zh-CN" altLang="en-US" sz="2200" dirty="0" smtClean="0">
                <a:latin typeface="+mn-ea"/>
                <a:ea typeface="+mn-ea"/>
              </a:rPr>
              <a:t>        每秒执行的</a:t>
            </a:r>
            <a:r>
              <a:rPr lang="en-US" altLang="zh-CN" sz="2200" dirty="0" smtClean="0">
                <a:latin typeface="+mn-ea"/>
                <a:ea typeface="+mn-ea"/>
              </a:rPr>
              <a:t>DMA</a:t>
            </a:r>
            <a:r>
              <a:rPr lang="zh-CN" altLang="en-US" sz="2200" dirty="0" smtClean="0">
                <a:latin typeface="+mn-ea"/>
                <a:ea typeface="+mn-ea"/>
              </a:rPr>
              <a:t>批量数据传输次数为：</a:t>
            </a:r>
            <a:r>
              <a:rPr lang="en-US" altLang="zh-CN" sz="2200" dirty="0" smtClean="0">
                <a:latin typeface="+mn-ea"/>
                <a:ea typeface="+mn-ea"/>
              </a:rPr>
              <a:t> </a:t>
            </a:r>
            <a:r>
              <a:rPr lang="en-US" altLang="zh-CN" sz="2200" dirty="0">
                <a:latin typeface="+mn-ea"/>
                <a:ea typeface="+mn-ea"/>
                <a:sym typeface="Symbol" panose="05050102010706020507" pitchFamily="18" charset="2"/>
              </a:rPr>
              <a:t></a:t>
            </a:r>
            <a:r>
              <a:rPr lang="en-US" altLang="zh-CN" sz="2200" dirty="0">
                <a:latin typeface="+mn-ea"/>
                <a:ea typeface="+mn-ea"/>
              </a:rPr>
              <a:t>1200/400) </a:t>
            </a:r>
            <a:r>
              <a:rPr lang="en-US" altLang="zh-CN" sz="2200" dirty="0" smtClean="0">
                <a:latin typeface="+mn-ea"/>
                <a:ea typeface="+mn-ea"/>
                <a:sym typeface="Symbol" panose="05050102010706020507" pitchFamily="18" charset="2"/>
              </a:rPr>
              <a:t> = 3</a:t>
            </a:r>
            <a:endParaRPr lang="en-US" altLang="zh-CN" sz="2200" dirty="0">
              <a:latin typeface="+mn-ea"/>
              <a:ea typeface="+mn-ea"/>
            </a:endParaRPr>
          </a:p>
          <a:p>
            <a:pPr>
              <a:lnSpc>
                <a:spcPct val="135000"/>
              </a:lnSpc>
            </a:pPr>
            <a:r>
              <a:rPr lang="en-US" altLang="zh-CN" sz="2200" dirty="0">
                <a:latin typeface="+mn-ea"/>
                <a:ea typeface="+mn-ea"/>
              </a:rPr>
              <a:t>       </a:t>
            </a:r>
            <a:r>
              <a:rPr lang="en-US" altLang="zh-CN" sz="2200" dirty="0" smtClean="0">
                <a:latin typeface="+mn-ea"/>
                <a:ea typeface="+mn-ea"/>
              </a:rPr>
              <a:t> </a:t>
            </a:r>
            <a:r>
              <a:rPr lang="zh-CN" altLang="en-US" sz="2200" dirty="0">
                <a:latin typeface="+mn-ea"/>
                <a:ea typeface="+mn-ea"/>
              </a:rPr>
              <a:t> </a:t>
            </a:r>
            <a:r>
              <a:rPr lang="en-US" altLang="zh-CN" sz="2200" dirty="0" smtClean="0">
                <a:latin typeface="+mn-ea"/>
                <a:ea typeface="+mn-ea"/>
              </a:rPr>
              <a:t>DMA</a:t>
            </a:r>
            <a:r>
              <a:rPr lang="zh-CN" altLang="en-US" sz="2200" dirty="0" smtClean="0">
                <a:latin typeface="+mn-ea"/>
                <a:ea typeface="+mn-ea"/>
              </a:rPr>
              <a:t>方式每秒</a:t>
            </a:r>
            <a:r>
              <a:rPr lang="zh-CN" altLang="en-US" sz="2200" dirty="0">
                <a:latin typeface="+mn-ea"/>
                <a:ea typeface="+mn-ea"/>
              </a:rPr>
              <a:t>传输数据所</a:t>
            </a:r>
            <a:r>
              <a:rPr lang="zh-CN" altLang="en-US" sz="2200" dirty="0" smtClean="0">
                <a:latin typeface="+mn-ea"/>
                <a:ea typeface="+mn-ea"/>
              </a:rPr>
              <a:t>需时间</a:t>
            </a:r>
            <a:r>
              <a:rPr lang="zh-CN" altLang="en-US" sz="2200" dirty="0">
                <a:latin typeface="+mn-ea"/>
                <a:ea typeface="+mn-ea"/>
              </a:rPr>
              <a:t>为：</a:t>
            </a:r>
            <a:endParaRPr lang="zh-CN" altLang="en-US" sz="2200" dirty="0">
              <a:latin typeface="+mn-ea"/>
              <a:ea typeface="+mn-ea"/>
            </a:endParaRPr>
          </a:p>
          <a:p>
            <a:pPr>
              <a:lnSpc>
                <a:spcPct val="135000"/>
              </a:lnSpc>
            </a:pPr>
            <a:r>
              <a:rPr lang="zh-CN" altLang="en-US" sz="2200" dirty="0">
                <a:latin typeface="+mn-ea"/>
                <a:ea typeface="+mn-ea"/>
              </a:rPr>
              <a:t>           </a:t>
            </a:r>
            <a:r>
              <a:rPr lang="en-US" altLang="zh-CN" sz="2200" dirty="0">
                <a:latin typeface="+mn-ea"/>
                <a:ea typeface="+mn-ea"/>
              </a:rPr>
              <a:t>1200*0.2 </a:t>
            </a:r>
            <a:r>
              <a:rPr lang="en-US" altLang="zh-CN" sz="2200" dirty="0">
                <a:latin typeface="+mn-ea"/>
                <a:ea typeface="+mn-ea"/>
                <a:sym typeface="Symbol" panose="05050102010706020507" pitchFamily="18" charset="2"/>
              </a:rPr>
              <a:t>s</a:t>
            </a:r>
            <a:r>
              <a:rPr lang="en-US" altLang="zh-CN" sz="2200" dirty="0">
                <a:latin typeface="+mn-ea"/>
                <a:ea typeface="+mn-ea"/>
              </a:rPr>
              <a:t> </a:t>
            </a:r>
            <a:r>
              <a:rPr lang="en-US" altLang="zh-CN" sz="2200" dirty="0" smtClean="0">
                <a:latin typeface="+mn-ea"/>
                <a:ea typeface="+mn-ea"/>
              </a:rPr>
              <a:t>+3*5 </a:t>
            </a:r>
            <a:r>
              <a:rPr lang="en-US" altLang="zh-CN" sz="2200" dirty="0">
                <a:latin typeface="+mn-ea"/>
                <a:ea typeface="+mn-ea"/>
                <a:sym typeface="Symbol" panose="05050102010706020507" pitchFamily="18" charset="2"/>
              </a:rPr>
              <a:t>s</a:t>
            </a:r>
            <a:r>
              <a:rPr lang="en-US" altLang="zh-CN" sz="2200" dirty="0">
                <a:latin typeface="+mn-ea"/>
                <a:ea typeface="+mn-ea"/>
              </a:rPr>
              <a:t> =  255 </a:t>
            </a:r>
            <a:r>
              <a:rPr lang="en-US" altLang="zh-CN" sz="2200" dirty="0">
                <a:latin typeface="+mn-ea"/>
                <a:ea typeface="+mn-ea"/>
                <a:sym typeface="Symbol" panose="05050102010706020507" pitchFamily="18" charset="2"/>
              </a:rPr>
              <a:t></a:t>
            </a:r>
            <a:r>
              <a:rPr lang="en-US" altLang="zh-CN" sz="2200" dirty="0" smtClean="0">
                <a:latin typeface="+mn-ea"/>
                <a:ea typeface="+mn-ea"/>
                <a:sym typeface="Symbol" panose="05050102010706020507" pitchFamily="18" charset="2"/>
              </a:rPr>
              <a:t>s </a:t>
            </a:r>
            <a:endParaRPr lang="en-US" altLang="zh-CN" sz="2200" dirty="0">
              <a:latin typeface="+mn-ea"/>
              <a:ea typeface="+mn-ea"/>
              <a:sym typeface="Symbol" panose="05050102010706020507" pitchFamily="18" charset="2"/>
            </a:endParaRPr>
          </a:p>
          <a:p>
            <a:pPr>
              <a:lnSpc>
                <a:spcPct val="135000"/>
              </a:lnSpc>
            </a:pPr>
            <a:r>
              <a:rPr lang="en-US" altLang="zh-CN" sz="2200" dirty="0">
                <a:latin typeface="+mn-ea"/>
                <a:ea typeface="+mn-ea"/>
                <a:sym typeface="Symbol" panose="05050102010706020507" pitchFamily="18" charset="2"/>
              </a:rPr>
              <a:t>        </a:t>
            </a:r>
            <a:r>
              <a:rPr lang="zh-CN" altLang="en-US" sz="2200" dirty="0">
                <a:latin typeface="+mn-ea"/>
                <a:ea typeface="+mn-ea"/>
                <a:sym typeface="Symbol" panose="05050102010706020507" pitchFamily="18" charset="2"/>
              </a:rPr>
              <a:t>若采用中断方式，则每秒钟传输数据所需要的时间为：</a:t>
            </a:r>
            <a:endParaRPr lang="zh-CN" altLang="en-US" sz="2200" dirty="0">
              <a:latin typeface="+mn-ea"/>
              <a:ea typeface="+mn-ea"/>
              <a:sym typeface="Symbol" panose="05050102010706020507" pitchFamily="18" charset="2"/>
            </a:endParaRPr>
          </a:p>
          <a:p>
            <a:pPr>
              <a:lnSpc>
                <a:spcPct val="135000"/>
              </a:lnSpc>
            </a:pPr>
            <a:r>
              <a:rPr lang="zh-CN" altLang="en-US" sz="2200" dirty="0">
                <a:latin typeface="+mn-ea"/>
                <a:ea typeface="+mn-ea"/>
                <a:sym typeface="Symbol" panose="05050102010706020507" pitchFamily="18" charset="2"/>
              </a:rPr>
              <a:t>        </a:t>
            </a:r>
            <a:r>
              <a:rPr lang="en-US" altLang="zh-CN" sz="2200" dirty="0">
                <a:latin typeface="+mn-ea"/>
                <a:ea typeface="+mn-ea"/>
                <a:sym typeface="Symbol" panose="05050102010706020507" pitchFamily="18" charset="2"/>
              </a:rPr>
              <a:t>1200*5 s = 6000 s</a:t>
            </a:r>
            <a:endParaRPr lang="en-US" altLang="zh-CN" sz="2200" dirty="0">
              <a:latin typeface="+mn-ea"/>
              <a:ea typeface="+mn-ea"/>
              <a:sym typeface="Symbol" panose="05050102010706020507" pitchFamily="18" charset="2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637039" y="155014"/>
            <a:ext cx="4106815" cy="617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2E4E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b="0" dirty="0" smtClean="0">
                <a:solidFill>
                  <a:schemeClr val="tx1"/>
                </a:solidFill>
                <a:effectLst/>
              </a:rPr>
              <a:t>10.5</a:t>
            </a:r>
            <a:r>
              <a:rPr lang="zh-CN" altLang="en-US" b="0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altLang="zh-CN" b="0" dirty="0" smtClean="0">
                <a:solidFill>
                  <a:schemeClr val="tx1"/>
                </a:solidFill>
                <a:effectLst/>
              </a:rPr>
              <a:t>DMA</a:t>
            </a:r>
            <a:r>
              <a:rPr lang="zh-CN" altLang="en-US" b="0" dirty="0" smtClean="0">
                <a:solidFill>
                  <a:schemeClr val="tx1"/>
                </a:solidFill>
                <a:effectLst/>
              </a:rPr>
              <a:t>方式</a:t>
            </a:r>
            <a:endParaRPr lang="zh-CN" altLang="en-US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07487" y="867453"/>
            <a:ext cx="5314446" cy="46166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禹卫书法行书简体" panose="02000603000000000000" pitchFamily="2" charset="-122"/>
                <a:ea typeface="禹卫书法行书简体" panose="02000603000000000000" pitchFamily="2" charset="-122"/>
                <a:cs typeface="+mj-cs"/>
                <a:sym typeface="Wingdings" panose="05000000000000000000" pitchFamily="2" charset="2"/>
              </a:rPr>
              <a:t>4.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禹卫书法行书简体" panose="02000603000000000000" pitchFamily="2" charset="-122"/>
                <a:ea typeface="禹卫书法行书简体" panose="02000603000000000000" pitchFamily="2" charset="-122"/>
                <a:cs typeface="+mj-cs"/>
              </a:rPr>
              <a:t>DMA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禹卫书法行书简体" panose="02000603000000000000" pitchFamily="2" charset="-122"/>
                <a:ea typeface="禹卫书法行书简体" panose="02000603000000000000" pitchFamily="2" charset="-122"/>
                <a:cs typeface="+mj-cs"/>
              </a:rPr>
              <a:t>应用举例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禹卫书法行书简体" panose="02000603000000000000" pitchFamily="2" charset="-122"/>
              <a:ea typeface="禹卫书法行书简体" panose="02000603000000000000" pitchFamily="2" charset="-122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97541" y="4975162"/>
            <a:ext cx="295946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>
                <a:solidFill>
                  <a:srgbClr val="3438F6"/>
                </a:solidFill>
                <a:latin typeface="+mn-ea"/>
                <a:sym typeface="Symbol" panose="05050102010706020507" pitchFamily="18" charset="2"/>
              </a:rPr>
              <a:t>该时间与</a:t>
            </a:r>
            <a:r>
              <a:rPr lang="en-US" altLang="zh-CN" sz="2200" dirty="0">
                <a:solidFill>
                  <a:srgbClr val="3438F6"/>
                </a:solidFill>
                <a:latin typeface="+mn-ea"/>
                <a:sym typeface="Symbol" panose="05050102010706020507" pitchFamily="18" charset="2"/>
              </a:rPr>
              <a:t>CPU</a:t>
            </a:r>
            <a:r>
              <a:rPr lang="zh-CN" altLang="en-US" sz="2200" dirty="0">
                <a:solidFill>
                  <a:srgbClr val="3438F6"/>
                </a:solidFill>
                <a:latin typeface="+mn-ea"/>
                <a:sym typeface="Symbol" panose="05050102010706020507" pitchFamily="18" charset="2"/>
              </a:rPr>
              <a:t>有关吗？</a:t>
            </a:r>
            <a:endParaRPr lang="zh-CN" altLang="en-US" sz="2200" dirty="0">
              <a:solidFill>
                <a:srgbClr val="3438F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637039" y="155014"/>
            <a:ext cx="4106815" cy="617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2E4E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b="0" dirty="0" smtClean="0">
                <a:solidFill>
                  <a:schemeClr val="tx1"/>
                </a:solidFill>
                <a:effectLst/>
              </a:rPr>
              <a:t>10.6</a:t>
            </a:r>
            <a:r>
              <a:rPr lang="zh-CN" altLang="en-US" b="0" dirty="0" smtClean="0">
                <a:solidFill>
                  <a:schemeClr val="tx1"/>
                </a:solidFill>
                <a:effectLst/>
              </a:rPr>
              <a:t> 通道方式</a:t>
            </a:r>
            <a:endParaRPr lang="zh-CN" altLang="en-US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637039" y="897597"/>
            <a:ext cx="3332060" cy="46166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禹卫书法行书简体" panose="02000603000000000000" pitchFamily="2" charset="-122"/>
                <a:ea typeface="禹卫书法行书简体" panose="02000603000000000000" pitchFamily="2" charset="-122"/>
                <a:cs typeface="+mj-cs"/>
                <a:sym typeface="Wingdings" panose="05000000000000000000" pitchFamily="2" charset="2"/>
              </a:rPr>
              <a:t>1.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禹卫书法行书简体" panose="02000603000000000000" pitchFamily="2" charset="-122"/>
                <a:ea typeface="禹卫书法行书简体" panose="02000603000000000000" pitchFamily="2" charset="-122"/>
                <a:cs typeface="+mj-cs"/>
                <a:sym typeface="Wingdings" panose="05000000000000000000" pitchFamily="2" charset="2"/>
              </a:rPr>
              <a:t>通道方式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禹卫书法行书简体" panose="02000603000000000000" pitchFamily="2" charset="-122"/>
                <a:ea typeface="禹卫书法行书简体" panose="02000603000000000000" pitchFamily="2" charset="-122"/>
                <a:cs typeface="+mj-cs"/>
              </a:rPr>
              <a:t>的基本概念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禹卫书法行书简体" panose="02000603000000000000" pitchFamily="2" charset="-122"/>
              <a:ea typeface="禹卫书法行书简体" panose="02000603000000000000" pitchFamily="2" charset="-122"/>
              <a:cs typeface="+mj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85220" y="1840086"/>
            <a:ext cx="10168932" cy="328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100" dirty="0" smtClean="0">
                <a:solidFill>
                  <a:srgbClr val="9900CC"/>
                </a:solidFill>
                <a:latin typeface="+mn-ea"/>
                <a:sym typeface="Wingdings" panose="05000000000000000000" pitchFamily="2" charset="2"/>
              </a:rPr>
              <a:t></a:t>
            </a:r>
            <a:r>
              <a:rPr lang="zh-CN" altLang="en-US" sz="2400" dirty="0" smtClean="0">
                <a:solidFill>
                  <a:srgbClr val="9900CC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zh-CN" sz="2300" dirty="0" smtClean="0">
                <a:latin typeface="+mn-ea"/>
              </a:rPr>
              <a:t>I/O</a:t>
            </a:r>
            <a:r>
              <a:rPr lang="zh-CN" altLang="en-US" sz="2300" dirty="0" smtClean="0">
                <a:latin typeface="+mn-ea"/>
              </a:rPr>
              <a:t>方式进一步发展，将</a:t>
            </a:r>
            <a:r>
              <a:rPr lang="en-US" altLang="zh-CN" sz="2300" dirty="0" smtClean="0">
                <a:latin typeface="+mn-ea"/>
              </a:rPr>
              <a:t>DMA</a:t>
            </a:r>
            <a:r>
              <a:rPr lang="zh-CN" altLang="en-US" sz="2300" dirty="0" smtClean="0">
                <a:latin typeface="+mn-ea"/>
              </a:rPr>
              <a:t>方式下</a:t>
            </a:r>
            <a:r>
              <a:rPr lang="zh-CN" altLang="zh-CN" sz="2300" dirty="0" smtClean="0">
                <a:latin typeface="+mn-ea"/>
              </a:rPr>
              <a:t>数据</a:t>
            </a:r>
            <a:r>
              <a:rPr lang="zh-CN" altLang="zh-CN" sz="2300" dirty="0">
                <a:latin typeface="+mn-ea"/>
              </a:rPr>
              <a:t>的传送方向、内存起始地址及传送的数据块长度等都由独立于</a:t>
            </a:r>
            <a:r>
              <a:rPr lang="en-US" altLang="zh-CN" sz="2300" dirty="0">
                <a:latin typeface="+mn-ea"/>
              </a:rPr>
              <a:t>CPU</a:t>
            </a:r>
            <a:r>
              <a:rPr lang="zh-CN" altLang="zh-CN" sz="2300" dirty="0">
                <a:latin typeface="+mn-ea"/>
              </a:rPr>
              <a:t>的通道来进行控制，可进一步减少</a:t>
            </a:r>
            <a:r>
              <a:rPr lang="en-US" altLang="zh-CN" sz="2300" dirty="0">
                <a:latin typeface="+mn-ea"/>
              </a:rPr>
              <a:t>CPU</a:t>
            </a:r>
            <a:r>
              <a:rPr lang="zh-CN" altLang="zh-CN" sz="2300" dirty="0">
                <a:latin typeface="+mn-ea"/>
              </a:rPr>
              <a:t>的</a:t>
            </a:r>
            <a:r>
              <a:rPr lang="zh-CN" altLang="zh-CN" sz="2300" dirty="0" smtClean="0">
                <a:latin typeface="+mn-ea"/>
              </a:rPr>
              <a:t>干预</a:t>
            </a:r>
            <a:endParaRPr lang="en-US" altLang="zh-CN" sz="2300" dirty="0" smtClean="0">
              <a:latin typeface="+mn-ea"/>
            </a:endParaRPr>
          </a:p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zh-CN" altLang="en-US" sz="2100" dirty="0" smtClean="0">
                <a:solidFill>
                  <a:srgbClr val="9900CC"/>
                </a:solidFill>
                <a:latin typeface="+mn-ea"/>
                <a:sym typeface="Wingdings" panose="05000000000000000000" pitchFamily="2" charset="2"/>
              </a:rPr>
              <a:t></a:t>
            </a:r>
            <a:r>
              <a:rPr lang="zh-CN" altLang="en-US" sz="2300" dirty="0" smtClean="0">
                <a:latin typeface="+mn-ea"/>
              </a:rPr>
              <a:t>通道</a:t>
            </a:r>
            <a:r>
              <a:rPr lang="zh-CN" altLang="en-US" sz="2300" dirty="0">
                <a:latin typeface="+mn-ea"/>
              </a:rPr>
              <a:t>是一个具有特殊功能的</a:t>
            </a:r>
            <a:r>
              <a:rPr lang="zh-CN" altLang="en-US" sz="2300" dirty="0" smtClean="0">
                <a:latin typeface="+mn-ea"/>
              </a:rPr>
              <a:t>处理器</a:t>
            </a:r>
            <a:r>
              <a:rPr lang="en-US" altLang="zh-CN" sz="2300" dirty="0" smtClean="0">
                <a:latin typeface="+mn-ea"/>
              </a:rPr>
              <a:t>(IOP: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Input/Output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Processor)</a:t>
            </a:r>
            <a:r>
              <a:rPr lang="zh-CN" altLang="en-US" sz="2400" dirty="0" smtClean="0"/>
              <a:t>，通过</a:t>
            </a:r>
            <a:r>
              <a:rPr lang="zh-CN" altLang="zh-CN" sz="2400" dirty="0" smtClean="0"/>
              <a:t>执行</a:t>
            </a:r>
            <a:r>
              <a:rPr lang="zh-CN" altLang="zh-CN" sz="2400" dirty="0"/>
              <a:t>通道程序来完成</a:t>
            </a:r>
            <a:r>
              <a:rPr lang="en-US" altLang="zh-CN" sz="2400" dirty="0"/>
              <a:t>CPU</a:t>
            </a:r>
            <a:r>
              <a:rPr lang="zh-CN" altLang="en-US" sz="2400" dirty="0"/>
              <a:t>指定</a:t>
            </a:r>
            <a:r>
              <a:rPr lang="zh-CN" altLang="zh-CN" sz="2400" dirty="0"/>
              <a:t>的</a:t>
            </a:r>
            <a:r>
              <a:rPr lang="en-US" altLang="zh-CN" sz="2400" dirty="0"/>
              <a:t>I/O</a:t>
            </a:r>
            <a:r>
              <a:rPr lang="zh-CN" altLang="zh-CN" sz="2400" dirty="0" smtClean="0"/>
              <a:t>任务</a:t>
            </a:r>
            <a:endParaRPr lang="en-US" altLang="zh-CN" sz="2400" dirty="0" smtClean="0"/>
          </a:p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zh-CN" altLang="en-US" sz="2100" dirty="0" smtClean="0">
                <a:solidFill>
                  <a:srgbClr val="9900CC"/>
                </a:solidFill>
                <a:latin typeface="+mn-ea"/>
                <a:sym typeface="Wingdings" panose="05000000000000000000" pitchFamily="2" charset="2"/>
              </a:rPr>
              <a:t></a:t>
            </a:r>
            <a:r>
              <a:rPr lang="zh-CN" altLang="zh-CN" sz="2300" dirty="0" smtClean="0">
                <a:latin typeface="+mn-ea"/>
              </a:rPr>
              <a:t>当</a:t>
            </a:r>
            <a:r>
              <a:rPr lang="zh-CN" altLang="zh-CN" sz="2300" dirty="0">
                <a:latin typeface="+mn-ea"/>
              </a:rPr>
              <a:t>通道执行完通道程序后，就发出中断请求表示</a:t>
            </a:r>
            <a:r>
              <a:rPr lang="en-US" altLang="zh-CN" sz="2300" dirty="0">
                <a:latin typeface="+mn-ea"/>
              </a:rPr>
              <a:t>I/O</a:t>
            </a:r>
            <a:r>
              <a:rPr lang="zh-CN" altLang="zh-CN" sz="2300" dirty="0">
                <a:latin typeface="+mn-ea"/>
              </a:rPr>
              <a:t>结束，</a:t>
            </a:r>
            <a:r>
              <a:rPr lang="en-US" altLang="zh-CN" sz="2300" dirty="0">
                <a:latin typeface="+mn-ea"/>
              </a:rPr>
              <a:t>CPU</a:t>
            </a:r>
            <a:r>
              <a:rPr lang="zh-CN" altLang="zh-CN" sz="2300" dirty="0">
                <a:latin typeface="+mn-ea"/>
              </a:rPr>
              <a:t>响应中断请求，执行相应的中断处理程序实现与通道之间的数据传输。</a:t>
            </a:r>
            <a:endParaRPr lang="zh-CN" altLang="en-US" sz="23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637039" y="897597"/>
            <a:ext cx="3332060" cy="46166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禹卫书法行书简体" panose="02000603000000000000" pitchFamily="2" charset="-122"/>
                <a:ea typeface="禹卫书法行书简体" panose="02000603000000000000" pitchFamily="2" charset="-122"/>
                <a:cs typeface="+mj-cs"/>
                <a:sym typeface="Wingdings" panose="05000000000000000000" pitchFamily="2" charset="2"/>
              </a:rPr>
              <a:t>2.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禹卫书法行书简体" panose="02000603000000000000" pitchFamily="2" charset="-122"/>
                <a:ea typeface="禹卫书法行书简体" panose="02000603000000000000" pitchFamily="2" charset="-122"/>
                <a:cs typeface="+mj-cs"/>
                <a:sym typeface="Wingdings" panose="05000000000000000000" pitchFamily="2" charset="2"/>
              </a:rPr>
              <a:t>通道的功能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禹卫书法行书简体" panose="02000603000000000000" pitchFamily="2" charset="-122"/>
              <a:ea typeface="禹卫书法行书简体" panose="02000603000000000000" pitchFamily="2" charset="-122"/>
              <a:cs typeface="+mj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9006" y="1484204"/>
            <a:ext cx="10426840" cy="4312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200" dirty="0" smtClean="0">
                <a:latin typeface="+mn-ea"/>
              </a:rPr>
              <a:t>1)</a:t>
            </a:r>
            <a:r>
              <a:rPr lang="zh-CN" altLang="en-US" sz="2200" dirty="0" smtClean="0">
                <a:latin typeface="+mn-ea"/>
              </a:rPr>
              <a:t>根据</a:t>
            </a:r>
            <a:r>
              <a:rPr lang="en-US" altLang="zh-CN" sz="2200" dirty="0">
                <a:latin typeface="+mn-ea"/>
              </a:rPr>
              <a:t>CPU</a:t>
            </a:r>
            <a:r>
              <a:rPr lang="zh-CN" altLang="en-US" sz="2200" dirty="0">
                <a:latin typeface="+mn-ea"/>
              </a:rPr>
              <a:t>要求，组织设备与系统连接和通信；</a:t>
            </a:r>
            <a:endParaRPr lang="zh-CN" altLang="en-US" sz="2200" dirty="0"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200" dirty="0" smtClean="0">
                <a:latin typeface="+mn-ea"/>
              </a:rPr>
              <a:t>2)</a:t>
            </a:r>
            <a:r>
              <a:rPr lang="zh-CN" altLang="en-US" sz="2200" dirty="0" smtClean="0">
                <a:latin typeface="+mn-ea"/>
              </a:rPr>
              <a:t>选取</a:t>
            </a:r>
            <a:r>
              <a:rPr lang="zh-CN" altLang="en-US" sz="2200" dirty="0">
                <a:latin typeface="+mn-ea"/>
              </a:rPr>
              <a:t>通道指令，向设备发出操作命令；</a:t>
            </a:r>
            <a:endParaRPr lang="zh-CN" altLang="en-US" sz="2200" dirty="0"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200" dirty="0" smtClean="0">
                <a:latin typeface="+mn-ea"/>
              </a:rPr>
              <a:t>3)</a:t>
            </a:r>
            <a:r>
              <a:rPr lang="zh-CN" altLang="en-US" sz="2200" dirty="0" smtClean="0">
                <a:latin typeface="+mn-ea"/>
              </a:rPr>
              <a:t>指出</a:t>
            </a:r>
            <a:r>
              <a:rPr lang="zh-CN" altLang="en-US" sz="2200" dirty="0">
                <a:latin typeface="+mn-ea"/>
              </a:rPr>
              <a:t>数据在设备中的位置和主存缓冲区内的位置，组织设备与主存间的数据传输。</a:t>
            </a:r>
            <a:endParaRPr lang="zh-CN" altLang="en-US" sz="2200" dirty="0"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200" dirty="0" smtClean="0">
                <a:latin typeface="+mn-ea"/>
              </a:rPr>
              <a:t>4)</a:t>
            </a:r>
            <a:r>
              <a:rPr lang="zh-CN" altLang="en-US" sz="2200" dirty="0" smtClean="0">
                <a:latin typeface="+mn-ea"/>
              </a:rPr>
              <a:t>向</a:t>
            </a:r>
            <a:r>
              <a:rPr lang="en-US" altLang="zh-CN" sz="2200" dirty="0">
                <a:latin typeface="+mn-ea"/>
              </a:rPr>
              <a:t>CPU</a:t>
            </a:r>
            <a:r>
              <a:rPr lang="zh-CN" altLang="en-US" sz="2200" dirty="0">
                <a:latin typeface="+mn-ea"/>
              </a:rPr>
              <a:t>反映设备、设备控制器及通道本身的状态信息。</a:t>
            </a:r>
            <a:endParaRPr lang="zh-CN" altLang="en-US" sz="2200" dirty="0"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200" dirty="0" smtClean="0">
                <a:latin typeface="+mn-ea"/>
              </a:rPr>
              <a:t>5)</a:t>
            </a:r>
            <a:r>
              <a:rPr lang="zh-CN" altLang="en-US" sz="2200" dirty="0" smtClean="0">
                <a:latin typeface="+mn-ea"/>
              </a:rPr>
              <a:t>将</a:t>
            </a:r>
            <a:r>
              <a:rPr lang="zh-CN" altLang="en-US" sz="2200" dirty="0">
                <a:latin typeface="+mn-ea"/>
              </a:rPr>
              <a:t>外设和通道本身的中断请求，按次序及时报告</a:t>
            </a:r>
            <a:r>
              <a:rPr lang="en-US" altLang="zh-CN" sz="2200" dirty="0">
                <a:latin typeface="+mn-ea"/>
              </a:rPr>
              <a:t>CPU</a:t>
            </a:r>
            <a:r>
              <a:rPr lang="zh-CN" altLang="en-US" sz="2200" dirty="0">
                <a:latin typeface="+mn-ea"/>
              </a:rPr>
              <a:t>。</a:t>
            </a:r>
            <a:endParaRPr lang="zh-CN" altLang="en-US" sz="2200" dirty="0"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200" dirty="0" smtClean="0">
                <a:latin typeface="+mn-ea"/>
              </a:rPr>
              <a:t>6)</a:t>
            </a:r>
            <a:r>
              <a:rPr lang="zh-CN" altLang="en-US" sz="2200" dirty="0" smtClean="0">
                <a:latin typeface="+mn-ea"/>
              </a:rPr>
              <a:t>设备控制</a:t>
            </a:r>
            <a:r>
              <a:rPr lang="zh-CN" altLang="en-US" sz="2200" dirty="0">
                <a:latin typeface="+mn-ea"/>
              </a:rPr>
              <a:t>器介于通道与设备之间，是通道对外部设备实行具体控制的机构。</a:t>
            </a:r>
            <a:endParaRPr lang="en-US" altLang="zh-CN" sz="2200" dirty="0">
              <a:latin typeface="+mn-ea"/>
            </a:endParaRPr>
          </a:p>
          <a:p>
            <a:pPr marL="469900" lvl="1">
              <a:lnSpc>
                <a:spcPct val="140000"/>
              </a:lnSpc>
            </a:pPr>
            <a:r>
              <a:rPr lang="zh-CN" altLang="en-US" sz="2200" dirty="0">
                <a:solidFill>
                  <a:srgbClr val="9900CC"/>
                </a:solidFill>
                <a:latin typeface="+mn-ea"/>
                <a:sym typeface="Wingdings" panose="05000000000000000000" pitchFamily="2" charset="2"/>
              </a:rPr>
              <a:t></a:t>
            </a:r>
            <a:r>
              <a:rPr lang="zh-CN" altLang="en-US" sz="2200" dirty="0" smtClean="0">
                <a:latin typeface="+mn-ea"/>
              </a:rPr>
              <a:t>将</a:t>
            </a:r>
            <a:r>
              <a:rPr lang="zh-CN" altLang="en-US" sz="2200" dirty="0">
                <a:latin typeface="+mn-ea"/>
              </a:rPr>
              <a:t>通道发送的命令转换为设备能接受的控制信号</a:t>
            </a:r>
            <a:endParaRPr lang="en-US" altLang="zh-CN" sz="2200" dirty="0">
              <a:latin typeface="+mn-ea"/>
            </a:endParaRPr>
          </a:p>
          <a:p>
            <a:pPr marL="469900" lvl="1">
              <a:lnSpc>
                <a:spcPct val="140000"/>
              </a:lnSpc>
            </a:pPr>
            <a:r>
              <a:rPr lang="zh-CN" altLang="en-US" sz="2200" dirty="0">
                <a:solidFill>
                  <a:srgbClr val="9900CC"/>
                </a:solidFill>
                <a:latin typeface="+mn-ea"/>
                <a:sym typeface="Wingdings" panose="05000000000000000000" pitchFamily="2" charset="2"/>
              </a:rPr>
              <a:t></a:t>
            </a:r>
            <a:r>
              <a:rPr lang="zh-CN" altLang="en-US" sz="2200" dirty="0" smtClean="0">
                <a:latin typeface="+mn-ea"/>
              </a:rPr>
              <a:t>向</a:t>
            </a:r>
            <a:r>
              <a:rPr lang="zh-CN" altLang="en-US" sz="2200" dirty="0">
                <a:latin typeface="+mn-ea"/>
              </a:rPr>
              <a:t>通道反映设备的状态</a:t>
            </a:r>
            <a:endParaRPr lang="en-US" altLang="zh-CN" sz="2200" dirty="0">
              <a:latin typeface="+mn-ea"/>
            </a:endParaRPr>
          </a:p>
          <a:p>
            <a:pPr marL="469900" lvl="1">
              <a:lnSpc>
                <a:spcPct val="140000"/>
              </a:lnSpc>
            </a:pPr>
            <a:r>
              <a:rPr lang="zh-CN" altLang="en-US" sz="2200" dirty="0">
                <a:solidFill>
                  <a:srgbClr val="9900CC"/>
                </a:solidFill>
                <a:latin typeface="+mn-ea"/>
                <a:sym typeface="Wingdings" panose="05000000000000000000" pitchFamily="2" charset="2"/>
              </a:rPr>
              <a:t></a:t>
            </a:r>
            <a:r>
              <a:rPr lang="zh-CN" altLang="en-US" sz="2200" dirty="0" smtClean="0">
                <a:latin typeface="+mn-ea"/>
              </a:rPr>
              <a:t>将</a:t>
            </a:r>
            <a:r>
              <a:rPr lang="zh-CN" altLang="en-US" sz="2200" dirty="0">
                <a:latin typeface="+mn-ea"/>
              </a:rPr>
              <a:t>设备的各种电平信号转换成通道能识别的标准逻辑信号</a:t>
            </a:r>
            <a:r>
              <a:rPr lang="zh-CN" altLang="en-US" sz="2000" dirty="0"/>
              <a:t>。</a:t>
            </a:r>
            <a:endParaRPr lang="zh-CN" altLang="en-US" dirty="0"/>
          </a:p>
        </p:txBody>
      </p:sp>
      <p:sp>
        <p:nvSpPr>
          <p:cNvPr id="3" name="标题 1"/>
          <p:cNvSpPr txBox="1"/>
          <p:nvPr/>
        </p:nvSpPr>
        <p:spPr>
          <a:xfrm>
            <a:off x="637039" y="155014"/>
            <a:ext cx="4106815" cy="617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2E4E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b="0" dirty="0" smtClean="0">
                <a:solidFill>
                  <a:schemeClr val="tx1"/>
                </a:solidFill>
                <a:effectLst/>
              </a:rPr>
              <a:t>10.6</a:t>
            </a:r>
            <a:r>
              <a:rPr lang="zh-CN" altLang="en-US" b="0" dirty="0" smtClean="0">
                <a:solidFill>
                  <a:schemeClr val="tx1"/>
                </a:solidFill>
                <a:effectLst/>
              </a:rPr>
              <a:t> 通道方式</a:t>
            </a:r>
            <a:endParaRPr lang="zh-CN" altLang="en-US" b="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637039" y="897597"/>
            <a:ext cx="3332060" cy="46166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禹卫书法行书简体" panose="02000603000000000000" pitchFamily="2" charset="-122"/>
                <a:ea typeface="禹卫书法行书简体" panose="02000603000000000000" pitchFamily="2" charset="-122"/>
                <a:cs typeface="+mj-cs"/>
                <a:sym typeface="Wingdings" panose="05000000000000000000" pitchFamily="2" charset="2"/>
              </a:rPr>
              <a:t>3. 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禹卫书法行书简体" panose="02000603000000000000" pitchFamily="2" charset="-122"/>
                <a:ea typeface="禹卫书法行书简体" panose="02000603000000000000" pitchFamily="2" charset="-122"/>
                <a:cs typeface="+mj-cs"/>
                <a:sym typeface="Wingdings" panose="05000000000000000000" pitchFamily="2" charset="2"/>
              </a:rPr>
              <a:t>通道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禹卫书法行书简体" panose="02000603000000000000" pitchFamily="2" charset="-122"/>
                <a:ea typeface="禹卫书法行书简体" panose="02000603000000000000" pitchFamily="2" charset="-122"/>
                <a:cs typeface="+mj-cs"/>
                <a:sym typeface="Wingdings" panose="05000000000000000000" pitchFamily="2" charset="2"/>
              </a:rPr>
              <a:t>结构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禹卫书法行书简体" panose="02000603000000000000" pitchFamily="2" charset="-122"/>
              <a:ea typeface="禹卫书法行书简体" panose="02000603000000000000" pitchFamily="2" charset="-122"/>
              <a:cs typeface="+mj-cs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220788" y="4683977"/>
            <a:ext cx="7772400" cy="1333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zh-CN" altLang="en-US" sz="2200" dirty="0">
                <a:solidFill>
                  <a:srgbClr val="9900CC"/>
                </a:solidFill>
                <a:latin typeface="+mn-ea"/>
                <a:sym typeface="Wingdings" panose="05000000000000000000" pitchFamily="2" charset="2"/>
              </a:rPr>
              <a:t></a:t>
            </a:r>
            <a:r>
              <a:rPr lang="zh-CN" altLang="en-US" sz="2200" dirty="0" smtClean="0">
                <a:latin typeface="+mn-ea"/>
              </a:rPr>
              <a:t>包括</a:t>
            </a:r>
            <a:r>
              <a:rPr lang="zh-CN" altLang="en-US" sz="2200" dirty="0">
                <a:latin typeface="+mn-ea"/>
              </a:rPr>
              <a:t>若干子通道，每个子通道服务于一个慢速设备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zh-CN" altLang="en-US" sz="2200" dirty="0">
                <a:solidFill>
                  <a:srgbClr val="9900CC"/>
                </a:solidFill>
                <a:latin typeface="+mn-ea"/>
                <a:sym typeface="Wingdings" panose="05000000000000000000" pitchFamily="2" charset="2"/>
              </a:rPr>
              <a:t></a:t>
            </a:r>
            <a:r>
              <a:rPr lang="zh-CN" altLang="en-US" sz="2200" dirty="0" smtClean="0">
                <a:latin typeface="+mn-ea"/>
              </a:rPr>
              <a:t>在</a:t>
            </a:r>
            <a:r>
              <a:rPr lang="zh-CN" altLang="en-US" sz="2200" dirty="0">
                <a:latin typeface="+mn-ea"/>
              </a:rPr>
              <a:t>一段时间内交替执行多个设备的通道子程序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zh-CN" altLang="en-US" sz="2200" dirty="0">
                <a:solidFill>
                  <a:srgbClr val="9900CC"/>
                </a:solidFill>
                <a:latin typeface="+mn-ea"/>
                <a:sym typeface="Wingdings" panose="05000000000000000000" pitchFamily="2" charset="2"/>
              </a:rPr>
              <a:t></a:t>
            </a:r>
            <a:r>
              <a:rPr lang="zh-CN" altLang="en-US" sz="2200" dirty="0" smtClean="0">
                <a:latin typeface="+mn-ea"/>
              </a:rPr>
              <a:t>传输</a:t>
            </a:r>
            <a:r>
              <a:rPr lang="zh-CN" altLang="en-US" sz="2200" dirty="0">
                <a:latin typeface="+mn-ea"/>
              </a:rPr>
              <a:t>单位是</a:t>
            </a:r>
            <a:r>
              <a:rPr lang="zh-CN" altLang="en-US" sz="2200" dirty="0" smtClean="0">
                <a:latin typeface="+mn-ea"/>
              </a:rPr>
              <a:t>字节</a:t>
            </a:r>
            <a:endParaRPr lang="en-US" altLang="zh-CN" sz="2200" dirty="0">
              <a:latin typeface="+mn-ea"/>
            </a:endParaRPr>
          </a:p>
        </p:txBody>
      </p:sp>
      <p:graphicFrame>
        <p:nvGraphicFramePr>
          <p:cNvPr id="7" name="对象 5"/>
          <p:cNvGraphicFramePr>
            <a:graphicFrameLocks noChangeAspect="1"/>
          </p:cNvGraphicFramePr>
          <p:nvPr/>
        </p:nvGraphicFramePr>
        <p:xfrm>
          <a:off x="4039787" y="1737918"/>
          <a:ext cx="6681803" cy="264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Picture" r:id="rId1" imgW="23040975" imgH="9115425" progId="Word.Picture.8">
                  <p:embed/>
                </p:oleObj>
              </mc:Choice>
              <mc:Fallback>
                <p:oleObj name="Picture" r:id="rId1" imgW="23040975" imgH="9115425" progId="Word.Picture.8">
                  <p:embed/>
                  <p:pic>
                    <p:nvPicPr>
                      <p:cNvPr id="0" name="图片 20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9787" y="1737918"/>
                        <a:ext cx="6681803" cy="26475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763554" y="1484204"/>
            <a:ext cx="2215671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300" b="1" dirty="0">
                <a:latin typeface="+mn-ea"/>
              </a:rPr>
              <a:t>1)</a:t>
            </a:r>
            <a:r>
              <a:rPr lang="zh-CN" altLang="en-US" sz="2300" b="1" dirty="0">
                <a:latin typeface="+mn-ea"/>
              </a:rPr>
              <a:t>字节多路通道</a:t>
            </a:r>
            <a:endParaRPr lang="zh-CN" altLang="en-US" sz="2300" b="1" dirty="0">
              <a:latin typeface="+mn-ea"/>
            </a:endParaRPr>
          </a:p>
        </p:txBody>
      </p:sp>
      <p:sp>
        <p:nvSpPr>
          <p:cNvPr id="2" name="标题 1"/>
          <p:cNvSpPr txBox="1"/>
          <p:nvPr/>
        </p:nvSpPr>
        <p:spPr>
          <a:xfrm>
            <a:off x="637039" y="155014"/>
            <a:ext cx="4106815" cy="617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2E4E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b="0" dirty="0" smtClean="0">
                <a:solidFill>
                  <a:schemeClr val="tx1"/>
                </a:solidFill>
                <a:effectLst/>
              </a:rPr>
              <a:t>10.6</a:t>
            </a:r>
            <a:r>
              <a:rPr lang="zh-CN" altLang="en-US" b="0" dirty="0" smtClean="0">
                <a:solidFill>
                  <a:schemeClr val="tx1"/>
                </a:solidFill>
                <a:effectLst/>
              </a:rPr>
              <a:t> 通道方式</a:t>
            </a:r>
            <a:endParaRPr lang="zh-CN" altLang="en-US" b="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637039" y="897597"/>
            <a:ext cx="3332060" cy="46166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禹卫书法行书简体" panose="02000603000000000000" pitchFamily="2" charset="-122"/>
                <a:ea typeface="禹卫书法行书简体" panose="02000603000000000000" pitchFamily="2" charset="-122"/>
                <a:cs typeface="+mj-cs"/>
                <a:sym typeface="Wingdings" panose="05000000000000000000" pitchFamily="2" charset="2"/>
              </a:rPr>
              <a:t>3. 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禹卫书法行书简体" panose="02000603000000000000" pitchFamily="2" charset="-122"/>
                <a:ea typeface="禹卫书法行书简体" panose="02000603000000000000" pitchFamily="2" charset="-122"/>
                <a:cs typeface="+mj-cs"/>
                <a:sym typeface="Wingdings" panose="05000000000000000000" pitchFamily="2" charset="2"/>
              </a:rPr>
              <a:t>通道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禹卫书法行书简体" panose="02000603000000000000" pitchFamily="2" charset="-122"/>
                <a:ea typeface="禹卫书法行书简体" panose="02000603000000000000" pitchFamily="2" charset="-122"/>
                <a:cs typeface="+mj-cs"/>
                <a:sym typeface="Wingdings" panose="05000000000000000000" pitchFamily="2" charset="2"/>
              </a:rPr>
              <a:t>结构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禹卫书法行书简体" panose="02000603000000000000" pitchFamily="2" charset="-122"/>
              <a:ea typeface="禹卫书法行书简体" panose="02000603000000000000" pitchFamily="2" charset="-122"/>
              <a:cs typeface="+mj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63554" y="1484204"/>
            <a:ext cx="16770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300" b="1" dirty="0" smtClean="0">
                <a:latin typeface="+mn-ea"/>
              </a:rPr>
              <a:t>2)</a:t>
            </a:r>
            <a:r>
              <a:rPr lang="zh-CN" altLang="en-US" sz="2300" b="1" dirty="0">
                <a:latin typeface="+mn-ea"/>
              </a:rPr>
              <a:t>选择通道</a:t>
            </a:r>
            <a:endParaRPr lang="zh-CN" altLang="en-US" sz="2300" b="1" dirty="0">
              <a:latin typeface="+mn-ea"/>
            </a:endParaRPr>
          </a:p>
        </p:txBody>
      </p:sp>
      <p:graphicFrame>
        <p:nvGraphicFramePr>
          <p:cNvPr id="5" name="对象 6"/>
          <p:cNvGraphicFramePr>
            <a:graphicFrameLocks noChangeAspect="1"/>
          </p:cNvGraphicFramePr>
          <p:nvPr/>
        </p:nvGraphicFramePr>
        <p:xfrm>
          <a:off x="3475331" y="1484204"/>
          <a:ext cx="7632847" cy="207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图片" r:id="rId1" imgW="4305300" imgH="1172210" progId="Word.Picture.8">
                  <p:embed/>
                </p:oleObj>
              </mc:Choice>
              <mc:Fallback>
                <p:oleObj name="图片" r:id="rId1" imgW="4305300" imgH="1172210" progId="Word.Picture.8">
                  <p:embed/>
                  <p:pic>
                    <p:nvPicPr>
                      <p:cNvPr id="0" name="图片 30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5331" y="1484204"/>
                        <a:ext cx="7632847" cy="2077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874206" y="3918416"/>
            <a:ext cx="1034980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200" dirty="0">
                <a:solidFill>
                  <a:srgbClr val="9900CC"/>
                </a:solidFill>
                <a:latin typeface="+mn-ea"/>
                <a:sym typeface="Wingdings" panose="05000000000000000000" pitchFamily="2" charset="2"/>
              </a:rPr>
              <a:t></a:t>
            </a:r>
            <a:r>
              <a:rPr lang="zh-CN" altLang="en-US" sz="2200" dirty="0" smtClean="0">
                <a:latin typeface="+mn-ea"/>
              </a:rPr>
              <a:t>设备</a:t>
            </a:r>
            <a:r>
              <a:rPr lang="zh-CN" altLang="en-US" sz="2200" dirty="0">
                <a:latin typeface="+mn-ea"/>
              </a:rPr>
              <a:t>以成批数据连续传送方式占用通道，直到指定数量的数据全部传送完毕，通道才转为其它设备服务。</a:t>
            </a:r>
            <a:endParaRPr lang="en-US" altLang="zh-CN" sz="2200" dirty="0">
              <a:latin typeface="+mn-ea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sz="2200" dirty="0">
                <a:solidFill>
                  <a:srgbClr val="9900CC"/>
                </a:solidFill>
                <a:latin typeface="+mn-ea"/>
                <a:sym typeface="Wingdings" panose="05000000000000000000" pitchFamily="2" charset="2"/>
              </a:rPr>
              <a:t></a:t>
            </a:r>
            <a:r>
              <a:rPr lang="zh-CN" altLang="en-US" sz="2200" dirty="0" smtClean="0">
                <a:latin typeface="+mn-ea"/>
              </a:rPr>
              <a:t>选择通道</a:t>
            </a:r>
            <a:r>
              <a:rPr lang="zh-CN" altLang="en-US" sz="2200" dirty="0">
                <a:latin typeface="+mn-ea"/>
              </a:rPr>
              <a:t>在物理上可以连接多个设备，但设备不能同时工作。</a:t>
            </a:r>
            <a:endParaRPr lang="en-US" altLang="zh-CN" sz="2200" dirty="0">
              <a:latin typeface="+mn-ea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sz="2200" dirty="0">
                <a:solidFill>
                  <a:srgbClr val="9900CC"/>
                </a:solidFill>
                <a:latin typeface="+mn-ea"/>
                <a:sym typeface="Wingdings" panose="05000000000000000000" pitchFamily="2" charset="2"/>
              </a:rPr>
              <a:t></a:t>
            </a:r>
            <a:r>
              <a:rPr lang="zh-CN" altLang="en-US" sz="2200" dirty="0" smtClean="0">
                <a:latin typeface="+mn-ea"/>
              </a:rPr>
              <a:t>选择通道</a:t>
            </a:r>
            <a:r>
              <a:rPr lang="zh-CN" altLang="en-US" sz="2200" dirty="0">
                <a:latin typeface="+mn-ea"/>
              </a:rPr>
              <a:t>只有一个子通道，它适用于大批量数据的高速传送。 </a:t>
            </a:r>
            <a:endParaRPr lang="zh-CN" altLang="en-US" sz="2200" dirty="0">
              <a:latin typeface="+mn-ea"/>
            </a:endParaRPr>
          </a:p>
        </p:txBody>
      </p:sp>
      <p:sp>
        <p:nvSpPr>
          <p:cNvPr id="3" name="标题 1"/>
          <p:cNvSpPr txBox="1"/>
          <p:nvPr/>
        </p:nvSpPr>
        <p:spPr>
          <a:xfrm>
            <a:off x="637039" y="155014"/>
            <a:ext cx="4106815" cy="617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2E4E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b="0" dirty="0" smtClean="0">
                <a:solidFill>
                  <a:schemeClr val="tx1"/>
                </a:solidFill>
                <a:effectLst/>
              </a:rPr>
              <a:t>10.6</a:t>
            </a:r>
            <a:r>
              <a:rPr lang="zh-CN" altLang="en-US" b="0" dirty="0" smtClean="0">
                <a:solidFill>
                  <a:schemeClr val="tx1"/>
                </a:solidFill>
                <a:effectLst/>
              </a:rPr>
              <a:t> 通道方式</a:t>
            </a:r>
            <a:endParaRPr lang="zh-CN" altLang="en-US" b="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637039" y="897597"/>
            <a:ext cx="3332060" cy="46166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禹卫书法行书简体" panose="02000603000000000000" pitchFamily="2" charset="-122"/>
                <a:ea typeface="禹卫书法行书简体" panose="02000603000000000000" pitchFamily="2" charset="-122"/>
                <a:cs typeface="+mj-cs"/>
                <a:sym typeface="Wingdings" panose="05000000000000000000" pitchFamily="2" charset="2"/>
              </a:rPr>
              <a:t>3. 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禹卫书法行书简体" panose="02000603000000000000" pitchFamily="2" charset="-122"/>
                <a:ea typeface="禹卫书法行书简体" panose="02000603000000000000" pitchFamily="2" charset="-122"/>
                <a:cs typeface="+mj-cs"/>
                <a:sym typeface="Wingdings" panose="05000000000000000000" pitchFamily="2" charset="2"/>
              </a:rPr>
              <a:t>通道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禹卫书法行书简体" panose="02000603000000000000" pitchFamily="2" charset="-122"/>
                <a:ea typeface="禹卫书法行书简体" panose="02000603000000000000" pitchFamily="2" charset="-122"/>
                <a:cs typeface="+mj-cs"/>
                <a:sym typeface="Wingdings" panose="05000000000000000000" pitchFamily="2" charset="2"/>
              </a:rPr>
              <a:t>结构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禹卫书法行书简体" panose="02000603000000000000" pitchFamily="2" charset="-122"/>
              <a:ea typeface="禹卫书法行书简体" panose="02000603000000000000" pitchFamily="2" charset="-122"/>
              <a:cs typeface="+mj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63553" y="1598024"/>
            <a:ext cx="68129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300" b="1" dirty="0" smtClean="0">
                <a:latin typeface="+mn-ea"/>
              </a:rPr>
              <a:t>3)</a:t>
            </a:r>
            <a:r>
              <a:rPr lang="zh-CN" altLang="en-US" sz="2300" b="1" dirty="0">
                <a:latin typeface="+mn-ea"/>
              </a:rPr>
              <a:t>数组多路</a:t>
            </a:r>
            <a:r>
              <a:rPr lang="zh-CN" altLang="en-US" sz="2300" b="1" dirty="0" smtClean="0">
                <a:latin typeface="+mn-ea"/>
              </a:rPr>
              <a:t>通道</a:t>
            </a:r>
            <a:r>
              <a:rPr lang="en-US" altLang="zh-CN" sz="2300" b="1" dirty="0" smtClean="0">
                <a:latin typeface="+mn-ea"/>
              </a:rPr>
              <a:t>-</a:t>
            </a:r>
            <a:r>
              <a:rPr lang="zh-CN" altLang="en-US" sz="2400" dirty="0" smtClean="0">
                <a:latin typeface="+mn-ea"/>
              </a:rPr>
              <a:t>字节</a:t>
            </a:r>
            <a:r>
              <a:rPr lang="zh-CN" altLang="en-US" sz="2400" dirty="0">
                <a:latin typeface="+mn-ea"/>
              </a:rPr>
              <a:t>多路和选择通道折中</a:t>
            </a:r>
            <a:endParaRPr lang="zh-CN" altLang="en-US" sz="23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98620" y="2298451"/>
            <a:ext cx="9462198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200" dirty="0">
                <a:solidFill>
                  <a:srgbClr val="9900CC"/>
                </a:solidFill>
                <a:latin typeface="+mn-ea"/>
                <a:sym typeface="Wingdings" panose="05000000000000000000" pitchFamily="2" charset="2"/>
              </a:rPr>
              <a:t></a:t>
            </a:r>
            <a:r>
              <a:rPr lang="zh-CN" altLang="en-US" sz="2200" dirty="0" smtClean="0">
                <a:latin typeface="+mn-ea"/>
              </a:rPr>
              <a:t>多</a:t>
            </a:r>
            <a:r>
              <a:rPr lang="zh-CN" altLang="en-US" sz="2200" dirty="0">
                <a:latin typeface="+mn-ea"/>
              </a:rPr>
              <a:t>个设备以数据组（块）为单位交叉使用通道</a:t>
            </a:r>
            <a:r>
              <a:rPr lang="zh-CN" altLang="en-US" sz="2200" dirty="0" smtClean="0">
                <a:latin typeface="+mn-ea"/>
              </a:rPr>
              <a:t>。设备</a:t>
            </a:r>
            <a:r>
              <a:rPr lang="zh-CN" altLang="en-US" sz="2200" dirty="0">
                <a:latin typeface="+mn-ea"/>
              </a:rPr>
              <a:t>占用通道时，连续传送一组数据，然后将出让通道</a:t>
            </a:r>
            <a:r>
              <a:rPr lang="zh-CN" altLang="en-US" sz="2200" dirty="0" smtClean="0">
                <a:latin typeface="+mn-ea"/>
              </a:rPr>
              <a:t>使用权</a:t>
            </a:r>
            <a:r>
              <a:rPr lang="en-US" altLang="zh-CN" sz="2200" dirty="0" smtClean="0">
                <a:latin typeface="+mn-ea"/>
              </a:rPr>
              <a:t>;</a:t>
            </a:r>
            <a:endParaRPr lang="en-US" altLang="zh-CN" sz="2200" dirty="0">
              <a:latin typeface="+mn-ea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sz="2200" dirty="0">
                <a:solidFill>
                  <a:srgbClr val="9900CC"/>
                </a:solidFill>
                <a:latin typeface="+mn-ea"/>
                <a:sym typeface="Wingdings" panose="05000000000000000000" pitchFamily="2" charset="2"/>
              </a:rPr>
              <a:t></a:t>
            </a:r>
            <a:r>
              <a:rPr lang="zh-CN" altLang="en-US" sz="2200" dirty="0" smtClean="0">
                <a:latin typeface="+mn-ea"/>
              </a:rPr>
              <a:t>数据</a:t>
            </a:r>
            <a:r>
              <a:rPr lang="zh-CN" altLang="en-US" sz="2200" dirty="0">
                <a:latin typeface="+mn-ea"/>
              </a:rPr>
              <a:t>组的大小因设备而异，有</a:t>
            </a:r>
            <a:r>
              <a:rPr lang="en-US" altLang="zh-CN" sz="2200" dirty="0">
                <a:latin typeface="+mn-ea"/>
              </a:rPr>
              <a:t>256B</a:t>
            </a:r>
            <a:r>
              <a:rPr lang="zh-CN" altLang="en-US" sz="2200" dirty="0">
                <a:latin typeface="+mn-ea"/>
              </a:rPr>
              <a:t>、</a:t>
            </a:r>
            <a:r>
              <a:rPr lang="en-US" altLang="zh-CN" sz="2200" dirty="0">
                <a:latin typeface="+mn-ea"/>
              </a:rPr>
              <a:t>512B</a:t>
            </a:r>
            <a:r>
              <a:rPr lang="zh-CN" altLang="en-US" sz="2200" dirty="0">
                <a:latin typeface="+mn-ea"/>
              </a:rPr>
              <a:t>或</a:t>
            </a:r>
            <a:r>
              <a:rPr lang="en-US" altLang="zh-CN" sz="2200" dirty="0">
                <a:latin typeface="+mn-ea"/>
              </a:rPr>
              <a:t>1KB</a:t>
            </a:r>
            <a:r>
              <a:rPr lang="zh-CN" altLang="en-US" sz="2200" dirty="0">
                <a:latin typeface="+mn-ea"/>
              </a:rPr>
              <a:t>等。 </a:t>
            </a:r>
            <a:endParaRPr lang="zh-CN" altLang="en-US" sz="2200" dirty="0">
              <a:latin typeface="+mn-ea"/>
            </a:endParaRPr>
          </a:p>
        </p:txBody>
      </p:sp>
      <p:sp>
        <p:nvSpPr>
          <p:cNvPr id="2" name="标题 1"/>
          <p:cNvSpPr txBox="1"/>
          <p:nvPr/>
        </p:nvSpPr>
        <p:spPr>
          <a:xfrm>
            <a:off x="637039" y="155014"/>
            <a:ext cx="4106815" cy="617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2E4E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b="0" dirty="0" smtClean="0">
                <a:solidFill>
                  <a:schemeClr val="tx1"/>
                </a:solidFill>
                <a:effectLst/>
              </a:rPr>
              <a:t>10.6</a:t>
            </a:r>
            <a:r>
              <a:rPr lang="zh-CN" altLang="en-US" b="0" dirty="0" smtClean="0">
                <a:solidFill>
                  <a:schemeClr val="tx1"/>
                </a:solidFill>
                <a:effectLst/>
              </a:rPr>
              <a:t> 通道方式</a:t>
            </a:r>
            <a:endParaRPr lang="zh-CN" altLang="en-US" b="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10402" y="2472623"/>
            <a:ext cx="7858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禹卫书法行书简体" panose="02000603000000000000" pitchFamily="2" charset="-122"/>
                <a:ea typeface="禹卫书法行书简体" panose="02000603000000000000" pitchFamily="2" charset="-122"/>
                <a:cs typeface="+mj-cs"/>
              </a:rPr>
              <a:t>第二部分完</a:t>
            </a:r>
            <a:endParaRPr lang="en-US" altLang="zh-CN" sz="8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禹卫书法行书简体" panose="02000603000000000000" pitchFamily="2" charset="-122"/>
              <a:ea typeface="禹卫书法行书简体" panose="02000603000000000000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 txBox="1"/>
          <p:nvPr/>
        </p:nvSpPr>
        <p:spPr>
          <a:xfrm>
            <a:off x="3259928" y="2544492"/>
            <a:ext cx="5609044" cy="617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2E4E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tx1"/>
                </a:solidFill>
                <a:latin typeface="禹卫书法行书简体" panose="02000603000000000000" pitchFamily="2" charset="-122"/>
                <a:ea typeface="禹卫书法行书简体" panose="02000603000000000000" pitchFamily="2" charset="-122"/>
              </a:rPr>
              <a:t>10.5 DMA</a:t>
            </a:r>
            <a:r>
              <a:rPr lang="zh-CN" altLang="en-US" dirty="0" smtClean="0">
                <a:solidFill>
                  <a:schemeClr val="tx1"/>
                </a:solidFill>
                <a:latin typeface="禹卫书法行书简体" panose="02000603000000000000" pitchFamily="2" charset="-122"/>
                <a:ea typeface="禹卫书法行书简体" panose="02000603000000000000" pitchFamily="2" charset="-122"/>
              </a:rPr>
              <a:t>中断</a:t>
            </a:r>
            <a:r>
              <a:rPr lang="zh-CN" altLang="en-US" dirty="0">
                <a:solidFill>
                  <a:schemeClr val="tx1"/>
                </a:solidFill>
                <a:latin typeface="禹卫书法行书简体" panose="02000603000000000000" pitchFamily="2" charset="-122"/>
                <a:ea typeface="禹卫书法行书简体" panose="02000603000000000000" pitchFamily="2" charset="-122"/>
              </a:rPr>
              <a:t>方式</a:t>
            </a:r>
            <a:endParaRPr lang="zh-CN" altLang="en-US" dirty="0">
              <a:solidFill>
                <a:schemeClr val="tx1"/>
              </a:solidFill>
              <a:latin typeface="禹卫书法行书简体" panose="02000603000000000000" pitchFamily="2" charset="-122"/>
              <a:ea typeface="禹卫书法行书简体" panose="02000603000000000000" pitchFamily="2" charset="-122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3268818" y="3045507"/>
            <a:ext cx="5609044" cy="617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2E4E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tx1"/>
                </a:solidFill>
                <a:latin typeface="禹卫书法行书简体" panose="02000603000000000000" pitchFamily="2" charset="-122"/>
                <a:ea typeface="禹卫书法行书简体" panose="02000603000000000000" pitchFamily="2" charset="-122"/>
              </a:rPr>
              <a:t>10.6 </a:t>
            </a:r>
            <a:r>
              <a:rPr lang="zh-CN" altLang="en-US" dirty="0" smtClean="0">
                <a:solidFill>
                  <a:schemeClr val="tx1"/>
                </a:solidFill>
                <a:latin typeface="禹卫书法行书简体" panose="02000603000000000000" pitchFamily="2" charset="-122"/>
                <a:ea typeface="禹卫书法行书简体" panose="02000603000000000000" pitchFamily="2" charset="-122"/>
              </a:rPr>
              <a:t>通道</a:t>
            </a:r>
            <a:r>
              <a:rPr lang="zh-CN" altLang="en-US" dirty="0">
                <a:solidFill>
                  <a:schemeClr val="tx1"/>
                </a:solidFill>
                <a:latin typeface="禹卫书法行书简体" panose="02000603000000000000" pitchFamily="2" charset="-122"/>
                <a:ea typeface="禹卫书法行书简体" panose="02000603000000000000" pitchFamily="2" charset="-122"/>
              </a:rPr>
              <a:t>方式</a:t>
            </a:r>
            <a:endParaRPr lang="zh-CN" altLang="en-US" dirty="0">
              <a:solidFill>
                <a:schemeClr val="tx1"/>
              </a:solidFill>
              <a:latin typeface="禹卫书法行书简体" panose="02000603000000000000" pitchFamily="2" charset="-122"/>
              <a:ea typeface="禹卫书法行书简体" panose="02000603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617584" y="193924"/>
            <a:ext cx="4106815" cy="617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2E4E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b="0" dirty="0" smtClean="0">
                <a:solidFill>
                  <a:schemeClr val="tx1"/>
                </a:solidFill>
                <a:effectLst/>
              </a:rPr>
              <a:t>10.4</a:t>
            </a:r>
            <a:r>
              <a:rPr lang="zh-CN" altLang="en-US" b="0" dirty="0">
                <a:solidFill>
                  <a:schemeClr val="tx1"/>
                </a:solidFill>
                <a:effectLst/>
              </a:rPr>
              <a:t> </a:t>
            </a:r>
            <a:r>
              <a:rPr lang="zh-CN" altLang="en-US" b="0" dirty="0" smtClean="0">
                <a:solidFill>
                  <a:schemeClr val="tx1"/>
                </a:solidFill>
                <a:effectLst/>
              </a:rPr>
              <a:t>中断方式</a:t>
            </a:r>
            <a:endParaRPr lang="zh-CN" altLang="en-US" b="0" dirty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07487" y="858685"/>
            <a:ext cx="5314446" cy="46166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禹卫书法行书简体" panose="02000603000000000000" pitchFamily="2" charset="-122"/>
                <a:ea typeface="禹卫书法行书简体" panose="02000603000000000000" pitchFamily="2" charset="-122"/>
                <a:cs typeface="+mj-cs"/>
                <a:sym typeface="Wingdings" panose="05000000000000000000" pitchFamily="2" charset="2"/>
              </a:rPr>
              <a:t>11.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禹卫书法行书简体" panose="02000603000000000000" pitchFamily="2" charset="-122"/>
                <a:ea typeface="禹卫书法行书简体" panose="02000603000000000000" pitchFamily="2" charset="-122"/>
                <a:cs typeface="+mj-cs"/>
              </a:rPr>
              <a:t>中断应用举例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禹卫书法行书简体" panose="02000603000000000000" pitchFamily="2" charset="-122"/>
              <a:ea typeface="禹卫书法行书简体" panose="02000603000000000000" pitchFamily="2" charset="-122"/>
              <a:cs typeface="+mj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7312" y="1349534"/>
            <a:ext cx="108221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dirty="0">
                <a:latin typeface="+mn-ea"/>
              </a:rPr>
              <a:t>例</a:t>
            </a:r>
            <a:r>
              <a:rPr lang="en-US" altLang="zh-CN" sz="2000" dirty="0">
                <a:latin typeface="+mn-ea"/>
              </a:rPr>
              <a:t>1 </a:t>
            </a:r>
            <a:r>
              <a:rPr lang="zh-CN" altLang="en-US" sz="2000" dirty="0" smtClean="0">
                <a:latin typeface="+mn-ea"/>
              </a:rPr>
              <a:t>程序</a:t>
            </a:r>
            <a:r>
              <a:rPr lang="zh-CN" altLang="en-US" sz="2000" dirty="0">
                <a:latin typeface="+mn-ea"/>
              </a:rPr>
              <a:t>查询方式</a:t>
            </a:r>
            <a:r>
              <a:rPr lang="zh-CN" altLang="en-US" sz="2000" dirty="0" smtClean="0">
                <a:latin typeface="+mn-ea"/>
              </a:rPr>
              <a:t>的</a:t>
            </a:r>
            <a:r>
              <a:rPr lang="en-US" altLang="zh-CN" sz="2000" dirty="0" smtClean="0">
                <a:latin typeface="+mn-ea"/>
              </a:rPr>
              <a:t>I/O</a:t>
            </a:r>
            <a:r>
              <a:rPr lang="zh-CN" altLang="en-US" sz="2000" dirty="0" smtClean="0">
                <a:latin typeface="+mn-ea"/>
              </a:rPr>
              <a:t>系统</a:t>
            </a:r>
            <a:r>
              <a:rPr lang="zh-CN" altLang="en-US" sz="2000" dirty="0" smtClean="0">
                <a:latin typeface="+mn-ea"/>
              </a:rPr>
              <a:t>，每次查询处理需</a:t>
            </a:r>
            <a:r>
              <a:rPr lang="en-US" altLang="zh-CN" sz="2000" dirty="0" smtClean="0">
                <a:latin typeface="+mn-ea"/>
              </a:rPr>
              <a:t>100</a:t>
            </a:r>
            <a:r>
              <a:rPr lang="zh-CN" altLang="en-US" sz="2000" dirty="0">
                <a:latin typeface="+mn-ea"/>
              </a:rPr>
              <a:t>个时钟周期，</a:t>
            </a:r>
            <a:r>
              <a:rPr lang="en-US" altLang="zh-CN" sz="2000" dirty="0" smtClean="0">
                <a:latin typeface="+mn-ea"/>
              </a:rPr>
              <a:t>CPU</a:t>
            </a:r>
            <a:r>
              <a:rPr lang="zh-CN" altLang="en-US" sz="2000" dirty="0" smtClean="0">
                <a:latin typeface="+mn-ea"/>
              </a:rPr>
              <a:t>主频为</a:t>
            </a:r>
            <a:r>
              <a:rPr lang="en-US" altLang="zh-CN" sz="2000" dirty="0" smtClean="0">
                <a:latin typeface="+mn-ea"/>
              </a:rPr>
              <a:t>50MHZ</a:t>
            </a:r>
            <a:r>
              <a:rPr lang="zh-CN" altLang="en-US" sz="2000" dirty="0" smtClean="0">
                <a:latin typeface="+mn-ea"/>
              </a:rPr>
              <a:t>，鼠标</a:t>
            </a:r>
            <a:r>
              <a:rPr lang="zh-CN" altLang="en-US" sz="2000" dirty="0">
                <a:latin typeface="+mn-ea"/>
              </a:rPr>
              <a:t>和</a:t>
            </a:r>
            <a:r>
              <a:rPr lang="zh-CN" altLang="en-US" sz="2000" dirty="0" smtClean="0">
                <a:latin typeface="+mn-ea"/>
              </a:rPr>
              <a:t>硬盘均均通过查询方式访问，对鼠标有效操作要求</a:t>
            </a:r>
            <a:r>
              <a:rPr lang="zh-CN" altLang="en-US" sz="2000" dirty="0" smtClean="0">
                <a:latin typeface="+mn-ea"/>
              </a:rPr>
              <a:t>每秒查询</a:t>
            </a:r>
            <a:r>
              <a:rPr lang="en-US" altLang="zh-CN" sz="2000" dirty="0" smtClean="0">
                <a:latin typeface="+mn-ea"/>
              </a:rPr>
              <a:t>30</a:t>
            </a:r>
            <a:r>
              <a:rPr lang="zh-CN" altLang="en-US" sz="2000" dirty="0" smtClean="0">
                <a:latin typeface="+mn-ea"/>
              </a:rPr>
              <a:t>次，</a:t>
            </a:r>
            <a:r>
              <a:rPr lang="zh-CN" altLang="en-US" sz="2000" dirty="0" smtClean="0">
                <a:latin typeface="+mn-ea"/>
              </a:rPr>
              <a:t>若硬盘</a:t>
            </a:r>
            <a:r>
              <a:rPr lang="zh-CN" altLang="en-US" sz="2000" dirty="0">
                <a:latin typeface="+mn-ea"/>
              </a:rPr>
              <a:t>以</a:t>
            </a:r>
            <a:r>
              <a:rPr lang="en-US" altLang="zh-CN" sz="2000" dirty="0">
                <a:latin typeface="+mn-ea"/>
              </a:rPr>
              <a:t>32</a:t>
            </a:r>
            <a:r>
              <a:rPr lang="zh-CN" altLang="en-US" sz="2000" dirty="0">
                <a:latin typeface="+mn-ea"/>
              </a:rPr>
              <a:t>位字长为单位传输数据，即被</a:t>
            </a:r>
            <a:r>
              <a:rPr lang="en-US" altLang="zh-CN" sz="2000" dirty="0">
                <a:latin typeface="+mn-ea"/>
              </a:rPr>
              <a:t>CPU</a:t>
            </a:r>
            <a:r>
              <a:rPr lang="zh-CN" altLang="en-US" sz="2000" dirty="0">
                <a:latin typeface="+mn-ea"/>
              </a:rPr>
              <a:t>查询</a:t>
            </a:r>
            <a:r>
              <a:rPr lang="zh-CN" altLang="en-US" sz="2000" dirty="0" smtClean="0">
                <a:latin typeface="+mn-ea"/>
              </a:rPr>
              <a:t>成功时传输</a:t>
            </a:r>
            <a:r>
              <a:rPr lang="en-US" altLang="zh-CN" sz="2000" dirty="0">
                <a:latin typeface="+mn-ea"/>
              </a:rPr>
              <a:t>32</a:t>
            </a:r>
            <a:r>
              <a:rPr lang="zh-CN" altLang="en-US" sz="2000" dirty="0">
                <a:latin typeface="+mn-ea"/>
              </a:rPr>
              <a:t>位信息</a:t>
            </a:r>
            <a:r>
              <a:rPr lang="en-US" altLang="zh-CN" sz="2000" dirty="0">
                <a:latin typeface="+mn-ea"/>
              </a:rPr>
              <a:t>,</a:t>
            </a:r>
            <a:r>
              <a:rPr lang="zh-CN" altLang="en-US" sz="2000" dirty="0">
                <a:latin typeface="+mn-ea"/>
              </a:rPr>
              <a:t>应用</a:t>
            </a:r>
            <a:r>
              <a:rPr lang="zh-CN" altLang="en-US" sz="2000" dirty="0" smtClean="0">
                <a:latin typeface="+mn-ea"/>
              </a:rPr>
              <a:t>要求硬盘访问速率</a:t>
            </a:r>
            <a:r>
              <a:rPr lang="zh-CN" altLang="en-US" sz="2000" dirty="0" smtClean="0">
                <a:latin typeface="+mn-ea"/>
              </a:rPr>
              <a:t>至少达</a:t>
            </a:r>
            <a:r>
              <a:rPr lang="en-US" altLang="zh-CN" sz="2000" dirty="0" smtClean="0">
                <a:latin typeface="+mn-ea"/>
              </a:rPr>
              <a:t>2MB/s</a:t>
            </a:r>
            <a:r>
              <a:rPr lang="en-US" altLang="zh-CN" sz="2000" dirty="0">
                <a:latin typeface="+mn-ea"/>
              </a:rPr>
              <a:t>.</a:t>
            </a:r>
            <a:r>
              <a:rPr lang="zh-CN" altLang="en-US" sz="2000" dirty="0">
                <a:latin typeface="+mn-ea"/>
              </a:rPr>
              <a:t>求</a:t>
            </a:r>
            <a:r>
              <a:rPr lang="en-US" altLang="zh-CN" sz="2000" dirty="0">
                <a:latin typeface="+mn-ea"/>
              </a:rPr>
              <a:t>CPU</a:t>
            </a:r>
            <a:r>
              <a:rPr lang="zh-CN" altLang="en-US" sz="2000" dirty="0" smtClean="0">
                <a:latin typeface="+mn-ea"/>
              </a:rPr>
              <a:t>对鼠标和磁盘以程序</a:t>
            </a:r>
            <a:r>
              <a:rPr lang="zh-CN" altLang="en-US" sz="2000" dirty="0">
                <a:latin typeface="+mn-ea"/>
              </a:rPr>
              <a:t>查询方式访问所花费的时间比率，由此可得到什么结论？</a:t>
            </a:r>
            <a:endParaRPr lang="zh-CN" altLang="en-US" sz="2000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97132" y="3005124"/>
            <a:ext cx="1012325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2000" dirty="0">
                <a:latin typeface="+mn-ea"/>
              </a:rPr>
              <a:t>解</a:t>
            </a:r>
            <a:r>
              <a:rPr lang="en-US" altLang="zh-CN" sz="2000" dirty="0">
                <a:latin typeface="+mn-ea"/>
                <a:sym typeface="Wingdings" panose="05000000000000000000" pitchFamily="2" charset="2"/>
              </a:rPr>
              <a:t>: (1) </a:t>
            </a:r>
            <a:r>
              <a:rPr lang="zh-CN" altLang="en-US" sz="2000" dirty="0" smtClean="0">
                <a:latin typeface="+mn-ea"/>
                <a:sym typeface="Wingdings" panose="05000000000000000000" pitchFamily="2" charset="2"/>
              </a:rPr>
              <a:t>鼠标</a:t>
            </a:r>
            <a:r>
              <a:rPr lang="zh-CN" altLang="en-US" sz="2000" dirty="0" smtClean="0">
                <a:latin typeface="+mn-ea"/>
                <a:sym typeface="Wingdings" panose="05000000000000000000" pitchFamily="2" charset="2"/>
              </a:rPr>
              <a:t>应用每秒钟所</a:t>
            </a:r>
            <a:r>
              <a:rPr lang="zh-CN" altLang="en-US" sz="2000" dirty="0" smtClean="0">
                <a:latin typeface="+mn-ea"/>
                <a:sym typeface="Wingdings" panose="05000000000000000000" pitchFamily="2" charset="2"/>
              </a:rPr>
              <a:t>需时钟</a:t>
            </a:r>
            <a:r>
              <a:rPr lang="zh-CN" altLang="en-US" sz="2000" dirty="0">
                <a:latin typeface="+mn-ea"/>
                <a:sym typeface="Wingdings" panose="05000000000000000000" pitchFamily="2" charset="2"/>
              </a:rPr>
              <a:t>周期数为</a:t>
            </a:r>
            <a:r>
              <a:rPr lang="en-US" altLang="zh-CN" sz="2000" dirty="0">
                <a:latin typeface="+mn-ea"/>
                <a:sym typeface="Wingdings" panose="05000000000000000000" pitchFamily="2" charset="2"/>
              </a:rPr>
              <a:t>:</a:t>
            </a:r>
            <a:endParaRPr lang="en-US" altLang="zh-CN" sz="2000" dirty="0">
              <a:latin typeface="+mn-ea"/>
              <a:sym typeface="Wingdings" panose="05000000000000000000" pitchFamily="2" charset="2"/>
            </a:endParaRPr>
          </a:p>
          <a:p>
            <a:pPr>
              <a:lnSpc>
                <a:spcPct val="135000"/>
              </a:lnSpc>
            </a:pPr>
            <a:r>
              <a:rPr lang="en-US" altLang="zh-CN" sz="2000" dirty="0">
                <a:latin typeface="+mn-ea"/>
                <a:sym typeface="Wingdings" panose="05000000000000000000" pitchFamily="2" charset="2"/>
              </a:rPr>
              <a:t>             100*30 = 3000</a:t>
            </a:r>
            <a:endParaRPr lang="en-US" altLang="zh-CN" sz="2000" dirty="0">
              <a:latin typeface="+mn-ea"/>
              <a:sym typeface="Wingdings" panose="05000000000000000000" pitchFamily="2" charset="2"/>
            </a:endParaRPr>
          </a:p>
          <a:p>
            <a:pPr>
              <a:lnSpc>
                <a:spcPct val="135000"/>
              </a:lnSpc>
            </a:pPr>
            <a:r>
              <a:rPr lang="en-US" altLang="zh-CN" sz="2000" dirty="0">
                <a:latin typeface="+mn-ea"/>
                <a:sym typeface="Wingdings" panose="05000000000000000000" pitchFamily="2" charset="2"/>
              </a:rPr>
              <a:t>            </a:t>
            </a:r>
            <a:r>
              <a:rPr lang="en-US" altLang="zh-CN" sz="2000" dirty="0" smtClean="0">
                <a:latin typeface="+mn-ea"/>
                <a:sym typeface="Wingdings" panose="05000000000000000000" pitchFamily="2" charset="2"/>
              </a:rPr>
              <a:t>CPU</a:t>
            </a:r>
            <a:r>
              <a:rPr lang="zh-CN" altLang="en-US" sz="2000" dirty="0" smtClean="0">
                <a:latin typeface="+mn-ea"/>
                <a:sym typeface="Wingdings" panose="05000000000000000000" pitchFamily="2" charset="2"/>
              </a:rPr>
              <a:t>采用查询方式使用</a:t>
            </a:r>
            <a:r>
              <a:rPr lang="zh-CN" altLang="en-US" sz="2000" dirty="0" smtClean="0">
                <a:latin typeface="+mn-ea"/>
                <a:sym typeface="Wingdings" panose="05000000000000000000" pitchFamily="2" charset="2"/>
              </a:rPr>
              <a:t>鼠标每秒用间</a:t>
            </a:r>
            <a:r>
              <a:rPr lang="zh-CN" altLang="en-US" sz="2000" dirty="0" smtClean="0">
                <a:latin typeface="+mn-ea"/>
                <a:sym typeface="Wingdings" panose="05000000000000000000" pitchFamily="2" charset="2"/>
              </a:rPr>
              <a:t>占比为</a:t>
            </a:r>
            <a:r>
              <a:rPr lang="en-US" altLang="zh-CN" sz="2000" dirty="0">
                <a:latin typeface="+mn-ea"/>
                <a:sym typeface="Wingdings" panose="05000000000000000000" pitchFamily="2" charset="2"/>
              </a:rPr>
              <a:t>: 3000/(50*10</a:t>
            </a:r>
            <a:r>
              <a:rPr lang="en-US" altLang="zh-CN" sz="2000" baseline="30000" dirty="0">
                <a:latin typeface="+mn-ea"/>
                <a:sym typeface="Wingdings" panose="05000000000000000000" pitchFamily="2" charset="2"/>
              </a:rPr>
              <a:t>6</a:t>
            </a:r>
            <a:r>
              <a:rPr lang="en-US" altLang="zh-CN" sz="2000" dirty="0">
                <a:latin typeface="+mn-ea"/>
                <a:sym typeface="Wingdings" panose="05000000000000000000" pitchFamily="2" charset="2"/>
              </a:rPr>
              <a:t>) = 0.006%</a:t>
            </a:r>
            <a:endParaRPr lang="en-US" altLang="zh-CN" sz="2000" dirty="0">
              <a:latin typeface="+mn-ea"/>
              <a:sym typeface="Wingdings" panose="05000000000000000000" pitchFamily="2" charset="2"/>
            </a:endParaRPr>
          </a:p>
          <a:p>
            <a:pPr>
              <a:lnSpc>
                <a:spcPct val="135000"/>
              </a:lnSpc>
            </a:pPr>
            <a:r>
              <a:rPr lang="zh-CN" altLang="en-US" sz="2000" dirty="0" smtClean="0">
                <a:latin typeface="+mn-ea"/>
                <a:sym typeface="Wingdings" panose="05000000000000000000" pitchFamily="2" charset="2"/>
              </a:rPr>
              <a:t>            鼠标使用程序查询方式基本</a:t>
            </a:r>
            <a:r>
              <a:rPr lang="zh-CN" altLang="en-US" sz="2000" dirty="0">
                <a:latin typeface="+mn-ea"/>
                <a:sym typeface="Wingdings" panose="05000000000000000000" pitchFamily="2" charset="2"/>
              </a:rPr>
              <a:t>不影响</a:t>
            </a:r>
            <a:r>
              <a:rPr lang="en-US" altLang="zh-CN" sz="2000" dirty="0">
                <a:latin typeface="+mn-ea"/>
                <a:sym typeface="Wingdings" panose="05000000000000000000" pitchFamily="2" charset="2"/>
              </a:rPr>
              <a:t>CPU</a:t>
            </a:r>
            <a:r>
              <a:rPr lang="zh-CN" altLang="en-US" sz="2000" dirty="0">
                <a:latin typeface="+mn-ea"/>
                <a:sym typeface="Wingdings" panose="05000000000000000000" pitchFamily="2" charset="2"/>
              </a:rPr>
              <a:t>的性能</a:t>
            </a:r>
            <a:r>
              <a:rPr lang="en-US" altLang="zh-CN" sz="2000" dirty="0">
                <a:latin typeface="+mn-ea"/>
                <a:sym typeface="Wingdings" panose="05000000000000000000" pitchFamily="2" charset="2"/>
              </a:rPr>
              <a:t>.</a:t>
            </a:r>
            <a:endParaRPr lang="en-US" altLang="zh-CN" sz="2000" dirty="0">
              <a:latin typeface="+mn-ea"/>
              <a:sym typeface="Wingdings" panose="05000000000000000000" pitchFamily="2" charset="2"/>
            </a:endParaRPr>
          </a:p>
          <a:p>
            <a:pPr>
              <a:lnSpc>
                <a:spcPct val="135000"/>
              </a:lnSpc>
            </a:pPr>
            <a:r>
              <a:rPr lang="en-US" altLang="zh-CN" sz="2000" dirty="0">
                <a:latin typeface="+mn-ea"/>
                <a:sym typeface="Wingdings" panose="05000000000000000000" pitchFamily="2" charset="2"/>
              </a:rPr>
              <a:t>      (2</a:t>
            </a:r>
            <a:r>
              <a:rPr lang="en-US" altLang="zh-CN" sz="2000" dirty="0" smtClean="0">
                <a:latin typeface="+mn-ea"/>
                <a:sym typeface="Wingdings" panose="05000000000000000000" pitchFamily="2" charset="2"/>
              </a:rPr>
              <a:t>)</a:t>
            </a:r>
            <a:r>
              <a:rPr lang="zh-CN" altLang="en-US" sz="2000" dirty="0" smtClean="0">
                <a:latin typeface="+mn-ea"/>
                <a:sym typeface="Wingdings" panose="05000000000000000000" pitchFamily="2" charset="2"/>
              </a:rPr>
              <a:t>硬盘要</a:t>
            </a:r>
            <a:r>
              <a:rPr lang="zh-CN" altLang="en-US" sz="2000" dirty="0">
                <a:latin typeface="+mn-ea"/>
                <a:sym typeface="Wingdings" panose="05000000000000000000" pitchFamily="2" charset="2"/>
              </a:rPr>
              <a:t>达到预定</a:t>
            </a:r>
            <a:r>
              <a:rPr lang="zh-CN" altLang="en-US" sz="2000" dirty="0" smtClean="0">
                <a:latin typeface="+mn-ea"/>
                <a:sym typeface="Wingdings" panose="05000000000000000000" pitchFamily="2" charset="2"/>
              </a:rPr>
              <a:t>的</a:t>
            </a:r>
            <a:r>
              <a:rPr lang="en-US" altLang="zh-CN" sz="2000" dirty="0" smtClean="0">
                <a:latin typeface="+mn-ea"/>
                <a:sym typeface="Wingdings" panose="05000000000000000000" pitchFamily="2" charset="2"/>
              </a:rPr>
              <a:t>2MB/s</a:t>
            </a:r>
            <a:r>
              <a:rPr lang="zh-CN" altLang="en-US" sz="2000" dirty="0" smtClean="0">
                <a:latin typeface="+mn-ea"/>
                <a:sym typeface="Wingdings" panose="05000000000000000000" pitchFamily="2" charset="2"/>
              </a:rPr>
              <a:t>传输速率</a:t>
            </a:r>
            <a:r>
              <a:rPr lang="en-US" altLang="zh-CN" sz="2000" dirty="0" smtClean="0">
                <a:latin typeface="+mn-ea"/>
                <a:sym typeface="Wingdings" panose="05000000000000000000" pitchFamily="2" charset="2"/>
              </a:rPr>
              <a:t>,</a:t>
            </a:r>
            <a:endParaRPr lang="en-US" altLang="zh-CN" sz="2000" dirty="0" smtClean="0">
              <a:latin typeface="+mn-ea"/>
              <a:sym typeface="Wingdings" panose="05000000000000000000" pitchFamily="2" charset="2"/>
            </a:endParaRPr>
          </a:p>
          <a:p>
            <a:pPr>
              <a:lnSpc>
                <a:spcPct val="135000"/>
              </a:lnSpc>
            </a:pPr>
            <a:r>
              <a:rPr lang="en-US" altLang="zh-CN" sz="2000" dirty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zh-CN" sz="2000" dirty="0" smtClean="0">
                <a:latin typeface="+mn-ea"/>
                <a:sym typeface="Wingdings" panose="05000000000000000000" pitchFamily="2" charset="2"/>
              </a:rPr>
              <a:t>            </a:t>
            </a:r>
            <a:r>
              <a:rPr lang="zh-CN" altLang="en-US" sz="2000" dirty="0" smtClean="0">
                <a:latin typeface="+mn-ea"/>
                <a:sym typeface="Wingdings" panose="05000000000000000000" pitchFamily="2" charset="2"/>
              </a:rPr>
              <a:t>每秒</a:t>
            </a:r>
            <a:r>
              <a:rPr lang="zh-CN" altLang="en-US" sz="2000" dirty="0" smtClean="0">
                <a:latin typeface="+mn-ea"/>
                <a:sym typeface="Wingdings" panose="05000000000000000000" pitchFamily="2" charset="2"/>
              </a:rPr>
              <a:t>需</a:t>
            </a:r>
            <a:r>
              <a:rPr lang="zh-CN" altLang="en-US" sz="2000" dirty="0" smtClean="0">
                <a:latin typeface="+mn-ea"/>
                <a:sym typeface="Wingdings" panose="05000000000000000000" pitchFamily="2" charset="2"/>
              </a:rPr>
              <a:t>查询访问</a:t>
            </a:r>
            <a:r>
              <a:rPr lang="zh-CN" altLang="en-US" sz="2000" dirty="0" smtClean="0">
                <a:latin typeface="+mn-ea"/>
                <a:sym typeface="Wingdings" panose="05000000000000000000" pitchFamily="2" charset="2"/>
              </a:rPr>
              <a:t>磁盘的次数</a:t>
            </a:r>
            <a:r>
              <a:rPr lang="zh-CN" altLang="en-US" sz="2000" dirty="0">
                <a:latin typeface="+mn-ea"/>
                <a:sym typeface="Wingdings" panose="05000000000000000000" pitchFamily="2" charset="2"/>
              </a:rPr>
              <a:t>为</a:t>
            </a:r>
            <a:r>
              <a:rPr lang="en-US" altLang="zh-CN" sz="2000" dirty="0" smtClean="0">
                <a:latin typeface="+mn-ea"/>
                <a:sym typeface="Wingdings" panose="05000000000000000000" pitchFamily="2" charset="2"/>
              </a:rPr>
              <a:t>:  </a:t>
            </a:r>
            <a:r>
              <a:rPr lang="en-US" altLang="zh-CN" sz="2000" dirty="0">
                <a:latin typeface="+mn-ea"/>
                <a:sym typeface="Wingdings" panose="05000000000000000000" pitchFamily="2" charset="2"/>
              </a:rPr>
              <a:t>2MB/4B= 500K</a:t>
            </a:r>
            <a:r>
              <a:rPr lang="zh-CN" altLang="en-US" sz="2000" dirty="0">
                <a:latin typeface="+mn-ea"/>
                <a:sym typeface="Wingdings" panose="05000000000000000000" pitchFamily="2" charset="2"/>
              </a:rPr>
              <a:t>次 </a:t>
            </a:r>
            <a:r>
              <a:rPr lang="en-US" altLang="zh-CN" sz="2000" dirty="0">
                <a:latin typeface="+mn-ea"/>
                <a:sym typeface="Wingdings" panose="05000000000000000000" pitchFamily="2" charset="2"/>
              </a:rPr>
              <a:t>(</a:t>
            </a:r>
            <a:r>
              <a:rPr lang="zh-CN" altLang="en-US" sz="2000" dirty="0">
                <a:latin typeface="+mn-ea"/>
                <a:sym typeface="Wingdings" panose="05000000000000000000" pitchFamily="2" charset="2"/>
              </a:rPr>
              <a:t>注意</a:t>
            </a:r>
            <a:r>
              <a:rPr lang="zh-CN" altLang="en-US" sz="2000" dirty="0" smtClean="0">
                <a:latin typeface="+mn-ea"/>
                <a:sym typeface="Wingdings" panose="05000000000000000000" pitchFamily="2" charset="2"/>
              </a:rPr>
              <a:t>这里</a:t>
            </a:r>
            <a:r>
              <a:rPr lang="en-US" altLang="zh-CN" sz="2000" dirty="0" smtClean="0">
                <a:latin typeface="+mn-ea"/>
                <a:sym typeface="Wingdings" panose="05000000000000000000" pitchFamily="2" charset="2"/>
              </a:rPr>
              <a:t>K=1000</a:t>
            </a:r>
            <a:r>
              <a:rPr lang="en-US" altLang="zh-CN" sz="2000" dirty="0">
                <a:latin typeface="+mn-ea"/>
                <a:sym typeface="Wingdings" panose="05000000000000000000" pitchFamily="2" charset="2"/>
              </a:rPr>
              <a:t>)</a:t>
            </a:r>
            <a:endParaRPr lang="en-US" altLang="zh-CN" sz="2000" dirty="0">
              <a:latin typeface="+mn-ea"/>
              <a:sym typeface="Wingdings" panose="05000000000000000000" pitchFamily="2" charset="2"/>
            </a:endParaRPr>
          </a:p>
          <a:p>
            <a:pPr>
              <a:lnSpc>
                <a:spcPct val="135000"/>
              </a:lnSpc>
            </a:pPr>
            <a:r>
              <a:rPr lang="en-US" altLang="zh-CN" sz="2000" dirty="0">
                <a:latin typeface="+mn-ea"/>
                <a:sym typeface="Wingdings" panose="05000000000000000000" pitchFamily="2" charset="2"/>
              </a:rPr>
              <a:t>          </a:t>
            </a:r>
            <a:r>
              <a:rPr lang="en-US" altLang="zh-CN" sz="2000" dirty="0" smtClean="0">
                <a:latin typeface="+mn-ea"/>
                <a:sym typeface="Wingdings" panose="05000000000000000000" pitchFamily="2" charset="2"/>
              </a:rPr>
              <a:t>   </a:t>
            </a:r>
            <a:r>
              <a:rPr lang="zh-CN" altLang="en-US" sz="2000" dirty="0" smtClean="0">
                <a:latin typeface="+mn-ea"/>
                <a:sym typeface="Wingdings" panose="05000000000000000000" pitchFamily="2" charset="2"/>
              </a:rPr>
              <a:t>每秒读取硬盘</a:t>
            </a:r>
            <a:r>
              <a:rPr lang="zh-CN" altLang="en-US" sz="2000" dirty="0">
                <a:latin typeface="+mn-ea"/>
                <a:sym typeface="Wingdings" panose="05000000000000000000" pitchFamily="2" charset="2"/>
              </a:rPr>
              <a:t>所</a:t>
            </a:r>
            <a:r>
              <a:rPr lang="zh-CN" altLang="en-US" sz="2000" dirty="0" smtClean="0">
                <a:latin typeface="+mn-ea"/>
                <a:sym typeface="Wingdings" panose="05000000000000000000" pitchFamily="2" charset="2"/>
              </a:rPr>
              <a:t>花需时钟周期</a:t>
            </a:r>
            <a:r>
              <a:rPr lang="zh-CN" altLang="en-US" sz="2000" dirty="0">
                <a:latin typeface="+mn-ea"/>
                <a:sym typeface="Wingdings" panose="05000000000000000000" pitchFamily="2" charset="2"/>
              </a:rPr>
              <a:t>总</a:t>
            </a:r>
            <a:r>
              <a:rPr lang="zh-CN" altLang="en-US" sz="2000" dirty="0" smtClean="0">
                <a:latin typeface="+mn-ea"/>
                <a:sym typeface="Wingdings" panose="05000000000000000000" pitchFamily="2" charset="2"/>
              </a:rPr>
              <a:t>数</a:t>
            </a:r>
            <a:r>
              <a:rPr lang="zh-CN" altLang="en-US" sz="2000" dirty="0">
                <a:latin typeface="+mn-ea"/>
                <a:sym typeface="Wingdings" panose="05000000000000000000" pitchFamily="2" charset="2"/>
              </a:rPr>
              <a:t>为</a:t>
            </a:r>
            <a:r>
              <a:rPr lang="en-US" altLang="zh-CN" sz="2000" dirty="0">
                <a:latin typeface="+mn-ea"/>
                <a:sym typeface="Wingdings" panose="05000000000000000000" pitchFamily="2" charset="2"/>
              </a:rPr>
              <a:t>: </a:t>
            </a:r>
            <a:r>
              <a:rPr lang="en-US" altLang="zh-CN" sz="2000" dirty="0" smtClean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zh-CN" sz="2000" dirty="0">
                <a:latin typeface="+mn-ea"/>
                <a:sym typeface="Wingdings" panose="05000000000000000000" pitchFamily="2" charset="2"/>
              </a:rPr>
              <a:t>500*1000*100 = 50*10</a:t>
            </a:r>
            <a:r>
              <a:rPr lang="en-US" altLang="zh-CN" sz="2000" baseline="30000" dirty="0">
                <a:latin typeface="+mn-ea"/>
                <a:sym typeface="Wingdings" panose="05000000000000000000" pitchFamily="2" charset="2"/>
              </a:rPr>
              <a:t>6</a:t>
            </a:r>
            <a:endParaRPr lang="en-US" altLang="zh-CN" sz="2000" baseline="30000" dirty="0">
              <a:latin typeface="+mn-ea"/>
              <a:sym typeface="Wingdings" panose="05000000000000000000" pitchFamily="2" charset="2"/>
            </a:endParaRPr>
          </a:p>
          <a:p>
            <a:pPr>
              <a:lnSpc>
                <a:spcPct val="135000"/>
              </a:lnSpc>
            </a:pPr>
            <a:r>
              <a:rPr lang="zh-CN" altLang="en-US" sz="2000" dirty="0" smtClean="0">
                <a:latin typeface="+mn-ea"/>
              </a:rPr>
              <a:t>             </a:t>
            </a:r>
            <a:r>
              <a:rPr lang="en-US" altLang="zh-CN" sz="2000" dirty="0" smtClean="0">
                <a:latin typeface="+mn-ea"/>
              </a:rPr>
              <a:t>CPU</a:t>
            </a:r>
            <a:r>
              <a:rPr lang="zh-CN" altLang="en-US" sz="2000" dirty="0" smtClean="0">
                <a:latin typeface="+mn-ea"/>
              </a:rPr>
              <a:t>采用</a:t>
            </a:r>
            <a:r>
              <a:rPr lang="zh-CN" altLang="en-US" sz="2000" dirty="0" smtClean="0">
                <a:latin typeface="+mn-ea"/>
              </a:rPr>
              <a:t>程序查询方式</a:t>
            </a:r>
            <a:r>
              <a:rPr lang="zh-CN" altLang="en-US" sz="2000" dirty="0">
                <a:latin typeface="+mn-ea"/>
              </a:rPr>
              <a:t>访问硬盘</a:t>
            </a:r>
            <a:r>
              <a:rPr lang="zh-CN" altLang="en-US" sz="2000" dirty="0" smtClean="0">
                <a:latin typeface="+mn-ea"/>
              </a:rPr>
              <a:t>每秒</a:t>
            </a:r>
            <a:r>
              <a:rPr lang="zh-CN" altLang="en-US" sz="2000" dirty="0" smtClean="0">
                <a:latin typeface="+mn-ea"/>
              </a:rPr>
              <a:t>用时间</a:t>
            </a:r>
            <a:r>
              <a:rPr lang="zh-CN" altLang="en-US" sz="2000" dirty="0" smtClean="0">
                <a:latin typeface="+mn-ea"/>
              </a:rPr>
              <a:t>占比为</a:t>
            </a:r>
            <a:r>
              <a:rPr lang="en-US" altLang="zh-CN" sz="2000" dirty="0" smtClean="0">
                <a:latin typeface="+mn-ea"/>
              </a:rPr>
              <a:t>: </a:t>
            </a:r>
            <a:r>
              <a:rPr lang="en-US" altLang="zh-CN" sz="2000" dirty="0" smtClean="0">
                <a:latin typeface="+mn-ea"/>
                <a:sym typeface="Wingdings" panose="05000000000000000000" pitchFamily="2" charset="2"/>
              </a:rPr>
              <a:t>50*10</a:t>
            </a:r>
            <a:r>
              <a:rPr lang="en-US" altLang="zh-CN" sz="2000" baseline="30000" dirty="0" smtClean="0">
                <a:latin typeface="+mn-ea"/>
                <a:sym typeface="Wingdings" panose="05000000000000000000" pitchFamily="2" charset="2"/>
              </a:rPr>
              <a:t>6</a:t>
            </a:r>
            <a:r>
              <a:rPr lang="en-US" altLang="zh-CN" sz="2000" dirty="0" smtClean="0">
                <a:latin typeface="+mn-ea"/>
              </a:rPr>
              <a:t>/(50</a:t>
            </a:r>
            <a:r>
              <a:rPr lang="en-US" altLang="zh-CN" sz="2000" dirty="0" smtClean="0">
                <a:latin typeface="+mn-ea"/>
                <a:sym typeface="Wingdings" panose="05000000000000000000" pitchFamily="2" charset="2"/>
              </a:rPr>
              <a:t>*10</a:t>
            </a:r>
            <a:r>
              <a:rPr lang="en-US" altLang="zh-CN" sz="2000" baseline="30000" dirty="0" smtClean="0">
                <a:latin typeface="+mn-ea"/>
                <a:sym typeface="Wingdings" panose="05000000000000000000" pitchFamily="2" charset="2"/>
              </a:rPr>
              <a:t>6</a:t>
            </a:r>
            <a:r>
              <a:rPr lang="en-US" altLang="zh-CN" sz="2000" dirty="0" smtClean="0">
                <a:latin typeface="+mn-ea"/>
              </a:rPr>
              <a:t>)= </a:t>
            </a:r>
            <a:r>
              <a:rPr lang="en-US" altLang="zh-CN" sz="2000" dirty="0">
                <a:latin typeface="+mn-ea"/>
              </a:rPr>
              <a:t>100</a:t>
            </a:r>
            <a:r>
              <a:rPr lang="en-US" altLang="zh-CN" sz="2000" dirty="0" smtClean="0">
                <a:latin typeface="+mn-ea"/>
              </a:rPr>
              <a:t>%</a:t>
            </a:r>
            <a:endParaRPr lang="en-US" altLang="zh-CN" sz="2000" dirty="0"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73072" y="2661207"/>
            <a:ext cx="288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结论：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474496" y="2845873"/>
            <a:ext cx="2031325" cy="7599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rgbClr val="0000FF"/>
                </a:solidFill>
                <a:latin typeface="+mn-ea"/>
              </a:rPr>
              <a:t>磁盘不能采用程序</a:t>
            </a:r>
            <a:endParaRPr lang="en-US" altLang="zh-CN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rgbClr val="0000FF"/>
                </a:solidFill>
                <a:latin typeface="+mn-ea"/>
              </a:rPr>
              <a:t>查询方式</a:t>
            </a:r>
            <a:r>
              <a:rPr lang="zh-CN" altLang="en-US" dirty="0">
                <a:solidFill>
                  <a:srgbClr val="0000FF"/>
                </a:solidFill>
                <a:latin typeface="+mn-ea"/>
              </a:rPr>
              <a:t>使用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617583" y="193925"/>
            <a:ext cx="4106815" cy="617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2E4E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b="0" dirty="0" smtClean="0">
                <a:solidFill>
                  <a:schemeClr val="tx1"/>
                </a:solidFill>
                <a:effectLst/>
              </a:rPr>
              <a:t>10.5</a:t>
            </a:r>
            <a:r>
              <a:rPr lang="zh-CN" altLang="en-US" b="0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altLang="zh-CN" b="0" dirty="0" smtClean="0">
                <a:solidFill>
                  <a:schemeClr val="tx1"/>
                </a:solidFill>
                <a:effectLst/>
              </a:rPr>
              <a:t>DMA</a:t>
            </a:r>
            <a:r>
              <a:rPr lang="zh-CN" altLang="en-US" b="0" dirty="0" smtClean="0">
                <a:solidFill>
                  <a:schemeClr val="tx1"/>
                </a:solidFill>
                <a:effectLst/>
              </a:rPr>
              <a:t>方式</a:t>
            </a:r>
            <a:endParaRPr lang="zh-CN" altLang="en-US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779861" y="985843"/>
            <a:ext cx="2868011" cy="46166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禹卫书法行书简体" panose="02000603000000000000" pitchFamily="2" charset="-122"/>
                <a:ea typeface="禹卫书法行书简体" panose="02000603000000000000" pitchFamily="2" charset="-122"/>
                <a:cs typeface="+mj-cs"/>
                <a:sym typeface="Wingdings" panose="05000000000000000000" pitchFamily="2" charset="2"/>
              </a:rPr>
              <a:t>1.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禹卫书法行书简体" panose="02000603000000000000" pitchFamily="2" charset="-122"/>
                <a:ea typeface="禹卫书法行书简体" panose="02000603000000000000" pitchFamily="2" charset="-122"/>
                <a:cs typeface="+mj-cs"/>
              </a:rPr>
              <a:t> DMA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禹卫书法行书简体" panose="02000603000000000000" pitchFamily="2" charset="-122"/>
                <a:ea typeface="禹卫书法行书简体" panose="02000603000000000000" pitchFamily="2" charset="-122"/>
                <a:cs typeface="+mj-cs"/>
              </a:rPr>
              <a:t>的基本概念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禹卫书法行书简体" panose="02000603000000000000" pitchFamily="2" charset="-122"/>
              <a:ea typeface="禹卫书法行书简体" panose="02000603000000000000" pitchFamily="2" charset="-122"/>
              <a:cs typeface="+mj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63555" y="1654958"/>
            <a:ext cx="3712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+mn-ea"/>
              </a:rPr>
              <a:t>1)</a:t>
            </a:r>
            <a:r>
              <a:rPr lang="zh-CN" altLang="en-US" sz="2400" b="1" dirty="0" smtClean="0">
                <a:latin typeface="+mn-ea"/>
              </a:rPr>
              <a:t>中断方式性能分析</a:t>
            </a:r>
            <a:endParaRPr lang="zh-CN" altLang="en-US" sz="2400" b="1" dirty="0" smtClean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42997" y="2211189"/>
            <a:ext cx="10025746" cy="100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35000"/>
              </a:lnSpc>
            </a:pPr>
            <a:r>
              <a:rPr lang="zh-CN" altLang="en-US" sz="2200" dirty="0" smtClean="0">
                <a:latin typeface="+mn-ea"/>
              </a:rPr>
              <a:t>传送</a:t>
            </a:r>
            <a:r>
              <a:rPr lang="zh-CN" altLang="en-US" sz="2200" dirty="0" smtClean="0">
                <a:latin typeface="+mn-ea"/>
              </a:rPr>
              <a:t>一次</a:t>
            </a:r>
            <a:r>
              <a:rPr lang="en-US" altLang="zh-CN" sz="2200" dirty="0" smtClean="0">
                <a:latin typeface="+mn-ea"/>
              </a:rPr>
              <a:t>(</a:t>
            </a:r>
            <a:r>
              <a:rPr lang="zh-CN" altLang="en-US" sz="2200" dirty="0" smtClean="0">
                <a:latin typeface="+mn-ea"/>
              </a:rPr>
              <a:t>个</a:t>
            </a:r>
            <a:r>
              <a:rPr lang="en-US" altLang="zh-CN" sz="2200" dirty="0" smtClean="0">
                <a:latin typeface="+mn-ea"/>
              </a:rPr>
              <a:t>)</a:t>
            </a:r>
            <a:r>
              <a:rPr lang="zh-CN" altLang="en-US" sz="2200" dirty="0" smtClean="0">
                <a:latin typeface="+mn-ea"/>
              </a:rPr>
              <a:t>数据</a:t>
            </a:r>
            <a:r>
              <a:rPr lang="zh-CN" altLang="en-US" sz="2200" dirty="0" smtClean="0">
                <a:latin typeface="+mn-ea"/>
              </a:rPr>
              <a:t>执行一次中断服务</a:t>
            </a:r>
            <a:r>
              <a:rPr lang="zh-CN" altLang="en-US" sz="2200" dirty="0" smtClean="0">
                <a:latin typeface="+mn-ea"/>
              </a:rPr>
              <a:t>子程序</a:t>
            </a:r>
            <a:r>
              <a:rPr lang="en-US" altLang="zh-CN" sz="2200" dirty="0" smtClean="0">
                <a:latin typeface="+mn-ea"/>
              </a:rPr>
              <a:t>(</a:t>
            </a:r>
            <a:r>
              <a:rPr lang="zh-CN" altLang="en-US" sz="2200" dirty="0" smtClean="0">
                <a:latin typeface="+mn-ea"/>
              </a:rPr>
              <a:t>几十</a:t>
            </a:r>
            <a:r>
              <a:rPr lang="zh-CN" altLang="en-US" sz="2200" dirty="0" smtClean="0">
                <a:latin typeface="+mn-ea"/>
              </a:rPr>
              <a:t>条</a:t>
            </a:r>
            <a:r>
              <a:rPr lang="zh-CN" altLang="en-US" sz="2200" dirty="0" smtClean="0">
                <a:latin typeface="+mn-ea"/>
              </a:rPr>
              <a:t>指令，</a:t>
            </a:r>
            <a:r>
              <a:rPr lang="zh-CN" altLang="en-US" sz="2200" b="1" dirty="0" smtClean="0">
                <a:latin typeface="+mn-ea"/>
              </a:rPr>
              <a:t>含中断隐指令</a:t>
            </a:r>
            <a:r>
              <a:rPr lang="en-US" altLang="zh-CN" sz="2200" dirty="0" smtClean="0">
                <a:latin typeface="+mn-ea"/>
              </a:rPr>
              <a:t>)</a:t>
            </a:r>
            <a:r>
              <a:rPr lang="zh-CN" altLang="en-US" sz="2200" dirty="0" smtClean="0">
                <a:latin typeface="+mn-ea"/>
              </a:rPr>
              <a:t>，</a:t>
            </a:r>
            <a:r>
              <a:rPr lang="zh-CN" altLang="en-US" sz="2200" dirty="0" smtClean="0">
                <a:latin typeface="+mn-ea"/>
              </a:rPr>
              <a:t>效率</a:t>
            </a:r>
            <a:r>
              <a:rPr lang="zh-CN" altLang="en-US" sz="2200" dirty="0" smtClean="0">
                <a:latin typeface="+mn-ea"/>
              </a:rPr>
              <a:t>低，</a:t>
            </a:r>
            <a:r>
              <a:rPr lang="zh-CN" altLang="en-US" sz="2200" dirty="0" smtClean="0">
                <a:latin typeface="+mn-ea"/>
              </a:rPr>
              <a:t>不适合高速</a:t>
            </a:r>
            <a:r>
              <a:rPr lang="zh-CN" altLang="en-US" sz="2200" dirty="0" smtClean="0">
                <a:latin typeface="+mn-ea"/>
              </a:rPr>
              <a:t>输入输出应用</a:t>
            </a:r>
            <a:r>
              <a:rPr lang="zh-CN" altLang="en-US" sz="2200" dirty="0" smtClean="0">
                <a:latin typeface="+mn-ea"/>
              </a:rPr>
              <a:t>场合系统</a:t>
            </a:r>
            <a:r>
              <a:rPr lang="en-US" altLang="zh-CN" sz="2200" dirty="0" smtClean="0">
                <a:latin typeface="+mn-ea"/>
              </a:rPr>
              <a:t>(</a:t>
            </a:r>
            <a:r>
              <a:rPr lang="zh-CN" altLang="en-US" sz="2200" dirty="0" smtClean="0">
                <a:latin typeface="+mn-ea"/>
              </a:rPr>
              <a:t>上例</a:t>
            </a:r>
            <a:r>
              <a:rPr lang="en-US" altLang="zh-CN" sz="2200" dirty="0" smtClean="0">
                <a:latin typeface="+mn-ea"/>
              </a:rPr>
              <a:t>)</a:t>
            </a:r>
            <a:endParaRPr lang="zh-CN" altLang="en-US" sz="2200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06226" y="4067406"/>
            <a:ext cx="9962517" cy="1047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  <a:buClr>
                <a:schemeClr val="accent2"/>
              </a:buClr>
            </a:pPr>
            <a:r>
              <a:rPr lang="zh-CN" altLang="en-US" sz="2000" dirty="0">
                <a:solidFill>
                  <a:srgbClr val="9900CC"/>
                </a:solidFill>
                <a:latin typeface="+mn-ea"/>
                <a:sym typeface="Wingdings" panose="05000000000000000000" pitchFamily="2" charset="2"/>
              </a:rPr>
              <a:t></a:t>
            </a:r>
            <a:r>
              <a:rPr lang="zh-CN" altLang="en-US" sz="2400" dirty="0">
                <a:solidFill>
                  <a:srgbClr val="9900CC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zh-CN" sz="2200" dirty="0" smtClean="0"/>
              <a:t>DMA(</a:t>
            </a:r>
            <a:r>
              <a:rPr lang="en-US" altLang="zh-CN" sz="2200" b="1" dirty="0" smtClean="0"/>
              <a:t>D</a:t>
            </a:r>
            <a:r>
              <a:rPr lang="en-US" altLang="zh-CN" sz="2200" dirty="0" smtClean="0"/>
              <a:t>irect </a:t>
            </a:r>
            <a:r>
              <a:rPr lang="en-US" altLang="zh-CN" sz="2200" b="1" dirty="0"/>
              <a:t>M</a:t>
            </a:r>
            <a:r>
              <a:rPr lang="en-US" altLang="zh-CN" sz="2200" dirty="0"/>
              <a:t>emory </a:t>
            </a:r>
            <a:r>
              <a:rPr lang="en-US" altLang="zh-CN" sz="2200" b="1" dirty="0" smtClean="0"/>
              <a:t>A</a:t>
            </a:r>
            <a:r>
              <a:rPr lang="en-US" altLang="zh-CN" sz="2200" dirty="0" smtClean="0"/>
              <a:t>ccess : </a:t>
            </a:r>
            <a:r>
              <a:rPr lang="zh-CN" altLang="en-US" sz="2200" dirty="0" smtClean="0"/>
              <a:t>直接</a:t>
            </a:r>
            <a:r>
              <a:rPr lang="zh-CN" altLang="en-US" sz="2200" dirty="0"/>
              <a:t>内存</a:t>
            </a:r>
            <a:r>
              <a:rPr lang="zh-CN" altLang="en-US" sz="2200" dirty="0" smtClean="0"/>
              <a:t>访问 </a:t>
            </a:r>
            <a:r>
              <a:rPr lang="en-US" altLang="zh-CN" sz="2200" dirty="0" smtClean="0"/>
              <a:t>) </a:t>
            </a:r>
            <a:r>
              <a:rPr lang="zh-CN" altLang="en-US" sz="2200" dirty="0" smtClean="0"/>
              <a:t>是</a:t>
            </a:r>
            <a:r>
              <a:rPr lang="zh-CN" altLang="en-US" sz="2200" dirty="0"/>
              <a:t>一</a:t>
            </a:r>
            <a:r>
              <a:rPr lang="zh-CN" altLang="en-US" sz="2200" dirty="0" smtClean="0"/>
              <a:t>种由专用硬件</a:t>
            </a:r>
            <a:r>
              <a:rPr lang="en-US" altLang="zh-CN" sz="2200" dirty="0" smtClean="0"/>
              <a:t>(DMA</a:t>
            </a:r>
            <a:r>
              <a:rPr lang="zh-CN" altLang="en-US" sz="2200" dirty="0" smtClean="0"/>
              <a:t>控制器而非</a:t>
            </a:r>
            <a:r>
              <a:rPr lang="en-US" altLang="zh-CN" sz="2200" dirty="0" smtClean="0"/>
              <a:t>CPU)</a:t>
            </a:r>
            <a:r>
              <a:rPr lang="zh-CN" altLang="en-US" sz="2200" dirty="0" smtClean="0"/>
              <a:t>直接的外设</a:t>
            </a:r>
            <a:r>
              <a:rPr lang="zh-CN" altLang="en-US" sz="2200" dirty="0" smtClean="0"/>
              <a:t>与内存</a:t>
            </a:r>
            <a:r>
              <a:rPr lang="zh-CN" altLang="en-US" sz="2200" dirty="0"/>
              <a:t>之间进行双向数据传输</a:t>
            </a:r>
            <a:r>
              <a:rPr lang="zh-CN" altLang="en-US" sz="2200" dirty="0" smtClean="0"/>
              <a:t>的</a:t>
            </a:r>
            <a:r>
              <a:rPr lang="en-US" altLang="zh-CN" sz="2200" dirty="0" smtClean="0"/>
              <a:t>I/O</a:t>
            </a:r>
            <a:r>
              <a:rPr lang="zh-CN" altLang="en-US" sz="2200" dirty="0" smtClean="0"/>
              <a:t>方式；</a:t>
            </a:r>
            <a:endParaRPr lang="en-US" altLang="zh-CN" sz="2200" dirty="0" smtClean="0"/>
          </a:p>
        </p:txBody>
      </p:sp>
      <p:sp>
        <p:nvSpPr>
          <p:cNvPr id="7" name="矩形 6"/>
          <p:cNvSpPr/>
          <p:nvPr/>
        </p:nvSpPr>
        <p:spPr>
          <a:xfrm>
            <a:off x="1206227" y="3381615"/>
            <a:ext cx="3712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+mn-ea"/>
              </a:rPr>
              <a:t>2) DMA</a:t>
            </a:r>
            <a:r>
              <a:rPr lang="zh-CN" altLang="en-US" sz="2400" b="1" dirty="0" smtClean="0">
                <a:latin typeface="+mn-ea"/>
              </a:rPr>
              <a:t>工作原理</a:t>
            </a:r>
            <a:endParaRPr lang="zh-CN" altLang="en-US" sz="2400" b="1" dirty="0" smtClean="0"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06226" y="5278675"/>
            <a:ext cx="10165408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  <a:buClr>
                <a:schemeClr val="accent2"/>
              </a:buClr>
            </a:pPr>
            <a:r>
              <a:rPr lang="zh-CN" altLang="en-US" sz="2000" dirty="0">
                <a:solidFill>
                  <a:srgbClr val="9900CC"/>
                </a:solidFill>
                <a:latin typeface="+mn-ea"/>
                <a:sym typeface="Wingdings" panose="05000000000000000000" pitchFamily="2" charset="2"/>
              </a:rPr>
              <a:t></a:t>
            </a:r>
            <a:r>
              <a:rPr lang="zh-CN" altLang="en-US" sz="2400" dirty="0">
                <a:solidFill>
                  <a:srgbClr val="9900CC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zh-CN" sz="2200" dirty="0" smtClean="0"/>
              <a:t>DMA</a:t>
            </a:r>
            <a:r>
              <a:rPr lang="zh-CN" altLang="en-US" sz="2200" dirty="0" smtClean="0"/>
              <a:t>方式下，</a:t>
            </a:r>
            <a:r>
              <a:rPr lang="en-US" altLang="zh-CN" sz="2200" dirty="0" smtClean="0"/>
              <a:t>CPU</a:t>
            </a:r>
            <a:r>
              <a:rPr lang="zh-CN" altLang="en-US" sz="2200" dirty="0" smtClean="0"/>
              <a:t>不参与数据的输入输出传送，可克服中断方式</a:t>
            </a:r>
            <a:r>
              <a:rPr lang="en-US" altLang="zh-CN" sz="2200" dirty="0" smtClean="0"/>
              <a:t>CPU</a:t>
            </a:r>
            <a:r>
              <a:rPr lang="zh-CN" altLang="en-US" sz="2200" dirty="0" smtClean="0"/>
              <a:t>的开销。</a:t>
            </a:r>
            <a:endParaRPr lang="en-US" altLang="zh-CN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3" grpId="0"/>
      <p:bldP spid="7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637039" y="155014"/>
            <a:ext cx="4106815" cy="617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2E4E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b="0" dirty="0" smtClean="0">
                <a:solidFill>
                  <a:schemeClr val="tx1"/>
                </a:solidFill>
                <a:effectLst/>
              </a:rPr>
              <a:t>10.5</a:t>
            </a:r>
            <a:r>
              <a:rPr lang="zh-CN" altLang="en-US" b="0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altLang="zh-CN" b="0" dirty="0" smtClean="0">
                <a:solidFill>
                  <a:schemeClr val="tx1"/>
                </a:solidFill>
                <a:effectLst/>
              </a:rPr>
              <a:t>DMA</a:t>
            </a:r>
            <a:r>
              <a:rPr lang="zh-CN" altLang="en-US" b="0" dirty="0" smtClean="0">
                <a:solidFill>
                  <a:schemeClr val="tx1"/>
                </a:solidFill>
                <a:effectLst/>
              </a:rPr>
              <a:t>方式</a:t>
            </a:r>
            <a:endParaRPr lang="zh-CN" altLang="en-US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789443" y="949710"/>
            <a:ext cx="4178152" cy="46166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禹卫书法行书简体" panose="02000603000000000000" pitchFamily="2" charset="-122"/>
                <a:ea typeface="禹卫书法行书简体" panose="02000603000000000000" pitchFamily="2" charset="-122"/>
                <a:cs typeface="+mj-cs"/>
                <a:sym typeface="Wingdings" panose="05000000000000000000" pitchFamily="2" charset="2"/>
              </a:rPr>
              <a:t>2.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禹卫书法行书简体" panose="02000603000000000000" pitchFamily="2" charset="-122"/>
                <a:ea typeface="禹卫书法行书简体" panose="02000603000000000000" pitchFamily="2" charset="-122"/>
                <a:cs typeface="+mj-cs"/>
              </a:rPr>
              <a:t> DMA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禹卫书法行书简体" panose="02000603000000000000" pitchFamily="2" charset="-122"/>
                <a:ea typeface="禹卫书法行书简体" panose="02000603000000000000" pitchFamily="2" charset="-122"/>
                <a:cs typeface="+mj-cs"/>
              </a:rPr>
              <a:t>控制器的基本结构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禹卫书法行书简体" panose="02000603000000000000" pitchFamily="2" charset="-122"/>
              <a:ea typeface="禹卫书法行书简体" panose="02000603000000000000" pitchFamily="2" charset="-122"/>
              <a:cs typeface="+mj-cs"/>
            </a:endParaRPr>
          </a:p>
        </p:txBody>
      </p:sp>
      <p:pic>
        <p:nvPicPr>
          <p:cNvPr id="83" name="图片 8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79210" y="1082568"/>
            <a:ext cx="5127524" cy="30025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矩形 1"/>
          <p:cNvSpPr/>
          <p:nvPr/>
        </p:nvSpPr>
        <p:spPr>
          <a:xfrm>
            <a:off x="523039" y="1593178"/>
            <a:ext cx="533255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200" b="1" kern="100" dirty="0" smtClean="0">
                <a:latin typeface="+mn-ea"/>
                <a:cs typeface="Courier New" panose="02070309020205020404" pitchFamily="49" charset="0"/>
              </a:rPr>
              <a:t>1</a:t>
            </a:r>
            <a:r>
              <a:rPr lang="en-US" altLang="zh-CN" sz="2200" b="1" kern="100" dirty="0">
                <a:latin typeface="+mn-ea"/>
                <a:cs typeface="Courier New" panose="02070309020205020404" pitchFamily="49" charset="0"/>
              </a:rPr>
              <a:t>)</a:t>
            </a:r>
            <a:r>
              <a:rPr lang="zh-CN" altLang="zh-CN" sz="2200" b="1" kern="100" dirty="0">
                <a:latin typeface="+mn-ea"/>
                <a:cs typeface="Courier New" panose="02070309020205020404" pitchFamily="49" charset="0"/>
              </a:rPr>
              <a:t>主存</a:t>
            </a:r>
            <a:r>
              <a:rPr lang="zh-CN" altLang="zh-CN" sz="2200" b="1" kern="100" dirty="0" smtClean="0">
                <a:latin typeface="+mn-ea"/>
                <a:cs typeface="Courier New" panose="02070309020205020404" pitchFamily="49" charset="0"/>
              </a:rPr>
              <a:t>地址计数器</a:t>
            </a:r>
            <a:endParaRPr lang="en-US" altLang="zh-CN" sz="2200" b="1" kern="100" dirty="0">
              <a:latin typeface="+mn-ea"/>
              <a:cs typeface="Courier New" panose="02070309020205020404" pitchFamily="49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200" kern="100" dirty="0" smtClean="0">
                <a:latin typeface="+mn-ea"/>
                <a:cs typeface="Courier New" panose="02070309020205020404" pitchFamily="49" charset="0"/>
              </a:rPr>
              <a:t>存放</a:t>
            </a:r>
            <a:r>
              <a:rPr lang="zh-CN" altLang="zh-CN" sz="2200" kern="100" dirty="0">
                <a:latin typeface="+mn-ea"/>
                <a:cs typeface="Courier New" panose="02070309020205020404" pitchFamily="49" charset="0"/>
              </a:rPr>
              <a:t>交换数据的主存地址。在</a:t>
            </a:r>
            <a:r>
              <a:rPr lang="en-US" altLang="zh-CN" sz="2200" kern="100" dirty="0">
                <a:latin typeface="+mn-ea"/>
                <a:cs typeface="Courier New" panose="02070309020205020404" pitchFamily="49" charset="0"/>
              </a:rPr>
              <a:t>DMA</a:t>
            </a:r>
            <a:r>
              <a:rPr lang="zh-CN" altLang="zh-CN" sz="2200" kern="100" dirty="0">
                <a:latin typeface="+mn-ea"/>
                <a:cs typeface="Courier New" panose="02070309020205020404" pitchFamily="49" charset="0"/>
              </a:rPr>
              <a:t>预处理阶段由</a:t>
            </a:r>
            <a:r>
              <a:rPr lang="en-US" altLang="zh-CN" sz="2200" kern="100" dirty="0">
                <a:latin typeface="+mn-ea"/>
                <a:cs typeface="Courier New" panose="02070309020205020404" pitchFamily="49" charset="0"/>
              </a:rPr>
              <a:t>CPU</a:t>
            </a:r>
            <a:r>
              <a:rPr lang="zh-CN" altLang="zh-CN" sz="2200" kern="100" dirty="0">
                <a:latin typeface="+mn-ea"/>
                <a:cs typeface="Courier New" panose="02070309020205020404" pitchFamily="49" charset="0"/>
              </a:rPr>
              <a:t>设置</a:t>
            </a:r>
            <a:r>
              <a:rPr lang="zh-CN" altLang="zh-CN" sz="2200" kern="100" dirty="0" smtClean="0">
                <a:latin typeface="+mn-ea"/>
                <a:cs typeface="Courier New" panose="02070309020205020404" pitchFamily="49" charset="0"/>
              </a:rPr>
              <a:t>，</a:t>
            </a:r>
            <a:r>
              <a:rPr lang="en-US" altLang="zh-CN" sz="2200" kern="100" dirty="0" smtClean="0">
                <a:latin typeface="+mn-ea"/>
                <a:cs typeface="Courier New" panose="02070309020205020404" pitchFamily="49" charset="0"/>
              </a:rPr>
              <a:t>DMA</a:t>
            </a:r>
            <a:r>
              <a:rPr lang="zh-CN" altLang="zh-CN" sz="2200" kern="100" dirty="0" smtClean="0">
                <a:latin typeface="+mn-ea"/>
                <a:cs typeface="Courier New" panose="02070309020205020404" pitchFamily="49" charset="0"/>
              </a:rPr>
              <a:t>传送</a:t>
            </a:r>
            <a:r>
              <a:rPr lang="zh-CN" altLang="en-US" sz="2200" b="1" kern="100" dirty="0" smtClean="0">
                <a:latin typeface="+mn-ea"/>
                <a:cs typeface="Courier New" panose="02070309020205020404" pitchFamily="49" charset="0"/>
              </a:rPr>
              <a:t>一个数据</a:t>
            </a:r>
            <a:r>
              <a:rPr lang="zh-CN" altLang="en-US" sz="2200" kern="100" dirty="0" smtClean="0">
                <a:latin typeface="+mn-ea"/>
                <a:cs typeface="Courier New" panose="02070309020205020404" pitchFamily="49" charset="0"/>
              </a:rPr>
              <a:t>该值</a:t>
            </a:r>
            <a:r>
              <a:rPr lang="zh-CN" altLang="zh-CN" sz="2200" kern="100" dirty="0" smtClean="0">
                <a:latin typeface="+mn-ea"/>
                <a:cs typeface="Courier New" panose="02070309020205020404" pitchFamily="49" charset="0"/>
              </a:rPr>
              <a:t>增</a:t>
            </a:r>
            <a:r>
              <a:rPr lang="zh-CN" altLang="en-US" sz="2200" kern="100" dirty="0" smtClean="0">
                <a:latin typeface="+mn-ea"/>
                <a:cs typeface="Courier New" panose="02070309020205020404" pitchFamily="49" charset="0"/>
              </a:rPr>
              <a:t>“</a:t>
            </a:r>
            <a:r>
              <a:rPr lang="en-US" altLang="zh-CN" sz="2200" kern="100" dirty="0" smtClean="0">
                <a:latin typeface="+mn-ea"/>
                <a:cs typeface="Courier New" panose="02070309020205020404" pitchFamily="49" charset="0"/>
              </a:rPr>
              <a:t>1</a:t>
            </a:r>
            <a:r>
              <a:rPr lang="zh-CN" altLang="en-US" sz="2200" kern="100" dirty="0" smtClean="0">
                <a:latin typeface="+mn-ea"/>
                <a:cs typeface="Courier New" panose="02070309020205020404" pitchFamily="49" charset="0"/>
              </a:rPr>
              <a:t>”</a:t>
            </a:r>
            <a:r>
              <a:rPr lang="zh-CN" altLang="zh-CN" sz="2200" kern="100" dirty="0" smtClean="0">
                <a:latin typeface="+mn-ea"/>
                <a:cs typeface="Courier New" panose="02070309020205020404" pitchFamily="49" charset="0"/>
              </a:rPr>
              <a:t>，</a:t>
            </a:r>
            <a:r>
              <a:rPr lang="zh-CN" altLang="zh-CN" sz="2200" kern="100" dirty="0">
                <a:latin typeface="+mn-ea"/>
                <a:cs typeface="Courier New" panose="02070309020205020404" pitchFamily="49" charset="0"/>
              </a:rPr>
              <a:t>指向下一</a:t>
            </a:r>
            <a:r>
              <a:rPr lang="zh-CN" altLang="zh-CN" sz="2200" kern="100" dirty="0" smtClean="0">
                <a:latin typeface="+mn-ea"/>
                <a:cs typeface="Courier New" panose="02070309020205020404" pitchFamily="49" charset="0"/>
              </a:rPr>
              <a:t>个</a:t>
            </a:r>
            <a:r>
              <a:rPr lang="zh-CN" altLang="en-US" sz="2200" kern="100" dirty="0">
                <a:latin typeface="+mn-ea"/>
                <a:cs typeface="Courier New" panose="02070309020205020404" pitchFamily="49" charset="0"/>
              </a:rPr>
              <a:t>数据</a:t>
            </a:r>
            <a:r>
              <a:rPr lang="zh-CN" altLang="en-US" sz="2200" kern="100" dirty="0" smtClean="0">
                <a:latin typeface="+mn-ea"/>
                <a:cs typeface="Courier New" panose="02070309020205020404" pitchFamily="49" charset="0"/>
              </a:rPr>
              <a:t>传送的</a:t>
            </a:r>
            <a:r>
              <a:rPr lang="zh-CN" altLang="zh-CN" sz="2200" kern="100" dirty="0" smtClean="0">
                <a:latin typeface="+mn-ea"/>
                <a:cs typeface="Courier New" panose="02070309020205020404" pitchFamily="49" charset="0"/>
              </a:rPr>
              <a:t>主存</a:t>
            </a:r>
            <a:r>
              <a:rPr lang="zh-CN" altLang="zh-CN" sz="2200" kern="100" dirty="0">
                <a:latin typeface="+mn-ea"/>
                <a:cs typeface="Courier New" panose="02070309020205020404" pitchFamily="49" charset="0"/>
              </a:rPr>
              <a:t>单元</a:t>
            </a:r>
            <a:r>
              <a:rPr lang="zh-CN" altLang="zh-CN" sz="2200" kern="100" dirty="0" smtClean="0">
                <a:latin typeface="+mn-ea"/>
                <a:cs typeface="Courier New" panose="02070309020205020404" pitchFamily="49" charset="0"/>
              </a:rPr>
              <a:t>。</a:t>
            </a:r>
            <a:endParaRPr lang="zh-CN" altLang="zh-CN" sz="2200" kern="100" dirty="0">
              <a:latin typeface="+mn-ea"/>
              <a:cs typeface="Courier New" panose="02070309020205020404" pitchFamily="49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523039" y="3784213"/>
            <a:ext cx="10783695" cy="2580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4955"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200" b="1" kern="100" dirty="0">
                <a:latin typeface="+mn-ea"/>
                <a:cs typeface="Courier New" panose="02070309020205020404" pitchFamily="49" charset="0"/>
              </a:rPr>
              <a:t>2)</a:t>
            </a:r>
            <a:r>
              <a:rPr lang="zh-CN" altLang="zh-CN" sz="2200" b="1" kern="100" dirty="0">
                <a:latin typeface="+mn-ea"/>
                <a:cs typeface="Courier New" panose="02070309020205020404" pitchFamily="49" charset="0"/>
              </a:rPr>
              <a:t>字计数器</a:t>
            </a:r>
            <a:endParaRPr lang="en-US" altLang="zh-CN" sz="2200" b="1" kern="100" dirty="0">
              <a:latin typeface="+mn-ea"/>
              <a:cs typeface="Courier New" panose="02070309020205020404" pitchFamily="49" charset="0"/>
            </a:endParaRPr>
          </a:p>
          <a:p>
            <a:pPr indent="274955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200" kern="100" dirty="0" smtClean="0">
                <a:latin typeface="+mn-ea"/>
                <a:cs typeface="Courier New" panose="02070309020205020404" pitchFamily="49" charset="0"/>
              </a:rPr>
              <a:t>存放</a:t>
            </a:r>
            <a:r>
              <a:rPr lang="zh-CN" altLang="en-US" sz="2200" kern="100" dirty="0" smtClean="0">
                <a:latin typeface="+mn-ea"/>
                <a:cs typeface="Courier New" panose="02070309020205020404" pitchFamily="49" charset="0"/>
              </a:rPr>
              <a:t>每次</a:t>
            </a:r>
            <a:r>
              <a:rPr lang="en-US" altLang="zh-CN" sz="2200" kern="100" dirty="0" smtClean="0">
                <a:latin typeface="+mn-ea"/>
                <a:cs typeface="Courier New" panose="02070309020205020404" pitchFamily="49" charset="0"/>
              </a:rPr>
              <a:t>DMA</a:t>
            </a:r>
            <a:r>
              <a:rPr lang="zh-CN" altLang="en-US" sz="2200" kern="100" dirty="0" smtClean="0">
                <a:latin typeface="+mn-ea"/>
                <a:cs typeface="Courier New" panose="02070309020205020404" pitchFamily="49" charset="0"/>
              </a:rPr>
              <a:t>传输</a:t>
            </a:r>
            <a:r>
              <a:rPr lang="zh-CN" altLang="en-US" sz="2200" kern="100" dirty="0">
                <a:latin typeface="+mn-ea"/>
                <a:cs typeface="Courier New" panose="02070309020205020404" pitchFamily="49" charset="0"/>
              </a:rPr>
              <a:t>的</a:t>
            </a:r>
            <a:r>
              <a:rPr lang="zh-CN" altLang="zh-CN" sz="2200" kern="100" dirty="0" smtClean="0">
                <a:latin typeface="+mn-ea"/>
                <a:cs typeface="Courier New" panose="02070309020205020404" pitchFamily="49" charset="0"/>
              </a:rPr>
              <a:t>数据</a:t>
            </a:r>
            <a:r>
              <a:rPr lang="zh-CN" altLang="en-US" sz="2200" b="1" kern="100" dirty="0" smtClean="0">
                <a:latin typeface="+mn-ea"/>
                <a:cs typeface="Courier New" panose="02070309020205020404" pitchFamily="49" charset="0"/>
              </a:rPr>
              <a:t>块总</a:t>
            </a:r>
            <a:r>
              <a:rPr lang="zh-CN" altLang="zh-CN" sz="2200" b="1" kern="100" dirty="0" smtClean="0">
                <a:latin typeface="+mn-ea"/>
                <a:cs typeface="Courier New" panose="02070309020205020404" pitchFamily="49" charset="0"/>
              </a:rPr>
              <a:t>长度</a:t>
            </a:r>
            <a:r>
              <a:rPr lang="en-US" altLang="zh-CN" sz="2200" b="1" kern="100" dirty="0" smtClean="0">
                <a:latin typeface="+mn-ea"/>
                <a:cs typeface="Courier New" panose="02070309020205020404" pitchFamily="49" charset="0"/>
              </a:rPr>
              <a:t>(</a:t>
            </a:r>
            <a:r>
              <a:rPr lang="zh-CN" altLang="en-US" sz="2200" b="1" kern="100" dirty="0" smtClean="0">
                <a:latin typeface="+mn-ea"/>
                <a:cs typeface="Courier New" panose="02070309020205020404" pitchFamily="49" charset="0"/>
              </a:rPr>
              <a:t>一批数据</a:t>
            </a:r>
            <a:r>
              <a:rPr lang="en-US" altLang="zh-CN" sz="2200" b="1" kern="100" dirty="0" smtClean="0">
                <a:latin typeface="+mn-ea"/>
                <a:cs typeface="Courier New" panose="02070309020205020404" pitchFamily="49" charset="0"/>
              </a:rPr>
              <a:t>)</a:t>
            </a:r>
            <a:r>
              <a:rPr lang="zh-CN" altLang="zh-CN" sz="2200" kern="100" dirty="0" smtClean="0">
                <a:latin typeface="+mn-ea"/>
                <a:cs typeface="Courier New" panose="02070309020205020404" pitchFamily="49" charset="0"/>
              </a:rPr>
              <a:t>，</a:t>
            </a:r>
            <a:r>
              <a:rPr lang="zh-CN" altLang="zh-CN" sz="2200" kern="100" dirty="0">
                <a:latin typeface="+mn-ea"/>
                <a:cs typeface="Courier New" panose="02070309020205020404" pitchFamily="49" charset="0"/>
              </a:rPr>
              <a:t>预处理</a:t>
            </a:r>
            <a:r>
              <a:rPr lang="zh-CN" altLang="zh-CN" sz="2200" kern="100" dirty="0" smtClean="0">
                <a:latin typeface="+mn-ea"/>
                <a:cs typeface="Courier New" panose="02070309020205020404" pitchFamily="49" charset="0"/>
              </a:rPr>
              <a:t>阶段</a:t>
            </a:r>
            <a:r>
              <a:rPr lang="en-US" altLang="zh-CN" sz="2200" kern="100" dirty="0" smtClean="0">
                <a:latin typeface="+mn-ea"/>
                <a:cs typeface="Courier New" panose="02070309020205020404" pitchFamily="49" charset="0"/>
              </a:rPr>
              <a:t>CPU</a:t>
            </a:r>
            <a:r>
              <a:rPr lang="zh-CN" altLang="zh-CN" sz="2200" kern="100" dirty="0" smtClean="0">
                <a:latin typeface="+mn-ea"/>
                <a:cs typeface="Courier New" panose="02070309020205020404" pitchFamily="49" charset="0"/>
              </a:rPr>
              <a:t>设置</a:t>
            </a:r>
            <a:r>
              <a:rPr lang="zh-CN" altLang="en-US" sz="2200" kern="100" dirty="0" smtClean="0">
                <a:latin typeface="+mn-ea"/>
                <a:cs typeface="Courier New" panose="02070309020205020404" pitchFamily="49" charset="0"/>
              </a:rPr>
              <a:t>，</a:t>
            </a:r>
            <a:r>
              <a:rPr lang="en-US" altLang="zh-CN" sz="2200" kern="100" dirty="0" smtClean="0">
                <a:latin typeface="+mn-ea"/>
                <a:cs typeface="Courier New" panose="02070309020205020404" pitchFamily="49" charset="0"/>
              </a:rPr>
              <a:t>DMA</a:t>
            </a:r>
            <a:r>
              <a:rPr lang="zh-CN" altLang="zh-CN" sz="2200" kern="100" dirty="0">
                <a:latin typeface="+mn-ea"/>
                <a:cs typeface="Courier New" panose="02070309020205020404" pitchFamily="49" charset="0"/>
              </a:rPr>
              <a:t>传送</a:t>
            </a:r>
            <a:r>
              <a:rPr lang="zh-CN" altLang="en-US" sz="2200" kern="100" dirty="0">
                <a:latin typeface="+mn-ea"/>
                <a:cs typeface="Courier New" panose="02070309020205020404" pitchFamily="49" charset="0"/>
              </a:rPr>
              <a:t>一个</a:t>
            </a:r>
            <a:r>
              <a:rPr lang="zh-CN" altLang="en-US" sz="2200" kern="100" dirty="0" smtClean="0">
                <a:latin typeface="+mn-ea"/>
                <a:cs typeface="Courier New" panose="02070309020205020404" pitchFamily="49" charset="0"/>
              </a:rPr>
              <a:t>数据该值</a:t>
            </a:r>
            <a:r>
              <a:rPr lang="zh-CN" altLang="zh-CN" sz="2200" kern="100" dirty="0" smtClean="0">
                <a:latin typeface="+mn-ea"/>
                <a:cs typeface="Courier New" panose="02070309020205020404" pitchFamily="49" charset="0"/>
              </a:rPr>
              <a:t>减</a:t>
            </a:r>
            <a:r>
              <a:rPr lang="en-US" altLang="zh-CN" sz="2200" kern="100" dirty="0">
                <a:latin typeface="+mn-ea"/>
                <a:cs typeface="Courier New" panose="02070309020205020404" pitchFamily="49" charset="0"/>
              </a:rPr>
              <a:t>1</a:t>
            </a:r>
            <a:r>
              <a:rPr lang="zh-CN" altLang="en-US" sz="2200" kern="100" dirty="0" smtClean="0">
                <a:latin typeface="+mn-ea"/>
                <a:cs typeface="Courier New" panose="02070309020205020404" pitchFamily="49" charset="0"/>
              </a:rPr>
              <a:t>，</a:t>
            </a:r>
            <a:r>
              <a:rPr lang="zh-CN" altLang="en-US" sz="2200" kern="100" dirty="0" smtClean="0">
                <a:latin typeface="+mn-ea"/>
                <a:cs typeface="Courier New" panose="02070309020205020404" pitchFamily="49" charset="0"/>
              </a:rPr>
              <a:t>减</a:t>
            </a:r>
            <a:r>
              <a:rPr lang="zh-CN" altLang="en-US" sz="2200" kern="100" dirty="0" smtClean="0">
                <a:latin typeface="+mn-ea"/>
                <a:cs typeface="Courier New" panose="02070309020205020404" pitchFamily="49" charset="0"/>
              </a:rPr>
              <a:t>为</a:t>
            </a:r>
            <a:r>
              <a:rPr lang="en-US" altLang="zh-CN" sz="2200" kern="100" dirty="0">
                <a:latin typeface="+mn-ea"/>
                <a:cs typeface="Courier New" panose="02070309020205020404" pitchFamily="49" charset="0"/>
              </a:rPr>
              <a:t>0</a:t>
            </a:r>
            <a:r>
              <a:rPr lang="zh-CN" altLang="zh-CN" sz="2200" kern="100" dirty="0">
                <a:latin typeface="+mn-ea"/>
                <a:cs typeface="Courier New" panose="02070309020205020404" pitchFamily="49" charset="0"/>
              </a:rPr>
              <a:t>时</a:t>
            </a:r>
            <a:r>
              <a:rPr lang="zh-CN" altLang="en-US" sz="2200" kern="100" dirty="0">
                <a:latin typeface="+mn-ea"/>
                <a:cs typeface="Courier New" panose="02070309020205020404" pitchFamily="49" charset="0"/>
              </a:rPr>
              <a:t>触发</a:t>
            </a:r>
            <a:r>
              <a:rPr lang="zh-CN" altLang="zh-CN" sz="2200" kern="100" dirty="0" smtClean="0">
                <a:latin typeface="+mn-ea"/>
                <a:cs typeface="Courier New" panose="02070309020205020404" pitchFamily="49" charset="0"/>
              </a:rPr>
              <a:t>中断请求</a:t>
            </a:r>
            <a:r>
              <a:rPr lang="zh-CN" altLang="en-US" sz="2200" kern="100" dirty="0" smtClean="0">
                <a:latin typeface="+mn-ea"/>
                <a:cs typeface="Courier New" panose="02070309020205020404" pitchFamily="49" charset="0"/>
              </a:rPr>
              <a:t>，进行</a:t>
            </a:r>
            <a:r>
              <a:rPr lang="en-US" altLang="zh-CN" sz="2200" kern="100" dirty="0" smtClean="0">
                <a:latin typeface="+mn-ea"/>
                <a:cs typeface="Courier New" panose="02070309020205020404" pitchFamily="49" charset="0"/>
              </a:rPr>
              <a:t>DMA</a:t>
            </a:r>
            <a:r>
              <a:rPr lang="zh-CN" altLang="en-US" sz="2200" kern="100" dirty="0" smtClean="0">
                <a:latin typeface="+mn-ea"/>
                <a:cs typeface="Courier New" panose="02070309020205020404" pitchFamily="49" charset="0"/>
              </a:rPr>
              <a:t>传输后处理阶段</a:t>
            </a:r>
            <a:r>
              <a:rPr lang="zh-CN" altLang="zh-CN" sz="2200" kern="100" dirty="0" smtClean="0">
                <a:latin typeface="+mn-ea"/>
                <a:cs typeface="Courier New" panose="02070309020205020404" pitchFamily="49" charset="0"/>
              </a:rPr>
              <a:t>。</a:t>
            </a:r>
            <a:endParaRPr lang="zh-CN" altLang="zh-CN" sz="2200" kern="100" dirty="0">
              <a:latin typeface="+mn-ea"/>
              <a:cs typeface="Courier New" panose="02070309020205020404" pitchFamily="49" charset="0"/>
            </a:endParaRPr>
          </a:p>
          <a:p>
            <a:pPr indent="27495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200" b="1" kern="100" dirty="0">
                <a:latin typeface="+mn-ea"/>
                <a:cs typeface="Courier New" panose="02070309020205020404" pitchFamily="49" charset="0"/>
              </a:rPr>
              <a:t>3)</a:t>
            </a:r>
            <a:r>
              <a:rPr lang="zh-CN" altLang="zh-CN" sz="2200" b="1" kern="100" dirty="0">
                <a:latin typeface="+mn-ea"/>
                <a:cs typeface="Courier New" panose="02070309020205020404" pitchFamily="49" charset="0"/>
              </a:rPr>
              <a:t>数据缓冲寄存器</a:t>
            </a:r>
            <a:endParaRPr lang="en-US" altLang="zh-CN" sz="2200" b="1" kern="100" dirty="0">
              <a:latin typeface="+mn-ea"/>
              <a:cs typeface="Courier New" panose="02070309020205020404" pitchFamily="49" charset="0"/>
            </a:endParaRPr>
          </a:p>
          <a:p>
            <a:pPr indent="27495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200" kern="100" dirty="0">
                <a:latin typeface="+mn-ea"/>
                <a:cs typeface="Courier New" panose="02070309020205020404" pitchFamily="49" charset="0"/>
              </a:rPr>
              <a:t>用于暂存每次传送的数据。</a:t>
            </a:r>
            <a:endParaRPr lang="zh-CN" altLang="zh-CN" sz="2200" kern="100" dirty="0">
              <a:latin typeface="+mn-ea"/>
              <a:cs typeface="Courier New" panose="020703090202050204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766569" y="1922602"/>
            <a:ext cx="1177048" cy="35492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912717" y="2627382"/>
            <a:ext cx="791184" cy="35492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855412" y="3214600"/>
            <a:ext cx="1095984" cy="35492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5" dur="500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637039" y="155014"/>
            <a:ext cx="4106815" cy="617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2E4E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b="0" dirty="0" smtClean="0">
                <a:solidFill>
                  <a:schemeClr val="tx1"/>
                </a:solidFill>
                <a:effectLst/>
              </a:rPr>
              <a:t>10.5</a:t>
            </a:r>
            <a:r>
              <a:rPr lang="zh-CN" altLang="en-US" b="0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altLang="zh-CN" b="0" dirty="0" smtClean="0">
                <a:solidFill>
                  <a:schemeClr val="tx1"/>
                </a:solidFill>
                <a:effectLst/>
              </a:rPr>
              <a:t>DMA</a:t>
            </a:r>
            <a:r>
              <a:rPr lang="zh-CN" altLang="en-US" b="0" dirty="0" smtClean="0">
                <a:solidFill>
                  <a:schemeClr val="tx1"/>
                </a:solidFill>
                <a:effectLst/>
              </a:rPr>
              <a:t>方式</a:t>
            </a:r>
            <a:endParaRPr lang="zh-CN" altLang="en-US" b="0" dirty="0">
              <a:solidFill>
                <a:schemeClr val="tx1"/>
              </a:solidFill>
              <a:effectLst/>
            </a:endParaRPr>
          </a:p>
        </p:txBody>
      </p:sp>
      <p:pic>
        <p:nvPicPr>
          <p:cNvPr id="74" name="图片 7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03525" y="1145537"/>
            <a:ext cx="5252935" cy="30025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5" name="矩形 74"/>
          <p:cNvSpPr/>
          <p:nvPr/>
        </p:nvSpPr>
        <p:spPr>
          <a:xfrm>
            <a:off x="512436" y="1543685"/>
            <a:ext cx="5572300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495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200" b="1" kern="100" dirty="0">
                <a:latin typeface="+mn-ea"/>
                <a:cs typeface="Courier New" panose="02070309020205020404" pitchFamily="49" charset="0"/>
              </a:rPr>
              <a:t>4)DMA</a:t>
            </a:r>
            <a:r>
              <a:rPr lang="zh-CN" altLang="zh-CN" sz="2200" b="1" kern="100" dirty="0">
                <a:latin typeface="+mn-ea"/>
                <a:cs typeface="Courier New" panose="02070309020205020404" pitchFamily="49" charset="0"/>
              </a:rPr>
              <a:t>请求标志</a:t>
            </a:r>
            <a:endParaRPr lang="en-US" altLang="zh-CN" sz="2200" b="1" kern="100" dirty="0">
              <a:latin typeface="+mn-ea"/>
              <a:cs typeface="Courier New" panose="02070309020205020404" pitchFamily="49" charset="0"/>
            </a:endParaRPr>
          </a:p>
          <a:p>
            <a:pPr indent="274955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200" kern="100" dirty="0">
                <a:latin typeface="+mn-ea"/>
                <a:cs typeface="Courier New" panose="02070309020205020404" pitchFamily="49" charset="0"/>
              </a:rPr>
              <a:t>外设</a:t>
            </a:r>
            <a:r>
              <a:rPr lang="zh-CN" altLang="zh-CN" sz="2200" kern="100" dirty="0">
                <a:latin typeface="+mn-ea"/>
                <a:cs typeface="Courier New" panose="02070309020205020404" pitchFamily="49" charset="0"/>
              </a:rPr>
              <a:t>准备好</a:t>
            </a:r>
            <a:r>
              <a:rPr lang="zh-CN" altLang="en-US" sz="2200" kern="100" dirty="0">
                <a:latin typeface="+mn-ea"/>
                <a:cs typeface="Courier New" panose="02070309020205020404" pitchFamily="49" charset="0"/>
              </a:rPr>
              <a:t>数据后触发</a:t>
            </a:r>
            <a:r>
              <a:rPr lang="en-US" altLang="zh-CN" sz="2200" kern="100" dirty="0">
                <a:latin typeface="+mn-ea"/>
                <a:cs typeface="Courier New" panose="02070309020205020404" pitchFamily="49" charset="0"/>
              </a:rPr>
              <a:t>DMA</a:t>
            </a:r>
            <a:r>
              <a:rPr lang="zh-CN" altLang="zh-CN" sz="2200" kern="100" dirty="0" smtClean="0">
                <a:latin typeface="+mn-ea"/>
                <a:cs typeface="Courier New" panose="02070309020205020404" pitchFamily="49" charset="0"/>
              </a:rPr>
              <a:t>请求，</a:t>
            </a:r>
            <a:r>
              <a:rPr lang="zh-CN" altLang="en-US" sz="2200" kern="100" dirty="0" smtClean="0">
                <a:latin typeface="+mn-ea"/>
                <a:cs typeface="Courier New" panose="02070309020205020404" pitchFamily="49" charset="0"/>
              </a:rPr>
              <a:t>该</a:t>
            </a:r>
            <a:r>
              <a:rPr lang="zh-CN" altLang="en-US" sz="2200" kern="100" dirty="0">
                <a:latin typeface="+mn-ea"/>
                <a:cs typeface="Courier New" panose="02070309020205020404" pitchFamily="49" charset="0"/>
              </a:rPr>
              <a:t>信号</a:t>
            </a:r>
            <a:r>
              <a:rPr lang="zh-CN" altLang="en-US" sz="2200" kern="100" dirty="0" smtClean="0">
                <a:latin typeface="+mn-ea"/>
                <a:cs typeface="Courier New" panose="02070309020205020404" pitchFamily="49" charset="0"/>
              </a:rPr>
              <a:t>驱动</a:t>
            </a:r>
            <a:r>
              <a:rPr lang="zh-CN" altLang="zh-CN" sz="2200" kern="100" dirty="0" smtClean="0">
                <a:latin typeface="+mn-ea"/>
                <a:cs typeface="Courier New" panose="02070309020205020404" pitchFamily="49" charset="0"/>
              </a:rPr>
              <a:t>控制</a:t>
            </a:r>
            <a:r>
              <a:rPr lang="en-US" altLang="zh-CN" sz="2200" kern="100" dirty="0" smtClean="0">
                <a:latin typeface="+mn-ea"/>
                <a:cs typeface="Courier New" panose="02070309020205020404" pitchFamily="49" charset="0"/>
              </a:rPr>
              <a:t>/</a:t>
            </a:r>
            <a:r>
              <a:rPr lang="zh-CN" altLang="zh-CN" sz="2200" kern="100" dirty="0" smtClean="0">
                <a:latin typeface="+mn-ea"/>
                <a:cs typeface="Courier New" panose="02070309020205020404" pitchFamily="49" charset="0"/>
              </a:rPr>
              <a:t>状态逻辑</a:t>
            </a:r>
            <a:r>
              <a:rPr lang="zh-CN" altLang="en-US" sz="2200" kern="100" dirty="0" smtClean="0">
                <a:latin typeface="+mn-ea"/>
                <a:cs typeface="Courier New" panose="02070309020205020404" pitchFamily="49" charset="0"/>
              </a:rPr>
              <a:t>向</a:t>
            </a:r>
            <a:r>
              <a:rPr lang="en-US" altLang="zh-CN" sz="2200" kern="100" dirty="0" smtClean="0">
                <a:latin typeface="+mn-ea"/>
                <a:cs typeface="Courier New" panose="02070309020205020404" pitchFamily="49" charset="0"/>
              </a:rPr>
              <a:t>CPU</a:t>
            </a:r>
            <a:r>
              <a:rPr lang="zh-CN" altLang="en-US" sz="2200" kern="100" dirty="0" smtClean="0">
                <a:latin typeface="+mn-ea"/>
                <a:cs typeface="Courier New" panose="02070309020205020404" pitchFamily="49" charset="0"/>
              </a:rPr>
              <a:t>发送</a:t>
            </a:r>
            <a:r>
              <a:rPr lang="en-US" altLang="zh-CN" sz="2200" kern="100" dirty="0" smtClean="0">
                <a:latin typeface="+mn-ea"/>
                <a:cs typeface="Courier New" panose="02070309020205020404" pitchFamily="49" charset="0"/>
              </a:rPr>
              <a:t>DMA</a:t>
            </a:r>
            <a:r>
              <a:rPr lang="zh-CN" altLang="zh-CN" sz="2200" kern="100" dirty="0">
                <a:latin typeface="+mn-ea"/>
                <a:cs typeface="Courier New" panose="02070309020205020404" pitchFamily="49" charset="0"/>
              </a:rPr>
              <a:t>请求信号</a:t>
            </a:r>
            <a:r>
              <a:rPr lang="en-US" altLang="zh-CN" sz="2200" b="1" kern="100" dirty="0">
                <a:solidFill>
                  <a:srgbClr val="3438F6"/>
                </a:solidFill>
                <a:latin typeface="+mn-ea"/>
                <a:cs typeface="Courier New" panose="02070309020205020404" pitchFamily="49" charset="0"/>
              </a:rPr>
              <a:t>HOLD</a:t>
            </a:r>
            <a:r>
              <a:rPr lang="zh-CN" altLang="zh-CN" sz="2200" kern="100" dirty="0" smtClean="0">
                <a:latin typeface="+mn-ea"/>
                <a:cs typeface="Courier New" panose="02070309020205020404" pitchFamily="49" charset="0"/>
              </a:rPr>
              <a:t>；</a:t>
            </a:r>
            <a:r>
              <a:rPr lang="en-US" altLang="zh-CN" sz="2200" kern="100" dirty="0" smtClean="0">
                <a:latin typeface="+mn-ea"/>
                <a:cs typeface="Courier New" panose="02070309020205020404" pitchFamily="49" charset="0"/>
              </a:rPr>
              <a:t>CPU</a:t>
            </a:r>
            <a:r>
              <a:rPr lang="zh-CN" altLang="en-US" sz="2200" kern="100" dirty="0" smtClean="0">
                <a:latin typeface="+mn-ea"/>
                <a:cs typeface="Courier New" panose="02070309020205020404" pitchFamily="49" charset="0"/>
              </a:rPr>
              <a:t>响应并</a:t>
            </a:r>
            <a:r>
              <a:rPr lang="zh-CN" altLang="en-US" sz="2200" kern="100" dirty="0" smtClean="0">
                <a:latin typeface="+mn-ea"/>
                <a:cs typeface="Courier New" panose="02070309020205020404" pitchFamily="49" charset="0"/>
              </a:rPr>
              <a:t>给出</a:t>
            </a:r>
            <a:r>
              <a:rPr lang="zh-CN" altLang="zh-CN" sz="2200" kern="100" dirty="0" smtClean="0">
                <a:latin typeface="+mn-ea"/>
                <a:cs typeface="Courier New" panose="02070309020205020404" pitchFamily="49" charset="0"/>
              </a:rPr>
              <a:t>响应</a:t>
            </a:r>
            <a:r>
              <a:rPr lang="zh-CN" altLang="zh-CN" sz="2200" kern="100" dirty="0">
                <a:latin typeface="+mn-ea"/>
                <a:cs typeface="Courier New" panose="02070309020205020404" pitchFamily="49" charset="0"/>
              </a:rPr>
              <a:t>允许信号</a:t>
            </a:r>
            <a:r>
              <a:rPr lang="en-US" altLang="zh-CN" sz="2200" kern="100" dirty="0" smtClean="0">
                <a:latin typeface="+mn-ea"/>
                <a:cs typeface="Courier New" panose="02070309020205020404" pitchFamily="49" charset="0"/>
              </a:rPr>
              <a:t>HLDA</a:t>
            </a:r>
            <a:r>
              <a:rPr lang="zh-CN" altLang="en-US" sz="2200" kern="100" dirty="0" smtClean="0">
                <a:latin typeface="+mn-ea"/>
                <a:cs typeface="Courier New" panose="02070309020205020404" pitchFamily="49" charset="0"/>
              </a:rPr>
              <a:t>，</a:t>
            </a:r>
            <a:r>
              <a:rPr lang="zh-CN" altLang="zh-CN" sz="2200" kern="100" dirty="0" smtClean="0">
                <a:latin typeface="+mn-ea"/>
                <a:cs typeface="Courier New" panose="02070309020205020404" pitchFamily="49" charset="0"/>
              </a:rPr>
              <a:t>控制</a:t>
            </a:r>
            <a:r>
              <a:rPr lang="en-US" altLang="zh-CN" sz="2200" kern="100" dirty="0" smtClean="0">
                <a:latin typeface="+mn-ea"/>
                <a:cs typeface="Courier New" panose="02070309020205020404" pitchFamily="49" charset="0"/>
              </a:rPr>
              <a:t>/</a:t>
            </a:r>
            <a:r>
              <a:rPr lang="zh-CN" altLang="zh-CN" sz="2200" kern="100" dirty="0" smtClean="0">
                <a:latin typeface="+mn-ea"/>
                <a:cs typeface="Courier New" panose="02070309020205020404" pitchFamily="49" charset="0"/>
              </a:rPr>
              <a:t>状态</a:t>
            </a:r>
            <a:r>
              <a:rPr lang="zh-CN" altLang="zh-CN" sz="2200" kern="100" dirty="0">
                <a:latin typeface="+mn-ea"/>
                <a:cs typeface="Courier New" panose="02070309020205020404" pitchFamily="49" charset="0"/>
              </a:rPr>
              <a:t>逻辑将</a:t>
            </a:r>
            <a:r>
              <a:rPr lang="en-US" altLang="zh-CN" sz="2200" kern="100" dirty="0">
                <a:latin typeface="+mn-ea"/>
                <a:cs typeface="Courier New" panose="02070309020205020404" pitchFamily="49" charset="0"/>
              </a:rPr>
              <a:t>DMA</a:t>
            </a:r>
            <a:r>
              <a:rPr lang="zh-CN" altLang="zh-CN" sz="2200" kern="100" dirty="0" smtClean="0">
                <a:latin typeface="+mn-ea"/>
                <a:cs typeface="Courier New" panose="02070309020205020404" pitchFamily="49" charset="0"/>
              </a:rPr>
              <a:t>请求复位</a:t>
            </a:r>
            <a:r>
              <a:rPr lang="zh-CN" altLang="zh-CN" sz="2200" kern="100" dirty="0" smtClean="0">
                <a:latin typeface="+mn-ea"/>
                <a:cs typeface="Courier New" panose="02070309020205020404" pitchFamily="49" charset="0"/>
              </a:rPr>
              <a:t>。</a:t>
            </a:r>
            <a:endParaRPr lang="en-US" altLang="zh-CN" sz="2200" kern="100" dirty="0" smtClean="0">
              <a:latin typeface="+mn-ea"/>
              <a:cs typeface="Courier New" panose="02070309020205020404" pitchFamily="49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12436" y="4109859"/>
            <a:ext cx="1104402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495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200" b="1" kern="100" dirty="0">
                <a:latin typeface="+mn-ea"/>
                <a:cs typeface="Courier New" panose="02070309020205020404" pitchFamily="49" charset="0"/>
              </a:rPr>
              <a:t>5)</a:t>
            </a:r>
            <a:r>
              <a:rPr lang="zh-CN" altLang="zh-CN" sz="2200" b="1" kern="100" dirty="0">
                <a:latin typeface="+mn-ea"/>
                <a:cs typeface="Courier New" panose="02070309020205020404" pitchFamily="49" charset="0"/>
              </a:rPr>
              <a:t>控制／状态逻辑</a:t>
            </a:r>
            <a:endParaRPr lang="en-US" altLang="zh-CN" sz="2200" b="1" kern="100" dirty="0">
              <a:latin typeface="+mn-ea"/>
              <a:cs typeface="Courier New" panose="02070309020205020404" pitchFamily="49" charset="0"/>
            </a:endParaRPr>
          </a:p>
          <a:p>
            <a:pPr indent="274955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200" kern="100" dirty="0">
                <a:latin typeface="+mn-ea"/>
                <a:cs typeface="Courier New" panose="02070309020205020404" pitchFamily="49" charset="0"/>
              </a:rPr>
              <a:t>产生与</a:t>
            </a:r>
            <a:r>
              <a:rPr lang="en-US" altLang="zh-CN" sz="2200" kern="100" dirty="0">
                <a:latin typeface="+mn-ea"/>
                <a:cs typeface="Courier New" panose="02070309020205020404" pitchFamily="49" charset="0"/>
              </a:rPr>
              <a:t>DMA</a:t>
            </a:r>
            <a:r>
              <a:rPr lang="zh-CN" altLang="en-US" sz="2200" kern="100" dirty="0">
                <a:latin typeface="+mn-ea"/>
                <a:cs typeface="Courier New" panose="02070309020205020404" pitchFamily="49" charset="0"/>
              </a:rPr>
              <a:t>相关的控制信号</a:t>
            </a:r>
            <a:endParaRPr lang="en-US" altLang="zh-CN" sz="2200" kern="100" dirty="0">
              <a:latin typeface="+mn-ea"/>
              <a:cs typeface="Courier New" panose="02070309020205020404" pitchFamily="49" charset="0"/>
            </a:endParaRPr>
          </a:p>
          <a:p>
            <a:pPr indent="27495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200" b="1" kern="100" dirty="0">
                <a:latin typeface="+mn-ea"/>
                <a:cs typeface="Courier New" panose="02070309020205020404" pitchFamily="49" charset="0"/>
              </a:rPr>
              <a:t>(6)</a:t>
            </a:r>
            <a:r>
              <a:rPr lang="zh-CN" altLang="zh-CN" sz="2200" b="1" kern="100" dirty="0">
                <a:latin typeface="+mn-ea"/>
                <a:cs typeface="Courier New" panose="02070309020205020404" pitchFamily="49" charset="0"/>
              </a:rPr>
              <a:t>中断</a:t>
            </a:r>
            <a:r>
              <a:rPr lang="zh-CN" altLang="en-US" sz="2200" b="1" kern="100" dirty="0">
                <a:latin typeface="+mn-ea"/>
                <a:cs typeface="Courier New" panose="02070309020205020404" pitchFamily="49" charset="0"/>
              </a:rPr>
              <a:t>产生电路</a:t>
            </a:r>
            <a:endParaRPr lang="en-US" altLang="zh-CN" sz="2200" b="1" kern="100" dirty="0">
              <a:latin typeface="+mn-ea"/>
              <a:cs typeface="Courier New" panose="02070309020205020404" pitchFamily="49" charset="0"/>
            </a:endParaRPr>
          </a:p>
          <a:p>
            <a:pPr indent="27495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200" kern="100" dirty="0">
                <a:latin typeface="+mn-ea"/>
                <a:cs typeface="Courier New" panose="02070309020205020404" pitchFamily="49" charset="0"/>
              </a:rPr>
              <a:t> DMA</a:t>
            </a:r>
            <a:r>
              <a:rPr lang="zh-CN" altLang="en-US" sz="2200" kern="100" dirty="0">
                <a:latin typeface="+mn-ea"/>
                <a:cs typeface="Courier New" panose="02070309020205020404" pitchFamily="49" charset="0"/>
              </a:rPr>
              <a:t>预设</a:t>
            </a:r>
            <a:r>
              <a:rPr lang="zh-CN" altLang="zh-CN" sz="2200" kern="100" dirty="0" smtClean="0">
                <a:latin typeface="+mn-ea"/>
                <a:cs typeface="Courier New" panose="02070309020205020404" pitchFamily="49" charset="0"/>
              </a:rPr>
              <a:t>数据</a:t>
            </a:r>
            <a:r>
              <a:rPr lang="zh-CN" altLang="en-US" sz="2200" kern="100" dirty="0" smtClean="0">
                <a:latin typeface="+mn-ea"/>
                <a:cs typeface="Courier New" panose="02070309020205020404" pitchFamily="49" charset="0"/>
              </a:rPr>
              <a:t>块传输完成时</a:t>
            </a:r>
            <a:r>
              <a:rPr lang="zh-CN" altLang="zh-CN" sz="2200" kern="100" dirty="0" smtClean="0">
                <a:latin typeface="+mn-ea"/>
                <a:cs typeface="Courier New" panose="02070309020205020404" pitchFamily="49" charset="0"/>
              </a:rPr>
              <a:t>，</a:t>
            </a:r>
            <a:r>
              <a:rPr lang="zh-CN" altLang="zh-CN" sz="2200" kern="100" dirty="0">
                <a:latin typeface="+mn-ea"/>
                <a:cs typeface="Courier New" panose="02070309020205020404" pitchFamily="49" charset="0"/>
              </a:rPr>
              <a:t>发出中断请求，通知</a:t>
            </a:r>
            <a:r>
              <a:rPr lang="en-US" altLang="zh-CN" sz="2200" kern="100" dirty="0">
                <a:latin typeface="+mn-ea"/>
                <a:cs typeface="Courier New" panose="02070309020205020404" pitchFamily="49" charset="0"/>
              </a:rPr>
              <a:t>CPU</a:t>
            </a:r>
            <a:r>
              <a:rPr lang="zh-CN" altLang="zh-CN" sz="2200" kern="100" dirty="0" smtClean="0">
                <a:latin typeface="+mn-ea"/>
                <a:cs typeface="Courier New" panose="02070309020205020404" pitchFamily="49" charset="0"/>
              </a:rPr>
              <a:t>进行</a:t>
            </a:r>
            <a:r>
              <a:rPr lang="en-US" altLang="zh-CN" sz="2200" kern="100" dirty="0" smtClean="0">
                <a:latin typeface="+mn-ea"/>
                <a:cs typeface="Courier New" panose="02070309020205020404" pitchFamily="49" charset="0"/>
              </a:rPr>
              <a:t>DMA</a:t>
            </a:r>
            <a:r>
              <a:rPr lang="zh-CN" altLang="en-US" sz="2200" kern="100" dirty="0" smtClean="0">
                <a:latin typeface="+mn-ea"/>
                <a:cs typeface="Courier New" panose="02070309020205020404" pitchFamily="49" charset="0"/>
              </a:rPr>
              <a:t>传输</a:t>
            </a:r>
            <a:r>
              <a:rPr lang="zh-CN" altLang="zh-CN" sz="2200" kern="100" dirty="0" smtClean="0">
                <a:latin typeface="+mn-ea"/>
                <a:cs typeface="Courier New" panose="02070309020205020404" pitchFamily="49" charset="0"/>
              </a:rPr>
              <a:t>结束</a:t>
            </a:r>
            <a:r>
              <a:rPr lang="zh-CN" altLang="en-US" sz="2200" kern="100" dirty="0" smtClean="0">
                <a:latin typeface="+mn-ea"/>
                <a:cs typeface="Courier New" panose="02070309020205020404" pitchFamily="49" charset="0"/>
              </a:rPr>
              <a:t>后</a:t>
            </a:r>
            <a:r>
              <a:rPr lang="zh-CN" altLang="zh-CN" sz="2200" kern="100" dirty="0" smtClean="0">
                <a:latin typeface="+mn-ea"/>
                <a:cs typeface="Courier New" panose="02070309020205020404" pitchFamily="49" charset="0"/>
              </a:rPr>
              <a:t>处理</a:t>
            </a:r>
            <a:r>
              <a:rPr lang="zh-CN" altLang="zh-CN" sz="2200" kern="100" dirty="0">
                <a:latin typeface="+mn-ea"/>
                <a:cs typeface="Courier New" panose="02070309020205020404" pitchFamily="49" charset="0"/>
              </a:rPr>
              <a:t>。</a:t>
            </a:r>
            <a:endParaRPr lang="zh-CN" altLang="zh-CN" sz="2200" kern="100" dirty="0">
              <a:latin typeface="+mn-ea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93412" y="3093396"/>
            <a:ext cx="1021405" cy="57393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983166" y="2383277"/>
            <a:ext cx="1005192" cy="37937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109626" y="1834730"/>
            <a:ext cx="878732" cy="37937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637039" y="917052"/>
            <a:ext cx="4178152" cy="46166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禹卫书法行书简体" panose="02000603000000000000" pitchFamily="2" charset="-122"/>
                <a:ea typeface="禹卫书法行书简体" panose="02000603000000000000" pitchFamily="2" charset="-122"/>
                <a:cs typeface="+mj-cs"/>
                <a:sym typeface="Wingdings" panose="05000000000000000000" pitchFamily="2" charset="2"/>
              </a:rPr>
              <a:t>2.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禹卫书法行书简体" panose="02000603000000000000" pitchFamily="2" charset="-122"/>
                <a:ea typeface="禹卫书法行书简体" panose="02000603000000000000" pitchFamily="2" charset="-122"/>
                <a:cs typeface="+mj-cs"/>
              </a:rPr>
              <a:t> DMA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禹卫书法行书简体" panose="02000603000000000000" pitchFamily="2" charset="-122"/>
                <a:ea typeface="禹卫书法行书简体" panose="02000603000000000000" pitchFamily="2" charset="-122"/>
                <a:cs typeface="+mj-cs"/>
              </a:rPr>
              <a:t>控制器的基本结构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禹卫书法行书简体" panose="02000603000000000000" pitchFamily="2" charset="-122"/>
              <a:ea typeface="禹卫书法行书简体" panose="02000603000000000000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637039" y="155014"/>
            <a:ext cx="4106815" cy="617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2E4E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b="0" dirty="0" smtClean="0">
                <a:solidFill>
                  <a:schemeClr val="tx1"/>
                </a:solidFill>
                <a:effectLst/>
              </a:rPr>
              <a:t>10.5</a:t>
            </a:r>
            <a:r>
              <a:rPr lang="zh-CN" altLang="en-US" b="0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altLang="zh-CN" b="0" dirty="0" smtClean="0">
                <a:solidFill>
                  <a:schemeClr val="tx1"/>
                </a:solidFill>
                <a:effectLst/>
              </a:rPr>
              <a:t>DMA</a:t>
            </a:r>
            <a:r>
              <a:rPr lang="zh-CN" altLang="en-US" b="0" dirty="0" smtClean="0">
                <a:solidFill>
                  <a:schemeClr val="tx1"/>
                </a:solidFill>
                <a:effectLst/>
              </a:rPr>
              <a:t>方式</a:t>
            </a:r>
            <a:endParaRPr lang="zh-CN" altLang="en-US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637039" y="887868"/>
            <a:ext cx="4178152" cy="46166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禹卫书法行书简体" panose="02000603000000000000" pitchFamily="2" charset="-122"/>
                <a:ea typeface="禹卫书法行书简体" panose="02000603000000000000" pitchFamily="2" charset="-122"/>
                <a:cs typeface="+mj-cs"/>
                <a:sym typeface="Wingdings" panose="05000000000000000000" pitchFamily="2" charset="2"/>
              </a:rPr>
              <a:t>3.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禹卫书法行书简体" panose="02000603000000000000" pitchFamily="2" charset="-122"/>
                <a:ea typeface="禹卫书法行书简体" panose="02000603000000000000" pitchFamily="2" charset="-122"/>
                <a:cs typeface="+mj-cs"/>
              </a:rPr>
              <a:t> DMA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禹卫书法行书简体" panose="02000603000000000000" pitchFamily="2" charset="-122"/>
                <a:ea typeface="禹卫书法行书简体" panose="02000603000000000000" pitchFamily="2" charset="-122"/>
                <a:cs typeface="+mj-cs"/>
              </a:rPr>
              <a:t> 数据传输的基本流程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禹卫书法行书简体" panose="02000603000000000000" pitchFamily="2" charset="-122"/>
              <a:ea typeface="禹卫书法行书简体" panose="02000603000000000000" pitchFamily="2" charset="-122"/>
              <a:cs typeface="+mj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9486" y="1399122"/>
            <a:ext cx="4406976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300" dirty="0">
                <a:latin typeface="+mn-ea"/>
              </a:rPr>
              <a:t>DMA</a:t>
            </a:r>
            <a:r>
              <a:rPr lang="zh-CN" altLang="en-US" sz="2300" dirty="0">
                <a:latin typeface="+mn-ea"/>
              </a:rPr>
              <a:t>数据传送过程分为三个阶段</a:t>
            </a:r>
            <a:endParaRPr lang="zh-CN" altLang="en-US" sz="2300" dirty="0">
              <a:latin typeface="+mn-ea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462031" y="2971076"/>
          <a:ext cx="4772352" cy="3328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Picture" r:id="rId1" imgW="17668875" imgH="15325725" progId="Word.Picture.8">
                  <p:embed/>
                </p:oleObj>
              </mc:Choice>
              <mc:Fallback>
                <p:oleObj name="Picture" r:id="rId1" imgW="17668875" imgH="15325725" progId="Word.Picture.8">
                  <p:embed/>
                  <p:pic>
                    <p:nvPicPr>
                      <p:cNvPr id="0" name="图片 1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2031" y="2971076"/>
                        <a:ext cx="4772352" cy="33287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913555" y="1970033"/>
            <a:ext cx="9193483" cy="1001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300" b="1" dirty="0" smtClean="0">
                <a:latin typeface="+mn-ea"/>
              </a:rPr>
              <a:t>1</a:t>
            </a:r>
            <a:r>
              <a:rPr lang="en-US" altLang="zh-CN" sz="2300" b="1" dirty="0">
                <a:latin typeface="+mn-ea"/>
              </a:rPr>
              <a:t>)</a:t>
            </a:r>
            <a:r>
              <a:rPr lang="zh-CN" altLang="en-US" sz="2300" b="1" dirty="0" smtClean="0">
                <a:latin typeface="+mn-ea"/>
              </a:rPr>
              <a:t>预处理</a:t>
            </a:r>
            <a:r>
              <a:rPr lang="zh-CN" altLang="en-US" sz="2300" b="1" dirty="0">
                <a:latin typeface="+mn-ea"/>
              </a:rPr>
              <a:t>阶段</a:t>
            </a:r>
            <a:endParaRPr lang="zh-CN" altLang="en-US" sz="2300" b="1" dirty="0">
              <a:latin typeface="+mn-ea"/>
            </a:endParaRPr>
          </a:p>
          <a:p>
            <a:pPr>
              <a:lnSpc>
                <a:spcPct val="135000"/>
              </a:lnSpc>
              <a:spcBef>
                <a:spcPts val="600"/>
              </a:spcBef>
            </a:pPr>
            <a:r>
              <a:rPr lang="en-US" altLang="zh-CN" sz="2200" dirty="0" smtClean="0">
                <a:latin typeface="+mn-ea"/>
              </a:rPr>
              <a:t>CPU</a:t>
            </a:r>
            <a:r>
              <a:rPr lang="zh-CN" altLang="en-US" sz="2200" dirty="0">
                <a:latin typeface="+mn-ea"/>
              </a:rPr>
              <a:t>执行初始化</a:t>
            </a:r>
            <a:r>
              <a:rPr lang="zh-CN" altLang="en-US" sz="2200" dirty="0" smtClean="0">
                <a:latin typeface="+mn-ea"/>
              </a:rPr>
              <a:t>程序，启动</a:t>
            </a:r>
            <a:r>
              <a:rPr lang="zh-CN" altLang="en-US" sz="2200" dirty="0">
                <a:latin typeface="+mn-ea"/>
              </a:rPr>
              <a:t>设备、设置内存地址计数器和字</a:t>
            </a:r>
            <a:r>
              <a:rPr lang="zh-CN" altLang="en-US" sz="2200" dirty="0" smtClean="0">
                <a:latin typeface="+mn-ea"/>
              </a:rPr>
              <a:t>计数器</a:t>
            </a:r>
            <a:r>
              <a:rPr lang="zh-CN" altLang="en-US" sz="2200" dirty="0" smtClean="0">
                <a:latin typeface="+mn-ea"/>
              </a:rPr>
              <a:t>等</a:t>
            </a:r>
            <a:endParaRPr lang="zh-CN" altLang="en-US" sz="2200" dirty="0"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13555" y="3001207"/>
            <a:ext cx="5824702" cy="980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300" b="1" dirty="0" smtClean="0">
                <a:latin typeface="+mn-ea"/>
              </a:rPr>
              <a:t>2)DMA</a:t>
            </a:r>
            <a:r>
              <a:rPr lang="zh-CN" altLang="en-US" sz="2300" b="1" dirty="0" smtClean="0">
                <a:latin typeface="+mn-ea"/>
              </a:rPr>
              <a:t>数据传输阶段</a:t>
            </a:r>
            <a:endParaRPr lang="zh-CN" altLang="en-US" sz="2300" b="1" dirty="0">
              <a:latin typeface="+mn-ea"/>
            </a:endParaRPr>
          </a:p>
          <a:p>
            <a:pPr>
              <a:lnSpc>
                <a:spcPct val="135000"/>
              </a:lnSpc>
              <a:spcBef>
                <a:spcPts val="600"/>
              </a:spcBef>
            </a:pPr>
            <a:r>
              <a:rPr lang="en-US" altLang="zh-CN" sz="2200" dirty="0" smtClean="0">
                <a:latin typeface="+mn-ea"/>
              </a:rPr>
              <a:t>DMA</a:t>
            </a:r>
            <a:r>
              <a:rPr lang="zh-CN" altLang="en-US" sz="2200" dirty="0" smtClean="0">
                <a:latin typeface="+mn-ea"/>
              </a:rPr>
              <a:t>控制器控制外设与主存</a:t>
            </a:r>
            <a:r>
              <a:rPr lang="zh-CN" altLang="en-US" sz="2200" dirty="0" smtClean="0">
                <a:latin typeface="+mn-ea"/>
              </a:rPr>
              <a:t>间进行数据</a:t>
            </a:r>
            <a:r>
              <a:rPr lang="zh-CN" altLang="en-US" sz="2200" dirty="0" smtClean="0">
                <a:latin typeface="+mn-ea"/>
              </a:rPr>
              <a:t>传输</a:t>
            </a:r>
            <a:endParaRPr lang="zh-CN" altLang="en-US" sz="2200" dirty="0"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88134" y="4025378"/>
            <a:ext cx="5169476" cy="2045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2300" b="1" dirty="0" smtClean="0">
                <a:latin typeface="+mn-ea"/>
              </a:rPr>
              <a:t>3)DMA</a:t>
            </a:r>
            <a:r>
              <a:rPr lang="zh-CN" altLang="en-US" sz="2300" b="1" dirty="0" smtClean="0">
                <a:latin typeface="+mn-ea"/>
              </a:rPr>
              <a:t>数据传输后处理阶段</a:t>
            </a:r>
            <a:endParaRPr lang="zh-CN" altLang="en-US" sz="2300" b="1" dirty="0">
              <a:latin typeface="+mn-ea"/>
            </a:endParaRPr>
          </a:p>
          <a:p>
            <a:pPr>
              <a:lnSpc>
                <a:spcPct val="135000"/>
              </a:lnSpc>
            </a:pPr>
            <a:r>
              <a:rPr lang="en-US" altLang="zh-CN" sz="2300" dirty="0" smtClean="0">
                <a:latin typeface="+mn-ea"/>
              </a:rPr>
              <a:t>CPU</a:t>
            </a:r>
            <a:r>
              <a:rPr lang="zh-CN" altLang="en-US" sz="2300" dirty="0" smtClean="0">
                <a:latin typeface="+mn-ea"/>
              </a:rPr>
              <a:t>响应</a:t>
            </a:r>
            <a:r>
              <a:rPr lang="en-US" altLang="zh-CN" sz="2300" dirty="0" smtClean="0">
                <a:latin typeface="+mn-ea"/>
              </a:rPr>
              <a:t>DMA</a:t>
            </a:r>
            <a:r>
              <a:rPr lang="zh-CN" altLang="en-US" sz="2300" dirty="0" smtClean="0">
                <a:latin typeface="+mn-ea"/>
              </a:rPr>
              <a:t>中断请求</a:t>
            </a:r>
            <a:endParaRPr lang="en-US" altLang="zh-CN" sz="2300" dirty="0" smtClean="0">
              <a:latin typeface="+mn-ea"/>
            </a:endParaRPr>
          </a:p>
          <a:p>
            <a:pPr>
              <a:lnSpc>
                <a:spcPct val="135000"/>
              </a:lnSpc>
            </a:pPr>
            <a:r>
              <a:rPr lang="zh-CN" altLang="en-US" sz="2000" dirty="0" smtClean="0">
                <a:solidFill>
                  <a:srgbClr val="9900CC"/>
                </a:solidFill>
                <a:latin typeface="+mn-ea"/>
                <a:sym typeface="Wingdings" panose="05000000000000000000" pitchFamily="2" charset="2"/>
              </a:rPr>
              <a:t></a:t>
            </a:r>
            <a:r>
              <a:rPr lang="zh-CN" altLang="en-US" sz="2400" dirty="0" smtClean="0">
                <a:latin typeface="+mn-ea"/>
              </a:rPr>
              <a:t>检查</a:t>
            </a:r>
            <a:r>
              <a:rPr lang="en-US" altLang="zh-CN" sz="2400" dirty="0" smtClean="0">
                <a:latin typeface="+mn-ea"/>
              </a:rPr>
              <a:t>DMA</a:t>
            </a:r>
            <a:r>
              <a:rPr lang="zh-CN" altLang="en-US" sz="2400" dirty="0" smtClean="0">
                <a:latin typeface="+mn-ea"/>
              </a:rPr>
              <a:t>传输</a:t>
            </a:r>
            <a:r>
              <a:rPr lang="zh-CN" altLang="en-US" sz="2400" dirty="0" smtClean="0">
                <a:latin typeface="+mn-ea"/>
              </a:rPr>
              <a:t>数据</a:t>
            </a:r>
            <a:r>
              <a:rPr lang="zh-CN" altLang="en-US" sz="2400" dirty="0">
                <a:latin typeface="+mn-ea"/>
              </a:rPr>
              <a:t>的</a:t>
            </a:r>
            <a:r>
              <a:rPr lang="zh-CN" altLang="en-US" sz="2400" dirty="0" smtClean="0">
                <a:latin typeface="+mn-ea"/>
              </a:rPr>
              <a:t>正确性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35000"/>
              </a:lnSpc>
            </a:pPr>
            <a:r>
              <a:rPr lang="zh-CN" altLang="en-US" sz="2000" dirty="0" smtClean="0">
                <a:solidFill>
                  <a:srgbClr val="9900CC"/>
                </a:solidFill>
                <a:latin typeface="+mn-ea"/>
                <a:sym typeface="Wingdings" panose="05000000000000000000" pitchFamily="2" charset="2"/>
              </a:rPr>
              <a:t></a:t>
            </a:r>
            <a:r>
              <a:rPr lang="zh-CN" altLang="en-US" sz="2400" dirty="0">
                <a:latin typeface="+mn-ea"/>
              </a:rPr>
              <a:t>决定继续使用</a:t>
            </a:r>
            <a:r>
              <a:rPr lang="en-US" altLang="zh-CN" sz="2400" dirty="0" smtClean="0">
                <a:latin typeface="+mn-ea"/>
              </a:rPr>
              <a:t>DMA</a:t>
            </a:r>
            <a:r>
              <a:rPr lang="zh-CN" altLang="en-US" sz="2400" dirty="0" smtClean="0">
                <a:latin typeface="+mn-ea"/>
              </a:rPr>
              <a:t>传送还是结束</a:t>
            </a:r>
            <a:endParaRPr lang="en-US" altLang="zh-CN" sz="2400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637039" y="155014"/>
            <a:ext cx="4106815" cy="617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2E4E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b="0" dirty="0" smtClean="0">
                <a:solidFill>
                  <a:schemeClr val="tx1"/>
                </a:solidFill>
                <a:effectLst/>
              </a:rPr>
              <a:t>10.5</a:t>
            </a:r>
            <a:r>
              <a:rPr lang="zh-CN" altLang="en-US" b="0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altLang="zh-CN" b="0" dirty="0" smtClean="0">
                <a:solidFill>
                  <a:schemeClr val="tx1"/>
                </a:solidFill>
                <a:effectLst/>
              </a:rPr>
              <a:t>DMA</a:t>
            </a:r>
            <a:r>
              <a:rPr lang="zh-CN" altLang="en-US" b="0" dirty="0" smtClean="0">
                <a:solidFill>
                  <a:schemeClr val="tx1"/>
                </a:solidFill>
                <a:effectLst/>
              </a:rPr>
              <a:t>方式</a:t>
            </a:r>
            <a:endParaRPr lang="zh-CN" altLang="en-US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637039" y="887868"/>
            <a:ext cx="4178152" cy="46166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禹卫书法行书简体" panose="02000603000000000000" pitchFamily="2" charset="-122"/>
                <a:ea typeface="禹卫书法行书简体" panose="02000603000000000000" pitchFamily="2" charset="-122"/>
                <a:cs typeface="+mj-cs"/>
                <a:sym typeface="Wingdings" panose="05000000000000000000" pitchFamily="2" charset="2"/>
              </a:rPr>
              <a:t>3.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禹卫书法行书简体" panose="02000603000000000000" pitchFamily="2" charset="-122"/>
                <a:ea typeface="禹卫书法行书简体" panose="02000603000000000000" pitchFamily="2" charset="-122"/>
                <a:cs typeface="+mj-cs"/>
              </a:rPr>
              <a:t> DMA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禹卫书法行书简体" panose="02000603000000000000" pitchFamily="2" charset="-122"/>
                <a:ea typeface="禹卫书法行书简体" panose="02000603000000000000" pitchFamily="2" charset="-122"/>
                <a:cs typeface="+mj-cs"/>
              </a:rPr>
              <a:t> 的工作方式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禹卫书法行书简体" panose="02000603000000000000" pitchFamily="2" charset="-122"/>
              <a:ea typeface="禹卫书法行书简体" panose="02000603000000000000" pitchFamily="2" charset="-122"/>
              <a:cs typeface="+mj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15244" y="5575818"/>
            <a:ext cx="8719457" cy="549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2200" dirty="0" smtClean="0">
                <a:latin typeface="+mn-ea"/>
                <a:sym typeface="Symbol" panose="05050102010706020507" pitchFamily="18" charset="2"/>
              </a:rPr>
              <a:t>DMA</a:t>
            </a:r>
            <a:r>
              <a:rPr lang="zh-CN" altLang="en-US" sz="2200" dirty="0">
                <a:latin typeface="+mn-ea"/>
                <a:sym typeface="Symbol" panose="05050102010706020507" pitchFamily="18" charset="2"/>
              </a:rPr>
              <a:t>方式</a:t>
            </a:r>
            <a:r>
              <a:rPr lang="zh-CN" altLang="en-US" sz="2200" dirty="0" smtClean="0">
                <a:latin typeface="+mn-ea"/>
                <a:sym typeface="Symbol" panose="05050102010706020507" pitchFamily="18" charset="2"/>
              </a:rPr>
              <a:t>下</a:t>
            </a:r>
            <a:r>
              <a:rPr lang="zh-CN" altLang="en-US" sz="2200" dirty="0" smtClean="0">
                <a:latin typeface="+mn-ea"/>
                <a:sym typeface="Symbol" panose="05050102010706020507" pitchFamily="18" charset="2"/>
              </a:rPr>
              <a:t>，如何解决</a:t>
            </a:r>
            <a:r>
              <a:rPr lang="en-US" altLang="zh-CN" sz="2200" dirty="0" smtClean="0">
                <a:latin typeface="+mn-ea"/>
                <a:sym typeface="Symbol" panose="05050102010706020507" pitchFamily="18" charset="2"/>
              </a:rPr>
              <a:t>DMA</a:t>
            </a:r>
            <a:r>
              <a:rPr lang="zh-CN" altLang="en-US" sz="2200" dirty="0" smtClean="0">
                <a:latin typeface="+mn-ea"/>
                <a:sym typeface="Symbol" panose="05050102010706020507" pitchFamily="18" charset="2"/>
              </a:rPr>
              <a:t>控制器</a:t>
            </a:r>
            <a:r>
              <a:rPr lang="zh-CN" altLang="en-US" sz="2200" dirty="0">
                <a:latin typeface="+mn-ea"/>
                <a:sym typeface="Symbol" panose="05050102010706020507" pitchFamily="18" charset="2"/>
              </a:rPr>
              <a:t>和</a:t>
            </a:r>
            <a:r>
              <a:rPr lang="en-US" altLang="zh-CN" sz="2200" dirty="0">
                <a:latin typeface="+mn-ea"/>
                <a:sym typeface="Symbol" panose="05050102010706020507" pitchFamily="18" charset="2"/>
              </a:rPr>
              <a:t>CPU</a:t>
            </a:r>
            <a:r>
              <a:rPr lang="zh-CN" altLang="en-US" sz="2200" dirty="0">
                <a:latin typeface="+mn-ea"/>
                <a:sym typeface="Symbol" panose="05050102010706020507" pitchFamily="18" charset="2"/>
              </a:rPr>
              <a:t>对内存的</a:t>
            </a:r>
            <a:r>
              <a:rPr lang="zh-CN" altLang="en-US" sz="2200" dirty="0" smtClean="0">
                <a:latin typeface="+mn-ea"/>
                <a:sym typeface="Symbol" panose="05050102010706020507" pitchFamily="18" charset="2"/>
              </a:rPr>
              <a:t>争用访问问题</a:t>
            </a:r>
            <a:endParaRPr lang="zh-CN" altLang="en-US" sz="2200" dirty="0">
              <a:latin typeface="+mn-ea"/>
              <a:sym typeface="Symbol" panose="05050102010706020507" pitchFamily="18" charset="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5012" y="2305532"/>
            <a:ext cx="5252935" cy="30025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矩形 2"/>
          <p:cNvSpPr/>
          <p:nvPr/>
        </p:nvSpPr>
        <p:spPr>
          <a:xfrm>
            <a:off x="906320" y="1464746"/>
            <a:ext cx="1625766" cy="5295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2300" b="1" dirty="0">
                <a:latin typeface="+mn-ea"/>
                <a:sym typeface="Symbol" panose="05050102010706020507" pitchFamily="18" charset="2"/>
              </a:rPr>
              <a:t>1)</a:t>
            </a:r>
            <a:r>
              <a:rPr lang="zh-CN" altLang="en-US" sz="2300" b="1" dirty="0">
                <a:latin typeface="+mn-ea"/>
                <a:sym typeface="Symbol" panose="05050102010706020507" pitchFamily="18" charset="2"/>
              </a:rPr>
              <a:t>问题提出</a:t>
            </a:r>
            <a:endParaRPr lang="zh-CN" altLang="en-US" sz="2300" b="1" dirty="0">
              <a:latin typeface="+mn-ea"/>
              <a:sym typeface="Symbol" panose="05050102010706020507" pitchFamily="18" charset="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1664110" y="3691415"/>
            <a:ext cx="564211" cy="437745"/>
          </a:xfrm>
          <a:custGeom>
            <a:avLst/>
            <a:gdLst>
              <a:gd name="connsiteX0" fmla="*/ 564211 w 564211"/>
              <a:gd name="connsiteY0" fmla="*/ 418290 h 437745"/>
              <a:gd name="connsiteX1" fmla="*/ 515573 w 564211"/>
              <a:gd name="connsiteY1" fmla="*/ 408562 h 437745"/>
              <a:gd name="connsiteX2" fmla="*/ 457207 w 564211"/>
              <a:gd name="connsiteY2" fmla="*/ 437745 h 437745"/>
              <a:gd name="connsiteX3" fmla="*/ 87556 w 564211"/>
              <a:gd name="connsiteY3" fmla="*/ 428017 h 437745"/>
              <a:gd name="connsiteX4" fmla="*/ 48645 w 564211"/>
              <a:gd name="connsiteY4" fmla="*/ 379379 h 437745"/>
              <a:gd name="connsiteX5" fmla="*/ 29190 w 564211"/>
              <a:gd name="connsiteY5" fmla="*/ 350196 h 437745"/>
              <a:gd name="connsiteX6" fmla="*/ 9735 w 564211"/>
              <a:gd name="connsiteY6" fmla="*/ 291830 h 437745"/>
              <a:gd name="connsiteX7" fmla="*/ 7 w 564211"/>
              <a:gd name="connsiteY7" fmla="*/ 0 h 437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4211" h="437745">
                <a:moveTo>
                  <a:pt x="564211" y="418290"/>
                </a:moveTo>
                <a:cubicBezTo>
                  <a:pt x="547998" y="415047"/>
                  <a:pt x="532107" y="408562"/>
                  <a:pt x="515573" y="408562"/>
                </a:cubicBezTo>
                <a:cubicBezTo>
                  <a:pt x="495437" y="408562"/>
                  <a:pt x="471961" y="427909"/>
                  <a:pt x="457207" y="437745"/>
                </a:cubicBezTo>
                <a:cubicBezTo>
                  <a:pt x="333990" y="434502"/>
                  <a:pt x="210487" y="437012"/>
                  <a:pt x="87556" y="428017"/>
                </a:cubicBezTo>
                <a:cubicBezTo>
                  <a:pt x="53514" y="425526"/>
                  <a:pt x="58848" y="399786"/>
                  <a:pt x="48645" y="379379"/>
                </a:cubicBezTo>
                <a:cubicBezTo>
                  <a:pt x="43417" y="368922"/>
                  <a:pt x="33938" y="360880"/>
                  <a:pt x="29190" y="350196"/>
                </a:cubicBezTo>
                <a:cubicBezTo>
                  <a:pt x="20861" y="331456"/>
                  <a:pt x="9735" y="291830"/>
                  <a:pt x="9735" y="291830"/>
                </a:cubicBezTo>
                <a:cubicBezTo>
                  <a:pt x="-641" y="32438"/>
                  <a:pt x="7" y="129767"/>
                  <a:pt x="7" y="0"/>
                </a:cubicBezTo>
              </a:path>
            </a:pathLst>
          </a:custGeom>
          <a:noFill/>
          <a:ln w="28575">
            <a:solidFill>
              <a:srgbClr val="0000FF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1664110" y="2254424"/>
            <a:ext cx="2024307" cy="2685346"/>
          </a:xfrm>
          <a:custGeom>
            <a:avLst/>
            <a:gdLst>
              <a:gd name="connsiteX0" fmla="*/ 2024307 w 2024307"/>
              <a:gd name="connsiteY0" fmla="*/ 2685346 h 2685346"/>
              <a:gd name="connsiteX1" fmla="*/ 2014579 w 2024307"/>
              <a:gd name="connsiteY1" fmla="*/ 2636707 h 2685346"/>
              <a:gd name="connsiteX2" fmla="*/ 1985396 w 2024307"/>
              <a:gd name="connsiteY2" fmla="*/ 2471337 h 2685346"/>
              <a:gd name="connsiteX3" fmla="*/ 1975668 w 2024307"/>
              <a:gd name="connsiteY3" fmla="*/ 2393516 h 2685346"/>
              <a:gd name="connsiteX4" fmla="*/ 1965941 w 2024307"/>
              <a:gd name="connsiteY4" fmla="*/ 2364333 h 2685346"/>
              <a:gd name="connsiteX5" fmla="*/ 1985396 w 2024307"/>
              <a:gd name="connsiteY5" fmla="*/ 1897405 h 2685346"/>
              <a:gd name="connsiteX6" fmla="*/ 1995124 w 2024307"/>
              <a:gd name="connsiteY6" fmla="*/ 1829312 h 2685346"/>
              <a:gd name="connsiteX7" fmla="*/ 2004851 w 2024307"/>
              <a:gd name="connsiteY7" fmla="*/ 1780673 h 2685346"/>
              <a:gd name="connsiteX8" fmla="*/ 1995124 w 2024307"/>
              <a:gd name="connsiteY8" fmla="*/ 1148375 h 2685346"/>
              <a:gd name="connsiteX9" fmla="*/ 1975668 w 2024307"/>
              <a:gd name="connsiteY9" fmla="*/ 1090009 h 2685346"/>
              <a:gd name="connsiteX10" fmla="*/ 1956213 w 2024307"/>
              <a:gd name="connsiteY10" fmla="*/ 983005 h 2685346"/>
              <a:gd name="connsiteX11" fmla="*/ 1936758 w 2024307"/>
              <a:gd name="connsiteY11" fmla="*/ 895456 h 2685346"/>
              <a:gd name="connsiteX12" fmla="*/ 1927030 w 2024307"/>
              <a:gd name="connsiteY12" fmla="*/ 817635 h 2685346"/>
              <a:gd name="connsiteX13" fmla="*/ 1917303 w 2024307"/>
              <a:gd name="connsiteY13" fmla="*/ 788452 h 2685346"/>
              <a:gd name="connsiteX14" fmla="*/ 1907575 w 2024307"/>
              <a:gd name="connsiteY14" fmla="*/ 739814 h 2685346"/>
              <a:gd name="connsiteX15" fmla="*/ 1897847 w 2024307"/>
              <a:gd name="connsiteY15" fmla="*/ 661992 h 2685346"/>
              <a:gd name="connsiteX16" fmla="*/ 1878392 w 2024307"/>
              <a:gd name="connsiteY16" fmla="*/ 554988 h 2685346"/>
              <a:gd name="connsiteX17" fmla="*/ 1868664 w 2024307"/>
              <a:gd name="connsiteY17" fmla="*/ 525805 h 2685346"/>
              <a:gd name="connsiteX18" fmla="*/ 1839481 w 2024307"/>
              <a:gd name="connsiteY18" fmla="*/ 243703 h 2685346"/>
              <a:gd name="connsiteX19" fmla="*/ 1810298 w 2024307"/>
              <a:gd name="connsiteY19" fmla="*/ 224248 h 2685346"/>
              <a:gd name="connsiteX20" fmla="*/ 1751932 w 2024307"/>
              <a:gd name="connsiteY20" fmla="*/ 126971 h 2685346"/>
              <a:gd name="connsiteX21" fmla="*/ 1722749 w 2024307"/>
              <a:gd name="connsiteY21" fmla="*/ 117243 h 2685346"/>
              <a:gd name="connsiteX22" fmla="*/ 1693566 w 2024307"/>
              <a:gd name="connsiteY22" fmla="*/ 97788 h 2685346"/>
              <a:gd name="connsiteX23" fmla="*/ 1615745 w 2024307"/>
              <a:gd name="connsiteY23" fmla="*/ 88060 h 2685346"/>
              <a:gd name="connsiteX24" fmla="*/ 1479558 w 2024307"/>
              <a:gd name="connsiteY24" fmla="*/ 58878 h 2685346"/>
              <a:gd name="connsiteX25" fmla="*/ 1440647 w 2024307"/>
              <a:gd name="connsiteY25" fmla="*/ 49150 h 2685346"/>
              <a:gd name="connsiteX26" fmla="*/ 1411464 w 2024307"/>
              <a:gd name="connsiteY26" fmla="*/ 39422 h 2685346"/>
              <a:gd name="connsiteX27" fmla="*/ 1255822 w 2024307"/>
              <a:gd name="connsiteY27" fmla="*/ 29695 h 2685346"/>
              <a:gd name="connsiteX28" fmla="*/ 856988 w 2024307"/>
              <a:gd name="connsiteY28" fmla="*/ 29695 h 2685346"/>
              <a:gd name="connsiteX29" fmla="*/ 808349 w 2024307"/>
              <a:gd name="connsiteY29" fmla="*/ 68605 h 2685346"/>
              <a:gd name="connsiteX30" fmla="*/ 176051 w 2024307"/>
              <a:gd name="connsiteY30" fmla="*/ 78333 h 2685346"/>
              <a:gd name="connsiteX31" fmla="*/ 78775 w 2024307"/>
              <a:gd name="connsiteY31" fmla="*/ 107516 h 2685346"/>
              <a:gd name="connsiteX32" fmla="*/ 49592 w 2024307"/>
              <a:gd name="connsiteY32" fmla="*/ 195065 h 2685346"/>
              <a:gd name="connsiteX33" fmla="*/ 39864 w 2024307"/>
              <a:gd name="connsiteY33" fmla="*/ 224248 h 2685346"/>
              <a:gd name="connsiteX34" fmla="*/ 20409 w 2024307"/>
              <a:gd name="connsiteY34" fmla="*/ 302069 h 2685346"/>
              <a:gd name="connsiteX35" fmla="*/ 10681 w 2024307"/>
              <a:gd name="connsiteY35" fmla="*/ 730086 h 2685346"/>
              <a:gd name="connsiteX36" fmla="*/ 954 w 2024307"/>
              <a:gd name="connsiteY36" fmla="*/ 759269 h 2685346"/>
              <a:gd name="connsiteX37" fmla="*/ 954 w 2024307"/>
              <a:gd name="connsiteY37" fmla="*/ 817635 h 2685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24307" h="2685346">
                <a:moveTo>
                  <a:pt x="2024307" y="2685346"/>
                </a:moveTo>
                <a:cubicBezTo>
                  <a:pt x="2021064" y="2669133"/>
                  <a:pt x="2017158" y="2653039"/>
                  <a:pt x="2014579" y="2636707"/>
                </a:cubicBezTo>
                <a:cubicBezTo>
                  <a:pt x="1989492" y="2477825"/>
                  <a:pt x="2010561" y="2546828"/>
                  <a:pt x="1985396" y="2471337"/>
                </a:cubicBezTo>
                <a:cubicBezTo>
                  <a:pt x="1982153" y="2445397"/>
                  <a:pt x="1980344" y="2419237"/>
                  <a:pt x="1975668" y="2393516"/>
                </a:cubicBezTo>
                <a:cubicBezTo>
                  <a:pt x="1973834" y="2383428"/>
                  <a:pt x="1965941" y="2374587"/>
                  <a:pt x="1965941" y="2364333"/>
                </a:cubicBezTo>
                <a:cubicBezTo>
                  <a:pt x="1965941" y="1946200"/>
                  <a:pt x="1930212" y="2062951"/>
                  <a:pt x="1985396" y="1897405"/>
                </a:cubicBezTo>
                <a:cubicBezTo>
                  <a:pt x="1988639" y="1874707"/>
                  <a:pt x="1991355" y="1851928"/>
                  <a:pt x="1995124" y="1829312"/>
                </a:cubicBezTo>
                <a:cubicBezTo>
                  <a:pt x="1997842" y="1813003"/>
                  <a:pt x="2004851" y="1797207"/>
                  <a:pt x="2004851" y="1780673"/>
                </a:cubicBezTo>
                <a:cubicBezTo>
                  <a:pt x="2004851" y="1569882"/>
                  <a:pt x="2004023" y="1358978"/>
                  <a:pt x="1995124" y="1148375"/>
                </a:cubicBezTo>
                <a:cubicBezTo>
                  <a:pt x="1994258" y="1127885"/>
                  <a:pt x="1975668" y="1090009"/>
                  <a:pt x="1975668" y="1090009"/>
                </a:cubicBezTo>
                <a:cubicBezTo>
                  <a:pt x="1950940" y="916901"/>
                  <a:pt x="1979147" y="1097677"/>
                  <a:pt x="1956213" y="983005"/>
                </a:cubicBezTo>
                <a:cubicBezTo>
                  <a:pt x="1939093" y="897403"/>
                  <a:pt x="1955691" y="952252"/>
                  <a:pt x="1936758" y="895456"/>
                </a:cubicBezTo>
                <a:cubicBezTo>
                  <a:pt x="1933515" y="869516"/>
                  <a:pt x="1931706" y="843356"/>
                  <a:pt x="1927030" y="817635"/>
                </a:cubicBezTo>
                <a:cubicBezTo>
                  <a:pt x="1925196" y="807547"/>
                  <a:pt x="1919790" y="798400"/>
                  <a:pt x="1917303" y="788452"/>
                </a:cubicBezTo>
                <a:cubicBezTo>
                  <a:pt x="1913293" y="772412"/>
                  <a:pt x="1910089" y="756155"/>
                  <a:pt x="1907575" y="739814"/>
                </a:cubicBezTo>
                <a:cubicBezTo>
                  <a:pt x="1903600" y="713975"/>
                  <a:pt x="1901544" y="687872"/>
                  <a:pt x="1897847" y="661992"/>
                </a:cubicBezTo>
                <a:cubicBezTo>
                  <a:pt x="1894955" y="641744"/>
                  <a:pt x="1883981" y="577342"/>
                  <a:pt x="1878392" y="554988"/>
                </a:cubicBezTo>
                <a:cubicBezTo>
                  <a:pt x="1875905" y="545040"/>
                  <a:pt x="1871907" y="535533"/>
                  <a:pt x="1868664" y="525805"/>
                </a:cubicBezTo>
                <a:cubicBezTo>
                  <a:pt x="1868049" y="509814"/>
                  <a:pt x="1904412" y="308633"/>
                  <a:pt x="1839481" y="243703"/>
                </a:cubicBezTo>
                <a:cubicBezTo>
                  <a:pt x="1831214" y="235436"/>
                  <a:pt x="1820026" y="230733"/>
                  <a:pt x="1810298" y="224248"/>
                </a:cubicBezTo>
                <a:cubicBezTo>
                  <a:pt x="1800769" y="205190"/>
                  <a:pt x="1766020" y="131667"/>
                  <a:pt x="1751932" y="126971"/>
                </a:cubicBezTo>
                <a:cubicBezTo>
                  <a:pt x="1742204" y="123728"/>
                  <a:pt x="1731920" y="121829"/>
                  <a:pt x="1722749" y="117243"/>
                </a:cubicBezTo>
                <a:cubicBezTo>
                  <a:pt x="1712292" y="112015"/>
                  <a:pt x="1704845" y="100864"/>
                  <a:pt x="1693566" y="97788"/>
                </a:cubicBezTo>
                <a:cubicBezTo>
                  <a:pt x="1668345" y="90910"/>
                  <a:pt x="1641685" y="91303"/>
                  <a:pt x="1615745" y="88060"/>
                </a:cubicBezTo>
                <a:cubicBezTo>
                  <a:pt x="1532578" y="60338"/>
                  <a:pt x="1577728" y="71149"/>
                  <a:pt x="1479558" y="58878"/>
                </a:cubicBezTo>
                <a:cubicBezTo>
                  <a:pt x="1466588" y="55635"/>
                  <a:pt x="1453502" y="52823"/>
                  <a:pt x="1440647" y="49150"/>
                </a:cubicBezTo>
                <a:cubicBezTo>
                  <a:pt x="1430788" y="46333"/>
                  <a:pt x="1421662" y="40495"/>
                  <a:pt x="1411464" y="39422"/>
                </a:cubicBezTo>
                <a:cubicBezTo>
                  <a:pt x="1359768" y="33980"/>
                  <a:pt x="1307703" y="32937"/>
                  <a:pt x="1255822" y="29695"/>
                </a:cubicBezTo>
                <a:cubicBezTo>
                  <a:pt x="1115079" y="-17221"/>
                  <a:pt x="1172293" y="-1836"/>
                  <a:pt x="856988" y="29695"/>
                </a:cubicBezTo>
                <a:cubicBezTo>
                  <a:pt x="530880" y="62306"/>
                  <a:pt x="1112582" y="59657"/>
                  <a:pt x="808349" y="68605"/>
                </a:cubicBezTo>
                <a:cubicBezTo>
                  <a:pt x="597649" y="74802"/>
                  <a:pt x="386817" y="75090"/>
                  <a:pt x="176051" y="78333"/>
                </a:cubicBezTo>
                <a:cubicBezTo>
                  <a:pt x="105003" y="102016"/>
                  <a:pt x="137581" y="92814"/>
                  <a:pt x="78775" y="107516"/>
                </a:cubicBezTo>
                <a:lnTo>
                  <a:pt x="49592" y="195065"/>
                </a:lnTo>
                <a:cubicBezTo>
                  <a:pt x="46349" y="204793"/>
                  <a:pt x="42351" y="214300"/>
                  <a:pt x="39864" y="224248"/>
                </a:cubicBezTo>
                <a:lnTo>
                  <a:pt x="20409" y="302069"/>
                </a:lnTo>
                <a:cubicBezTo>
                  <a:pt x="17166" y="444741"/>
                  <a:pt x="16748" y="587506"/>
                  <a:pt x="10681" y="730086"/>
                </a:cubicBezTo>
                <a:cubicBezTo>
                  <a:pt x="10245" y="740331"/>
                  <a:pt x="2086" y="749078"/>
                  <a:pt x="954" y="759269"/>
                </a:cubicBezTo>
                <a:cubicBezTo>
                  <a:pt x="-1194" y="778605"/>
                  <a:pt x="954" y="798180"/>
                  <a:pt x="954" y="817635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726" y="2779380"/>
            <a:ext cx="4742814" cy="22801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637039" y="155014"/>
            <a:ext cx="4106815" cy="617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2E4E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b="0" dirty="0" smtClean="0">
                <a:solidFill>
                  <a:schemeClr val="tx1"/>
                </a:solidFill>
                <a:effectLst/>
              </a:rPr>
              <a:t>10.5</a:t>
            </a:r>
            <a:r>
              <a:rPr lang="zh-CN" altLang="en-US" b="0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altLang="zh-CN" b="0" dirty="0" smtClean="0">
                <a:solidFill>
                  <a:schemeClr val="tx1"/>
                </a:solidFill>
                <a:effectLst/>
              </a:rPr>
              <a:t>DMA</a:t>
            </a:r>
            <a:r>
              <a:rPr lang="zh-CN" altLang="en-US" b="0" dirty="0" smtClean="0">
                <a:solidFill>
                  <a:schemeClr val="tx1"/>
                </a:solidFill>
                <a:effectLst/>
              </a:rPr>
              <a:t>方式</a:t>
            </a:r>
            <a:endParaRPr lang="zh-CN" altLang="en-US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637039" y="887868"/>
            <a:ext cx="4178152" cy="46166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禹卫书法行书简体" panose="02000603000000000000" pitchFamily="2" charset="-122"/>
                <a:ea typeface="禹卫书法行书简体" panose="02000603000000000000" pitchFamily="2" charset="-122"/>
                <a:cs typeface="+mj-cs"/>
                <a:sym typeface="Wingdings" panose="05000000000000000000" pitchFamily="2" charset="2"/>
              </a:rPr>
              <a:t>3.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禹卫书法行书简体" panose="02000603000000000000" pitchFamily="2" charset="-122"/>
                <a:ea typeface="禹卫书法行书简体" panose="02000603000000000000" pitchFamily="2" charset="-122"/>
                <a:cs typeface="+mj-cs"/>
              </a:rPr>
              <a:t> DMA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禹卫书法行书简体" panose="02000603000000000000" pitchFamily="2" charset="-122"/>
                <a:ea typeface="禹卫书法行书简体" panose="02000603000000000000" pitchFamily="2" charset="-122"/>
                <a:cs typeface="+mj-cs"/>
              </a:rPr>
              <a:t> 的工作方式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禹卫书法行书简体" panose="02000603000000000000" pitchFamily="2" charset="-122"/>
              <a:ea typeface="禹卫书法行书简体" panose="02000603000000000000" pitchFamily="2" charset="-122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06320" y="1464746"/>
            <a:ext cx="2510624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300" b="1" dirty="0" smtClean="0">
                <a:latin typeface="+mn-ea"/>
                <a:sym typeface="Symbol" panose="05050102010706020507" pitchFamily="18" charset="2"/>
              </a:rPr>
              <a:t>2)</a:t>
            </a:r>
            <a:r>
              <a:rPr lang="zh-CN" altLang="en-US" sz="2300" b="1" dirty="0" smtClean="0">
                <a:latin typeface="+mn-ea"/>
                <a:sym typeface="Symbol" panose="05050102010706020507" pitchFamily="18" charset="2"/>
              </a:rPr>
              <a:t>解决问题的方法</a:t>
            </a:r>
            <a:endParaRPr lang="zh-CN" altLang="en-US" sz="2300" b="1" dirty="0">
              <a:latin typeface="+mn-ea"/>
              <a:sym typeface="Symbol" panose="05050102010706020507" pitchFamily="18" charset="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98849" y="2051959"/>
            <a:ext cx="621035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+mn-ea"/>
                <a:sym typeface="Wingdings" panose="05000000000000000000" pitchFamily="2" charset="2"/>
              </a:rPr>
              <a:t>(1)</a:t>
            </a:r>
            <a:r>
              <a:rPr lang="zh-CN" altLang="en-US" sz="2400" dirty="0" smtClean="0">
                <a:latin typeface="+mn-ea"/>
              </a:rPr>
              <a:t>停止</a:t>
            </a:r>
            <a:r>
              <a:rPr lang="en-US" altLang="zh-CN" sz="2400" dirty="0">
                <a:latin typeface="+mn-ea"/>
              </a:rPr>
              <a:t>CPU</a:t>
            </a:r>
            <a:r>
              <a:rPr lang="zh-CN" altLang="en-US" sz="2400" dirty="0" smtClean="0">
                <a:latin typeface="+mn-ea"/>
              </a:rPr>
              <a:t>访问存</a:t>
            </a:r>
            <a:r>
              <a:rPr lang="zh-CN" altLang="en-US" sz="2400" dirty="0" smtClean="0">
                <a:latin typeface="+mn-ea"/>
              </a:rPr>
              <a:t>方式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DMA</a:t>
            </a:r>
            <a:r>
              <a:rPr lang="zh-CN" altLang="en-US" sz="2400" dirty="0" smtClean="0">
                <a:latin typeface="+mn-ea"/>
              </a:rPr>
              <a:t>批量传输期间，停止</a:t>
            </a:r>
            <a:r>
              <a:rPr lang="en-US" altLang="zh-CN" sz="2400" dirty="0" smtClean="0">
                <a:latin typeface="+mn-ea"/>
              </a:rPr>
              <a:t>CPU</a:t>
            </a:r>
            <a:r>
              <a:rPr lang="zh-CN" altLang="en-US" sz="2400" dirty="0" smtClean="0">
                <a:latin typeface="+mn-ea"/>
              </a:rPr>
              <a:t>对主存的访问</a:t>
            </a:r>
            <a:endParaRPr lang="zh-CN" altLang="en-US" sz="2400" dirty="0">
              <a:latin typeface="+mn-ea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338944" y="3107190"/>
            <a:ext cx="8740584" cy="1261354"/>
            <a:chOff x="1828801" y="2986396"/>
            <a:chExt cx="8740584" cy="1261354"/>
          </a:xfrm>
        </p:grpSpPr>
        <p:sp>
          <p:nvSpPr>
            <p:cNvPr id="5" name="矩形 4"/>
            <p:cNvSpPr/>
            <p:nvPr/>
          </p:nvSpPr>
          <p:spPr>
            <a:xfrm>
              <a:off x="1828801" y="3200405"/>
              <a:ext cx="1177046" cy="42801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CPU</a:t>
              </a:r>
              <a:r>
                <a:rPr lang="zh-CN" altLang="en-US" b="1" dirty="0" smtClean="0"/>
                <a:t>访存</a:t>
              </a:r>
              <a:endParaRPr lang="zh-CN" altLang="en-US" b="1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1828801" y="3819733"/>
              <a:ext cx="1177046" cy="428017"/>
            </a:xfrm>
            <a:prstGeom prst="rect">
              <a:avLst/>
            </a:prstGeom>
            <a:solidFill>
              <a:srgbClr val="039DD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DMA</a:t>
              </a:r>
              <a:r>
                <a:rPr lang="zh-CN" altLang="en-US" b="1" dirty="0" smtClean="0"/>
                <a:t>访存</a:t>
              </a:r>
              <a:endParaRPr lang="zh-CN" altLang="en-US" b="1" dirty="0"/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3122579" y="3392641"/>
              <a:ext cx="1621275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3122579" y="4033741"/>
              <a:ext cx="1621275" cy="0"/>
            </a:xfrm>
            <a:prstGeom prst="line">
              <a:avLst/>
            </a:prstGeom>
            <a:ln w="19050">
              <a:solidFill>
                <a:srgbClr val="039DD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4743854" y="4033741"/>
              <a:ext cx="1440000" cy="0"/>
            </a:xfrm>
            <a:prstGeom prst="line">
              <a:avLst/>
            </a:prstGeom>
            <a:ln w="19050">
              <a:solidFill>
                <a:srgbClr val="039DDB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4743854" y="3200405"/>
              <a:ext cx="0" cy="10473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6236057" y="3104749"/>
              <a:ext cx="0" cy="10473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6236057" y="3410712"/>
              <a:ext cx="1080000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702651" y="4033741"/>
              <a:ext cx="1621275" cy="0"/>
            </a:xfrm>
            <a:prstGeom prst="line">
              <a:avLst/>
            </a:prstGeom>
            <a:ln w="19050">
              <a:solidFill>
                <a:srgbClr val="039DD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7323926" y="3104748"/>
              <a:ext cx="0" cy="10473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7348015" y="4039768"/>
              <a:ext cx="1620000" cy="0"/>
            </a:xfrm>
            <a:prstGeom prst="line">
              <a:avLst/>
            </a:prstGeom>
            <a:ln w="19050">
              <a:solidFill>
                <a:srgbClr val="039DDB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V="1">
              <a:off x="8948110" y="2986396"/>
              <a:ext cx="0" cy="10473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8948110" y="3392641"/>
              <a:ext cx="1621275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23"/>
          <p:cNvSpPr/>
          <p:nvPr/>
        </p:nvSpPr>
        <p:spPr>
          <a:xfrm>
            <a:off x="1262738" y="4723832"/>
            <a:ext cx="6596744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100" dirty="0">
                <a:solidFill>
                  <a:srgbClr val="9900CC"/>
                </a:solidFill>
                <a:latin typeface="+mn-ea"/>
                <a:sym typeface="Wingdings" panose="05000000000000000000" pitchFamily="2" charset="2"/>
              </a:rPr>
              <a:t></a:t>
            </a:r>
            <a:r>
              <a:rPr lang="zh-CN" altLang="en-US" sz="2300" dirty="0" smtClean="0">
                <a:latin typeface="+mn-ea"/>
              </a:rPr>
              <a:t>优点：控制简单</a:t>
            </a:r>
            <a:endParaRPr lang="zh-CN" altLang="en-US" sz="2300" dirty="0" smtClean="0">
              <a:latin typeface="+mn-ea"/>
            </a:endParaRPr>
          </a:p>
          <a:p>
            <a:pPr>
              <a:spcBef>
                <a:spcPct val="50000"/>
              </a:spcBef>
            </a:pPr>
            <a:r>
              <a:rPr lang="zh-CN" altLang="en-US" sz="2100" dirty="0">
                <a:solidFill>
                  <a:srgbClr val="9900CC"/>
                </a:solidFill>
                <a:latin typeface="+mn-ea"/>
                <a:sym typeface="Wingdings" panose="05000000000000000000" pitchFamily="2" charset="2"/>
              </a:rPr>
              <a:t></a:t>
            </a:r>
            <a:r>
              <a:rPr lang="zh-CN" altLang="en-US" sz="2300" dirty="0" smtClean="0">
                <a:latin typeface="+mn-ea"/>
              </a:rPr>
              <a:t>缺点</a:t>
            </a:r>
            <a:r>
              <a:rPr lang="zh-CN" altLang="en-US" sz="2300" dirty="0">
                <a:latin typeface="+mn-ea"/>
              </a:rPr>
              <a:t>：影响</a:t>
            </a:r>
            <a:r>
              <a:rPr lang="en-US" altLang="zh-CN" sz="2300" dirty="0" smtClean="0">
                <a:latin typeface="+mn-ea"/>
              </a:rPr>
              <a:t>CPU</a:t>
            </a:r>
            <a:r>
              <a:rPr lang="zh-CN" altLang="en-US" sz="2300" dirty="0" smtClean="0">
                <a:latin typeface="+mn-ea"/>
              </a:rPr>
              <a:t>工作效率 </a:t>
            </a:r>
            <a:endParaRPr lang="zh-CN" altLang="en-US" sz="2300" dirty="0">
              <a:latin typeface="+mn-ea"/>
            </a:endParaRPr>
          </a:p>
          <a:p>
            <a:pPr>
              <a:spcBef>
                <a:spcPct val="50000"/>
              </a:spcBef>
            </a:pPr>
            <a:r>
              <a:rPr lang="zh-CN" altLang="en-US" sz="2100" dirty="0">
                <a:solidFill>
                  <a:srgbClr val="9900CC"/>
                </a:solidFill>
                <a:latin typeface="+mn-ea"/>
                <a:sym typeface="Wingdings" panose="05000000000000000000" pitchFamily="2" charset="2"/>
              </a:rPr>
              <a:t></a:t>
            </a:r>
            <a:r>
              <a:rPr lang="zh-CN" altLang="en-US" sz="2300" dirty="0" smtClean="0">
                <a:latin typeface="+mn-ea"/>
              </a:rPr>
              <a:t>应用</a:t>
            </a:r>
            <a:r>
              <a:rPr lang="zh-CN" altLang="en-US" sz="2300" dirty="0">
                <a:latin typeface="+mn-ea"/>
              </a:rPr>
              <a:t>场合：数据传输率很高</a:t>
            </a:r>
            <a:r>
              <a:rPr lang="zh-CN" altLang="en-US" sz="2300" dirty="0" smtClean="0">
                <a:latin typeface="+mn-ea"/>
              </a:rPr>
              <a:t>的</a:t>
            </a:r>
            <a:r>
              <a:rPr lang="en-US" altLang="zh-CN" sz="2300" dirty="0" smtClean="0">
                <a:latin typeface="+mn-ea"/>
              </a:rPr>
              <a:t>DMA</a:t>
            </a:r>
            <a:r>
              <a:rPr lang="zh-CN" altLang="en-US" sz="2300" dirty="0">
                <a:latin typeface="+mn-ea"/>
              </a:rPr>
              <a:t>传送</a:t>
            </a:r>
            <a:endParaRPr lang="zh-CN" altLang="en-US" sz="23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4.xml><?xml version="1.0" encoding="utf-8"?>
<p:tagLst xmlns:p="http://schemas.openxmlformats.org/presentationml/2006/main">
  <p:tag name="COMMONDATA" val="eyJoZGlkIjoiOWMzMjdlMmU2YTZjMTI3Y2NjMGFiZWQwMzk5Mzg0ODQ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nordridesign">
  <a:themeElements>
    <a:clrScheme name="1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1_nordridesign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/>
      </a:spPr>
      <a:bodyPr rtlCol="0" anchor="ctr"/>
      <a:lstStyle>
        <a:defPPr algn="ctr">
          <a:defRPr i="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nordridesign">
  <a:themeElements>
    <a:clrScheme name="1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1_nordridesign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自定义设计方案">
  <a:themeElements>
    <a:clrScheme name="自定义 11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6BE"/>
      </a:accent1>
      <a:accent2>
        <a:srgbClr val="ABA7A7"/>
      </a:accent2>
      <a:accent3>
        <a:srgbClr val="0066BE"/>
      </a:accent3>
      <a:accent4>
        <a:srgbClr val="ABA7A7"/>
      </a:accent4>
      <a:accent5>
        <a:srgbClr val="0237D8"/>
      </a:accent5>
      <a:accent6>
        <a:srgbClr val="ABA7A7"/>
      </a:accent6>
      <a:hlink>
        <a:srgbClr val="0066BE"/>
      </a:hlink>
      <a:folHlink>
        <a:srgbClr val="ABA7A7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57150">
          <a:solidFill>
            <a:srgbClr val="FF6600"/>
          </a:solidFill>
          <a:round/>
          <a:tailEnd type="triangle" w="med" len="med"/>
        </a:ln>
      </a:spPr>
      <a:bodyPr vert="horz" wrap="square" lIns="91440" tIns="45720" rIns="91440" bIns="45720" numCol="1" anchor="t" anchorCtr="0" compatLnSpc="1"/>
      <a:lstStyle>
        <a:defPPr>
          <a:defRPr sz="4000">
            <a:solidFill>
              <a:schemeClr val="bg2">
                <a:lumMod val="75000"/>
              </a:schemeClr>
            </a:solidFill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nordridesign">
  <a:themeElements>
    <a:clrScheme name="1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1_nordridesign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4_nordridesign">
  <a:themeElements>
    <a:clrScheme name="2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2_nordridesign">
      <a:majorFont>
        <a:latin typeface="黑体"/>
        <a:ea typeface="宋体"/>
        <a:cs typeface=""/>
      </a:majorFont>
      <a:minorFont>
        <a:latin typeface="黑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2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5_nordridesign">
  <a:themeElements>
    <a:clrScheme name="1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1_nordridesign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3256</Words>
  <Application>WPS 演示</Application>
  <PresentationFormat>宽屏</PresentationFormat>
  <Paragraphs>224</Paragraphs>
  <Slides>19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8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45" baseType="lpstr">
      <vt:lpstr>Arial</vt:lpstr>
      <vt:lpstr>宋体</vt:lpstr>
      <vt:lpstr>Wingdings</vt:lpstr>
      <vt:lpstr>微软雅黑</vt:lpstr>
      <vt:lpstr>Segoe UI</vt:lpstr>
      <vt:lpstr>MS UI Gothic</vt:lpstr>
      <vt:lpstr>黑体</vt:lpstr>
      <vt:lpstr>华文细黑</vt:lpstr>
      <vt:lpstr>禹卫书法行书简体</vt:lpstr>
      <vt:lpstr>Times New Roman</vt:lpstr>
      <vt:lpstr>Courier New</vt:lpstr>
      <vt:lpstr>Symbol</vt:lpstr>
      <vt:lpstr>等线</vt:lpstr>
      <vt:lpstr>等线 Light</vt:lpstr>
      <vt:lpstr>Arial Unicode MS</vt:lpstr>
      <vt:lpstr>Office 主题​​</vt:lpstr>
      <vt:lpstr>1_nordridesign</vt:lpstr>
      <vt:lpstr>2_nordridesign</vt:lpstr>
      <vt:lpstr>自定义设计方案</vt:lpstr>
      <vt:lpstr>Office 主题</vt:lpstr>
      <vt:lpstr>3_nordridesign</vt:lpstr>
      <vt:lpstr>4_nordridesign</vt:lpstr>
      <vt:lpstr>5_nordridesign</vt:lpstr>
      <vt:lpstr>Word.Picture.8</vt:lpstr>
      <vt:lpstr>Word.Picture.8</vt:lpstr>
      <vt:lpstr>Word.Picture.8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tanzhihu</dc:creator>
  <cp:lastModifiedBy>admin</cp:lastModifiedBy>
  <cp:revision>2471</cp:revision>
  <dcterms:created xsi:type="dcterms:W3CDTF">2018-05-09T10:41:00Z</dcterms:created>
  <dcterms:modified xsi:type="dcterms:W3CDTF">2022-06-13T03:28:52Z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E0BE73BF731E4F46BBAC51AD3652622A</vt:lpwstr>
  </property>
</Properties>
</file>