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2"/>
  </p:notesMasterIdLst>
  <p:sldIdLst>
    <p:sldId id="309" r:id="rId4"/>
    <p:sldId id="319" r:id="rId5"/>
    <p:sldId id="320" r:id="rId6"/>
    <p:sldId id="257" r:id="rId7"/>
    <p:sldId id="260" r:id="rId8"/>
    <p:sldId id="298" r:id="rId9"/>
    <p:sldId id="299" r:id="rId10"/>
    <p:sldId id="300" r:id="rId11"/>
    <p:sldId id="262" r:id="rId13"/>
    <p:sldId id="301" r:id="rId14"/>
    <p:sldId id="30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6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ABFFB-A888-4A0D-B49C-9DE380763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98DCF-545E-4B4F-81F0-91F57D2004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98DCF-545E-4B4F-81F0-91F57D2004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46B-926A-4BAE-B72C-40C835C68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A2F-A57D-4378-A06A-35A27B78FA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746B-926A-4BAE-B72C-40C835C68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9A2F-A57D-4378-A06A-35A27B78FA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746B-926A-4BAE-B72C-40C835C68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9A2F-A57D-4378-A06A-35A27B78FA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1555" y="2613660"/>
            <a:ext cx="10044430" cy="3439795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en-US" b="0" i="0" u="none" strike="noStrik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由华中科技大学操作系统团队组织开发，用于操作系统教学/比赛的开源软件项目</a:t>
            </a:r>
            <a:endParaRPr lang="zh-CN" altLang="en-US" b="0" i="0" u="none" strike="noStrik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apple-system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ea typeface="宋体" charset="0"/>
                <a:sym typeface="+mn-ea"/>
              </a:rPr>
              <a:t>实验指导：https://gitee.com/hustos/pke-doc</a:t>
            </a:r>
            <a:endParaRPr lang="zh-CN" altLang="en-US" b="0" i="0" u="none" strike="noStrik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apple-system"/>
              <a:ea typeface="宋体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b="0" i="0" u="none" strike="noStrik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ea typeface="宋体" charset="0"/>
              </a:rPr>
              <a:t>实验代码：https://gitee.com/hustos/riscv-pke</a:t>
            </a:r>
            <a:endParaRPr lang="zh-CN" altLang="en-US" b="0" i="0" u="none" strike="noStrik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apple-system"/>
              <a:ea typeface="宋体" charset="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b="0" i="0" u="none" strike="noStrik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apple-system"/>
              <a:ea typeface="宋体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3050" y="728345"/>
            <a:ext cx="10515600" cy="1513840"/>
          </a:xfrm>
        </p:spPr>
        <p:txBody>
          <a:bodyPr>
            <a:normAutofit fontScale="90000"/>
          </a:bodyPr>
          <a:p>
            <a:pPr algn="ctr"/>
            <a:r>
              <a:rPr lang="zh-CN" altLang="en-US" b="1" dirty="0">
                <a:solidFill>
                  <a:srgbClr val="40485B"/>
                </a:solidFill>
                <a:effectLst/>
                <a:latin typeface="-apple-system"/>
                <a:sym typeface="+mn-ea"/>
              </a:rPr>
              <a:t>riscv-pke(Proxy Kernel for Education</a:t>
            </a:r>
            <a:r>
              <a:rPr lang="en-US" altLang="zh-CN" b="1" dirty="0">
                <a:solidFill>
                  <a:srgbClr val="40485B"/>
                </a:solidFill>
                <a:effectLst/>
                <a:latin typeface="-apple-system"/>
                <a:sym typeface="+mn-ea"/>
              </a:rPr>
              <a:t>)</a:t>
            </a:r>
            <a:b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</a:br>
            <a:r>
              <a:rPr lang="zh-CN" altLang="en-US" b="1" dirty="0">
                <a:solidFill>
                  <a:srgbClr val="40485B"/>
                </a:solidFill>
                <a:latin typeface="-apple-system"/>
                <a:sym typeface="+mn-ea"/>
              </a:rPr>
              <a:t>基于</a:t>
            </a:r>
            <a:r>
              <a:rPr lang="en-US" altLang="zh-CN" b="1" dirty="0">
                <a:solidFill>
                  <a:srgbClr val="40485B"/>
                </a:solidFill>
                <a:latin typeface="-apple-system"/>
                <a:sym typeface="+mn-ea"/>
              </a:rPr>
              <a:t>RISC-V</a:t>
            </a:r>
            <a:r>
              <a:rPr lang="zh-CN" altLang="en-US" b="1" dirty="0">
                <a:solidFill>
                  <a:srgbClr val="40485B"/>
                </a:solidFill>
                <a:latin typeface="-apple-system"/>
                <a:sym typeface="+mn-ea"/>
              </a:rPr>
              <a:t>代理内核的操作系统课程实验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54" y="0"/>
            <a:ext cx="1662545" cy="16625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b="1" i="0" dirty="0">
                <a:solidFill>
                  <a:srgbClr val="40485B"/>
                </a:solidFill>
                <a:effectLst/>
                <a:latin typeface="-apple-system"/>
              </a:rPr>
            </a:br>
            <a:r>
              <a:rPr lang="en-US" altLang="zh-CN" b="1" i="0" dirty="0">
                <a:solidFill>
                  <a:srgbClr val="40485B"/>
                </a:solidFill>
                <a:effectLst/>
                <a:latin typeface="-apple-system"/>
              </a:rPr>
              <a:t>PKE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>实验的组成</a:t>
            </a:r>
            <a:b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</a:b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48000" y="58235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PKE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实验的组织结构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0" y="1526819"/>
            <a:ext cx="10344150" cy="3990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40485B"/>
                </a:solidFill>
                <a:latin typeface="-apple-system"/>
              </a:rPr>
              <a:t>《</a:t>
            </a:r>
            <a:r>
              <a:rPr lang="zh-CN" altLang="en-US" sz="4000" b="1" dirty="0">
                <a:solidFill>
                  <a:srgbClr val="40485B"/>
                </a:solidFill>
                <a:latin typeface="-apple-system"/>
              </a:rPr>
              <a:t>操作系统</a:t>
            </a:r>
            <a:r>
              <a:rPr lang="en-US" altLang="zh-CN" sz="4000" b="1" dirty="0">
                <a:solidFill>
                  <a:srgbClr val="40485B"/>
                </a:solidFill>
                <a:latin typeface="-apple-system"/>
              </a:rPr>
              <a:t>》</a:t>
            </a:r>
            <a:r>
              <a:rPr lang="zh-CN" altLang="en-US" sz="4000" b="1" dirty="0">
                <a:solidFill>
                  <a:srgbClr val="40485B"/>
                </a:solidFill>
                <a:latin typeface="-apple-system"/>
              </a:rPr>
              <a:t>实验安排</a:t>
            </a:r>
            <a:r>
              <a:rPr lang="en-US" altLang="zh-CN" sz="4000" b="1" dirty="0">
                <a:solidFill>
                  <a:srgbClr val="40485B"/>
                </a:solidFill>
                <a:latin typeface="-apple-system"/>
              </a:rPr>
              <a:t>2022</a:t>
            </a:r>
            <a:endParaRPr lang="en-US" altLang="zh-CN" sz="4000" b="1" dirty="0">
              <a:solidFill>
                <a:srgbClr val="40485B"/>
              </a:solidFill>
              <a:latin typeface="-apple-system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4975" y="1517015"/>
            <a:ext cx="8025765" cy="2903855"/>
          </a:xfrm>
        </p:spPr>
        <p:txBody>
          <a:bodyPr/>
          <a:lstStyle/>
          <a:p>
            <a:r>
              <a:rPr lang="zh-CN" altLang="en-US" dirty="0" smtClean="0"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</a:rPr>
              <a:t>课内实验（</a:t>
            </a:r>
            <a:r>
              <a:rPr lang="en-US" altLang="zh-CN" dirty="0" smtClean="0"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</a:rPr>
              <a:t>16</a:t>
            </a:r>
            <a:r>
              <a:rPr lang="zh-CN" altLang="en-US" dirty="0" smtClean="0"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</a:rPr>
              <a:t>学时）</a:t>
            </a:r>
            <a:endParaRPr lang="en-US" altLang="zh-CN" dirty="0" smtClean="0">
              <a:latin typeface="方正黑体_GBK" panose="02000000000000000000" charset="-122"/>
              <a:ea typeface="方正黑体_GBK" panose="02000000000000000000" charset="-122"/>
              <a:cs typeface="方正黑体_GBK" panose="02000000000000000000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sym typeface="+mn-ea"/>
              </a:rPr>
              <a:t>完成</a:t>
            </a:r>
            <a:r>
              <a:rPr lang="en-US" altLang="zh-CN" dirty="0" smtClean="0">
                <a:sym typeface="+mn-ea"/>
              </a:rPr>
              <a:t>lab1~3</a:t>
            </a:r>
            <a:r>
              <a:rPr lang="zh-CN" altLang="en-US" dirty="0" smtClean="0">
                <a:sym typeface="+mn-ea"/>
              </a:rPr>
              <a:t>的（</a:t>
            </a:r>
            <a:r>
              <a:rPr lang="en-US" altLang="zh-CN" dirty="0" smtClean="0">
                <a:sym typeface="+mn-ea"/>
              </a:rPr>
              <a:t>9</a:t>
            </a:r>
            <a:r>
              <a:rPr lang="zh-CN" altLang="en-US" dirty="0" smtClean="0">
                <a:sym typeface="+mn-ea"/>
              </a:rPr>
              <a:t>个）基础实验：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sym typeface="+mn-ea"/>
              </a:rPr>
              <a:t>~70</a:t>
            </a:r>
            <a:r>
              <a:rPr lang="zh-CN" altLang="en-US" dirty="0" smtClean="0">
                <a:sym typeface="+mn-ea"/>
              </a:rPr>
              <a:t>分</a:t>
            </a:r>
            <a:endParaRPr lang="en-US" altLang="zh-CN" b="0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sym typeface="+mn-ea"/>
              </a:rPr>
              <a:t>完成（任意）</a:t>
            </a:r>
            <a:r>
              <a:rPr lang="en-US" altLang="zh-CN" dirty="0" smtClean="0">
                <a:sym typeface="+mn-ea"/>
              </a:rPr>
              <a:t>lab1~3</a:t>
            </a:r>
            <a:r>
              <a:rPr lang="zh-CN" altLang="en-US" dirty="0" smtClean="0">
                <a:sym typeface="+mn-ea"/>
              </a:rPr>
              <a:t>的挑战实验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ea typeface="宋体" charset="0"/>
                <a:sym typeface="+mn-ea"/>
              </a:rPr>
              <a:t>：</a:t>
            </a:r>
            <a:r>
              <a:rPr lang="en-US" altLang="zh-CN" dirty="0" smtClean="0">
                <a:ea typeface="宋体" charset="0"/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加分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sym typeface="+mn-ea"/>
              </a:rPr>
              <a:t>修正现有实验</a:t>
            </a:r>
            <a:r>
              <a:rPr lang="en-US" altLang="zh-CN" dirty="0" smtClean="0">
                <a:sym typeface="+mn-ea"/>
              </a:rPr>
              <a:t>/</a:t>
            </a:r>
            <a:r>
              <a:rPr lang="zh-CN" altLang="en-US" dirty="0" smtClean="0">
                <a:sym typeface="+mn-ea"/>
              </a:rPr>
              <a:t>提出新的挑战实验：</a:t>
            </a:r>
            <a:r>
              <a:rPr lang="en-US" altLang="zh-CN" dirty="0" smtClean="0">
                <a:sym typeface="+mn-ea"/>
              </a:rPr>
              <a:t>  </a:t>
            </a:r>
            <a:r>
              <a:rPr lang="zh-CN" altLang="en-US" dirty="0" smtClean="0">
                <a:sym typeface="+mn-ea"/>
              </a:rPr>
              <a:t>加分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sym typeface="+mn-ea"/>
              </a:rPr>
              <a:t>实验报告要求：讨论解题思路、总结调试经验、陈述心得体会。不认真减分</a:t>
            </a:r>
            <a:r>
              <a:rPr lang="zh-CN" altLang="en-US" dirty="0" smtClean="0"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  <a:sym typeface="+mn-ea"/>
              </a:rPr>
              <a:t>。</a:t>
            </a:r>
            <a:endParaRPr lang="zh-CN" altLang="en-US" dirty="0" smtClean="0">
              <a:latin typeface="方正黑体_GBK" panose="02000000000000000000" charset="-122"/>
              <a:ea typeface="方正黑体_GBK" panose="02000000000000000000" charset="-122"/>
              <a:cs typeface="方正黑体_GBK" panose="020000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7565" y="4331335"/>
            <a:ext cx="951357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solidFill>
                  <a:srgbClr val="FF0000"/>
                </a:solidFill>
                <a:effectLst/>
                <a:latin typeface="-apple-system"/>
                <a:sym typeface="+mn-ea"/>
              </a:rPr>
              <a:t>注意：</a:t>
            </a:r>
            <a:endParaRPr lang="zh-CN" altLang="en-US" sz="2400" dirty="0">
              <a:solidFill>
                <a:srgbClr val="FF0000"/>
              </a:solidFill>
              <a:effectLst/>
              <a:latin typeface="-apple-system"/>
              <a:sym typeface="+mn-ea"/>
            </a:endParaRPr>
          </a:p>
          <a:p>
            <a:r>
              <a:rPr lang="en-US" altLang="zh-CN" sz="2400" dirty="0">
                <a:solidFill>
                  <a:schemeClr val="tx1"/>
                </a:solidFill>
                <a:effectLst/>
                <a:latin typeface="-apple-system"/>
                <a:sym typeface="+mn-ea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-apple-system"/>
                <a:ea typeface="宋体" charset="0"/>
                <a:sym typeface="+mn-ea"/>
              </a:rPr>
              <a:t>先在本地自己电脑上完成，再提交代码到头歌实验平台。</a:t>
            </a:r>
            <a:endParaRPr lang="zh-CN" altLang="en-US" sz="2400" dirty="0">
              <a:solidFill>
                <a:schemeClr val="tx1"/>
              </a:solidFill>
              <a:effectLst/>
              <a:latin typeface="-apple-system"/>
              <a:ea typeface="宋体" charset="0"/>
              <a:sym typeface="+mn-ea"/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2 </a:t>
            </a:r>
            <a:r>
              <a:rPr lang="zh-CN" altLang="en-US" sz="2400">
                <a:solidFill>
                  <a:schemeClr val="tx1"/>
                </a:solidFill>
                <a:ea typeface="宋体" charset="0"/>
              </a:rPr>
              <a:t>头歌</a:t>
            </a:r>
            <a:r>
              <a:rPr lang="zh-CN" altLang="en-US" sz="2400">
                <a:solidFill>
                  <a:schemeClr val="tx1"/>
                </a:solidFill>
                <a:ea typeface="宋体" charset="0"/>
                <a:sym typeface="+mn-ea"/>
              </a:rPr>
              <a:t>实验</a:t>
            </a:r>
            <a:r>
              <a:rPr lang="zh-CN" altLang="en-US" sz="2400">
                <a:solidFill>
                  <a:schemeClr val="tx1"/>
                </a:solidFill>
                <a:ea typeface="宋体" charset="0"/>
              </a:rPr>
              <a:t>平台的各个实验代码是独立的。</a:t>
            </a:r>
            <a:endParaRPr lang="zh-CN" altLang="en-US" sz="2400">
              <a:solidFill>
                <a:schemeClr val="tx1"/>
              </a:solidFill>
              <a:ea typeface="宋体" charset="0"/>
            </a:endParaRPr>
          </a:p>
          <a:p>
            <a:r>
              <a:rPr lang="en-US" altLang="zh-CN" sz="2400">
                <a:solidFill>
                  <a:schemeClr val="tx1"/>
                </a:solidFill>
                <a:ea typeface="宋体" charset="0"/>
              </a:rPr>
              <a:t>3 </a:t>
            </a:r>
            <a:r>
              <a:rPr lang="zh-CN" altLang="en-US" sz="2400" dirty="0" smtClean="0">
                <a:sym typeface="+mn-ea"/>
              </a:rPr>
              <a:t>基础实验答案不查重，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挑战实验答案查重！</a:t>
            </a:r>
            <a:r>
              <a:rPr lang="zh-CN" altLang="en-US" sz="2400" dirty="0" smtClean="0">
                <a:sym typeface="+mn-ea"/>
              </a:rPr>
              <a:t>查重范围：全年级</a:t>
            </a:r>
            <a:endParaRPr lang="zh-CN" altLang="en-US" sz="2400" dirty="0" smtClean="0">
              <a:sym typeface="+mn-ea"/>
            </a:endParaRPr>
          </a:p>
          <a:p>
            <a:r>
              <a:rPr lang="zh-CN" altLang="en-US" sz="2400">
                <a:solidFill>
                  <a:schemeClr val="tx1"/>
                </a:solidFill>
                <a:ea typeface="宋体" charset="0"/>
              </a:rPr>
              <a:t>（</a:t>
            </a:r>
            <a:r>
              <a:rPr lang="zh-CN" altLang="en-US" sz="2400" dirty="0" smtClean="0">
                <a:sym typeface="+mn-ea"/>
              </a:rPr>
              <a:t>被认定抄袭的，挑战实验不算通过，不加分</a:t>
            </a:r>
            <a:r>
              <a:rPr lang="zh-CN" altLang="en-US" sz="2400">
                <a:solidFill>
                  <a:schemeClr val="tx1"/>
                </a:solidFill>
                <a:ea typeface="宋体" charset="0"/>
              </a:rPr>
              <a:t>）</a:t>
            </a:r>
            <a:endParaRPr lang="zh-CN" altLang="en-US" sz="2400">
              <a:solidFill>
                <a:schemeClr val="tx1"/>
              </a:solidFill>
              <a:ea typeface="宋体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032" y="590049"/>
            <a:ext cx="2152650" cy="2762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84055" y="3605530"/>
            <a:ext cx="19964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dirty="0">
                <a:sym typeface="+mn-ea"/>
              </a:rPr>
              <a:t>头歌平台邀请码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VQNK9G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>
            <a:spLocks noGrp="1"/>
          </p:cNvSpPr>
          <p:nvPr/>
        </p:nvSpPr>
        <p:spPr>
          <a:xfrm>
            <a:off x="586740" y="2457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RISC-V</a:t>
            </a:r>
            <a:endParaRPr lang="en-US" altLang="zh-CN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1259523"/>
            <a:ext cx="10515600" cy="3715117"/>
          </a:xfrm>
        </p:spPr>
        <p:txBody>
          <a:bodyPr>
            <a:normAutofit/>
          </a:bodyPr>
          <a:lstStyle/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zh-CN" altLang="en-US" sz="2800" b="0" i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RISC-V是一种典型的精简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sym typeface="+mn-ea"/>
              </a:rPr>
              <a:t>指令集</a:t>
            </a:r>
            <a:r>
              <a:rPr lang="zh-CN" altLang="en-US" sz="2800" b="0" i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（Reduced Instruction Set Computer，简写为RISC）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，</a:t>
            </a:r>
            <a:r>
              <a:rPr lang="zh-CN" altLang="en-US" sz="2800" b="0" i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开放的指令集。</a:t>
            </a:r>
            <a:endParaRPr lang="zh-CN" altLang="en-US" sz="2800" b="0" i="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apple-system"/>
            </a:endParaRPr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该项目2010年始于加州大学伯克利分校，但许多贡献者是该大学以外的志愿者和行业工作者。</a:t>
            </a:r>
            <a:endParaRPr lang="zh-CN" altLang="en-US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apple-system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41960" y="142240"/>
            <a:ext cx="7270750" cy="854710"/>
          </a:xfrm>
        </p:spPr>
        <p:txBody>
          <a:bodyPr>
            <a:noAutofit/>
          </a:bodyPr>
          <a:p>
            <a:r>
              <a:rPr lang="en-US" altLang="zh-CN" i="0" dirty="0">
                <a:effectLst/>
                <a:latin typeface="Times New Roman" panose="02020603050405020304" pitchFamily="18" charset="0"/>
              </a:rPr>
              <a:t>代理内核</a:t>
            </a:r>
            <a:endParaRPr lang="zh-CN" altLang="en-US" dirty="0">
              <a:latin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2105" y="996950"/>
            <a:ext cx="7727950" cy="39693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indent="-228600" algn="l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sym typeface="+mn-ea"/>
              </a:rPr>
              <a:t>不同于传统的需要考虑大量与实际硬件相关问题的操作系统内核。代理内核不是一个完整的操作系统内核，不具有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sym typeface="+mn-ea"/>
              </a:rPr>
              <a:t>独自的I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sym typeface="+mn-ea"/>
              </a:rPr>
              <a:t>/O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sym typeface="+mn-ea"/>
              </a:rPr>
              <a:t>实现，它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sym typeface="+mn-ea"/>
              </a:rPr>
              <a:t>运行在一个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sym typeface="+mn-ea"/>
              </a:rPr>
              <a:t>Host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ea typeface="宋体" charset="0"/>
                <a:sym typeface="+mn-ea"/>
              </a:rPr>
              <a:t>主机的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sym typeface="+mn-ea"/>
              </a:rPr>
              <a:t>虚拟环境中，并将它的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sym typeface="+mn-ea"/>
              </a:rPr>
              <a:t>I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sym typeface="+mn-ea"/>
              </a:rPr>
              <a:t>/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sym typeface="+mn-ea"/>
              </a:rPr>
              <a:t>O功能代理到Host主机上实现</a:t>
            </a:r>
            <a:r>
              <a:rPr lang="zh-CN" altLang="en-US" sz="2400" b="0" i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。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sym typeface="+mn-ea"/>
              </a:rPr>
              <a:t>代理内核</a:t>
            </a:r>
            <a:r>
              <a:rPr lang="zh-CN" altLang="en-US" sz="2400" b="0" i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可以被看成是操作系统的一个极小集，为应用提供最基本的操作系统支撑，使得应用可以在只具备核心资源（包括处理器、内存）的机器上运行。</a:t>
            </a:r>
            <a:endParaRPr lang="zh-CN" altLang="en-US" sz="2400" b="0" i="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apple-system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8060055" y="1173480"/>
            <a:ext cx="4043680" cy="41890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863340" y="5536565"/>
            <a:ext cx="384937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-228600" algn="l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sym typeface="+mn-ea"/>
              </a:rPr>
              <a:t>spike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sym typeface="+mn-ea"/>
              </a:rPr>
              <a:t>: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sym typeface="+mn-ea"/>
              </a:rPr>
              <a:t> 一个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sym typeface="+mn-ea"/>
              </a:rPr>
              <a:t> RISC-V 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sym typeface="+mn-ea"/>
              </a:rPr>
              <a:t>虚拟机</a:t>
            </a:r>
            <a:endParaRPr lang="zh-CN" alt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apple-system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sym typeface="+mn-ea"/>
              </a:rPr>
              <a:t>实验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sym typeface="+mn-ea"/>
              </a:rPr>
              <a:t>环境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apple-system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9575" y="1396365"/>
            <a:ext cx="11346815" cy="5122545"/>
          </a:xfrm>
        </p:spPr>
        <p:txBody>
          <a:bodyPr>
            <a:normAutofit fontScale="90000" lnSpcReduction="100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本地实验，实验</a:t>
            </a:r>
            <a:r>
              <a:rPr lang="zh-CN" altLang="en-US" b="0" i="0" u="none" strike="noStrik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环境安装</a:t>
            </a:r>
            <a:endParaRPr lang="zh-CN" altLang="en-US" b="0" i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apple-system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</a:rPr>
              <a:t>操作系统环境：</a:t>
            </a:r>
            <a:r>
              <a:rPr lang="en-US" altLang="zh-CN" b="0" i="0" u="none" strike="noStrike" dirty="0"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</a:rPr>
              <a:t>u</a:t>
            </a:r>
            <a:r>
              <a:rPr lang="en-US" altLang="zh-CN" dirty="0">
                <a:solidFill>
                  <a:srgbClr val="40485B"/>
                </a:solidFill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  <a:sym typeface="+mn-ea"/>
              </a:rPr>
              <a:t>buntu 16.04+  </a:t>
            </a:r>
            <a:r>
              <a:rPr lang="zh-CN" altLang="en-US" dirty="0">
                <a:solidFill>
                  <a:srgbClr val="40485B"/>
                </a:solidFill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  <a:sym typeface="+mn-ea"/>
              </a:rPr>
              <a:t>或</a:t>
            </a:r>
            <a:r>
              <a:rPr lang="en-US" altLang="zh-CN" dirty="0">
                <a:solidFill>
                  <a:srgbClr val="40485B"/>
                </a:solidFill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  <a:sym typeface="+mn-ea"/>
              </a:rPr>
              <a:t>  Windows Subsystem for Linux(WSL)</a:t>
            </a:r>
            <a:endParaRPr lang="zh-CN" altLang="en-US" b="0" i="0" dirty="0">
              <a:effectLst/>
              <a:latin typeface="方正黑体_GBK" panose="02000000000000000000" charset="-122"/>
              <a:ea typeface="方正黑体_GBK" panose="02000000000000000000" charset="-122"/>
              <a:cs typeface="方正黑体_GBK" panose="02000000000000000000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 smtClean="0"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</a:rPr>
              <a:t>安装系统工具</a:t>
            </a:r>
            <a:r>
              <a:rPr lang="zh-CN" altLang="en-US" b="0" i="0" u="none" strike="noStrike" dirty="0"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</a:rPr>
              <a:t>软件：sudo apt-get install autoconf automake autotools-dev curl libmpc-dev libmpfr-dev libgmp-dev gawk build-essential bison flex texinfo gperf libtool patchutils bc zlib1g-dev libexpat-dev device-tree-compiler</a:t>
            </a:r>
            <a:endParaRPr lang="zh-CN" altLang="en-US" b="0" i="0" u="none" strike="noStrike" dirty="0">
              <a:effectLst/>
              <a:latin typeface="方正黑体_GBK" panose="02000000000000000000" charset="-122"/>
              <a:ea typeface="方正黑体_GBK" panose="02000000000000000000" charset="-122"/>
              <a:cs typeface="方正黑体_GBK" panose="02000000000000000000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  <a:sym typeface="+mn-ea"/>
              </a:rPr>
              <a:t>获取</a:t>
            </a:r>
            <a:r>
              <a:rPr lang="zh-CN" altLang="en-US" b="0" i="0" u="none" strike="noStrike" dirty="0"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</a:rPr>
              <a:t>交叉编译器</a:t>
            </a:r>
            <a:r>
              <a:rPr lang="en-US" altLang="zh-CN" b="0" i="0" u="none" strike="noStrike" dirty="0"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</a:rPr>
              <a:t>gcc</a:t>
            </a:r>
            <a:r>
              <a:rPr lang="zh-CN" altLang="en-US" b="0" i="0" u="none" strike="noStrike" dirty="0"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</a:rPr>
              <a:t>+虚拟执行环境</a:t>
            </a:r>
            <a:r>
              <a:rPr lang="en-US" altLang="zh-CN" b="0" i="0" u="none" strike="noStrike" dirty="0"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</a:rPr>
              <a:t>spike</a:t>
            </a:r>
            <a:r>
              <a:rPr lang="zh-CN" altLang="en-US" b="0" i="0" u="none" strike="noStrike" dirty="0"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</a:rPr>
              <a:t>：riscv64-elf-gcc-20210923.tgz</a:t>
            </a:r>
            <a:r>
              <a:rPr lang="en-US" altLang="zh-CN" b="0" i="0" u="none" strike="noStrike" dirty="0"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</a:rPr>
              <a:t> </a:t>
            </a:r>
            <a:endParaRPr lang="en-US" altLang="zh-CN" b="0" i="0" u="none" strike="noStrike" dirty="0">
              <a:effectLst/>
              <a:latin typeface="方正黑体_GBK" panose="02000000000000000000" charset="-122"/>
              <a:ea typeface="方正黑体_GBK" panose="02000000000000000000" charset="-122"/>
              <a:cs typeface="方正黑体_GBK" panose="02000000000000000000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485B"/>
                </a:solidFill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  <a:sym typeface="+mn-ea"/>
              </a:rPr>
              <a:t>设置环境变量：export </a:t>
            </a:r>
            <a:r>
              <a:rPr lang="en-US" altLang="zh-CN" dirty="0">
                <a:solidFill>
                  <a:srgbClr val="40485B"/>
                </a:solidFill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  <a:sym typeface="+mn-ea"/>
              </a:rPr>
              <a:t>PATH</a:t>
            </a:r>
            <a:r>
              <a:rPr lang="zh-CN" altLang="en-US" dirty="0">
                <a:solidFill>
                  <a:srgbClr val="40485B"/>
                </a:solidFill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  <a:sym typeface="+mn-ea"/>
              </a:rPr>
              <a:t>=</a:t>
            </a:r>
            <a:r>
              <a:rPr lang="en-US" altLang="zh-CN" dirty="0">
                <a:solidFill>
                  <a:srgbClr val="40485B"/>
                </a:solidFill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  <a:sym typeface="+mn-ea"/>
              </a:rPr>
              <a:t>you_path/</a:t>
            </a:r>
            <a:r>
              <a:rPr lang="zh-CN" altLang="en-US" dirty="0">
                <a:solidFill>
                  <a:srgbClr val="40485B"/>
                </a:solidFill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  <a:sym typeface="+mn-ea"/>
              </a:rPr>
              <a:t>riscv64-elf-gcc</a:t>
            </a:r>
            <a:r>
              <a:rPr lang="en-US" altLang="zh-CN" dirty="0">
                <a:solidFill>
                  <a:srgbClr val="40485B"/>
                </a:solidFill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  <a:sym typeface="+mn-ea"/>
              </a:rPr>
              <a:t>/bin:$PATH</a:t>
            </a:r>
            <a:endParaRPr lang="zh-CN" altLang="en-US" b="0" i="0" u="none" strike="noStrike" dirty="0">
              <a:effectLst/>
              <a:latin typeface="方正黑体_GBK" panose="02000000000000000000" charset="-122"/>
              <a:ea typeface="方正黑体_GBK" panose="02000000000000000000" charset="-122"/>
              <a:cs typeface="方正黑体_GBK" panose="02000000000000000000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  <a:sym typeface="+mn-ea"/>
              </a:rPr>
              <a:t>获取实验代码：git clone https://gitee.com/hustos/riscv-pke.git</a:t>
            </a:r>
            <a:endParaRPr lang="zh-CN" altLang="en-US" dirty="0">
              <a:solidFill>
                <a:srgbClr val="40485B"/>
              </a:solidFill>
              <a:effectLst/>
              <a:latin typeface="方正黑体_GBK" panose="02000000000000000000" charset="-122"/>
              <a:ea typeface="方正黑体_GBK" panose="02000000000000000000" charset="-122"/>
              <a:cs typeface="方正黑体_GBK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 smtClean="0">
                <a:effectLst/>
                <a:latin typeface="-apple-system"/>
                <a:ea typeface="宋体" charset="0"/>
              </a:rPr>
              <a:t>在线实验：头歌平台</a:t>
            </a:r>
            <a:r>
              <a:rPr lang="en-US" altLang="zh-CN" b="0" i="0" u="none" strike="noStrike" dirty="0" smtClean="0">
                <a:effectLst/>
                <a:latin typeface="-apple-system"/>
                <a:ea typeface="宋体" charset="0"/>
              </a:rPr>
              <a:t> </a:t>
            </a:r>
            <a:r>
              <a:rPr lang="en-US" altLang="zh-CN" b="0" i="0" u="none" strike="noStrike" dirty="0" smtClean="0">
                <a:solidFill>
                  <a:schemeClr val="accent1"/>
                </a:solidFill>
                <a:effectLst/>
                <a:latin typeface="-apple-system"/>
                <a:ea typeface="宋体" charset="0"/>
              </a:rPr>
              <a:t>https://www.educoder.net</a:t>
            </a:r>
            <a:endParaRPr lang="zh-CN" altLang="en-US" b="0" i="0" dirty="0">
              <a:effectLst/>
              <a:latin typeface="-apple-system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i="0" dirty="0">
                <a:solidFill>
                  <a:srgbClr val="40485B"/>
                </a:solidFill>
                <a:effectLst/>
                <a:latin typeface="-apple-system"/>
              </a:rPr>
              <a:t>头歌平台（在线实验）</a:t>
            </a:r>
            <a:endParaRPr lang="zh-CN" altLang="en-US" sz="4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413" y="3016251"/>
            <a:ext cx="12071587" cy="2143012"/>
          </a:xfrm>
          <a:prstGeom prst="rect">
            <a:avLst/>
          </a:prstGeom>
        </p:spPr>
      </p:pic>
      <p:sp>
        <p:nvSpPr>
          <p:cNvPr id="8" name="内容占位符 2"/>
          <p:cNvSpPr txBox="1"/>
          <p:nvPr/>
        </p:nvSpPr>
        <p:spPr>
          <a:xfrm>
            <a:off x="838200" y="1690688"/>
            <a:ext cx="10515600" cy="4012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第一步：搜索课程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11170" y="54211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头歌主页截图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i="0" dirty="0">
                <a:solidFill>
                  <a:srgbClr val="40485B"/>
                </a:solidFill>
                <a:effectLst/>
                <a:latin typeface="-apple-system"/>
              </a:rPr>
              <a:t>头歌平台</a:t>
            </a:r>
            <a:endParaRPr lang="zh-CN" altLang="en-US" sz="4000" b="1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838200" y="1593973"/>
            <a:ext cx="10515600" cy="4012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第二步：进入课程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11170" y="62297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头歌网页截图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265" y="2167646"/>
            <a:ext cx="11695238" cy="39047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i="0" dirty="0">
                <a:solidFill>
                  <a:srgbClr val="40485B"/>
                </a:solidFill>
                <a:effectLst/>
                <a:latin typeface="-apple-system"/>
              </a:rPr>
              <a:t>头歌平台</a:t>
            </a:r>
            <a:endParaRPr lang="zh-CN" altLang="en-US" sz="4000" b="1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838200" y="1593973"/>
            <a:ext cx="10515600" cy="4012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第三步：进入实战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11170" y="62297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头歌网页截图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4" t="26706" r="29111" b="9198"/>
          <a:stretch>
            <a:fillRect/>
          </a:stretch>
        </p:blipFill>
        <p:spPr>
          <a:xfrm>
            <a:off x="2385646" y="2162908"/>
            <a:ext cx="7420708" cy="37982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i="0" dirty="0">
                <a:solidFill>
                  <a:srgbClr val="40485B"/>
                </a:solidFill>
                <a:effectLst/>
                <a:latin typeface="-apple-system"/>
              </a:rPr>
              <a:t>头歌平台</a:t>
            </a:r>
            <a:endParaRPr lang="zh-CN" altLang="en-US" sz="4000" b="1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161193" y="1748346"/>
            <a:ext cx="1746738" cy="139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第四步：</a:t>
            </a:r>
            <a:endParaRPr lang="en-US" altLang="zh-CN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开始实战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606074" y="64144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头歌网页截图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31" y="1303042"/>
            <a:ext cx="10217494" cy="49570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295"/>
          </a:xfrm>
        </p:spPr>
        <p:txBody>
          <a:bodyPr>
            <a:normAutofit fontScale="90000"/>
          </a:bodyPr>
          <a:lstStyle/>
          <a:p>
            <a:br>
              <a:rPr lang="en-US" altLang="zh-CN" b="1" i="0" dirty="0">
                <a:solidFill>
                  <a:srgbClr val="40485B"/>
                </a:solidFill>
                <a:effectLst/>
                <a:latin typeface="-apple-system"/>
              </a:rPr>
            </a:br>
            <a:r>
              <a:rPr lang="en-US" altLang="zh-CN" b="1" i="0" dirty="0">
                <a:solidFill>
                  <a:srgbClr val="40485B"/>
                </a:solidFill>
                <a:effectLst/>
                <a:latin typeface="-apple-system"/>
              </a:rPr>
              <a:t>riscv-pke</a:t>
            </a:r>
            <a:r>
              <a:rPr lang="zh-CN" altLang="en-US" sz="4900" b="1" i="0" dirty="0">
                <a:solidFill>
                  <a:srgbClr val="40485B"/>
                </a:solidFill>
                <a:effectLst/>
                <a:latin typeface="-apple-system"/>
              </a:rPr>
              <a:t>实验的组成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673" y="1339272"/>
            <a:ext cx="10917382" cy="503381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PKE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实验由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组基础实验以及基础试验后的挑战实验组成：</a:t>
            </a:r>
            <a:endParaRPr lang="en-US" altLang="zh-CN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>基础实验</a:t>
            </a:r>
            <a:r>
              <a:rPr lang="en-US" altLang="zh-CN" b="1" i="0" dirty="0">
                <a:solidFill>
                  <a:srgbClr val="40485B"/>
                </a:solidFill>
                <a:effectLst/>
                <a:latin typeface="-apple-system"/>
              </a:rPr>
              <a:t>:</a:t>
            </a:r>
            <a:endParaRPr lang="en-US" altLang="zh-CN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marL="0" indent="0"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	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第一组基础实验重点涉及系统调用、异常和外部中断的知识；</a:t>
            </a:r>
            <a:endParaRPr lang="en-US" altLang="zh-CN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marL="0" indent="0"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	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第二组基础实验重点涉及主存管理方面的知识；</a:t>
            </a:r>
            <a:endParaRPr lang="en-US" altLang="zh-CN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marL="0" indent="0"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	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第三组基础实验重点涉及进程管理方面的知识。</a:t>
            </a:r>
            <a:endParaRPr lang="en-US" altLang="zh-CN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>挑战实验</a:t>
            </a:r>
            <a:r>
              <a:rPr lang="en-US" altLang="zh-CN" b="1" i="0" dirty="0">
                <a:solidFill>
                  <a:srgbClr val="40485B"/>
                </a:solidFill>
                <a:effectLst/>
                <a:latin typeface="-apple-system"/>
              </a:rPr>
              <a:t>:</a:t>
            </a:r>
            <a:endParaRPr lang="en-US" altLang="zh-CN" b="1" i="0" dirty="0">
              <a:solidFill>
                <a:srgbClr val="40485B"/>
              </a:solidFill>
              <a:effectLst/>
              <a:latin typeface="-apple-system"/>
            </a:endParaRPr>
          </a:p>
          <a:p>
            <a:pPr marL="0" indent="0" algn="l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	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每一组实验的挑战实验都有两个挑战实验内容。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1444</Words>
  <Application>WPS 演示</Application>
  <PresentationFormat>宽屏</PresentationFormat>
  <Paragraphs>85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-apple-system</vt:lpstr>
      <vt:lpstr>Gubbi</vt:lpstr>
      <vt:lpstr>宋体</vt:lpstr>
      <vt:lpstr>Times New Roman</vt:lpstr>
      <vt:lpstr>方正黑体_GBK</vt:lpstr>
      <vt:lpstr>等线</vt:lpstr>
      <vt:lpstr>方正书宋_GBK</vt:lpstr>
      <vt:lpstr>等线 Light</vt:lpstr>
      <vt:lpstr>微软雅黑</vt:lpstr>
      <vt:lpstr>Arial Unicode MS</vt:lpstr>
      <vt:lpstr>OpenSymbol</vt:lpstr>
      <vt:lpstr>Office 主题​​</vt:lpstr>
      <vt:lpstr>1_Office 主题​​</vt:lpstr>
      <vt:lpstr>riscv-pke (Proxy Kernel for Education）  基于RISC-V代理内核的操作系统课程实验</vt:lpstr>
      <vt:lpstr>PowerPoint 演示文稿</vt:lpstr>
      <vt:lpstr>代理内核</vt:lpstr>
      <vt:lpstr>实验环境</vt:lpstr>
      <vt:lpstr>头歌平台（在线实验）</vt:lpstr>
      <vt:lpstr>头歌平台</vt:lpstr>
      <vt:lpstr>头歌平台</vt:lpstr>
      <vt:lpstr>头歌平台</vt:lpstr>
      <vt:lpstr> riscv-pke实验的组成</vt:lpstr>
      <vt:lpstr> PKE实验的组成 </vt:lpstr>
      <vt:lpstr>《操作系统》实验和课程设计安排2022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第二章．实验环境配置与实验构成 </dc:title>
  <dc:creator>huo zhenfei</dc:creator>
  <cp:lastModifiedBy>zjie</cp:lastModifiedBy>
  <cp:revision>109</cp:revision>
  <dcterms:created xsi:type="dcterms:W3CDTF">2022-09-18T07:47:18Z</dcterms:created>
  <dcterms:modified xsi:type="dcterms:W3CDTF">2022-09-18T07:47:18Z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