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51" r:id="rId2"/>
    <p:sldId id="554" r:id="rId3"/>
    <p:sldId id="544" r:id="rId4"/>
    <p:sldId id="553" r:id="rId5"/>
    <p:sldId id="545" r:id="rId6"/>
    <p:sldId id="532" r:id="rId7"/>
    <p:sldId id="547" r:id="rId8"/>
    <p:sldId id="550" r:id="rId9"/>
    <p:sldId id="543" r:id="rId10"/>
    <p:sldId id="555" r:id="rId11"/>
    <p:sldId id="556" r:id="rId12"/>
    <p:sldId id="557" r:id="rId13"/>
    <p:sldId id="558" r:id="rId14"/>
    <p:sldId id="559" r:id="rId15"/>
    <p:sldId id="56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3B35-3CCA-4E00-9C00-5A848D20FD36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9F179-00FA-45E7-87E4-75F23849A8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9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-nvme/nvme-cli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-nvme/nvme-cli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D0D0D"/>
                </a:solidFill>
                <a:latin typeface="Söhne"/>
              </a:rPr>
              <a:t>我们的设备是有区别的，例如：介质区别、关键参数区别，例如已知的，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zone size 2GB-&gt;1.4GB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，最大带宽也更大。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过去的工作：要么模拟器。要么真实设备，只有一款真实设备，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SSD vs ZNS</a:t>
            </a: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。</a:t>
            </a: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我们的工作：模拟器 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vs ZNS1 vs ZNS2</a:t>
            </a: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D0D0D"/>
                </a:solidFill>
                <a:latin typeface="Söhne"/>
              </a:rPr>
              <a:t>我们的设备是有区别的，例如：介质区别、关键参数区别，例如已知的，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zone size 2GB-&gt;1.4GB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，最大带宽也更大。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过去的工作：要么模拟器。要么真实设备，只有一款真实设备，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SSD vs ZNS</a:t>
            </a: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。</a:t>
            </a: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我们的工作：模拟器 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vs ZNS1 vs ZNS2</a:t>
            </a: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D0D0D"/>
                </a:solidFill>
                <a:latin typeface="Söhne"/>
              </a:rPr>
              <a:t>我们的设备是有区别的，例如：介质区别、关键参数区别，例如已知的，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zone size 2GB-&gt;1.4GB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，最大带宽也更大。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过去的工作：要么模拟器。要么真实设备，只有一款真实设备，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SSD vs ZNS</a:t>
            </a: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。</a:t>
            </a: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我们的工作：模拟器 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vs ZNS1 vs ZNS2</a:t>
            </a: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https://github.com/linux-nvme/nvme-cli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https://zonedstorage.io/docs/tools/libzbd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D0D0D"/>
                </a:solidFill>
                <a:latin typeface="Söhne"/>
              </a:rPr>
              <a:t>我们的设备是有区别的，例如：介质区别、关键参数区别，例如已知的，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zone size 2GB-&gt;1.4GB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，最大带宽也更大。</a:t>
            </a:r>
            <a:endParaRPr lang="en-US" altLang="zh-CN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过去的工作：要么模拟器。要么真实设备，只有一款真实设备，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SSD vs ZNS</a:t>
            </a: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。</a:t>
            </a: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solidFill>
                <a:srgbClr val="0D0D0D"/>
              </a:solidFill>
              <a:latin typeface="Söhne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rgbClr val="0D0D0D"/>
                </a:solidFill>
                <a:latin typeface="Söhne"/>
              </a:rPr>
              <a:t>我们的工作：模拟器 </a:t>
            </a:r>
            <a:r>
              <a:rPr lang="en-US" altLang="zh-CN" sz="1200" dirty="0">
                <a:solidFill>
                  <a:srgbClr val="0D0D0D"/>
                </a:solidFill>
                <a:latin typeface="Söhne"/>
              </a:rPr>
              <a:t>vs ZNS1 vs ZNS2</a:t>
            </a: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altLang="zh-CN" sz="1200" dirty="0">
              <a:latin typeface="Constantia" panose="02030602050306030303" pitchFamily="18" charset="0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u="sng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3"/>
              </a:rPr>
              <a:t>https://github.com/linux-nvme/nvme-cli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https://zonedstorage.io/docs/tools/libzbd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/>
              <a:t>尽管</a:t>
            </a:r>
            <a:r>
              <a:rPr lang="en-US" altLang="zh-CN" sz="1200" dirty="0"/>
              <a:t>HFTL</a:t>
            </a:r>
            <a:r>
              <a:rPr lang="zh-CN" altLang="en-US" sz="1200" dirty="0"/>
              <a:t>的职责较</a:t>
            </a:r>
            <a:r>
              <a:rPr lang="en-US" altLang="zh-CN" sz="1200" dirty="0"/>
              <a:t>SSD FTL</a:t>
            </a:r>
            <a:r>
              <a:rPr lang="zh-CN" altLang="en-US" sz="1200" dirty="0"/>
              <a:t>小，但它必须管理其对</a:t>
            </a:r>
            <a:r>
              <a:rPr lang="en-US" altLang="zh-CN" sz="1200" dirty="0"/>
              <a:t>CPU</a:t>
            </a:r>
            <a:r>
              <a:rPr lang="zh-CN" altLang="en-US" sz="1200" dirty="0"/>
              <a:t>和</a:t>
            </a:r>
            <a:r>
              <a:rPr lang="en-US" altLang="zh-CN" sz="1200" dirty="0"/>
              <a:t>DRAM</a:t>
            </a:r>
            <a:r>
              <a:rPr lang="zh-CN" altLang="en-US" sz="1200" dirty="0"/>
              <a:t>资源的使用，因为这些资源与主机应用共享。</a:t>
            </a:r>
            <a:r>
              <a:rPr lang="en-US" altLang="zh-CN" sz="1200" dirty="0"/>
              <a:t>HFTL</a:t>
            </a:r>
            <a:r>
              <a:rPr lang="zh-CN" altLang="en-US" sz="1200" dirty="0"/>
              <a:t>简化了与主机端信息的整合，增强了数据放置和垃圾回收的控制，并向应用程序提供传统块接口。目前，例如</a:t>
            </a:r>
            <a:r>
              <a:rPr lang="en-US" altLang="zh-CN" sz="1200" dirty="0"/>
              <a:t>dm-zoned</a:t>
            </a:r>
            <a:r>
              <a:rPr lang="zh-CN" altLang="en-US" sz="1200" dirty="0"/>
              <a:t>、</a:t>
            </a:r>
            <a:r>
              <a:rPr lang="en-US" altLang="zh-CN" sz="1200" dirty="0"/>
              <a:t>dm-zap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pblk</a:t>
            </a:r>
            <a:r>
              <a:rPr lang="zh-CN" altLang="en-US" sz="1200" dirty="0"/>
              <a:t>和</a:t>
            </a:r>
            <a:r>
              <a:rPr lang="en-US" altLang="zh-CN" sz="1200" dirty="0"/>
              <a:t>SPDK</a:t>
            </a:r>
            <a:r>
              <a:rPr lang="zh-CN" altLang="en-US" sz="1200" dirty="0"/>
              <a:t>的</a:t>
            </a:r>
            <a:r>
              <a:rPr lang="en-US" altLang="zh-CN" sz="1200" dirty="0"/>
              <a:t>FTL</a:t>
            </a:r>
            <a:r>
              <a:rPr lang="zh-CN" altLang="en-US" sz="1200" dirty="0"/>
              <a:t>等工作显示了</a:t>
            </a:r>
            <a:r>
              <a:rPr lang="en-US" altLang="zh-CN" sz="1200" dirty="0"/>
              <a:t>HFTL</a:t>
            </a:r>
            <a:r>
              <a:rPr lang="zh-CN" altLang="en-US" sz="1200" dirty="0"/>
              <a:t>的可行性和应用性，但目前只有</a:t>
            </a:r>
            <a:r>
              <a:rPr lang="en-US" altLang="zh-CN" sz="1200" dirty="0"/>
              <a:t>dm-zap</a:t>
            </a:r>
            <a:r>
              <a:rPr lang="zh-CN" altLang="en-US" sz="1200" dirty="0"/>
              <a:t>支持</a:t>
            </a:r>
            <a:r>
              <a:rPr lang="en-US" altLang="zh-CN" sz="1200" dirty="0"/>
              <a:t>ZNS SSD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33C0B-BA49-2F3E-8EAA-764B32BD4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7BA738-3549-3ECF-F948-B6E5EBA63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1374DF-5659-FDF6-2070-AE11434F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6DF7F-F591-CD56-F9B6-A92969B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F4A84-D278-9FB9-379D-DC875FC6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74BBC-196A-0E9B-F373-E16CEA1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374340-E7D9-2157-E994-FACA4CAA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096F4-B47B-25CB-6CF8-DF6AADEF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3EDDA-384F-51C8-8582-47891C2D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E7E70-7517-B9C3-4C0A-F0B686D2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5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02090C-FBE5-D326-71F3-916EE2312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128B6-90CA-B3F8-E92F-7A4A0D8F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0ABAF-ED0A-980F-605B-63E77F68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731AF-EC01-4BF2-4B8B-2B27A54F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D63F4-5927-3A17-136C-9ADBC04D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03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C6BB-EE9A-4B8C-8C32-41E0B3CF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7910A-15A4-F601-A7D2-EF174DE50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E3AB4-EF6D-0B4A-46CD-E28DCFE9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F68886-863F-7C45-DD64-6B77F0FD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A872F-D3E6-62F1-B045-B580E0AD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0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5794-6334-E64F-9564-0A468AC7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6B4B9A-9E8F-2EF6-FE2B-2F30C28A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17EA-1660-B44E-7D52-00545442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99A6D-5F13-3A32-FBE6-2105858D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08342-3959-041C-A0E5-79D5F474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5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FAFF4-63AE-F396-5D8F-9220E2E4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86221-E3AA-689A-ACE2-F3C02C3C4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DB6AF-64CE-9CA9-237A-7B36AD49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7C703-E512-1AFF-ECF2-8041945F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DCE5D-9781-3FBC-DB4E-B9DBFC1B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0F3D3-6ACE-0343-C0D6-E036884B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3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D7806-8492-1BE4-6471-E3A23654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F816E-A998-2031-71CD-12499507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62E14C-E43D-5C0D-8E81-AAC4A6D01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601416-613D-EBC7-E662-3A1EE307D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CC91D-2433-FEEE-AA2A-34249F749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DC815A-4784-8DDA-0820-CB8782A4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8276C3-4B74-23C6-D2F2-4563A92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C6C627-A1CD-FB85-6A73-3C56F870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4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DD24-30C0-8AE1-9C8B-4A5EECE8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B7692E-DEBA-84C6-7B66-5434EF84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74D78-39CA-9A83-4E4D-F9DB11F2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3EFED9-BE67-3424-9F45-E335C03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F364E9-81EF-5B7E-D79C-2E2126A4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4C7443-8D17-C402-4C46-D80E593A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920F61-7442-527A-3B08-001C0ACB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8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48A7-5003-7033-125C-F1E2C0AD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17948-0403-952F-6E9A-369DDD42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A87FE-97B0-299A-4104-C323CD60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34DC1-6B35-03E4-6083-275FA510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FD6B4C-E678-510B-5AE8-C1BA736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EB999-C509-EE41-7914-F449E7C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5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E269-61DD-F352-24A8-A599706B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D7290-88B2-5633-B5AD-455C041A4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496F8-9DE7-CF16-DB1E-439C68BD7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3D5C4-5B52-4E40-FC2E-371AA32E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ADED3B-E4BA-C225-17CC-873620A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14772-52E8-F466-6D5C-FA49C1B0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4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031824-657A-0B0C-ABF6-11F0E5D1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9584B-4F4F-3CE1-922A-88B4D93CE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14D41-7120-4B52-6B2F-6E7897BF4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40790-74FE-4212-A615-F89461BB8B94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28AE9F-ADD7-1CC6-BDD2-07E1D501B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4E46C-8E1A-6909-4D55-05C635F63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75792-7302-4EA3-BBF1-F84EFF50E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0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linux-nvme/nvme-cl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tess/FEMU" TargetMode="External"/><Relationship Id="rId5" Type="http://schemas.openxmlformats.org/officeDocument/2006/relationships/hyperlink" Target="https://www.qemu.org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inux-nvme/nvme-cli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github.com/linux-nvme/nvme-cl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vtess/FEMU" TargetMode="External"/><Relationship Id="rId5" Type="http://schemas.openxmlformats.org/officeDocument/2006/relationships/hyperlink" Target="https://www.qemu.org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linux-nvme/nvme-cli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055" y="4344766"/>
            <a:ext cx="1085278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三、性能优化和数据放置策略：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进一步地，根据所得实验数据，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探索适用于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 SSD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的数据管理机制，利用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的区块信息可见性的优势，可能有效的优化例如：利用硬件的区域状态信息优化数据放置策略，优化缓存策略或垃圾回收算法等。</a:t>
            </a: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055" y="1349747"/>
            <a:ext cx="627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74151"/>
                </a:solidFill>
                <a:latin typeface="_5b8b_4f53"/>
              </a:rPr>
              <a:t>一、实验环境搭建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搭建模拟环境，配置真实测试环境。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0055" y="2005188"/>
            <a:ext cx="9850120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二、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分别基于模拟平台和真实设备进行评估测试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：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  系统级测试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利用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Linux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下系统工具如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fio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、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nvme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-cli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测试，主要关注设备本身硬件性能。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  端到端应用测试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部署应用（如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RocksDB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 with 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ZenFS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）设计实验，分析性能表现。具体包括但不限于：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写入、更新性能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读性能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简单的并发测试多线程读、多线程写性能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不同比例的读写混合负载下的表现。</a:t>
            </a:r>
            <a:endParaRPr lang="zh-CN" altLang="en-US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技术方案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055" y="4344766"/>
            <a:ext cx="1085278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三、性能优化和数据放置策略：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进一步地，根据所得实验数据，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探索适用于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 SSD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的数据管理机制，利用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的区块信息可见性的优势，可能有效的优化例如：利用硬件的区域状态信息优化数据放置策略，优化缓存策略或垃圾回收算法等。</a:t>
            </a:r>
          </a:p>
          <a:p>
            <a:pPr algn="l">
              <a:lnSpc>
                <a:spcPct val="150000"/>
              </a:lnSpc>
            </a:pPr>
            <a:endParaRPr lang="zh-CN" altLang="en-US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055" y="1349747"/>
            <a:ext cx="6274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74151"/>
                </a:solidFill>
                <a:latin typeface="_5b8b_4f53"/>
              </a:rPr>
              <a:t>一、实验环境搭建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搭建模拟环境，配置真实测试环境。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0055" y="2005188"/>
            <a:ext cx="9850120" cy="2122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二、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分别基于模拟平台和真实设备进行评估测试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：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  系统级测试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利用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Linux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下系统工具如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fio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、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nvme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-cli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测试，主要关注设备本身硬件性能。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  端到端应用测试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: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部署应用（如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RocksDB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 with </a:t>
            </a:r>
            <a:r>
              <a:rPr lang="en-US" altLang="zh-CN" dirty="0" err="1">
                <a:solidFill>
                  <a:srgbClr val="374151"/>
                </a:solidFill>
                <a:latin typeface="_5b8b_4f53"/>
              </a:rPr>
              <a:t>ZenFS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 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）设计实验，分析性能表现。具体包括但不限于：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写入、更新性能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读性能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简单的并发测试多线程读、多线程写性能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不同比例的读写混合负载下的表现。</a:t>
            </a:r>
            <a:endParaRPr lang="zh-CN" altLang="en-US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" y="1176360"/>
            <a:ext cx="10768965" cy="13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与现有的工作相比：</a:t>
            </a:r>
            <a:endParaRPr lang="en-US" altLang="zh-CN" b="1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zh-CN" dirty="0">
                <a:solidFill>
                  <a:srgbClr val="374151"/>
                </a:solidFill>
                <a:latin typeface="_5b8b_4f53"/>
              </a:rPr>
              <a:t>相较于在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QEMU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、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FEMU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等模拟器上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的研究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一方面，我们使用的模拟器是最新的，基于内核实现的；另一方面，能展示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 SSD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在不同的真实场景下的性能表现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，尤其是延迟等参数上区别会较明显。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055" y="2757274"/>
            <a:ext cx="10090785" cy="17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相较于西数已有的基于真实设备（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ZN540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）的工作，首先西数更关注于硬盘内部的硬件级设计规划。另外我们使用浪潮提供的最新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盘，一方面，其介质选用更好的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TLC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颗粒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(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西数是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QLC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颗粒，延迟高寿命短），另一方面二者关键参数上也有区别，如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Zone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size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等（之前基于实际设备的工作中只出现过一款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Zone size = 2GB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的硬盘）。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628" y="5450801"/>
            <a:ext cx="11553118" cy="1255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QEMU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https://www.qemu.org/</a:t>
            </a:r>
            <a:endParaRPr lang="en-US" altLang="zh-CN" sz="1600" dirty="0"/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FEMU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6"/>
              </a:rPr>
              <a:t>https://github.com/vtess/FEMU</a:t>
            </a:r>
            <a:endParaRPr lang="en-US" altLang="zh-CN" sz="1600" dirty="0"/>
          </a:p>
          <a:p>
            <a:pPr>
              <a:lnSpc>
                <a:spcPct val="70000"/>
              </a:lnSpc>
              <a:spcAft>
                <a:spcPts val="1200"/>
              </a:spcAft>
              <a:defRPr/>
            </a:pPr>
            <a:r>
              <a:rPr lang="en-US" altLang="zh-CN" sz="1600" dirty="0" err="1"/>
              <a:t>NVMeVirt</a:t>
            </a:r>
            <a:r>
              <a:rPr lang="en-US" altLang="zh-CN" sz="1600" dirty="0"/>
              <a:t>: A Versatile Software-defined Virtual </a:t>
            </a:r>
            <a:r>
              <a:rPr lang="en-US" altLang="zh-CN" sz="1600" dirty="0" err="1"/>
              <a:t>NVMe</a:t>
            </a:r>
            <a:r>
              <a:rPr lang="en-US" altLang="zh-CN" sz="1600" dirty="0"/>
              <a:t> Device</a:t>
            </a:r>
            <a:r>
              <a:rPr lang="zh-CN" altLang="en-US" sz="1600" dirty="0"/>
              <a:t>，</a:t>
            </a:r>
            <a:r>
              <a:rPr lang="en-US" altLang="zh-CN" sz="1600" dirty="0"/>
              <a:t>FAST 23</a:t>
            </a:r>
            <a:endParaRPr lang="en-US" altLang="zh-CN" sz="1600" dirty="0">
              <a:hlinkClick r:id="rId7"/>
            </a:endParaRPr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技术方案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" y="5432932"/>
            <a:ext cx="8260080" cy="928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70000"/>
              </a:lnSpc>
              <a:spcAft>
                <a:spcPts val="1200"/>
              </a:spcAft>
              <a:defRPr/>
            </a:pPr>
            <a:r>
              <a:rPr lang="en-US" altLang="zh-CN" sz="1600" dirty="0" err="1"/>
              <a:t>NVMeVirt</a:t>
            </a:r>
            <a:r>
              <a:rPr lang="en-US" altLang="zh-CN" sz="1600" dirty="0"/>
              <a:t>: A Versatile Software-defined Virtual </a:t>
            </a:r>
            <a:r>
              <a:rPr lang="en-US" altLang="zh-CN" sz="1600" dirty="0" err="1"/>
              <a:t>NVMe</a:t>
            </a:r>
            <a:r>
              <a:rPr lang="en-US" altLang="zh-CN" sz="1600" dirty="0"/>
              <a:t> Device</a:t>
            </a:r>
            <a:r>
              <a:rPr lang="zh-CN" altLang="en-US" sz="1600" dirty="0"/>
              <a:t>，</a:t>
            </a:r>
            <a:r>
              <a:rPr lang="en-US" altLang="zh-CN" sz="1600" dirty="0"/>
              <a:t>FAST 23</a:t>
            </a:r>
            <a:endParaRPr lang="en-US" altLang="zh-CN" sz="1600" dirty="0">
              <a:hlinkClick r:id="rId5"/>
            </a:endParaRPr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hlinkClick r:id="rId5"/>
              </a:rPr>
              <a:t>Nvme</a:t>
            </a:r>
            <a:r>
              <a:rPr lang="en-US" altLang="zh-CN" sz="1600" dirty="0">
                <a:hlinkClick r:id="rId5"/>
              </a:rPr>
              <a:t>-cli: https://github.com/linux-nvme/nvme-cli</a:t>
            </a:r>
            <a:endParaRPr lang="en-US" altLang="zh-CN" sz="1600" dirty="0"/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Libzbd</a:t>
            </a:r>
            <a:r>
              <a:rPr lang="en-US" altLang="zh-CN" sz="1600" dirty="0"/>
              <a:t>: https://zonedstorage.io/docs/tools/libzbd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590" y="1318324"/>
            <a:ext cx="10483318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NVMEvirt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最新的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模拟器，支持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，用于构建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模拟环境，该模拟器通过内核模块模拟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设备，提供类似真实设备的性能表现。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ZenFS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为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RocksDB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提供的文件系统插件，支持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 SSD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，显著减少系统写放大。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Linux</a:t>
            </a:r>
            <a:r>
              <a:rPr lang="zh-CN" altLang="en-US" sz="2000" b="1" dirty="0">
                <a:solidFill>
                  <a:srgbClr val="0D0D0D"/>
                </a:solidFill>
                <a:latin typeface="Söhne"/>
              </a:rPr>
              <a:t>系统工具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经前期测试验证已支持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的工具：包括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fio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、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-cli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等，用于性能测试和管理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 SSD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zbd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-tools: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包括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gzbd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、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libzbd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。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Gzbd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能提供可视化，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libzbd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是最新的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语义用户库，支持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逻辑设备的管理和操作。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590" y="1095737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NVMevirt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模拟器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129895"/>
            <a:ext cx="10789920" cy="36323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5590" y="1513449"/>
            <a:ext cx="10483318" cy="50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如图，构建了一个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大小为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10MB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的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盘，使用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-cli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报告状态如下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:</a:t>
            </a:r>
            <a:endParaRPr lang="zh-CN" altLang="en-US" sz="20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5183" y="1080755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设计及其特性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" y="1790929"/>
            <a:ext cx="10217207" cy="205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altLang="zh-CN" sz="2000" i="0" dirty="0">
                <a:solidFill>
                  <a:srgbClr val="374151"/>
                </a:solidFill>
                <a:effectLst/>
                <a:latin typeface="Söhne"/>
              </a:rPr>
              <a:t>ZNS</a:t>
            </a:r>
            <a:r>
              <a:rPr lang="zh-CN" altLang="en-US" sz="200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2000" i="0" dirty="0">
                <a:solidFill>
                  <a:srgbClr val="374151"/>
                </a:solidFill>
                <a:effectLst/>
                <a:latin typeface="Söhne"/>
              </a:rPr>
              <a:t>Zoned Namespace</a:t>
            </a:r>
            <a:r>
              <a:rPr lang="zh-CN" altLang="en-US" sz="2000" i="0" dirty="0">
                <a:solidFill>
                  <a:srgbClr val="374151"/>
                </a:solidFill>
                <a:effectLst/>
                <a:latin typeface="Söhne"/>
              </a:rPr>
              <a:t>）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是一种面向大规模数据中心设计的新型存储设备，其设计理念是将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SSD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的存储空间按更大的粒度划分为不同的区域，每个区域具有独立的属性。与传统的块设备最大的不同在于，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ZNS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要求在一个区域内顺序写入数据。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ZNS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的设计旨在解决传统固态硬盘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(SSD)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存在的一些问题，例如其中比较典型的写放大问题</a:t>
            </a:r>
            <a:r>
              <a:rPr lang="zh-CN" altLang="en-US" sz="2000" dirty="0">
                <a:solidFill>
                  <a:srgbClr val="000000"/>
                </a:solidFill>
                <a:latin typeface="_5b8b_4f53"/>
              </a:rPr>
              <a:t>，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并提供了更高性能和更低成本的存储解决方案。</a:t>
            </a:r>
            <a:endParaRPr lang="zh-CN" altLang="en-US" sz="2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055" y="4314086"/>
            <a:ext cx="10075545" cy="858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更具体地，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将存储空间划分为多个区域（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zones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），每个区必须按顺序写入，回收复用之前必须被显示的重置。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带来的优势主要有：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ZNS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简介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相关文献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055" y="1088390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相关文献：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055" y="1666450"/>
            <a:ext cx="9407814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ZNS: Avoiding the Block Interface Tax for Flash-based SSDs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ZNS+: Advanced Zoned Namespace Interface for Supporting In-Storage Zone Compaction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 err="1"/>
              <a:t>eZNS</a:t>
            </a:r>
            <a:r>
              <a:rPr lang="zh-CN" altLang="en-US" sz="2000" dirty="0"/>
              <a:t>：</a:t>
            </a:r>
            <a:r>
              <a:rPr lang="en-US" altLang="zh-CN" sz="2000" dirty="0"/>
              <a:t>An Elastic Zoned Namespace for Commodity ZNS SSDs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 err="1"/>
              <a:t>ZNSwap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ZNSwap</a:t>
            </a:r>
            <a:r>
              <a:rPr lang="en-US" altLang="zh-CN" sz="2000" dirty="0"/>
              <a:t>: un-Block your Swap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WALTZ</a:t>
            </a:r>
            <a:r>
              <a:rPr lang="zh-CN" altLang="en-US" sz="2000" dirty="0"/>
              <a:t>：</a:t>
            </a:r>
            <a:r>
              <a:rPr lang="en-US" altLang="zh-CN" sz="2000" dirty="0"/>
              <a:t>Leveraging Zone Append to Tighten the Tail Latency of LSM Tree on ZNS SSD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endParaRPr lang="en-US" altLang="zh-CN" sz="2000" dirty="0"/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……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endParaRPr lang="zh-CN" altLang="en-US" sz="200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" y="1176360"/>
            <a:ext cx="10768965" cy="1311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与现有的工作相比：</a:t>
            </a:r>
            <a:endParaRPr lang="en-US" altLang="zh-CN" b="1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zh-CN" dirty="0">
                <a:solidFill>
                  <a:srgbClr val="374151"/>
                </a:solidFill>
                <a:latin typeface="_5b8b_4f53"/>
              </a:rPr>
              <a:t>相较于在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QEMU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、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FEMU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等模拟器上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的研究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，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一方面，我们使用的模拟器是最新的，基于内核实现的；另一方面，能展示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 SSD</a:t>
            </a:r>
            <a:r>
              <a:rPr lang="zh-CN" altLang="zh-CN" dirty="0">
                <a:solidFill>
                  <a:srgbClr val="374151"/>
                </a:solidFill>
                <a:latin typeface="_5b8b_4f53"/>
              </a:rPr>
              <a:t>在不同的真实场景下的性能表现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，尤其是延迟等参数上区别会较明显。</a:t>
            </a:r>
            <a:endParaRPr lang="en-US" altLang="zh-CN" dirty="0">
              <a:solidFill>
                <a:srgbClr val="374151"/>
              </a:solidFill>
              <a:latin typeface="_5b8b_4f53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0055" y="2757274"/>
            <a:ext cx="10090785" cy="1711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solidFill>
                  <a:srgbClr val="374151"/>
                </a:solidFill>
                <a:latin typeface="_5b8b_4f53"/>
              </a:rPr>
              <a:t>相较于西数已有的基于真实设备（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ZN540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）的工作，首先西数更关注于硬盘内部的硬件级设计规划。另外我们使用浪潮提供的最新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ZNS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盘，一方面，其介质选用更好的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TLC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颗粒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(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西数是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QLC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颗粒，延迟高寿命短），另一方面二者关键参数上也有区别，如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Zone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 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size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等（之前基于实际设备的工作中只出现过一款</a:t>
            </a:r>
            <a:r>
              <a:rPr lang="en-US" altLang="zh-CN" dirty="0">
                <a:solidFill>
                  <a:srgbClr val="374151"/>
                </a:solidFill>
                <a:latin typeface="_5b8b_4f53"/>
              </a:rPr>
              <a:t>Zone size = 2GB</a:t>
            </a:r>
            <a:r>
              <a:rPr lang="zh-CN" altLang="en-US" dirty="0">
                <a:solidFill>
                  <a:srgbClr val="374151"/>
                </a:solidFill>
                <a:latin typeface="_5b8b_4f53"/>
              </a:rPr>
              <a:t>的硬盘）。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2628" y="5450801"/>
            <a:ext cx="11553118" cy="1255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QEMU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https://www.qemu.org/</a:t>
            </a:r>
            <a:endParaRPr lang="en-US" altLang="zh-CN" sz="1600" dirty="0"/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/>
              <a:t>FEMU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6"/>
              </a:rPr>
              <a:t>https://github.com/vtess/FEMU</a:t>
            </a:r>
            <a:endParaRPr lang="en-US" altLang="zh-CN" sz="1600" dirty="0"/>
          </a:p>
          <a:p>
            <a:pPr>
              <a:lnSpc>
                <a:spcPct val="70000"/>
              </a:lnSpc>
              <a:spcAft>
                <a:spcPts val="1200"/>
              </a:spcAft>
              <a:defRPr/>
            </a:pPr>
            <a:r>
              <a:rPr lang="en-US" altLang="zh-CN" sz="1600" dirty="0" err="1"/>
              <a:t>NVMeVirt</a:t>
            </a:r>
            <a:r>
              <a:rPr lang="en-US" altLang="zh-CN" sz="1600" dirty="0"/>
              <a:t>: A Versatile Software-defined Virtual </a:t>
            </a:r>
            <a:r>
              <a:rPr lang="en-US" altLang="zh-CN" sz="1600" dirty="0" err="1"/>
              <a:t>NVMe</a:t>
            </a:r>
            <a:r>
              <a:rPr lang="en-US" altLang="zh-CN" sz="1600" dirty="0"/>
              <a:t> Device</a:t>
            </a:r>
            <a:r>
              <a:rPr lang="zh-CN" altLang="en-US" sz="1600" dirty="0"/>
              <a:t>，</a:t>
            </a:r>
            <a:r>
              <a:rPr lang="en-US" altLang="zh-CN" sz="1600" dirty="0"/>
              <a:t>FAST 23</a:t>
            </a:r>
            <a:endParaRPr lang="en-US" altLang="zh-CN" sz="1600" dirty="0">
              <a:hlinkClick r:id="rId7"/>
            </a:endParaRPr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技术方案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0500" y="5432932"/>
            <a:ext cx="8260080" cy="9289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70000"/>
              </a:lnSpc>
              <a:spcAft>
                <a:spcPts val="1200"/>
              </a:spcAft>
              <a:defRPr/>
            </a:pPr>
            <a:r>
              <a:rPr lang="en-US" altLang="zh-CN" sz="1600" dirty="0" err="1"/>
              <a:t>NVMeVirt</a:t>
            </a:r>
            <a:r>
              <a:rPr lang="en-US" altLang="zh-CN" sz="1600" dirty="0"/>
              <a:t>: A Versatile Software-defined Virtual </a:t>
            </a:r>
            <a:r>
              <a:rPr lang="en-US" altLang="zh-CN" sz="1600" dirty="0" err="1"/>
              <a:t>NVMe</a:t>
            </a:r>
            <a:r>
              <a:rPr lang="en-US" altLang="zh-CN" sz="1600" dirty="0"/>
              <a:t> Device</a:t>
            </a:r>
            <a:r>
              <a:rPr lang="zh-CN" altLang="en-US" sz="1600" dirty="0"/>
              <a:t>，</a:t>
            </a:r>
            <a:r>
              <a:rPr lang="en-US" altLang="zh-CN" sz="1600" dirty="0"/>
              <a:t>FAST 23</a:t>
            </a:r>
            <a:endParaRPr lang="en-US" altLang="zh-CN" sz="1600" dirty="0">
              <a:hlinkClick r:id="rId5"/>
            </a:endParaRPr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err="1">
                <a:hlinkClick r:id="rId5"/>
              </a:rPr>
              <a:t>Nvme</a:t>
            </a:r>
            <a:r>
              <a:rPr lang="en-US" altLang="zh-CN" sz="1600" dirty="0">
                <a:hlinkClick r:id="rId5"/>
              </a:rPr>
              <a:t>-cli: https://github.com/linux-nvme/nvme-cli</a:t>
            </a:r>
            <a:endParaRPr lang="en-US" altLang="zh-CN" sz="1600" dirty="0"/>
          </a:p>
          <a:p>
            <a:pPr marR="0" lvl="0" indent="0" fontAlgn="auto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1600" dirty="0" err="1"/>
              <a:t>Libzbd</a:t>
            </a:r>
            <a:r>
              <a:rPr lang="en-US" altLang="zh-CN" sz="1600" dirty="0"/>
              <a:t>: https://zonedstorage.io/docs/tools/libzbd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5590" y="1318324"/>
            <a:ext cx="10483318" cy="327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NVMEvirt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最新的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模拟器，支持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，用于构建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模拟环境，该模拟器通过内核模块模拟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设备，提供类似真实设备的性能表现。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ZenFS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为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RocksDB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提供的文件系统插件，支持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 SSD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，显著减少系统写放大。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Linux</a:t>
            </a:r>
            <a:r>
              <a:rPr lang="zh-CN" altLang="en-US" sz="2000" b="1" dirty="0">
                <a:solidFill>
                  <a:srgbClr val="0D0D0D"/>
                </a:solidFill>
                <a:latin typeface="Söhne"/>
              </a:rPr>
              <a:t>系统工具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经前期测试验证已支持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的工具：包括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fio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、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-cli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等，用于性能测试和管理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 SSD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。</a:t>
            </a:r>
          </a:p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srgbClr val="0D0D0D"/>
                </a:solidFill>
                <a:latin typeface="Söhne"/>
              </a:rPr>
              <a:t>zbd</a:t>
            </a:r>
            <a:r>
              <a:rPr lang="en-US" altLang="zh-CN" sz="2000" b="1" dirty="0">
                <a:solidFill>
                  <a:srgbClr val="0D0D0D"/>
                </a:solidFill>
                <a:latin typeface="Söhne"/>
              </a:rPr>
              <a:t>-tools: 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包括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gzbd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、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libzbd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。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Gzbd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能提供可视化，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libzbd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是最新的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语义用户库，支持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逻辑设备的管理和操作。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5590" y="1095737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NVMevirt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模拟器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129895"/>
            <a:ext cx="10789920" cy="363236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5590" y="1513449"/>
            <a:ext cx="10483318" cy="506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如图，构建了一个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Zone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大小为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10MB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的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ZNS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盘，使用</a:t>
            </a:r>
            <a:r>
              <a:rPr lang="en-US" altLang="zh-CN" sz="2000" dirty="0" err="1">
                <a:solidFill>
                  <a:srgbClr val="0D0D0D"/>
                </a:solidFill>
                <a:latin typeface="Söhne"/>
              </a:rPr>
              <a:t>nvme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-cli</a:t>
            </a:r>
            <a:r>
              <a:rPr lang="zh-CN" altLang="en-US" sz="2000" dirty="0">
                <a:solidFill>
                  <a:srgbClr val="0D0D0D"/>
                </a:solidFill>
                <a:latin typeface="Söhne"/>
              </a:rPr>
              <a:t>报告状态如下</a:t>
            </a:r>
            <a:r>
              <a:rPr lang="en-US" altLang="zh-CN" sz="2000" dirty="0">
                <a:solidFill>
                  <a:srgbClr val="0D0D0D"/>
                </a:solidFill>
                <a:latin typeface="Söhne"/>
              </a:rPr>
              <a:t>:</a:t>
            </a:r>
            <a:endParaRPr lang="zh-CN" altLang="en-US" sz="2000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5590" y="310242"/>
            <a:ext cx="679898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实验平台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055" y="1088390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设备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5590" y="1576511"/>
            <a:ext cx="6696883" cy="24615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altLang="zh-CN" sz="2000" dirty="0">
                <a:sym typeface="+mn-ea"/>
              </a:rPr>
              <a:t>ZNS</a:t>
            </a:r>
            <a:r>
              <a:rPr lang="zh-CN" altLang="en-US" sz="2000" dirty="0">
                <a:sym typeface="+mn-ea"/>
              </a:rPr>
              <a:t>采用</a:t>
            </a:r>
            <a:r>
              <a:rPr lang="en-US" altLang="zh-CN" sz="2000" dirty="0">
                <a:sym typeface="+mn-ea"/>
              </a:rPr>
              <a:t>U.2</a:t>
            </a:r>
            <a:r>
              <a:rPr lang="zh-CN" altLang="en-US" sz="2000" dirty="0">
                <a:sym typeface="+mn-ea"/>
              </a:rPr>
              <a:t>接口，如右图</a:t>
            </a:r>
            <a:r>
              <a:rPr lang="en-US" altLang="zh-CN" sz="2000" dirty="0">
                <a:sym typeface="+mn-ea"/>
              </a:rPr>
              <a:t> 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zh-CN" altLang="en-US" sz="2000" dirty="0">
                <a:sym typeface="+mn-ea"/>
              </a:rPr>
              <a:t>另外，初步测试了</a:t>
            </a:r>
            <a:r>
              <a:rPr lang="en-US" altLang="zh-CN" sz="2000" dirty="0" err="1">
                <a:sym typeface="+mn-ea"/>
              </a:rPr>
              <a:t>RocksDB</a:t>
            </a:r>
            <a:r>
              <a:rPr lang="en-US" altLang="zh-CN" sz="2000" dirty="0">
                <a:sym typeface="+mn-ea"/>
              </a:rPr>
              <a:t> + </a:t>
            </a:r>
            <a:r>
              <a:rPr lang="en-US" altLang="zh-CN" sz="2000" dirty="0" err="1">
                <a:sym typeface="+mn-ea"/>
              </a:rPr>
              <a:t>ZenFS</a:t>
            </a:r>
            <a:r>
              <a:rPr lang="zh-CN" altLang="en-US" sz="2000" dirty="0">
                <a:sym typeface="+mn-ea"/>
              </a:rPr>
              <a:t>的表现，与之前</a:t>
            </a:r>
            <a:r>
              <a:rPr lang="en-US" altLang="zh-CN" sz="2000" dirty="0" err="1">
                <a:sym typeface="+mn-ea"/>
              </a:rPr>
              <a:t>NVMevirt</a:t>
            </a:r>
            <a:r>
              <a:rPr lang="zh-CN" altLang="en-US" sz="2000" dirty="0">
                <a:sym typeface="+mn-ea"/>
              </a:rPr>
              <a:t>模拟结果相比，模拟器的延迟过低。我认为原因在于它是内核模块实现，可能只体现了主机</a:t>
            </a:r>
            <a:r>
              <a:rPr lang="en-US" altLang="zh-CN" sz="2000" dirty="0">
                <a:sym typeface="+mn-ea"/>
              </a:rPr>
              <a:t>l/O</a:t>
            </a:r>
            <a:r>
              <a:rPr lang="zh-CN" altLang="en-US" sz="2000" dirty="0">
                <a:sym typeface="+mn-ea"/>
              </a:rPr>
              <a:t>栈的延迟。</a:t>
            </a:r>
            <a:endParaRPr lang="en-US" altLang="zh-CN" sz="2000" dirty="0">
              <a:sym typeface="+mn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zh-CN" altLang="en-US" sz="2000" dirty="0">
                <a:sym typeface="+mn-ea"/>
              </a:rPr>
              <a:t>连接到服务器后，查看块设备，如右下图所示</a:t>
            </a:r>
            <a:endParaRPr lang="en-US" altLang="zh-CN" sz="2000" dirty="0">
              <a:sym typeface="+mn-ea"/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99" y="1248081"/>
            <a:ext cx="1598233" cy="22430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77" y="1248799"/>
            <a:ext cx="1693704" cy="225827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74" y="4065765"/>
            <a:ext cx="5517358" cy="2270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5183" y="1080755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设计及其特性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0055" y="1790929"/>
            <a:ext cx="10217207" cy="205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altLang="zh-CN" sz="2000" i="0" dirty="0">
                <a:solidFill>
                  <a:srgbClr val="374151"/>
                </a:solidFill>
                <a:effectLst/>
                <a:latin typeface="Söhne"/>
              </a:rPr>
              <a:t>ZNS</a:t>
            </a:r>
            <a:r>
              <a:rPr lang="zh-CN" altLang="en-US" sz="200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sz="2000" i="0" dirty="0">
                <a:solidFill>
                  <a:srgbClr val="374151"/>
                </a:solidFill>
                <a:effectLst/>
                <a:latin typeface="Söhne"/>
              </a:rPr>
              <a:t>Zoned Namespace</a:t>
            </a:r>
            <a:r>
              <a:rPr lang="zh-CN" altLang="en-US" sz="2000" i="0" dirty="0">
                <a:solidFill>
                  <a:srgbClr val="374151"/>
                </a:solidFill>
                <a:effectLst/>
                <a:latin typeface="Söhne"/>
              </a:rPr>
              <a:t>）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是一种面向大规模数据中心设计的新型存储设备，其设计理念是将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SSD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的存储空间按更大的粒度划分为不同的区域，每个区域具有独立的属性。与传统的块设备最大的不同在于，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ZNS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要求在一个区域内顺序写入数据。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ZNS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的设计旨在解决传统固态硬盘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_5b8b_4f53"/>
              </a:rPr>
              <a:t>(SSD)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存在的一些问题，例如其中比较典型的写放大问题</a:t>
            </a:r>
            <a:r>
              <a:rPr lang="zh-CN" altLang="en-US" sz="2000" dirty="0">
                <a:solidFill>
                  <a:srgbClr val="000000"/>
                </a:solidFill>
                <a:latin typeface="_5b8b_4f53"/>
              </a:rPr>
              <a:t>，</a:t>
            </a:r>
            <a:r>
              <a:rPr lang="zh-CN" altLang="en-US" sz="2000" i="0" dirty="0">
                <a:solidFill>
                  <a:srgbClr val="000000"/>
                </a:solidFill>
                <a:effectLst/>
                <a:latin typeface="_5b8b_4f53"/>
              </a:rPr>
              <a:t>并提供了更高性能和更低成本的存储解决方案。</a:t>
            </a:r>
            <a:endParaRPr lang="zh-CN" altLang="en-US" sz="2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0055" y="4314086"/>
            <a:ext cx="10075545" cy="858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charset="0"/>
              <a:buChar char="q"/>
            </a:pP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更具体地，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将存储空间划分为多个区域（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zones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），每个区必须按顺序写入，回收复用之前必须被显示的重置。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带来的优势主要有：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ZNS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简介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055" y="1088390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的优势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5590" y="1836044"/>
            <a:ext cx="10217207" cy="96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提高性能：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主要通过引入顺序写入方式，减少寻址（映射）、垃圾回收等传统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SSD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中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FTL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层带来的开销，提高了性能。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85590" y="2945694"/>
            <a:ext cx="10217207" cy="96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寿命优化： 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通过减少随机写入（其可能带来设备内写放大），延长存储设备的使用寿命，降低维护和更换的成本。使得制作更廉价、更大容量、更可靠的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SSD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变得可能。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462" y="4117551"/>
            <a:ext cx="10217207" cy="142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可见性</a:t>
            </a:r>
            <a:r>
              <a:rPr lang="en-US" altLang="zh-CN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&amp;</a:t>
            </a:r>
            <a:r>
              <a:rPr lang="zh-CN" altLang="en-US" sz="20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可预测性：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传统硬盘对于上层应用来说是黑盒。但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允许应用感知数据存入磁盘后的物理位置，支持根据不同的应用场景对存储空间进行灵活划分，以提高存储效率。另一方面，由于消除了设备内的写放大，使得写入的性能开销可预测。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ZNS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简介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38313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590" y="226263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ZNS</a:t>
            </a:r>
            <a:r>
              <a:rPr lang="zh-CN" altLang="en-US" sz="32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简介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055" y="1088390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如何适配</a:t>
            </a:r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590" y="1548765"/>
            <a:ext cx="10811351" cy="392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下面介绍主机软件适应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ZNS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的三种方法：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b="1" dirty="0"/>
              <a:t>主机端闪存转换层（</a:t>
            </a:r>
            <a:r>
              <a:rPr lang="en-US" altLang="zh-CN" b="1" dirty="0"/>
              <a:t>HFTL</a:t>
            </a:r>
            <a:r>
              <a:rPr lang="zh-CN" altLang="en-US" b="1" dirty="0"/>
              <a:t>）：</a:t>
            </a:r>
            <a:r>
              <a:rPr lang="en-US" altLang="zh-CN" dirty="0"/>
              <a:t>HFTL</a:t>
            </a:r>
            <a:r>
              <a:rPr lang="zh-CN" altLang="en-US" dirty="0"/>
              <a:t>充当</a:t>
            </a:r>
            <a:r>
              <a:rPr lang="en-US" altLang="zh-CN" dirty="0"/>
              <a:t>ZNS SSD</a:t>
            </a:r>
            <a:r>
              <a:rPr lang="zh-CN" altLang="en-US" dirty="0"/>
              <a:t>的写入语义与执行随机写入及就地更新的应用之间的中介。它的职责与</a:t>
            </a:r>
            <a:r>
              <a:rPr lang="en-US" altLang="zh-CN" dirty="0"/>
              <a:t>SSD</a:t>
            </a:r>
            <a:r>
              <a:rPr lang="zh-CN" altLang="en-US" dirty="0"/>
              <a:t>中的</a:t>
            </a:r>
            <a:r>
              <a:rPr lang="en-US" altLang="zh-CN" dirty="0"/>
              <a:t>FTL</a:t>
            </a:r>
            <a:r>
              <a:rPr lang="zh-CN" altLang="en-US" dirty="0"/>
              <a:t>相似，但仅限于管理转换映射和相关的垃圾回收。</a:t>
            </a:r>
            <a:endParaRPr lang="en-US" altLang="zh-CN" dirty="0"/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b="1" dirty="0"/>
              <a:t>文件系统：</a:t>
            </a:r>
            <a:r>
              <a:rPr lang="zh-CN" altLang="en-US" dirty="0"/>
              <a:t>通过将</a:t>
            </a:r>
            <a:r>
              <a:rPr lang="en-US" altLang="zh-CN" dirty="0"/>
              <a:t>Zone</a:t>
            </a:r>
            <a:r>
              <a:rPr lang="zh-CN" altLang="en-US" dirty="0"/>
              <a:t>接口逻辑与现有存储堆栈整合，可以消除与</a:t>
            </a:r>
            <a:r>
              <a:rPr lang="en-US" altLang="zh-CN" dirty="0"/>
              <a:t>HFTL</a:t>
            </a:r>
            <a:r>
              <a:rPr lang="zh-CN" altLang="en-US" dirty="0"/>
              <a:t>和</a:t>
            </a:r>
            <a:r>
              <a:rPr lang="en-US" altLang="zh-CN" dirty="0"/>
              <a:t>FTL</a:t>
            </a:r>
            <a:r>
              <a:rPr lang="zh-CN" altLang="en-US" dirty="0"/>
              <a:t>数据放置及相关间接开销。这也可以改善设备上的数据放置。但是，目前大多数文件系统主要执行就地写入，适应区域存储模型通常很困难。一些文件系统（如</a:t>
            </a:r>
            <a:r>
              <a:rPr lang="en-US" altLang="zh-CN" dirty="0"/>
              <a:t>f2fs</a:t>
            </a:r>
            <a:r>
              <a:rPr lang="zh-CN" altLang="en-US" dirty="0"/>
              <a:t>、</a:t>
            </a:r>
            <a:r>
              <a:rPr lang="en-US" altLang="zh-CN" dirty="0" err="1"/>
              <a:t>btrfs</a:t>
            </a:r>
            <a:r>
              <a:rPr lang="zh-CN" altLang="en-US" dirty="0"/>
              <a:t>和</a:t>
            </a:r>
            <a:r>
              <a:rPr lang="en-US" altLang="zh-CN" dirty="0" err="1"/>
              <a:t>zfs</a:t>
            </a:r>
            <a:r>
              <a:rPr lang="zh-CN" altLang="en-US" dirty="0"/>
              <a:t>）可能更适合</a:t>
            </a:r>
            <a:r>
              <a:rPr lang="en-US" altLang="zh-CN" dirty="0"/>
              <a:t>ZNS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zh-CN" altLang="en-US" b="1" dirty="0"/>
              <a:t>针对顺序写入操作的应用：</a:t>
            </a:r>
            <a:r>
              <a:rPr lang="zh-CN" altLang="en-US" dirty="0"/>
              <a:t>对于顺序写为主的存储应用来说，</a:t>
            </a:r>
            <a:r>
              <a:rPr lang="en-US" altLang="zh-CN" dirty="0"/>
              <a:t>ZNS</a:t>
            </a:r>
            <a:r>
              <a:rPr lang="zh-CN" altLang="en-US" dirty="0"/>
              <a:t>是一个很好的选择。例如，基于日志合并（</a:t>
            </a:r>
            <a:r>
              <a:rPr lang="en-US" altLang="zh-CN" dirty="0"/>
              <a:t>LSM</a:t>
            </a:r>
            <a:r>
              <a:rPr lang="zh-CN" altLang="en-US" dirty="0"/>
              <a:t>）树的数据库。这些应用因为其顺序写入的特性，与</a:t>
            </a:r>
            <a:r>
              <a:rPr lang="en-US" altLang="zh-CN" dirty="0"/>
              <a:t>ZNS</a:t>
            </a:r>
            <a:r>
              <a:rPr lang="zh-CN" altLang="en-US" dirty="0"/>
              <a:t>接口的设计高度兼容。反之，就地更新为主的应用则很难支持，除非对核心数据结构进行根本性修改。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7,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5183" y="166469"/>
            <a:ext cx="679898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相关文献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0055" y="1088390"/>
            <a:ext cx="6951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ZNS</a:t>
            </a:r>
            <a:r>
              <a:rPr lang="zh-CN" altLang="en-US" sz="2400" dirty="0">
                <a:solidFill>
                  <a:srgbClr val="4747BA"/>
                </a:solidFill>
                <a:ea typeface="+mn-lt"/>
                <a:cs typeface="Times New Roman" panose="02020603050405020304" pitchFamily="18" charset="0"/>
              </a:rPr>
              <a:t>相关文献：</a:t>
            </a:r>
            <a:endParaRPr lang="en-US" altLang="zh-CN" sz="2400" dirty="0">
              <a:solidFill>
                <a:srgbClr val="4747BA"/>
              </a:solidFill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055" y="1666450"/>
            <a:ext cx="9407814" cy="466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ZNS: Avoiding the Block Interface Tax for Flash-based SSDs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ZNS+: Advanced Zoned Namespace Interface for Supporting In-Storage Zone Compaction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 err="1"/>
              <a:t>eZNS</a:t>
            </a:r>
            <a:r>
              <a:rPr lang="zh-CN" altLang="en-US" sz="2000" dirty="0"/>
              <a:t>：</a:t>
            </a:r>
            <a:r>
              <a:rPr lang="en-US" altLang="zh-CN" sz="2000" dirty="0"/>
              <a:t>An Elastic Zoned Namespace for Commodity ZNS SSDs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 err="1"/>
              <a:t>ZNSwap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ZNSwap</a:t>
            </a:r>
            <a:r>
              <a:rPr lang="en-US" altLang="zh-CN" sz="2000" dirty="0"/>
              <a:t>: un-Block your Swap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WALTZ</a:t>
            </a:r>
            <a:r>
              <a:rPr lang="zh-CN" altLang="en-US" sz="2000" dirty="0"/>
              <a:t>：</a:t>
            </a:r>
            <a:r>
              <a:rPr lang="en-US" altLang="zh-CN" sz="2000" dirty="0"/>
              <a:t>Leveraging Zone Append to Tighten the Tail Latency of LSM Tree on ZNS SSD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 err="1"/>
              <a:t>GearDB</a:t>
            </a:r>
            <a:r>
              <a:rPr lang="en-US" altLang="zh-CN" sz="2000" dirty="0"/>
              <a:t>: A GC-free Key-Value Store on HM-SMR Drives with Gear Compaction</a:t>
            </a:r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altLang="zh-CN" sz="2000" dirty="0"/>
              <a:t>……</a:t>
            </a:r>
            <a:endParaRPr lang="zh-CN" altLang="en-US" sz="2000" dirty="0"/>
          </a:p>
          <a:p>
            <a:pPr indent="-285750">
              <a:lnSpc>
                <a:spcPct val="150000"/>
              </a:lnSpc>
              <a:buFont typeface="Wingdings" panose="05000000000000000000" charset="0"/>
              <a:buChar char="q"/>
            </a:pPr>
            <a:endParaRPr lang="zh-CN" altLang="en-US" sz="2000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 err="1">
                <a:solidFill>
                  <a:schemeClr val="bg1"/>
                </a:solidFill>
                <a:latin typeface="Constantia" panose="02030602050306030303" pitchFamily="18" charset="0"/>
              </a:rPr>
              <a:t>Ziqi</a:t>
            </a:r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 Liu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2410</Words>
  <Application>Microsoft Office PowerPoint</Application>
  <PresentationFormat>宽屏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_5b8b_4f53</vt:lpstr>
      <vt:lpstr>Söhne</vt:lpstr>
      <vt:lpstr>等线</vt:lpstr>
      <vt:lpstr>等线 Light</vt:lpstr>
      <vt:lpstr>Arial</vt:lpstr>
      <vt:lpstr>Cambria Math</vt:lpstr>
      <vt:lpstr>Constantia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子淇 柳</dc:creator>
  <cp:lastModifiedBy>子淇 柳</cp:lastModifiedBy>
  <cp:revision>2</cp:revision>
  <dcterms:created xsi:type="dcterms:W3CDTF">2024-03-28T05:36:01Z</dcterms:created>
  <dcterms:modified xsi:type="dcterms:W3CDTF">2024-04-07T06:32:30Z</dcterms:modified>
</cp:coreProperties>
</file>