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536" r:id="rId2"/>
    <p:sldId id="549" r:id="rId3"/>
    <p:sldId id="616" r:id="rId4"/>
    <p:sldId id="548" r:id="rId5"/>
    <p:sldId id="618" r:id="rId6"/>
    <p:sldId id="622" r:id="rId7"/>
    <p:sldId id="620" r:id="rId8"/>
    <p:sldId id="621" r:id="rId9"/>
    <p:sldId id="619" r:id="rId10"/>
    <p:sldId id="624" r:id="rId11"/>
    <p:sldId id="623" r:id="rId12"/>
    <p:sldId id="612" r:id="rId13"/>
    <p:sldId id="625" r:id="rId14"/>
    <p:sldId id="626" r:id="rId15"/>
    <p:sldId id="627" r:id="rId16"/>
    <p:sldId id="628" r:id="rId17"/>
    <p:sldId id="261"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3E238F-8B49-4D2C-90B4-E980B118F013}">
          <p14:sldIdLst>
            <p14:sldId id="536"/>
            <p14:sldId id="549"/>
            <p14:sldId id="616"/>
            <p14:sldId id="548"/>
            <p14:sldId id="618"/>
            <p14:sldId id="622"/>
            <p14:sldId id="620"/>
            <p14:sldId id="621"/>
            <p14:sldId id="619"/>
            <p14:sldId id="624"/>
            <p14:sldId id="623"/>
            <p14:sldId id="612"/>
            <p14:sldId id="625"/>
            <p14:sldId id="626"/>
            <p14:sldId id="627"/>
            <p14:sldId id="628"/>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86" autoAdjust="0"/>
    <p:restoredTop sz="74178" autoAdjust="0"/>
  </p:normalViewPr>
  <p:slideViewPr>
    <p:cSldViewPr snapToGrid="0">
      <p:cViewPr>
        <p:scale>
          <a:sx n="75" d="100"/>
          <a:sy n="75" d="100"/>
        </p:scale>
        <p:origin x="8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github.com/lingfenghsiang/Nomad"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1800" dirty="0"/>
              <a:t>通过 事务性页面迁移  实现 非独占性内存分层 </a:t>
            </a:r>
            <a:endParaRPr lang="en-US" altLang="zh-CN" sz="1800" dirty="0"/>
          </a:p>
          <a:p>
            <a:pPr marL="0" marR="0" lvl="0" indent="0" algn="l" defTabSz="914400" rtl="0" eaLnBrk="0" fontAlgn="base" latinLnBrk="0" hangingPunct="0">
              <a:lnSpc>
                <a:spcPct val="100000"/>
              </a:lnSpc>
              <a:spcBef>
                <a:spcPct val="0"/>
              </a:spcBef>
              <a:spcAft>
                <a:spcPct val="0"/>
              </a:spcAft>
              <a:buClrTx/>
              <a:buSzTx/>
              <a:buFontTx/>
              <a:buNone/>
              <a:tabLst/>
              <a:defRPr/>
            </a:pPr>
            <a:endParaRPr lang="en-US" altLang="zh-CN" sz="1800" dirty="0">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1800" dirty="0" err="1"/>
              <a:t>Lingfeng</a:t>
            </a:r>
            <a:r>
              <a:rPr lang="en-US" altLang="zh-CN" sz="1800" dirty="0"/>
              <a:t> Xiang, Zhen Lin, </a:t>
            </a:r>
            <a:r>
              <a:rPr lang="en-US" altLang="zh-CN" sz="1800" dirty="0" err="1"/>
              <a:t>Weishu</a:t>
            </a:r>
            <a:r>
              <a:rPr lang="en-US" altLang="zh-CN" sz="1800" dirty="0"/>
              <a:t> Deng, Hui Lu, Jia Rao, </a:t>
            </a:r>
            <a:r>
              <a:rPr lang="en-US" altLang="zh-CN" sz="1800" dirty="0" err="1"/>
              <a:t>Yifan</a:t>
            </a:r>
            <a:r>
              <a:rPr lang="en-US" altLang="zh-CN" sz="1800" dirty="0"/>
              <a:t> Yuan, Ren Wang </a:t>
            </a:r>
            <a:r>
              <a:rPr lang="zh-CN" altLang="en-US" sz="1800" dirty="0"/>
              <a:t>德克萨斯大学阿灵顿分校</a:t>
            </a:r>
            <a:r>
              <a:rPr lang="en-US" altLang="zh-CN" sz="1800" dirty="0"/>
              <a:t>, Intel </a:t>
            </a:r>
            <a:r>
              <a:rPr lang="zh-CN" altLang="en-US" sz="1800" dirty="0"/>
              <a:t>实验室</a:t>
            </a:r>
            <a:endParaRPr lang="zh-CN" altLang="en-US" sz="1800" dirty="0">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800" i="0" u="none" strike="noStrike" cap="none" normalizeH="0" baseline="0" dirty="0">
                <a:ln>
                  <a:noFill/>
                </a:ln>
                <a:solidFill>
                  <a:schemeClr val="tx1"/>
                </a:solidFill>
                <a:effectLst/>
                <a:latin typeface="Arial" panose="020B0604020202020204" pitchFamily="34" charset="0"/>
              </a:rPr>
              <a:t>开源：</a:t>
            </a:r>
            <a:r>
              <a:rPr kumimoji="0" lang="zh-CN" altLang="zh-CN" sz="18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3"/>
              </a:rPr>
              <a:t>https://github.com/lingfenghsiang/Nomad</a:t>
            </a:r>
            <a:r>
              <a:rPr kumimoji="0" lang="zh-CN" altLang="zh-CN" sz="9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extLst>
      <p:ext uri="{BB962C8B-B14F-4D97-AF65-F5344CB8AC3E}">
        <p14:creationId xmlns:p14="http://schemas.microsoft.com/office/powerpoint/2010/main" val="3565213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extLst>
      <p:ext uri="{BB962C8B-B14F-4D97-AF65-F5344CB8AC3E}">
        <p14:creationId xmlns:p14="http://schemas.microsoft.com/office/powerpoint/2010/main" val="206704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12</a:t>
            </a:fld>
            <a:endParaRPr lang="en-US" dirty="0"/>
          </a:p>
        </p:txBody>
      </p:sp>
    </p:spTree>
    <p:extLst>
      <p:ext uri="{BB962C8B-B14F-4D97-AF65-F5344CB8AC3E}">
        <p14:creationId xmlns:p14="http://schemas.microsoft.com/office/powerpoint/2010/main" val="406748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13</a:t>
            </a:fld>
            <a:endParaRPr lang="en-US" dirty="0"/>
          </a:p>
        </p:txBody>
      </p:sp>
    </p:spTree>
    <p:extLst>
      <p:ext uri="{BB962C8B-B14F-4D97-AF65-F5344CB8AC3E}">
        <p14:creationId xmlns:p14="http://schemas.microsoft.com/office/powerpoint/2010/main" val="571145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14</a:t>
            </a:fld>
            <a:endParaRPr lang="en-US" dirty="0"/>
          </a:p>
        </p:txBody>
      </p:sp>
    </p:spTree>
    <p:extLst>
      <p:ext uri="{BB962C8B-B14F-4D97-AF65-F5344CB8AC3E}">
        <p14:creationId xmlns:p14="http://schemas.microsoft.com/office/powerpoint/2010/main" val="3541763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800" b="0" i="0" dirty="0">
                <a:solidFill>
                  <a:srgbClr val="333333"/>
                </a:solidFill>
                <a:effectLst/>
                <a:latin typeface="Open Sans" panose="020B0606030504020204" pitchFamily="34" charset="0"/>
              </a:rPr>
              <a:t>小工作集</a:t>
            </a:r>
            <a:r>
              <a:rPr lang="en-US" altLang="zh-CN" sz="2800" b="0" i="0" dirty="0">
                <a:solidFill>
                  <a:srgbClr val="333333"/>
                </a:solidFill>
                <a:effectLst/>
                <a:latin typeface="Open Sans" panose="020B0606030504020204" pitchFamily="34" charset="0"/>
              </a:rPr>
              <a:t>(Small WSS):</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工作集大小</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为</a:t>
            </a:r>
            <a:r>
              <a:rPr lang="en-US" altLang="zh-CN" sz="2800" b="0" i="0" dirty="0">
                <a:solidFill>
                  <a:srgbClr val="333333"/>
                </a:solidFill>
                <a:effectLst/>
                <a:latin typeface="Open Sans" panose="020B0606030504020204" pitchFamily="34" charset="0"/>
              </a:rPr>
              <a:t>10GB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常驻集大小</a:t>
            </a:r>
            <a:r>
              <a:rPr lang="en-US" altLang="zh-CN" sz="2800" b="0" i="0" dirty="0">
                <a:solidFill>
                  <a:srgbClr val="333333"/>
                </a:solidFill>
                <a:effectLst/>
                <a:latin typeface="Open Sans" panose="020B0606030504020204" pitchFamily="34" charset="0"/>
              </a:rPr>
              <a:t>(RSS)</a:t>
            </a:r>
            <a:r>
              <a:rPr lang="zh-CN" altLang="en-US" sz="2800" b="0" i="0" dirty="0">
                <a:solidFill>
                  <a:srgbClr val="333333"/>
                </a:solidFill>
                <a:effectLst/>
                <a:latin typeface="Open Sans" panose="020B0606030504020204" pitchFamily="34" charset="0"/>
              </a:rPr>
              <a:t>为</a:t>
            </a:r>
            <a:r>
              <a:rPr lang="en-US" altLang="zh-CN" sz="2800" b="0" i="0" dirty="0">
                <a:solidFill>
                  <a:srgbClr val="333333"/>
                </a:solidFill>
                <a:effectLst/>
                <a:latin typeface="Open Sans" panose="020B0606030504020204" pitchFamily="34" charset="0"/>
              </a:rPr>
              <a:t>20GB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初始放置方式是</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先用</a:t>
            </a:r>
            <a:r>
              <a:rPr lang="en-US" altLang="zh-CN" sz="2800" b="0" i="0" dirty="0">
                <a:solidFill>
                  <a:srgbClr val="333333"/>
                </a:solidFill>
                <a:effectLst/>
                <a:latin typeface="Open Sans" panose="020B0606030504020204" pitchFamily="34" charset="0"/>
              </a:rPr>
              <a:t>RSS</a:t>
            </a:r>
            <a:r>
              <a:rPr lang="zh-CN" altLang="en-US" sz="2800" b="0" i="0" dirty="0">
                <a:solidFill>
                  <a:srgbClr val="333333"/>
                </a:solidFill>
                <a:effectLst/>
                <a:latin typeface="Open Sans" panose="020B0606030504020204" pitchFamily="34" charset="0"/>
              </a:rPr>
              <a:t>的前</a:t>
            </a:r>
            <a:r>
              <a:rPr lang="en-US" altLang="zh-CN" sz="2800" b="0" i="0" dirty="0">
                <a:solidFill>
                  <a:srgbClr val="333333"/>
                </a:solidFill>
                <a:effectLst/>
                <a:latin typeface="Open Sans" panose="020B0606030504020204" pitchFamily="34" charset="0"/>
              </a:rPr>
              <a:t>10GB</a:t>
            </a:r>
            <a:r>
              <a:rPr lang="zh-CN" altLang="en-US" sz="2800" b="0" i="0" dirty="0">
                <a:solidFill>
                  <a:srgbClr val="333333"/>
                </a:solidFill>
                <a:effectLst/>
                <a:latin typeface="Open Sans" panose="020B0606030504020204" pitchFamily="34" charset="0"/>
              </a:rPr>
              <a:t>填满本地内存</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再将</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数据分别放置到本地内存</a:t>
            </a:r>
            <a:r>
              <a:rPr lang="en-US" altLang="zh-CN" sz="2800" b="0" i="0" dirty="0">
                <a:solidFill>
                  <a:srgbClr val="333333"/>
                </a:solidFill>
                <a:effectLst/>
                <a:latin typeface="Open Sans" panose="020B0606030504020204" pitchFamily="34" charset="0"/>
              </a:rPr>
              <a:t>(6GB)</a:t>
            </a:r>
            <a:r>
              <a:rPr lang="zh-CN" altLang="en-US" sz="2800" b="0" i="0" dirty="0">
                <a:solidFill>
                  <a:srgbClr val="333333"/>
                </a:solidFill>
                <a:effectLst/>
                <a:latin typeface="Open Sans" panose="020B0606030504020204" pitchFamily="34" charset="0"/>
              </a:rPr>
              <a:t>和远程内存</a:t>
            </a:r>
            <a:r>
              <a:rPr lang="en-US" altLang="zh-CN" sz="2800" b="0" i="0" dirty="0">
                <a:solidFill>
                  <a:srgbClr val="333333"/>
                </a:solidFill>
                <a:effectLst/>
                <a:latin typeface="Open Sans" panose="020B0606030504020204" pitchFamily="34" charset="0"/>
              </a:rPr>
              <a:t>(4GB)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小工作集可以完全放入到快速内存中</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代表了低内存压力情况</a:t>
            </a:r>
            <a:endParaRPr lang="en-US" altLang="zh-CN" sz="2800" b="0" i="0" dirty="0">
              <a:solidFill>
                <a:srgbClr val="333333"/>
              </a:solidFill>
              <a:effectLst/>
              <a:latin typeface="Open Sans" panose="020B0606030504020204" pitchFamily="34" charset="0"/>
            </a:endParaRPr>
          </a:p>
          <a:p>
            <a:pPr algn="l">
              <a:buFont typeface="Arial" panose="020B0604020202020204" pitchFamily="34" charset="0"/>
              <a:buChar char="•"/>
            </a:pPr>
            <a:endParaRPr lang="zh-CN" altLang="en-US" sz="2800" b="0" i="0" dirty="0">
              <a:solidFill>
                <a:srgbClr val="333333"/>
              </a:solidFill>
              <a:effectLst/>
              <a:latin typeface="Open Sans" panose="020B0606030504020204" pitchFamily="34" charset="0"/>
            </a:endParaRPr>
          </a:p>
          <a:p>
            <a:pPr algn="l"/>
            <a:r>
              <a:rPr lang="zh-CN" altLang="en-US" sz="2800" b="0" i="0" dirty="0">
                <a:solidFill>
                  <a:srgbClr val="333333"/>
                </a:solidFill>
                <a:effectLst/>
                <a:latin typeface="Open Sans" panose="020B0606030504020204" pitchFamily="34" charset="0"/>
              </a:rPr>
              <a:t>中等工作集</a:t>
            </a:r>
            <a:r>
              <a:rPr lang="en-US" altLang="zh-CN" sz="2800" b="0" i="0" dirty="0">
                <a:solidFill>
                  <a:srgbClr val="333333"/>
                </a:solidFill>
                <a:effectLst/>
                <a:latin typeface="Open Sans" panose="020B0606030504020204" pitchFamily="34" charset="0"/>
              </a:rPr>
              <a:t>(Medium WSS):</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工作集大小</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为</a:t>
            </a:r>
            <a:r>
              <a:rPr lang="en-US" altLang="zh-CN" sz="2800" b="0" i="0" dirty="0">
                <a:solidFill>
                  <a:srgbClr val="333333"/>
                </a:solidFill>
                <a:effectLst/>
                <a:latin typeface="Open Sans" panose="020B0606030504020204" pitchFamily="34" charset="0"/>
              </a:rPr>
              <a:t>13.5GB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常驻集大小</a:t>
            </a:r>
            <a:r>
              <a:rPr lang="en-US" altLang="zh-CN" sz="2800" b="0" i="0" dirty="0">
                <a:solidFill>
                  <a:srgbClr val="333333"/>
                </a:solidFill>
                <a:effectLst/>
                <a:latin typeface="Open Sans" panose="020B0606030504020204" pitchFamily="34" charset="0"/>
              </a:rPr>
              <a:t>(RSS)</a:t>
            </a:r>
            <a:r>
              <a:rPr lang="zh-CN" altLang="en-US" sz="2800" b="0" i="0" dirty="0">
                <a:solidFill>
                  <a:srgbClr val="333333"/>
                </a:solidFill>
                <a:effectLst/>
                <a:latin typeface="Open Sans" panose="020B0606030504020204" pitchFamily="34" charset="0"/>
              </a:rPr>
              <a:t>为</a:t>
            </a:r>
            <a:r>
              <a:rPr lang="en-US" altLang="zh-CN" sz="2800" b="0" i="0" dirty="0">
                <a:solidFill>
                  <a:srgbClr val="333333"/>
                </a:solidFill>
                <a:effectLst/>
                <a:latin typeface="Open Sans" panose="020B0606030504020204" pitchFamily="34" charset="0"/>
              </a:rPr>
              <a:t>27GB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初始放置方式是</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先用</a:t>
            </a:r>
            <a:r>
              <a:rPr lang="en-US" altLang="zh-CN" sz="2800" b="0" i="0" dirty="0">
                <a:solidFill>
                  <a:srgbClr val="333333"/>
                </a:solidFill>
                <a:effectLst/>
                <a:latin typeface="Open Sans" panose="020B0606030504020204" pitchFamily="34" charset="0"/>
              </a:rPr>
              <a:t>RSS</a:t>
            </a:r>
            <a:r>
              <a:rPr lang="zh-CN" altLang="en-US" sz="2800" b="0" i="0" dirty="0">
                <a:solidFill>
                  <a:srgbClr val="333333"/>
                </a:solidFill>
                <a:effectLst/>
                <a:latin typeface="Open Sans" panose="020B0606030504020204" pitchFamily="34" charset="0"/>
              </a:rPr>
              <a:t>的前</a:t>
            </a:r>
            <a:r>
              <a:rPr lang="en-US" altLang="zh-CN" sz="2800" b="0" i="0" dirty="0">
                <a:solidFill>
                  <a:srgbClr val="333333"/>
                </a:solidFill>
                <a:effectLst/>
                <a:latin typeface="Open Sans" panose="020B0606030504020204" pitchFamily="34" charset="0"/>
              </a:rPr>
              <a:t>13.5GB</a:t>
            </a:r>
            <a:r>
              <a:rPr lang="zh-CN" altLang="en-US" sz="2800" b="0" i="0" dirty="0">
                <a:solidFill>
                  <a:srgbClr val="333333"/>
                </a:solidFill>
                <a:effectLst/>
                <a:latin typeface="Open Sans" panose="020B0606030504020204" pitchFamily="34" charset="0"/>
              </a:rPr>
              <a:t>填满本地内存</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再将剩余的</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数据分别放置到本地内存</a:t>
            </a:r>
            <a:r>
              <a:rPr lang="en-US" altLang="zh-CN" sz="2800" b="0" i="0" dirty="0">
                <a:solidFill>
                  <a:srgbClr val="333333"/>
                </a:solidFill>
                <a:effectLst/>
                <a:latin typeface="Open Sans" panose="020B0606030504020204" pitchFamily="34" charset="0"/>
              </a:rPr>
              <a:t>(2.5GB)</a:t>
            </a:r>
            <a:r>
              <a:rPr lang="zh-CN" altLang="en-US" sz="2800" b="0" i="0" dirty="0">
                <a:solidFill>
                  <a:srgbClr val="333333"/>
                </a:solidFill>
                <a:effectLst/>
                <a:latin typeface="Open Sans" panose="020B0606030504020204" pitchFamily="34" charset="0"/>
              </a:rPr>
              <a:t>和远程内存</a:t>
            </a:r>
            <a:r>
              <a:rPr lang="en-US" altLang="zh-CN" sz="2800" b="0" i="0" dirty="0">
                <a:solidFill>
                  <a:srgbClr val="333333"/>
                </a:solidFill>
                <a:effectLst/>
                <a:latin typeface="Open Sans" panose="020B0606030504020204" pitchFamily="34" charset="0"/>
              </a:rPr>
              <a:t>(11GB)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考虑到系统预留内存</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中等工作集会引起轻微的内存压力</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可能偶尔出现页面换入换出</a:t>
            </a:r>
            <a:endParaRPr lang="en-US" altLang="zh-CN" sz="2800" b="0" i="0" dirty="0">
              <a:solidFill>
                <a:srgbClr val="333333"/>
              </a:solidFill>
              <a:effectLst/>
              <a:latin typeface="Open Sans" panose="020B0606030504020204" pitchFamily="34" charset="0"/>
            </a:endParaRPr>
          </a:p>
          <a:p>
            <a:pPr algn="l">
              <a:buFont typeface="Arial" panose="020B0604020202020204" pitchFamily="34" charset="0"/>
              <a:buChar char="•"/>
            </a:pPr>
            <a:endParaRPr lang="zh-CN" altLang="en-US" sz="2800" b="0" i="0" dirty="0">
              <a:solidFill>
                <a:srgbClr val="333333"/>
              </a:solidFill>
              <a:effectLst/>
              <a:latin typeface="Open Sans" panose="020B0606030504020204" pitchFamily="34" charset="0"/>
            </a:endParaRPr>
          </a:p>
          <a:p>
            <a:pPr algn="l"/>
            <a:r>
              <a:rPr lang="zh-CN" altLang="en-US" sz="2800" b="0" i="0" dirty="0">
                <a:solidFill>
                  <a:srgbClr val="333333"/>
                </a:solidFill>
                <a:effectLst/>
                <a:latin typeface="Open Sans" panose="020B0606030504020204" pitchFamily="34" charset="0"/>
              </a:rPr>
              <a:t>大工作集</a:t>
            </a:r>
            <a:r>
              <a:rPr lang="en-US" altLang="zh-CN" sz="2800" b="0" i="0" dirty="0">
                <a:solidFill>
                  <a:srgbClr val="333333"/>
                </a:solidFill>
                <a:effectLst/>
                <a:latin typeface="Open Sans" panose="020B0606030504020204" pitchFamily="34" charset="0"/>
              </a:rPr>
              <a:t>(Large WSS):</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工作集大小</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为</a:t>
            </a:r>
            <a:r>
              <a:rPr lang="en-US" altLang="zh-CN" sz="2800" b="0" i="0" dirty="0">
                <a:solidFill>
                  <a:srgbClr val="333333"/>
                </a:solidFill>
                <a:effectLst/>
                <a:latin typeface="Open Sans" panose="020B0606030504020204" pitchFamily="34" charset="0"/>
              </a:rPr>
              <a:t>27GB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常驻集大小</a:t>
            </a:r>
            <a:r>
              <a:rPr lang="en-US" altLang="zh-CN" sz="2800" b="0" i="0" dirty="0">
                <a:solidFill>
                  <a:srgbClr val="333333"/>
                </a:solidFill>
                <a:effectLst/>
                <a:latin typeface="Open Sans" panose="020B0606030504020204" pitchFamily="34" charset="0"/>
              </a:rPr>
              <a:t>(RSS)</a:t>
            </a:r>
            <a:r>
              <a:rPr lang="zh-CN" altLang="en-US" sz="2800" b="0" i="0" dirty="0">
                <a:solidFill>
                  <a:srgbClr val="333333"/>
                </a:solidFill>
                <a:effectLst/>
                <a:latin typeface="Open Sans" panose="020B0606030504020204" pitchFamily="34" charset="0"/>
              </a:rPr>
              <a:t>为</a:t>
            </a:r>
            <a:r>
              <a:rPr lang="en-US" altLang="zh-CN" sz="2800" b="0" i="0" dirty="0">
                <a:solidFill>
                  <a:srgbClr val="333333"/>
                </a:solidFill>
                <a:effectLst/>
                <a:latin typeface="Open Sans" panose="020B0606030504020204" pitchFamily="34" charset="0"/>
              </a:rPr>
              <a:t>27GB</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初始放置方式是</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先用</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的前</a:t>
            </a:r>
            <a:r>
              <a:rPr lang="en-US" altLang="zh-CN" sz="2800" b="0" i="0" dirty="0">
                <a:solidFill>
                  <a:srgbClr val="333333"/>
                </a:solidFill>
                <a:effectLst/>
                <a:latin typeface="Open Sans" panose="020B0606030504020204" pitchFamily="34" charset="0"/>
              </a:rPr>
              <a:t>16GB</a:t>
            </a:r>
            <a:r>
              <a:rPr lang="zh-CN" altLang="en-US" sz="2800" b="0" i="0" dirty="0">
                <a:solidFill>
                  <a:srgbClr val="333333"/>
                </a:solidFill>
                <a:effectLst/>
                <a:latin typeface="Open Sans" panose="020B0606030504020204" pitchFamily="34" charset="0"/>
              </a:rPr>
              <a:t>填满本地内存</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再将剩余</a:t>
            </a:r>
            <a:r>
              <a:rPr lang="en-US" altLang="zh-CN" sz="2800" b="0" i="0" dirty="0">
                <a:solidFill>
                  <a:srgbClr val="333333"/>
                </a:solidFill>
                <a:effectLst/>
                <a:latin typeface="Open Sans" panose="020B0606030504020204" pitchFamily="34" charset="0"/>
              </a:rPr>
              <a:t>WSS</a:t>
            </a:r>
            <a:r>
              <a:rPr lang="zh-CN" altLang="en-US" sz="2800" b="0" i="0" dirty="0">
                <a:solidFill>
                  <a:srgbClr val="333333"/>
                </a:solidFill>
                <a:effectLst/>
                <a:latin typeface="Open Sans" panose="020B0606030504020204" pitchFamily="34" charset="0"/>
              </a:rPr>
              <a:t>放入远程内存</a:t>
            </a:r>
          </a:p>
          <a:p>
            <a:pPr algn="l">
              <a:buFont typeface="Arial" panose="020B0604020202020204" pitchFamily="34" charset="0"/>
              <a:buChar char="•"/>
            </a:pPr>
            <a:r>
              <a:rPr lang="zh-CN" altLang="en-US" sz="2800" b="0" i="0" dirty="0">
                <a:solidFill>
                  <a:srgbClr val="333333"/>
                </a:solidFill>
                <a:effectLst/>
                <a:latin typeface="Open Sans" panose="020B0606030504020204" pitchFamily="34" charset="0"/>
              </a:rPr>
              <a:t>大工作集远超过了快速内存容量</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代表了高内存压力情况</a:t>
            </a:r>
            <a:r>
              <a:rPr lang="en-US" altLang="zh-CN" sz="2800" b="0" i="0" dirty="0">
                <a:solidFill>
                  <a:srgbClr val="333333"/>
                </a:solidFill>
                <a:effectLst/>
                <a:latin typeface="Open Sans" panose="020B0606030504020204" pitchFamily="34" charset="0"/>
              </a:rPr>
              <a:t>,</a:t>
            </a:r>
            <a:r>
              <a:rPr lang="zh-CN" altLang="en-US" sz="2800" b="0" i="0" dirty="0">
                <a:solidFill>
                  <a:srgbClr val="333333"/>
                </a:solidFill>
                <a:effectLst/>
                <a:latin typeface="Open Sans" panose="020B0606030504020204" pitchFamily="34" charset="0"/>
              </a:rPr>
              <a:t>会频繁出现页面换入换出</a:t>
            </a:r>
          </a:p>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15</a:t>
            </a:fld>
            <a:endParaRPr lang="en-US" dirty="0"/>
          </a:p>
        </p:txBody>
      </p:sp>
    </p:spTree>
    <p:extLst>
      <p:ext uri="{BB962C8B-B14F-4D97-AF65-F5344CB8AC3E}">
        <p14:creationId xmlns:p14="http://schemas.microsoft.com/office/powerpoint/2010/main" val="704607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16</a:t>
            </a:fld>
            <a:endParaRPr lang="en-US" dirty="0"/>
          </a:p>
        </p:txBody>
      </p:sp>
    </p:spTree>
    <p:extLst>
      <p:ext uri="{BB962C8B-B14F-4D97-AF65-F5344CB8AC3E}">
        <p14:creationId xmlns:p14="http://schemas.microsoft.com/office/powerpoint/2010/main" val="2236334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281813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131672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kumimoji="0" lang="zh-CN"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TLB shootdown</a:t>
            </a:r>
            <a:r>
              <a:rPr kumimoji="0" lang="en-US" altLang="zh-CN" sz="12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 </a:t>
            </a:r>
            <a:r>
              <a:rPr lang="zh-CN" altLang="en-US" b="0" i="0" dirty="0">
                <a:solidFill>
                  <a:srgbClr val="777777"/>
                </a:solidFill>
                <a:effectLst/>
                <a:highlight>
                  <a:srgbClr val="FFFFFF"/>
                </a:highlight>
                <a:latin typeface="Open Sans" panose="020B0606030504020204" pitchFamily="34" charset="0"/>
              </a:rPr>
              <a:t>具体来说</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当一个</a:t>
            </a:r>
            <a:r>
              <a:rPr lang="en-US" altLang="zh-CN" b="0" i="0" dirty="0">
                <a:solidFill>
                  <a:srgbClr val="777777"/>
                </a:solidFill>
                <a:effectLst/>
                <a:highlight>
                  <a:srgbClr val="FFFFFF"/>
                </a:highlight>
                <a:latin typeface="Open Sans" panose="020B0606030504020204" pitchFamily="34" charset="0"/>
              </a:rPr>
              <a:t>CPU</a:t>
            </a:r>
            <a:r>
              <a:rPr lang="zh-CN" altLang="en-US" b="0" i="0" dirty="0">
                <a:solidFill>
                  <a:srgbClr val="777777"/>
                </a:solidFill>
                <a:effectLst/>
                <a:highlight>
                  <a:srgbClr val="FFFFFF"/>
                </a:highlight>
                <a:latin typeface="Open Sans" panose="020B0606030504020204" pitchFamily="34" charset="0"/>
              </a:rPr>
              <a:t>核心修改</a:t>
            </a:r>
            <a:r>
              <a:rPr lang="en-US" altLang="zh-CN" b="0" i="0" dirty="0">
                <a:solidFill>
                  <a:srgbClr val="777777"/>
                </a:solidFill>
                <a:effectLst/>
                <a:highlight>
                  <a:srgbClr val="FFFFFF"/>
                </a:highlight>
                <a:latin typeface="Open Sans" panose="020B0606030504020204" pitchFamily="34" charset="0"/>
              </a:rPr>
              <a:t>PTE</a:t>
            </a:r>
            <a:r>
              <a:rPr lang="zh-CN" altLang="en-US" b="0" i="0" dirty="0">
                <a:solidFill>
                  <a:srgbClr val="777777"/>
                </a:solidFill>
                <a:effectLst/>
                <a:highlight>
                  <a:srgbClr val="FFFFFF"/>
                </a:highlight>
                <a:latin typeface="Open Sans" panose="020B0606030504020204" pitchFamily="34" charset="0"/>
              </a:rPr>
              <a:t>时</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它会向所有可能</a:t>
            </a:r>
            <a:r>
              <a:rPr lang="en-US" altLang="zh-CN" b="0" i="0" dirty="0">
                <a:solidFill>
                  <a:srgbClr val="777777"/>
                </a:solidFill>
                <a:effectLst/>
                <a:highlight>
                  <a:srgbClr val="FFFFFF"/>
                </a:highlight>
                <a:latin typeface="Open Sans" panose="020B0606030504020204" pitchFamily="34" charset="0"/>
              </a:rPr>
              <a:t>cached</a:t>
            </a:r>
            <a:r>
              <a:rPr lang="zh-CN" altLang="en-US" b="0" i="0" dirty="0">
                <a:solidFill>
                  <a:srgbClr val="777777"/>
                </a:solidFill>
                <a:effectLst/>
                <a:highlight>
                  <a:srgbClr val="FFFFFF"/>
                </a:highlight>
                <a:latin typeface="Open Sans" panose="020B0606030504020204" pitchFamily="34" charset="0"/>
              </a:rPr>
              <a:t>了该</a:t>
            </a:r>
            <a:r>
              <a:rPr lang="en-US" altLang="zh-CN" b="0" i="0" dirty="0">
                <a:solidFill>
                  <a:srgbClr val="777777"/>
                </a:solidFill>
                <a:effectLst/>
                <a:highlight>
                  <a:srgbClr val="FFFFFF"/>
                </a:highlight>
                <a:latin typeface="Open Sans" panose="020B0606030504020204" pitchFamily="34" charset="0"/>
              </a:rPr>
              <a:t>PTE</a:t>
            </a:r>
            <a:r>
              <a:rPr lang="zh-CN" altLang="en-US" b="0" i="0" dirty="0">
                <a:solidFill>
                  <a:srgbClr val="777777"/>
                </a:solidFill>
                <a:effectLst/>
                <a:highlight>
                  <a:srgbClr val="FFFFFF"/>
                </a:highlight>
                <a:latin typeface="Open Sans" panose="020B0606030504020204" pitchFamily="34" charset="0"/>
              </a:rPr>
              <a:t>的</a:t>
            </a:r>
            <a:r>
              <a:rPr lang="en-US" altLang="zh-CN" b="0" i="0" dirty="0">
                <a:solidFill>
                  <a:srgbClr val="777777"/>
                </a:solidFill>
                <a:effectLst/>
                <a:highlight>
                  <a:srgbClr val="FFFFFF"/>
                </a:highlight>
                <a:latin typeface="Open Sans" panose="020B0606030504020204" pitchFamily="34" charset="0"/>
              </a:rPr>
              <a:t>CPU</a:t>
            </a:r>
            <a:r>
              <a:rPr lang="zh-CN" altLang="en-US" b="0" i="0" dirty="0">
                <a:solidFill>
                  <a:srgbClr val="777777"/>
                </a:solidFill>
                <a:effectLst/>
                <a:highlight>
                  <a:srgbClr val="FFFFFF"/>
                </a:highlight>
                <a:latin typeface="Open Sans" panose="020B0606030504020204" pitchFamily="34" charset="0"/>
              </a:rPr>
              <a:t>核心发送一个</a:t>
            </a:r>
            <a:r>
              <a:rPr lang="en-US" altLang="zh-CN" b="0" i="0" dirty="0">
                <a:solidFill>
                  <a:srgbClr val="777777"/>
                </a:solidFill>
                <a:effectLst/>
                <a:highlight>
                  <a:srgbClr val="FFFFFF"/>
                </a:highlight>
                <a:latin typeface="Open Sans" panose="020B0606030504020204" pitchFamily="34" charset="0"/>
              </a:rPr>
              <a:t>TLB shootdown</a:t>
            </a:r>
            <a:r>
              <a:rPr lang="zh-CN" altLang="en-US" b="0" i="0" dirty="0">
                <a:solidFill>
                  <a:srgbClr val="777777"/>
                </a:solidFill>
                <a:effectLst/>
                <a:highlight>
                  <a:srgbClr val="FFFFFF"/>
                </a:highlight>
                <a:latin typeface="Open Sans" panose="020B0606030504020204" pitchFamily="34" charset="0"/>
              </a:rPr>
              <a:t>的进程间中断</a:t>
            </a:r>
            <a:r>
              <a:rPr lang="en-US" altLang="zh-CN" b="0" i="0" dirty="0">
                <a:solidFill>
                  <a:srgbClr val="777777"/>
                </a:solidFill>
                <a:effectLst/>
                <a:highlight>
                  <a:srgbClr val="FFFFFF"/>
                </a:highlight>
                <a:latin typeface="Open Sans" panose="020B0606030504020204" pitchFamily="34" charset="0"/>
              </a:rPr>
              <a:t>(IPI)</a:t>
            </a:r>
            <a:r>
              <a:rPr lang="zh-CN" altLang="en-US" b="0" i="0" dirty="0">
                <a:solidFill>
                  <a:srgbClr val="777777"/>
                </a:solidFill>
                <a:effectLst/>
                <a:highlight>
                  <a:srgbClr val="FFFFFF"/>
                </a:highlight>
                <a:latin typeface="Open Sans" panose="020B0606030504020204" pitchFamily="34" charset="0"/>
              </a:rPr>
              <a:t>。收到该中断的</a:t>
            </a:r>
            <a:r>
              <a:rPr lang="en-US" altLang="zh-CN" b="0" i="0" dirty="0">
                <a:solidFill>
                  <a:srgbClr val="777777"/>
                </a:solidFill>
                <a:effectLst/>
                <a:highlight>
                  <a:srgbClr val="FFFFFF"/>
                </a:highlight>
                <a:latin typeface="Open Sans" panose="020B0606030504020204" pitchFamily="34" charset="0"/>
              </a:rPr>
              <a:t>CPU</a:t>
            </a:r>
            <a:r>
              <a:rPr lang="zh-CN" altLang="en-US" b="0" i="0" dirty="0">
                <a:solidFill>
                  <a:srgbClr val="777777"/>
                </a:solidFill>
                <a:effectLst/>
                <a:highlight>
                  <a:srgbClr val="FFFFFF"/>
                </a:highlight>
                <a:latin typeface="Open Sans" panose="020B0606030504020204" pitchFamily="34" charset="0"/>
              </a:rPr>
              <a:t>核心会查找并失效自己</a:t>
            </a:r>
            <a:r>
              <a:rPr lang="en-US" altLang="zh-CN" b="0" i="0" dirty="0">
                <a:solidFill>
                  <a:srgbClr val="777777"/>
                </a:solidFill>
                <a:effectLst/>
                <a:highlight>
                  <a:srgbClr val="FFFFFF"/>
                </a:highlight>
                <a:latin typeface="Open Sans" panose="020B0606030504020204" pitchFamily="34" charset="0"/>
              </a:rPr>
              <a:t>TLB</a:t>
            </a:r>
            <a:r>
              <a:rPr lang="zh-CN" altLang="en-US" b="0" i="0" dirty="0">
                <a:solidFill>
                  <a:srgbClr val="777777"/>
                </a:solidFill>
                <a:effectLst/>
                <a:highlight>
                  <a:srgbClr val="FFFFFF"/>
                </a:highlight>
                <a:latin typeface="Open Sans" panose="020B0606030504020204" pitchFamily="34" charset="0"/>
              </a:rPr>
              <a:t>中对应的条目。只有当所有相关的</a:t>
            </a:r>
            <a:r>
              <a:rPr lang="en-US" altLang="zh-CN" b="0" i="0" dirty="0">
                <a:solidFill>
                  <a:srgbClr val="777777"/>
                </a:solidFill>
                <a:effectLst/>
                <a:highlight>
                  <a:srgbClr val="FFFFFF"/>
                </a:highlight>
                <a:latin typeface="Open Sans" panose="020B0606030504020204" pitchFamily="34" charset="0"/>
              </a:rPr>
              <a:t>CPU</a:t>
            </a:r>
            <a:r>
              <a:rPr lang="zh-CN" altLang="en-US" b="0" i="0" dirty="0">
                <a:solidFill>
                  <a:srgbClr val="777777"/>
                </a:solidFill>
                <a:effectLst/>
                <a:highlight>
                  <a:srgbClr val="FFFFFF"/>
                </a:highlight>
                <a:latin typeface="Open Sans" panose="020B0606030504020204" pitchFamily="34" charset="0"/>
              </a:rPr>
              <a:t>核心都完成了</a:t>
            </a:r>
            <a:r>
              <a:rPr lang="en-US" altLang="zh-CN" b="0" i="0" dirty="0">
                <a:solidFill>
                  <a:srgbClr val="777777"/>
                </a:solidFill>
                <a:effectLst/>
                <a:highlight>
                  <a:srgbClr val="FFFFFF"/>
                </a:highlight>
                <a:latin typeface="Open Sans" panose="020B0606030504020204" pitchFamily="34" charset="0"/>
              </a:rPr>
              <a:t>TLB</a:t>
            </a:r>
            <a:r>
              <a:rPr lang="zh-CN" altLang="en-US" b="0" i="0" dirty="0">
                <a:solidFill>
                  <a:srgbClr val="777777"/>
                </a:solidFill>
                <a:effectLst/>
                <a:highlight>
                  <a:srgbClr val="FFFFFF"/>
                </a:highlight>
                <a:latin typeface="Open Sans" panose="020B0606030504020204" pitchFamily="34" charset="0"/>
              </a:rPr>
              <a:t>失效操作</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发起</a:t>
            </a:r>
            <a:r>
              <a:rPr lang="en-US" altLang="zh-CN" b="0" i="0" dirty="0">
                <a:solidFill>
                  <a:srgbClr val="777777"/>
                </a:solidFill>
                <a:effectLst/>
                <a:highlight>
                  <a:srgbClr val="FFFFFF"/>
                </a:highlight>
                <a:latin typeface="Open Sans" panose="020B0606030504020204" pitchFamily="34" charset="0"/>
              </a:rPr>
              <a:t>TLB shootdown</a:t>
            </a:r>
            <a:r>
              <a:rPr lang="zh-CN" altLang="en-US" b="0" i="0" dirty="0">
                <a:solidFill>
                  <a:srgbClr val="777777"/>
                </a:solidFill>
                <a:effectLst/>
                <a:highlight>
                  <a:srgbClr val="FFFFFF"/>
                </a:highlight>
                <a:latin typeface="Open Sans" panose="020B0606030504020204" pitchFamily="34" charset="0"/>
              </a:rPr>
              <a:t>的</a:t>
            </a:r>
            <a:r>
              <a:rPr lang="en-US" altLang="zh-CN" b="0" i="0" dirty="0">
                <a:solidFill>
                  <a:srgbClr val="777777"/>
                </a:solidFill>
                <a:effectLst/>
                <a:highlight>
                  <a:srgbClr val="FFFFFF"/>
                </a:highlight>
                <a:latin typeface="Open Sans" panose="020B0606030504020204" pitchFamily="34" charset="0"/>
              </a:rPr>
              <a:t>CPU</a:t>
            </a:r>
            <a:r>
              <a:rPr lang="zh-CN" altLang="en-US" b="0" i="0" dirty="0">
                <a:solidFill>
                  <a:srgbClr val="777777"/>
                </a:solidFill>
                <a:effectLst/>
                <a:highlight>
                  <a:srgbClr val="FFFFFF"/>
                </a:highlight>
                <a:latin typeface="Open Sans" panose="020B0606030504020204" pitchFamily="34" charset="0"/>
              </a:rPr>
              <a:t>核心才能继续执行。这确保了在执行依赖于新的地址映射的操作之前</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所有</a:t>
            </a:r>
            <a:r>
              <a:rPr lang="en-US" altLang="zh-CN" b="0" i="0" dirty="0">
                <a:solidFill>
                  <a:srgbClr val="777777"/>
                </a:solidFill>
                <a:effectLst/>
                <a:highlight>
                  <a:srgbClr val="FFFFFF"/>
                </a:highlight>
                <a:latin typeface="Open Sans" panose="020B0606030504020204" pitchFamily="34" charset="0"/>
              </a:rPr>
              <a:t>CPU</a:t>
            </a:r>
            <a:r>
              <a:rPr lang="zh-CN" altLang="en-US" b="0" i="0" dirty="0">
                <a:solidFill>
                  <a:srgbClr val="777777"/>
                </a:solidFill>
                <a:effectLst/>
                <a:highlight>
                  <a:srgbClr val="FFFFFF"/>
                </a:highlight>
                <a:latin typeface="Open Sans" panose="020B0606030504020204" pitchFamily="34" charset="0"/>
              </a:rPr>
              <a:t>核心的</a:t>
            </a:r>
            <a:r>
              <a:rPr lang="en-US" altLang="zh-CN" b="0" i="0" dirty="0">
                <a:solidFill>
                  <a:srgbClr val="777777"/>
                </a:solidFill>
                <a:effectLst/>
                <a:highlight>
                  <a:srgbClr val="FFFFFF"/>
                </a:highlight>
                <a:latin typeface="Open Sans" panose="020B0606030504020204" pitchFamily="34" charset="0"/>
              </a:rPr>
              <a:t>TLB</a:t>
            </a:r>
            <a:r>
              <a:rPr lang="zh-CN" altLang="en-US" b="0" i="0" dirty="0">
                <a:solidFill>
                  <a:srgbClr val="777777"/>
                </a:solidFill>
                <a:effectLst/>
                <a:highlight>
                  <a:srgbClr val="FFFFFF"/>
                </a:highlight>
                <a:latin typeface="Open Sans" panose="020B0606030504020204" pitchFamily="34" charset="0"/>
              </a:rPr>
              <a:t>都已经更新。</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extLst>
      <p:ext uri="{BB962C8B-B14F-4D97-AF65-F5344CB8AC3E}">
        <p14:creationId xmlns:p14="http://schemas.microsoft.com/office/powerpoint/2010/main" val="2874279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如图展示了TPM的工作流程:</a:t>
            </a:r>
            <a:endParaRPr kumimoji="0" lang="zh-CN" altLang="zh-CN"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清空旧页面PFN0的dirty位D。 (在开始迁移事务前,需要先清空dirty位,以便后续检查页面在迁移过程中是否被修改过。)</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对所有可能cached了此页面PTE的CPU核心执行TLB shootdown。(清空dirty位可能无法立即反映在各个CPU核心的TLB中,因此需要执行TLB shootdown以避免使用过期的地址翻译，并保证后续的写操作能够设置dirty位）</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复制。 将数据从慢层复制到快层。注意此时旧页面仍然是可访问的。</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用原子指令get_and_clear读取并清空旧页面PFN0的PTE。 （在重新映射之前,TPM需要先取消旧页面的PTE映射。通过将PTE清空(设为0)使得旧页面在接下来的一段时间内不可访问。如果此时有进程试图访问旧页面,就会触发一个page fault。同时,由于这个操作会清空PTE,使页面不可访问,因此需要尽可能原子地执行。)</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再次对相关CPU核心执行TLB shootdown。 (上一步清空了PTE,但是该变化可能尚未反映到各个CPU核心的TLB中。为了保证TLB一致性,需要再次执行TLB shootdown)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检查步骤4读取到的PTE中dirty位D是否为1。 如果在步骤3复制页面内容的过程中,有其他进程写入了该页面,则dirty位会被设置为1。这意味着复制的新页面内容已经过期,不能用于提交迁移事务。</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若干净,则将新页面PFN1映射到PTE中,提交迁移事务。</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zh-CN" altLang="zh-CN" sz="12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若脏，则中止迁移事务,恢复旧页面PFN0的PTE映射。 中止的迁移会在将来的某个时间点重新尝试。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r>
              <a:rPr lang="zh-CN" altLang="en-US" dirty="0">
                <a:effectLst/>
              </a:rPr>
              <a:t>问题</a:t>
            </a:r>
            <a:r>
              <a:rPr lang="en-US" altLang="zh-CN" dirty="0">
                <a:effectLst/>
              </a:rPr>
              <a:t>A</a:t>
            </a:r>
            <a:r>
              <a:rPr lang="zh-CN" altLang="en-US" dirty="0">
                <a:effectLst/>
              </a:rPr>
              <a:t>： 在</a:t>
            </a:r>
            <a:r>
              <a:rPr lang="en-US" altLang="zh-CN" dirty="0">
                <a:effectLst/>
              </a:rPr>
              <a:t>NOMAD</a:t>
            </a:r>
            <a:r>
              <a:rPr lang="zh-CN" altLang="en-US" dirty="0">
                <a:effectLst/>
              </a:rPr>
              <a:t>的事务性页迁移</a:t>
            </a:r>
            <a:r>
              <a:rPr lang="en-US" altLang="zh-CN" dirty="0">
                <a:effectLst/>
              </a:rPr>
              <a:t>(TPM)</a:t>
            </a:r>
            <a:r>
              <a:rPr lang="zh-CN" altLang="en-US" dirty="0">
                <a:effectLst/>
              </a:rPr>
              <a:t>机制中</a:t>
            </a:r>
            <a:r>
              <a:rPr lang="en-US" altLang="zh-CN" dirty="0">
                <a:effectLst/>
              </a:rPr>
              <a:t>,TLB shootdown</a:t>
            </a:r>
            <a:r>
              <a:rPr lang="zh-CN" altLang="en-US" dirty="0">
                <a:effectLst/>
              </a:rPr>
              <a:t>在两个关键步骤中使用</a:t>
            </a:r>
            <a:r>
              <a:rPr lang="en-US" altLang="zh-CN" dirty="0">
                <a:effectLst/>
              </a:rPr>
              <a:t>:</a:t>
            </a:r>
          </a:p>
          <a:p>
            <a:pPr>
              <a:buFont typeface="+mj-lt"/>
              <a:buAutoNum type="arabicPeriod"/>
            </a:pPr>
            <a:r>
              <a:rPr lang="zh-CN" altLang="en-US" dirty="0">
                <a:effectLst/>
              </a:rPr>
              <a:t>在清空</a:t>
            </a:r>
            <a:r>
              <a:rPr lang="en-US" altLang="zh-CN" dirty="0">
                <a:effectLst/>
              </a:rPr>
              <a:t>dirty</a:t>
            </a:r>
            <a:r>
              <a:rPr lang="zh-CN" altLang="en-US" dirty="0">
                <a:effectLst/>
              </a:rPr>
              <a:t>位之后</a:t>
            </a:r>
            <a:r>
              <a:rPr lang="en-US" altLang="zh-CN" dirty="0">
                <a:effectLst/>
              </a:rPr>
              <a:t>,</a:t>
            </a:r>
            <a:r>
              <a:rPr lang="zh-CN" altLang="en-US" dirty="0">
                <a:effectLst/>
              </a:rPr>
              <a:t>确保后续的写操作能够正确设置</a:t>
            </a:r>
            <a:r>
              <a:rPr lang="en-US" altLang="zh-CN" dirty="0">
                <a:effectLst/>
              </a:rPr>
              <a:t>dirty</a:t>
            </a:r>
            <a:r>
              <a:rPr lang="zh-CN" altLang="en-US" dirty="0">
                <a:effectLst/>
              </a:rPr>
              <a:t>位。</a:t>
            </a:r>
          </a:p>
          <a:p>
            <a:pPr>
              <a:buFont typeface="+mj-lt"/>
              <a:buAutoNum type="arabicPeriod"/>
            </a:pPr>
            <a:r>
              <a:rPr lang="zh-CN" altLang="en-US" dirty="0">
                <a:effectLst/>
              </a:rPr>
              <a:t>在取消旧页面的</a:t>
            </a:r>
            <a:r>
              <a:rPr lang="en-US" altLang="zh-CN" dirty="0">
                <a:effectLst/>
              </a:rPr>
              <a:t>PTE</a:t>
            </a:r>
            <a:r>
              <a:rPr lang="zh-CN" altLang="en-US" dirty="0">
                <a:effectLst/>
              </a:rPr>
              <a:t>映射之后</a:t>
            </a:r>
            <a:r>
              <a:rPr lang="en-US" altLang="zh-CN" dirty="0">
                <a:effectLst/>
              </a:rPr>
              <a:t>,</a:t>
            </a:r>
            <a:r>
              <a:rPr lang="zh-CN" altLang="en-US" dirty="0">
                <a:effectLst/>
              </a:rPr>
              <a:t>确保后续的内存访问会触发</a:t>
            </a:r>
            <a:r>
              <a:rPr lang="en-US" altLang="zh-CN" dirty="0">
                <a:effectLst/>
              </a:rPr>
              <a:t>page fault</a:t>
            </a:r>
            <a:r>
              <a:rPr lang="zh-CN" altLang="en-US" dirty="0">
                <a:effectLst/>
              </a:rPr>
              <a:t>而不是使用过期的</a:t>
            </a:r>
            <a:r>
              <a:rPr lang="en-US" altLang="zh-CN" dirty="0">
                <a:effectLst/>
              </a:rPr>
              <a:t>TLB</a:t>
            </a:r>
            <a:r>
              <a:rPr lang="zh-CN" altLang="en-US" dirty="0">
                <a:effectLst/>
              </a:rPr>
              <a:t>条目。</a:t>
            </a:r>
          </a:p>
          <a:p>
            <a:r>
              <a:rPr lang="en-US" altLang="zh-CN" dirty="0">
                <a:effectLst/>
              </a:rPr>
              <a:t>TLB shootdown</a:t>
            </a:r>
            <a:r>
              <a:rPr lang="zh-CN" altLang="en-US" dirty="0">
                <a:effectLst/>
              </a:rPr>
              <a:t>是确保</a:t>
            </a:r>
            <a:r>
              <a:rPr lang="en-US" altLang="zh-CN" dirty="0">
                <a:effectLst/>
              </a:rPr>
              <a:t>TLB</a:t>
            </a:r>
            <a:r>
              <a:rPr lang="zh-CN" altLang="en-US" dirty="0">
                <a:effectLst/>
              </a:rPr>
              <a:t>一致性的重要机制</a:t>
            </a:r>
            <a:r>
              <a:rPr lang="en-US" altLang="zh-CN" dirty="0">
                <a:effectLst/>
              </a:rPr>
              <a:t>,</a:t>
            </a:r>
            <a:r>
              <a:rPr lang="zh-CN" altLang="en-US" dirty="0">
                <a:effectLst/>
              </a:rPr>
              <a:t>但是它也引入了性能开销</a:t>
            </a:r>
            <a:r>
              <a:rPr lang="en-US" altLang="zh-CN" dirty="0">
                <a:effectLst/>
              </a:rPr>
              <a:t>,</a:t>
            </a:r>
            <a:r>
              <a:rPr lang="zh-CN" altLang="en-US" dirty="0">
                <a:effectLst/>
              </a:rPr>
              <a:t>尤其是在多处理器系统中。因此</a:t>
            </a:r>
            <a:r>
              <a:rPr lang="en-US" altLang="zh-CN" dirty="0">
                <a:effectLst/>
              </a:rPr>
              <a:t>,</a:t>
            </a:r>
            <a:r>
              <a:rPr lang="zh-CN" altLang="en-US" dirty="0">
                <a:effectLst/>
              </a:rPr>
              <a:t>现代处理器和操作系统都在探索优化</a:t>
            </a:r>
            <a:r>
              <a:rPr lang="en-US" altLang="zh-CN" dirty="0">
                <a:effectLst/>
              </a:rPr>
              <a:t>TLB shootdown</a:t>
            </a:r>
            <a:r>
              <a:rPr lang="zh-CN" altLang="en-US" dirty="0">
                <a:effectLst/>
              </a:rPr>
              <a:t>的方法</a:t>
            </a:r>
            <a:r>
              <a:rPr lang="en-US" altLang="zh-CN" dirty="0">
                <a:effectLst/>
              </a:rPr>
              <a:t>,</a:t>
            </a:r>
            <a:r>
              <a:rPr lang="zh-CN" altLang="en-US" dirty="0">
                <a:effectLst/>
              </a:rPr>
              <a:t>例如引入</a:t>
            </a:r>
            <a:r>
              <a:rPr lang="en-US" altLang="zh-CN" dirty="0">
                <a:effectLst/>
              </a:rPr>
              <a:t>TLB</a:t>
            </a:r>
            <a:r>
              <a:rPr lang="zh-CN" altLang="en-US" dirty="0">
                <a:effectLst/>
              </a:rPr>
              <a:t>标记位或者使用硬件广播机制等。</a:t>
            </a:r>
          </a:p>
          <a:p>
            <a:endParaRPr lang="en-US" altLang="zh-CN" dirty="0"/>
          </a:p>
          <a:p>
            <a:endParaRPr lang="en-US" altLang="zh-CN" dirty="0"/>
          </a:p>
          <a:p>
            <a:r>
              <a:rPr lang="zh-CN" altLang="en-US" dirty="0">
                <a:effectLst/>
              </a:rPr>
              <a:t>问题</a:t>
            </a:r>
            <a:r>
              <a:rPr lang="en-US" altLang="zh-CN" dirty="0">
                <a:effectLst/>
              </a:rPr>
              <a:t>B</a:t>
            </a:r>
            <a:r>
              <a:rPr lang="zh-CN" altLang="en-US" dirty="0">
                <a:effectLst/>
              </a:rPr>
              <a:t>：</a:t>
            </a:r>
            <a:r>
              <a:rPr lang="en-US" altLang="zh-CN" dirty="0" err="1">
                <a:effectLst/>
              </a:rPr>
              <a:t>get_and_clear</a:t>
            </a:r>
            <a:r>
              <a:rPr lang="zh-CN" altLang="en-US" dirty="0">
                <a:effectLst/>
              </a:rPr>
              <a:t>指令的原子性</a:t>
            </a:r>
            <a:r>
              <a:rPr lang="en-US" altLang="zh-CN" dirty="0">
                <a:effectLst/>
              </a:rPr>
              <a:t>(</a:t>
            </a:r>
            <a:r>
              <a:rPr lang="zh-CN" altLang="en-US" dirty="0">
                <a:effectLst/>
              </a:rPr>
              <a:t>步骤</a:t>
            </a:r>
            <a:r>
              <a:rPr lang="en-US" altLang="zh-CN" dirty="0">
                <a:effectLst/>
              </a:rPr>
              <a:t>4):</a:t>
            </a:r>
          </a:p>
          <a:p>
            <a:pPr>
              <a:buFont typeface="Arial" panose="020B0604020202020204" pitchFamily="34" charset="0"/>
              <a:buChar char="•"/>
            </a:pPr>
            <a:r>
              <a:rPr lang="zh-CN" altLang="en-US" dirty="0">
                <a:effectLst/>
              </a:rPr>
              <a:t>读取和清空</a:t>
            </a:r>
            <a:r>
              <a:rPr lang="en-US" altLang="zh-CN" dirty="0">
                <a:effectLst/>
              </a:rPr>
              <a:t>PTE</a:t>
            </a:r>
            <a:r>
              <a:rPr lang="zh-CN" altLang="en-US" dirty="0">
                <a:effectLst/>
              </a:rPr>
              <a:t>这两个操作需要原子地执行。这是因为在读取</a:t>
            </a:r>
            <a:r>
              <a:rPr lang="en-US" altLang="zh-CN" dirty="0">
                <a:effectLst/>
              </a:rPr>
              <a:t>dirty</a:t>
            </a:r>
            <a:r>
              <a:rPr lang="zh-CN" altLang="en-US" dirty="0">
                <a:effectLst/>
              </a:rPr>
              <a:t>位和清空</a:t>
            </a:r>
            <a:r>
              <a:rPr lang="en-US" altLang="zh-CN" dirty="0">
                <a:effectLst/>
              </a:rPr>
              <a:t>PTE</a:t>
            </a:r>
            <a:r>
              <a:rPr lang="zh-CN" altLang="en-US" dirty="0">
                <a:effectLst/>
              </a:rPr>
              <a:t>之间</a:t>
            </a:r>
            <a:r>
              <a:rPr lang="en-US" altLang="zh-CN" dirty="0">
                <a:effectLst/>
              </a:rPr>
              <a:t>,</a:t>
            </a:r>
            <a:r>
              <a:rPr lang="zh-CN" altLang="en-US" dirty="0">
                <a:effectLst/>
              </a:rPr>
              <a:t>可能有其他进程并发地修改</a:t>
            </a:r>
            <a:r>
              <a:rPr lang="en-US" altLang="zh-CN" dirty="0">
                <a:effectLst/>
              </a:rPr>
              <a:t>PTE,</a:t>
            </a:r>
            <a:r>
              <a:rPr lang="zh-CN" altLang="en-US" dirty="0">
                <a:effectLst/>
              </a:rPr>
              <a:t>导致不一致的情况出现。</a:t>
            </a:r>
          </a:p>
          <a:p>
            <a:pPr>
              <a:buFont typeface="Arial" panose="020B0604020202020204" pitchFamily="34" charset="0"/>
              <a:buChar char="•"/>
            </a:pPr>
            <a:r>
              <a:rPr lang="zh-CN" altLang="en-US" dirty="0">
                <a:effectLst/>
              </a:rPr>
              <a:t>使用</a:t>
            </a:r>
            <a:r>
              <a:rPr lang="en-US" altLang="zh-CN" dirty="0" err="1">
                <a:effectLst/>
              </a:rPr>
              <a:t>get_and_clear</a:t>
            </a:r>
            <a:r>
              <a:rPr lang="zh-CN" altLang="en-US" dirty="0">
                <a:effectLst/>
              </a:rPr>
              <a:t>这样的原子指令可以保证在读取</a:t>
            </a:r>
            <a:r>
              <a:rPr lang="en-US" altLang="zh-CN" dirty="0">
                <a:effectLst/>
              </a:rPr>
              <a:t>dirty</a:t>
            </a:r>
            <a:r>
              <a:rPr lang="zh-CN" altLang="en-US" dirty="0">
                <a:effectLst/>
              </a:rPr>
              <a:t>位的同时</a:t>
            </a:r>
            <a:r>
              <a:rPr lang="en-US" altLang="zh-CN" dirty="0">
                <a:effectLst/>
              </a:rPr>
              <a:t>,PTE</a:t>
            </a:r>
            <a:r>
              <a:rPr lang="zh-CN" altLang="en-US" dirty="0">
                <a:effectLst/>
              </a:rPr>
              <a:t>被清空</a:t>
            </a:r>
            <a:r>
              <a:rPr lang="en-US" altLang="zh-CN" dirty="0">
                <a:effectLst/>
              </a:rPr>
              <a:t>,</a:t>
            </a:r>
            <a:r>
              <a:rPr lang="zh-CN" altLang="en-US" dirty="0">
                <a:effectLst/>
              </a:rPr>
              <a:t>不会有其他进程在这个时间窗口内修改</a:t>
            </a:r>
            <a:r>
              <a:rPr lang="en-US" altLang="zh-CN" dirty="0">
                <a:effectLst/>
              </a:rPr>
              <a:t>PTE</a:t>
            </a:r>
            <a:r>
              <a:rPr lang="zh-CN" altLang="en-US" dirty="0">
                <a:effectLst/>
              </a:rPr>
              <a:t>。</a:t>
            </a:r>
          </a:p>
          <a:p>
            <a:r>
              <a:rPr lang="zh-CN" altLang="en-US" dirty="0">
                <a:effectLst/>
              </a:rPr>
              <a:t>为什么要再次执行</a:t>
            </a:r>
            <a:r>
              <a:rPr lang="en-US" altLang="zh-CN" dirty="0">
                <a:effectLst/>
              </a:rPr>
              <a:t>TLB shootdown(</a:t>
            </a:r>
            <a:r>
              <a:rPr lang="zh-CN" altLang="en-US" dirty="0">
                <a:effectLst/>
              </a:rPr>
              <a:t>步骤</a:t>
            </a:r>
            <a:r>
              <a:rPr lang="en-US" altLang="zh-CN" dirty="0">
                <a:effectLst/>
              </a:rPr>
              <a:t>5):</a:t>
            </a:r>
          </a:p>
          <a:p>
            <a:pPr>
              <a:buFont typeface="Arial" panose="020B0604020202020204" pitchFamily="34" charset="0"/>
              <a:buChar char="•"/>
            </a:pPr>
            <a:r>
              <a:rPr lang="zh-CN" altLang="en-US" dirty="0">
                <a:effectLst/>
              </a:rPr>
              <a:t>虽然步骤</a:t>
            </a:r>
            <a:r>
              <a:rPr lang="en-US" altLang="zh-CN" dirty="0">
                <a:effectLst/>
              </a:rPr>
              <a:t>4</a:t>
            </a:r>
            <a:r>
              <a:rPr lang="zh-CN" altLang="en-US" dirty="0">
                <a:effectLst/>
              </a:rPr>
              <a:t>已经清空了</a:t>
            </a:r>
            <a:r>
              <a:rPr lang="en-US" altLang="zh-CN" dirty="0">
                <a:effectLst/>
              </a:rPr>
              <a:t>PTE,</a:t>
            </a:r>
            <a:r>
              <a:rPr lang="zh-CN" altLang="en-US" dirty="0">
                <a:effectLst/>
              </a:rPr>
              <a:t>使旧页面在接下来的一段时间内不可访问</a:t>
            </a:r>
            <a:r>
              <a:rPr lang="en-US" altLang="zh-CN" dirty="0">
                <a:effectLst/>
              </a:rPr>
              <a:t>,</a:t>
            </a:r>
            <a:r>
              <a:rPr lang="zh-CN" altLang="en-US" dirty="0">
                <a:effectLst/>
              </a:rPr>
              <a:t>但是这个变化可能尚未反映到各个</a:t>
            </a:r>
            <a:r>
              <a:rPr lang="en-US" altLang="zh-CN" dirty="0">
                <a:effectLst/>
              </a:rPr>
              <a:t>CPU</a:t>
            </a:r>
            <a:r>
              <a:rPr lang="zh-CN" altLang="en-US" dirty="0">
                <a:effectLst/>
              </a:rPr>
              <a:t>核心的</a:t>
            </a:r>
            <a:r>
              <a:rPr lang="en-US" altLang="zh-CN" dirty="0">
                <a:effectLst/>
              </a:rPr>
              <a:t>TLB</a:t>
            </a:r>
            <a:r>
              <a:rPr lang="zh-CN" altLang="en-US" dirty="0">
                <a:effectLst/>
              </a:rPr>
              <a:t>中。</a:t>
            </a:r>
          </a:p>
          <a:p>
            <a:pPr>
              <a:buFont typeface="Arial" panose="020B0604020202020204" pitchFamily="34" charset="0"/>
              <a:buChar char="•"/>
            </a:pPr>
            <a:r>
              <a:rPr lang="zh-CN" altLang="en-US" dirty="0">
                <a:effectLst/>
              </a:rPr>
              <a:t>如果某个</a:t>
            </a:r>
            <a:r>
              <a:rPr lang="en-US" altLang="zh-CN" dirty="0">
                <a:effectLst/>
              </a:rPr>
              <a:t>CPU</a:t>
            </a:r>
            <a:r>
              <a:rPr lang="zh-CN" altLang="en-US" dirty="0">
                <a:effectLst/>
              </a:rPr>
              <a:t>核心的</a:t>
            </a:r>
            <a:r>
              <a:rPr lang="en-US" altLang="zh-CN" dirty="0">
                <a:effectLst/>
              </a:rPr>
              <a:t>TLB</a:t>
            </a:r>
            <a:r>
              <a:rPr lang="zh-CN" altLang="en-US" dirty="0">
                <a:effectLst/>
              </a:rPr>
              <a:t>中还缓存了旧页面的</a:t>
            </a:r>
            <a:r>
              <a:rPr lang="en-US" altLang="zh-CN" dirty="0">
                <a:effectLst/>
              </a:rPr>
              <a:t>PTE,</a:t>
            </a:r>
            <a:r>
              <a:rPr lang="zh-CN" altLang="en-US" dirty="0">
                <a:effectLst/>
              </a:rPr>
              <a:t>那么该</a:t>
            </a:r>
            <a:r>
              <a:rPr lang="en-US" altLang="zh-CN" dirty="0">
                <a:effectLst/>
              </a:rPr>
              <a:t>CPU</a:t>
            </a:r>
            <a:r>
              <a:rPr lang="zh-CN" altLang="en-US" dirty="0">
                <a:effectLst/>
              </a:rPr>
              <a:t>核心上的进程访问旧页面时就不会触发</a:t>
            </a:r>
            <a:r>
              <a:rPr lang="en-US" altLang="zh-CN" dirty="0">
                <a:effectLst/>
              </a:rPr>
              <a:t>page fault,</a:t>
            </a:r>
            <a:r>
              <a:rPr lang="zh-CN" altLang="en-US" dirty="0">
                <a:effectLst/>
              </a:rPr>
              <a:t>而是直接使用过期的物理地址</a:t>
            </a:r>
            <a:r>
              <a:rPr lang="en-US" altLang="zh-CN" dirty="0">
                <a:effectLst/>
              </a:rPr>
              <a:t>,</a:t>
            </a:r>
            <a:r>
              <a:rPr lang="zh-CN" altLang="en-US" dirty="0">
                <a:effectLst/>
              </a:rPr>
              <a:t>导致数据不一致。</a:t>
            </a:r>
          </a:p>
          <a:p>
            <a:pPr>
              <a:buFont typeface="Arial" panose="020B0604020202020204" pitchFamily="34" charset="0"/>
              <a:buChar char="•"/>
            </a:pPr>
            <a:r>
              <a:rPr lang="zh-CN" altLang="en-US" dirty="0">
                <a:effectLst/>
              </a:rPr>
              <a:t>为了避免这种情况</a:t>
            </a:r>
            <a:r>
              <a:rPr lang="en-US" altLang="zh-CN" dirty="0">
                <a:effectLst/>
              </a:rPr>
              <a:t>,TPM</a:t>
            </a:r>
            <a:r>
              <a:rPr lang="zh-CN" altLang="en-US" dirty="0">
                <a:effectLst/>
              </a:rPr>
              <a:t>在清空</a:t>
            </a:r>
            <a:r>
              <a:rPr lang="en-US" altLang="zh-CN" dirty="0">
                <a:effectLst/>
              </a:rPr>
              <a:t>PTE</a:t>
            </a:r>
            <a:r>
              <a:rPr lang="zh-CN" altLang="en-US" dirty="0">
                <a:effectLst/>
              </a:rPr>
              <a:t>后立即执行一次</a:t>
            </a:r>
            <a:r>
              <a:rPr lang="en-US" altLang="zh-CN" dirty="0">
                <a:effectLst/>
              </a:rPr>
              <a:t>TLB shootdown,</a:t>
            </a:r>
            <a:r>
              <a:rPr lang="zh-CN" altLang="en-US" dirty="0">
                <a:effectLst/>
              </a:rPr>
              <a:t>确保所有</a:t>
            </a:r>
            <a:r>
              <a:rPr lang="en-US" altLang="zh-CN" dirty="0">
                <a:effectLst/>
              </a:rPr>
              <a:t>CPU</a:t>
            </a:r>
            <a:r>
              <a:rPr lang="zh-CN" altLang="en-US" dirty="0">
                <a:effectLst/>
              </a:rPr>
              <a:t>核心的</a:t>
            </a:r>
            <a:r>
              <a:rPr lang="en-US" altLang="zh-CN" dirty="0">
                <a:effectLst/>
              </a:rPr>
              <a:t>TLB</a:t>
            </a:r>
            <a:r>
              <a:rPr lang="zh-CN" altLang="en-US" dirty="0">
                <a:effectLst/>
              </a:rPr>
              <a:t>都失效了旧页面的</a:t>
            </a:r>
            <a:r>
              <a:rPr lang="en-US" altLang="zh-CN" dirty="0">
                <a:effectLst/>
              </a:rPr>
              <a:t>PTE,</a:t>
            </a:r>
            <a:r>
              <a:rPr lang="zh-CN" altLang="en-US" dirty="0">
                <a:effectLst/>
              </a:rPr>
              <a:t>后续的访问都会触发</a:t>
            </a:r>
            <a:r>
              <a:rPr lang="en-US" altLang="zh-CN" dirty="0">
                <a:effectLst/>
              </a:rPr>
              <a:t>page fault</a:t>
            </a:r>
            <a:r>
              <a:rPr lang="zh-CN" altLang="en-US" dirty="0">
                <a:effectLst/>
              </a:rPr>
              <a:t>。</a:t>
            </a:r>
          </a:p>
          <a:p>
            <a:br>
              <a:rPr lang="zh-CN" altLang="en-US" dirty="0"/>
            </a:br>
            <a:br>
              <a:rPr lang="zh-CN" altLang="en-US" dirty="0"/>
            </a:b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3851329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777777"/>
                </a:solidFill>
                <a:effectLst/>
                <a:highlight>
                  <a:srgbClr val="FFFFFF"/>
                </a:highlight>
                <a:latin typeface="Open Sans" panose="020B0606030504020204" pitchFamily="34" charset="0"/>
              </a:rPr>
              <a:t>具体来说</a:t>
            </a:r>
            <a:r>
              <a:rPr lang="en-US" altLang="zh-CN" b="0" i="0" dirty="0">
                <a:solidFill>
                  <a:srgbClr val="777777"/>
                </a:solidFill>
                <a:effectLst/>
                <a:highlight>
                  <a:srgbClr val="FFFFFF"/>
                </a:highlight>
                <a:latin typeface="Open Sans" panose="020B0606030504020204" pitchFamily="34" charset="0"/>
              </a:rPr>
              <a:t>,TPP</a:t>
            </a:r>
            <a:r>
              <a:rPr lang="zh-CN" altLang="en-US" b="0" i="0" dirty="0">
                <a:solidFill>
                  <a:srgbClr val="777777"/>
                </a:solidFill>
                <a:effectLst/>
                <a:highlight>
                  <a:srgbClr val="FFFFFF"/>
                </a:highlight>
                <a:latin typeface="Open Sans" panose="020B0606030504020204" pitchFamily="34" charset="0"/>
              </a:rPr>
              <a:t>的工作流程如下</a:t>
            </a:r>
            <a:r>
              <a:rPr lang="en-US" altLang="zh-CN" b="0" i="0" dirty="0">
                <a:solidFill>
                  <a:srgbClr val="777777"/>
                </a:solidFill>
                <a:effectLst/>
                <a:highlight>
                  <a:srgbClr val="FFFFFF"/>
                </a:highlight>
                <a:latin typeface="Open Sans" panose="020B0606030504020204" pitchFamily="34" charset="0"/>
              </a:rPr>
              <a:t>:</a:t>
            </a:r>
          </a:p>
          <a:p>
            <a:pPr algn="l">
              <a:buFont typeface="+mj-lt"/>
              <a:buAutoNum type="arabicPeriod"/>
            </a:pPr>
            <a:r>
              <a:rPr lang="zh-CN" altLang="en-US" b="0" i="0" dirty="0">
                <a:solidFill>
                  <a:srgbClr val="777777"/>
                </a:solidFill>
                <a:effectLst/>
                <a:highlight>
                  <a:srgbClr val="FFFFFF"/>
                </a:highlight>
                <a:latin typeface="Open Sans" panose="020B0606030504020204" pitchFamily="34" charset="0"/>
              </a:rPr>
              <a:t>当一个进程尝试访问驻留在远程内存节点</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如</a:t>
            </a:r>
            <a:r>
              <a:rPr lang="en-US" altLang="zh-CN" b="0" i="0" dirty="0">
                <a:solidFill>
                  <a:srgbClr val="777777"/>
                </a:solidFill>
                <a:effectLst/>
                <a:highlight>
                  <a:srgbClr val="FFFFFF"/>
                </a:highlight>
                <a:latin typeface="Open Sans" panose="020B0606030504020204" pitchFamily="34" charset="0"/>
              </a:rPr>
              <a:t>CXL</a:t>
            </a:r>
            <a:r>
              <a:rPr lang="zh-CN" altLang="en-US" b="0" i="0" dirty="0">
                <a:solidFill>
                  <a:srgbClr val="777777"/>
                </a:solidFill>
                <a:effectLst/>
                <a:highlight>
                  <a:srgbClr val="FFFFFF"/>
                </a:highlight>
                <a:latin typeface="Open Sans" panose="020B0606030504020204" pitchFamily="34" charset="0"/>
              </a:rPr>
              <a:t>内存</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上页面时</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会触发一个页错误</a:t>
            </a:r>
            <a:r>
              <a:rPr lang="en-US" altLang="zh-CN" b="0" i="0" dirty="0">
                <a:solidFill>
                  <a:srgbClr val="777777"/>
                </a:solidFill>
                <a:effectLst/>
                <a:highlight>
                  <a:srgbClr val="FFFFFF"/>
                </a:highlight>
                <a:latin typeface="Open Sans" panose="020B0606030504020204" pitchFamily="34" charset="0"/>
              </a:rPr>
              <a:t>(page fault)</a:t>
            </a:r>
            <a:r>
              <a:rPr lang="zh-CN" altLang="en-US" b="0" i="0" dirty="0">
                <a:solidFill>
                  <a:srgbClr val="777777"/>
                </a:solidFill>
                <a:effectLst/>
                <a:highlight>
                  <a:srgbClr val="FFFFFF"/>
                </a:highlight>
                <a:latin typeface="Open Sans" panose="020B0606030504020204" pitchFamily="34" charset="0"/>
              </a:rPr>
              <a:t>。</a:t>
            </a:r>
          </a:p>
          <a:p>
            <a:pPr algn="l">
              <a:buFont typeface="+mj-lt"/>
              <a:buAutoNum type="arabicPeriod"/>
            </a:pPr>
            <a:r>
              <a:rPr lang="zh-CN" altLang="en-US" b="0" i="0" dirty="0">
                <a:solidFill>
                  <a:srgbClr val="777777"/>
                </a:solidFill>
                <a:effectLst/>
                <a:highlight>
                  <a:srgbClr val="FFFFFF"/>
                </a:highlight>
                <a:latin typeface="Open Sans" panose="020B0606030504020204" pitchFamily="34" charset="0"/>
              </a:rPr>
              <a:t>在页错误处理程序中</a:t>
            </a:r>
            <a:r>
              <a:rPr lang="en-US" altLang="zh-CN" b="0" i="0" dirty="0">
                <a:solidFill>
                  <a:srgbClr val="777777"/>
                </a:solidFill>
                <a:effectLst/>
                <a:highlight>
                  <a:srgbClr val="FFFFFF"/>
                </a:highlight>
                <a:latin typeface="Open Sans" panose="020B0606030504020204" pitchFamily="34" charset="0"/>
              </a:rPr>
              <a:t>,TPP</a:t>
            </a:r>
            <a:r>
              <a:rPr lang="zh-CN" altLang="en-US" b="0" i="0" dirty="0">
                <a:solidFill>
                  <a:srgbClr val="777777"/>
                </a:solidFill>
                <a:effectLst/>
                <a:highlight>
                  <a:srgbClr val="FFFFFF"/>
                </a:highlight>
                <a:latin typeface="Open Sans" panose="020B0606030504020204" pitchFamily="34" charset="0"/>
              </a:rPr>
              <a:t>会检查该页面是否在</a:t>
            </a:r>
            <a:r>
              <a:rPr lang="en-US" altLang="zh-CN" b="0" i="0" dirty="0">
                <a:solidFill>
                  <a:srgbClr val="777777"/>
                </a:solidFill>
                <a:effectLst/>
                <a:highlight>
                  <a:srgbClr val="FFFFFF"/>
                </a:highlight>
                <a:latin typeface="Open Sans" panose="020B0606030504020204" pitchFamily="34" charset="0"/>
              </a:rPr>
              <a:t>active LRU list</a:t>
            </a:r>
            <a:r>
              <a:rPr lang="zh-CN" altLang="en-US" b="0" i="0" dirty="0">
                <a:solidFill>
                  <a:srgbClr val="777777"/>
                </a:solidFill>
                <a:effectLst/>
                <a:highlight>
                  <a:srgbClr val="FFFFFF"/>
                </a:highlight>
                <a:latin typeface="Open Sans" panose="020B0606030504020204" pitchFamily="34" charset="0"/>
              </a:rPr>
              <a:t>中。如果是</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则表示该页面是热页面</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需要迁移到本地内存节点。</a:t>
            </a:r>
          </a:p>
          <a:p>
            <a:pPr algn="l">
              <a:buFont typeface="+mj-lt"/>
              <a:buAutoNum type="arabicPeriod"/>
            </a:pPr>
            <a:r>
              <a:rPr lang="en-US" altLang="zh-CN" b="0" i="0" dirty="0">
                <a:solidFill>
                  <a:srgbClr val="777777"/>
                </a:solidFill>
                <a:effectLst/>
                <a:highlight>
                  <a:srgbClr val="FFFFFF"/>
                </a:highlight>
                <a:latin typeface="Open Sans" panose="020B0606030504020204" pitchFamily="34" charset="0"/>
              </a:rPr>
              <a:t>TPP</a:t>
            </a:r>
            <a:r>
              <a:rPr lang="zh-CN" altLang="en-US" b="0" i="0" dirty="0">
                <a:solidFill>
                  <a:srgbClr val="777777"/>
                </a:solidFill>
                <a:effectLst/>
                <a:highlight>
                  <a:srgbClr val="FFFFFF"/>
                </a:highlight>
                <a:latin typeface="Open Sans" panose="020B0606030504020204" pitchFamily="34" charset="0"/>
              </a:rPr>
              <a:t>会通过</a:t>
            </a:r>
            <a:r>
              <a:rPr lang="en-US" altLang="zh-CN" b="0" i="0" dirty="0">
                <a:solidFill>
                  <a:srgbClr val="777777"/>
                </a:solidFill>
                <a:effectLst/>
                <a:highlight>
                  <a:srgbClr val="FFFFFF"/>
                </a:highlight>
                <a:latin typeface="Open Sans" panose="020B0606030504020204" pitchFamily="34" charset="0"/>
              </a:rPr>
              <a:t>Linux</a:t>
            </a:r>
            <a:r>
              <a:rPr lang="zh-CN" altLang="en-US" b="0" i="0" dirty="0">
                <a:solidFill>
                  <a:srgbClr val="777777"/>
                </a:solidFill>
                <a:effectLst/>
                <a:highlight>
                  <a:srgbClr val="FFFFFF"/>
                </a:highlight>
                <a:latin typeface="Open Sans" panose="020B0606030504020204" pitchFamily="34" charset="0"/>
              </a:rPr>
              <a:t>的内存规约器</a:t>
            </a:r>
            <a:r>
              <a:rPr lang="en-US" altLang="zh-CN" b="0" i="0" dirty="0">
                <a:solidFill>
                  <a:srgbClr val="777777"/>
                </a:solidFill>
                <a:effectLst/>
                <a:highlight>
                  <a:srgbClr val="FFFFFF"/>
                </a:highlight>
                <a:latin typeface="Open Sans" panose="020B0606030504020204" pitchFamily="34" charset="0"/>
              </a:rPr>
              <a:t>(memory compaction)</a:t>
            </a:r>
            <a:r>
              <a:rPr lang="zh-CN" altLang="en-US" b="0" i="0" dirty="0">
                <a:solidFill>
                  <a:srgbClr val="777777"/>
                </a:solidFill>
                <a:effectLst/>
                <a:highlight>
                  <a:srgbClr val="FFFFFF"/>
                </a:highlight>
                <a:latin typeface="Open Sans" panose="020B0606030504020204" pitchFamily="34" charset="0"/>
              </a:rPr>
              <a:t>机制在本地节点上分配一个空闲页面</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然后将远程页面的内容复制到本地页面</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再更新页表完成迁移。</a:t>
            </a:r>
          </a:p>
          <a:p>
            <a:pPr algn="l">
              <a:buFont typeface="+mj-lt"/>
              <a:buAutoNum type="arabicPeriod"/>
            </a:pPr>
            <a:r>
              <a:rPr lang="zh-CN" altLang="en-US" b="0" i="0" dirty="0">
                <a:solidFill>
                  <a:srgbClr val="777777"/>
                </a:solidFill>
                <a:effectLst/>
                <a:highlight>
                  <a:srgbClr val="FFFFFF"/>
                </a:highlight>
                <a:latin typeface="Open Sans" panose="020B0606030504020204" pitchFamily="34" charset="0"/>
              </a:rPr>
              <a:t>如果第</a:t>
            </a:r>
            <a:r>
              <a:rPr lang="en-US" altLang="zh-CN" b="0" i="0" dirty="0">
                <a:solidFill>
                  <a:srgbClr val="777777"/>
                </a:solidFill>
                <a:effectLst/>
                <a:highlight>
                  <a:srgbClr val="FFFFFF"/>
                </a:highlight>
                <a:latin typeface="Open Sans" panose="020B0606030504020204" pitchFamily="34" charset="0"/>
              </a:rPr>
              <a:t>2</a:t>
            </a:r>
            <a:r>
              <a:rPr lang="zh-CN" altLang="en-US" b="0" i="0" dirty="0">
                <a:solidFill>
                  <a:srgbClr val="777777"/>
                </a:solidFill>
                <a:effectLst/>
                <a:highlight>
                  <a:srgbClr val="FFFFFF"/>
                </a:highlight>
                <a:latin typeface="Open Sans" panose="020B0606030504020204" pitchFamily="34" charset="0"/>
              </a:rPr>
              <a:t>步中页面不在</a:t>
            </a:r>
            <a:r>
              <a:rPr lang="en-US" altLang="zh-CN" b="0" i="0" dirty="0">
                <a:solidFill>
                  <a:srgbClr val="777777"/>
                </a:solidFill>
                <a:effectLst/>
                <a:highlight>
                  <a:srgbClr val="FFFFFF"/>
                </a:highlight>
                <a:latin typeface="Open Sans" panose="020B0606030504020204" pitchFamily="34" charset="0"/>
              </a:rPr>
              <a:t>active list</a:t>
            </a:r>
            <a:r>
              <a:rPr lang="zh-CN" altLang="en-US" b="0" i="0" dirty="0">
                <a:solidFill>
                  <a:srgbClr val="777777"/>
                </a:solidFill>
                <a:effectLst/>
                <a:highlight>
                  <a:srgbClr val="FFFFFF"/>
                </a:highlight>
                <a:latin typeface="Open Sans" panose="020B0606030504020204" pitchFamily="34" charset="0"/>
              </a:rPr>
              <a:t>中</a:t>
            </a:r>
            <a:r>
              <a:rPr lang="en-US" altLang="zh-CN" b="0" i="0" dirty="0">
                <a:solidFill>
                  <a:srgbClr val="777777"/>
                </a:solidFill>
                <a:effectLst/>
                <a:highlight>
                  <a:srgbClr val="FFFFFF"/>
                </a:highlight>
                <a:latin typeface="Open Sans" panose="020B0606030504020204" pitchFamily="34" charset="0"/>
              </a:rPr>
              <a:t>,TPP</a:t>
            </a:r>
            <a:r>
              <a:rPr lang="zh-CN" altLang="en-US" b="0" i="0" dirty="0">
                <a:solidFill>
                  <a:srgbClr val="777777"/>
                </a:solidFill>
                <a:effectLst/>
                <a:highlight>
                  <a:srgbClr val="FFFFFF"/>
                </a:highlight>
                <a:latin typeface="Open Sans" panose="020B0606030504020204" pitchFamily="34" charset="0"/>
              </a:rPr>
              <a:t>会将该页面标记为</a:t>
            </a:r>
            <a:r>
              <a:rPr lang="en-US" altLang="zh-CN" b="0" i="0" dirty="0">
                <a:solidFill>
                  <a:srgbClr val="777777"/>
                </a:solidFill>
                <a:effectLst/>
                <a:highlight>
                  <a:srgbClr val="FFFFFF"/>
                </a:highlight>
                <a:latin typeface="Open Sans" panose="020B0606030504020204" pitchFamily="34" charset="0"/>
              </a:rPr>
              <a:t>"accessed",</a:t>
            </a:r>
            <a:r>
              <a:rPr lang="zh-CN" altLang="en-US" b="0" i="0" dirty="0">
                <a:solidFill>
                  <a:srgbClr val="777777"/>
                </a:solidFill>
                <a:effectLst/>
                <a:highlight>
                  <a:srgbClr val="FFFFFF"/>
                </a:highlight>
                <a:latin typeface="Open Sans" panose="020B0606030504020204" pitchFamily="34" charset="0"/>
              </a:rPr>
              <a:t>并将其添加到一个批处理队列中。</a:t>
            </a:r>
          </a:p>
          <a:p>
            <a:pPr algn="l">
              <a:buFont typeface="+mj-lt"/>
              <a:buAutoNum type="arabicPeriod"/>
            </a:pPr>
            <a:r>
              <a:rPr lang="zh-CN" altLang="en-US" b="0" i="0" dirty="0">
                <a:solidFill>
                  <a:srgbClr val="777777"/>
                </a:solidFill>
                <a:effectLst/>
                <a:highlight>
                  <a:srgbClr val="FFFFFF"/>
                </a:highlight>
                <a:latin typeface="Open Sans" panose="020B0606030504020204" pitchFamily="34" charset="0"/>
              </a:rPr>
              <a:t>当批处理队列中累积了足够多</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如</a:t>
            </a:r>
            <a:r>
              <a:rPr lang="en-US" altLang="zh-CN" b="0" i="0" dirty="0">
                <a:solidFill>
                  <a:srgbClr val="777777"/>
                </a:solidFill>
                <a:effectLst/>
                <a:highlight>
                  <a:srgbClr val="FFFFFF"/>
                </a:highlight>
                <a:latin typeface="Open Sans" panose="020B0606030504020204" pitchFamily="34" charset="0"/>
              </a:rPr>
              <a:t>15</a:t>
            </a:r>
            <a:r>
              <a:rPr lang="zh-CN" altLang="en-US" b="0" i="0" dirty="0">
                <a:solidFill>
                  <a:srgbClr val="777777"/>
                </a:solidFill>
                <a:effectLst/>
                <a:highlight>
                  <a:srgbClr val="FFFFFF"/>
                </a:highlight>
                <a:latin typeface="Open Sans" panose="020B0606030504020204" pitchFamily="34" charset="0"/>
              </a:rPr>
              <a:t>个</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的页面时</a:t>
            </a:r>
            <a:r>
              <a:rPr lang="en-US" altLang="zh-CN" b="0" i="0" dirty="0">
                <a:solidFill>
                  <a:srgbClr val="777777"/>
                </a:solidFill>
                <a:effectLst/>
                <a:highlight>
                  <a:srgbClr val="FFFFFF"/>
                </a:highlight>
                <a:latin typeface="Open Sans" panose="020B0606030504020204" pitchFamily="34" charset="0"/>
              </a:rPr>
              <a:t>,TPP</a:t>
            </a:r>
            <a:r>
              <a:rPr lang="zh-CN" altLang="en-US" b="0" i="0" dirty="0">
                <a:solidFill>
                  <a:srgbClr val="777777"/>
                </a:solidFill>
                <a:effectLst/>
                <a:highlight>
                  <a:srgbClr val="FFFFFF"/>
                </a:highlight>
                <a:latin typeface="Open Sans" panose="020B0606030504020204" pitchFamily="34" charset="0"/>
              </a:rPr>
              <a:t>会将它们一次性添加到</a:t>
            </a:r>
            <a:r>
              <a:rPr lang="en-US" altLang="zh-CN" b="0" i="0" dirty="0">
                <a:solidFill>
                  <a:srgbClr val="777777"/>
                </a:solidFill>
                <a:effectLst/>
                <a:highlight>
                  <a:srgbClr val="FFFFFF"/>
                </a:highlight>
                <a:latin typeface="Open Sans" panose="020B0606030504020204" pitchFamily="34" charset="0"/>
              </a:rPr>
              <a:t>active LRU list</a:t>
            </a:r>
            <a:r>
              <a:rPr lang="zh-CN" altLang="en-US" b="0" i="0" dirty="0">
                <a:solidFill>
                  <a:srgbClr val="777777"/>
                </a:solidFill>
                <a:effectLst/>
                <a:highlight>
                  <a:srgbClr val="FFFFFF"/>
                </a:highlight>
                <a:latin typeface="Open Sans" panose="020B0606030504020204" pitchFamily="34" charset="0"/>
              </a:rPr>
              <a:t>中</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以减少队列管理开销。</a:t>
            </a:r>
          </a:p>
          <a:p>
            <a:pPr algn="l">
              <a:buFont typeface="+mj-lt"/>
              <a:buAutoNum type="arabicPeriod"/>
            </a:pPr>
            <a:r>
              <a:rPr lang="zh-CN" altLang="en-US" b="0" i="0" dirty="0">
                <a:solidFill>
                  <a:srgbClr val="777777"/>
                </a:solidFill>
                <a:effectLst/>
                <a:highlight>
                  <a:srgbClr val="FFFFFF"/>
                </a:highlight>
                <a:latin typeface="Open Sans" panose="020B0606030504020204" pitchFamily="34" charset="0"/>
              </a:rPr>
              <a:t>在未来的某个时间点</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这些新添加到</a:t>
            </a:r>
            <a:r>
              <a:rPr lang="en-US" altLang="zh-CN" b="0" i="0" dirty="0">
                <a:solidFill>
                  <a:srgbClr val="777777"/>
                </a:solidFill>
                <a:effectLst/>
                <a:highlight>
                  <a:srgbClr val="FFFFFF"/>
                </a:highlight>
                <a:latin typeface="Open Sans" panose="020B0606030504020204" pitchFamily="34" charset="0"/>
              </a:rPr>
              <a:t>active list</a:t>
            </a:r>
            <a:r>
              <a:rPr lang="zh-CN" altLang="en-US" b="0" i="0" dirty="0">
                <a:solidFill>
                  <a:srgbClr val="777777"/>
                </a:solidFill>
                <a:effectLst/>
                <a:highlight>
                  <a:srgbClr val="FFFFFF"/>
                </a:highlight>
                <a:latin typeface="Open Sans" panose="020B0606030504020204" pitchFamily="34" charset="0"/>
              </a:rPr>
              <a:t>中的页面会被</a:t>
            </a:r>
            <a:r>
              <a:rPr lang="en-US" altLang="zh-CN" b="0" i="0" dirty="0">
                <a:solidFill>
                  <a:srgbClr val="777777"/>
                </a:solidFill>
                <a:effectLst/>
                <a:highlight>
                  <a:srgbClr val="FFFFFF"/>
                </a:highlight>
                <a:latin typeface="Open Sans" panose="020B0606030504020204" pitchFamily="34" charset="0"/>
              </a:rPr>
              <a:t>TPP</a:t>
            </a:r>
            <a:r>
              <a:rPr lang="zh-CN" altLang="en-US" b="0" i="0" dirty="0">
                <a:solidFill>
                  <a:srgbClr val="777777"/>
                </a:solidFill>
                <a:effectLst/>
                <a:highlight>
                  <a:srgbClr val="FFFFFF"/>
                </a:highlight>
                <a:latin typeface="Open Sans" panose="020B0606030504020204" pitchFamily="34" charset="0"/>
              </a:rPr>
              <a:t>再次扫描</a:t>
            </a:r>
            <a:r>
              <a:rPr lang="en-US" altLang="zh-CN" b="0" i="0" dirty="0">
                <a:solidFill>
                  <a:srgbClr val="777777"/>
                </a:solidFill>
                <a:effectLst/>
                <a:highlight>
                  <a:srgbClr val="FFFFFF"/>
                </a:highlight>
                <a:latin typeface="Open Sans" panose="020B0606030504020204" pitchFamily="34" charset="0"/>
              </a:rPr>
              <a:t>,</a:t>
            </a:r>
            <a:r>
              <a:rPr lang="zh-CN" altLang="en-US" b="0" i="0" dirty="0">
                <a:solidFill>
                  <a:srgbClr val="777777"/>
                </a:solidFill>
                <a:effectLst/>
                <a:highlight>
                  <a:srgbClr val="FFFFFF"/>
                </a:highlight>
                <a:latin typeface="Open Sans" panose="020B0606030504020204" pitchFamily="34" charset="0"/>
              </a:rPr>
              <a:t>重复步骤</a:t>
            </a:r>
            <a:r>
              <a:rPr lang="en-US" altLang="zh-CN" b="0" i="0" dirty="0">
                <a:solidFill>
                  <a:srgbClr val="777777"/>
                </a:solidFill>
                <a:effectLst/>
                <a:highlight>
                  <a:srgbClr val="FFFFFF"/>
                </a:highlight>
                <a:latin typeface="Open Sans" panose="020B0606030504020204" pitchFamily="34" charset="0"/>
              </a:rPr>
              <a:t>2-4,</a:t>
            </a:r>
            <a:r>
              <a:rPr lang="zh-CN" altLang="en-US" b="0" i="0" dirty="0">
                <a:solidFill>
                  <a:srgbClr val="777777"/>
                </a:solidFill>
                <a:effectLst/>
                <a:highlight>
                  <a:srgbClr val="FFFFFF"/>
                </a:highlight>
                <a:latin typeface="Open Sans" panose="020B0606030504020204" pitchFamily="34" charset="0"/>
              </a:rPr>
              <a:t>尝试将它们迁移到本地的节点。</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extLst>
      <p:ext uri="{BB962C8B-B14F-4D97-AF65-F5344CB8AC3E}">
        <p14:creationId xmlns:p14="http://schemas.microsoft.com/office/powerpoint/2010/main" val="785757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extLst>
      <p:ext uri="{BB962C8B-B14F-4D97-AF65-F5344CB8AC3E}">
        <p14:creationId xmlns:p14="http://schemas.microsoft.com/office/powerpoint/2010/main" val="28514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2024/8/21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2024/8/21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lingfenghsiang/Nomad"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323439"/>
          </a:xfrm>
          <a:prstGeom prst="rect">
            <a:avLst/>
          </a:prstGeom>
        </p:spPr>
        <p:txBody>
          <a:bodyPr wrap="square">
            <a:spAutoFit/>
          </a:bodyPr>
          <a:lstStyle/>
          <a:p>
            <a:pPr algn="ct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Nomad: Non-Exclusive Memory Tiering via Transactional Page Migration </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5" name="Rectangle 4">
            <a:extLst>
              <a:ext uri="{FF2B5EF4-FFF2-40B4-BE49-F238E27FC236}">
                <a16:creationId xmlns:a16="http://schemas.microsoft.com/office/drawing/2014/main" id="{5B00FA83-343B-7088-C385-3E1596E3CB3D}"/>
              </a:ext>
            </a:extLst>
          </p:cNvPr>
          <p:cNvSpPr>
            <a:spLocks noChangeArrowheads="1"/>
          </p:cNvSpPr>
          <p:nvPr/>
        </p:nvSpPr>
        <p:spPr bwMode="auto">
          <a:xfrm>
            <a:off x="3029606" y="5079499"/>
            <a:ext cx="6653049"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rPr>
              <a:t>https://www.usenix.org/conference/osdi24/presentation/xiang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4183C4"/>
                </a:solidFill>
                <a:effectLst/>
                <a:latin typeface="Open Sans" panose="020B0606030504020204" pitchFamily="34" charset="0"/>
                <a:cs typeface="Open Sans" panose="020B0606030504020204" pitchFamily="34" charset="0"/>
                <a:hlinkClick r:id="rId5"/>
              </a:rPr>
              <a:t>https://github.com/lingfenghsiang/Nomad</a:t>
            </a:r>
            <a:r>
              <a:rPr kumimoji="0" lang="zh-CN" altLang="zh-CN" sz="8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3.1 Page Shadowing</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D02D54B2-A371-11E1-8B4C-230D8794824F}"/>
              </a:ext>
            </a:extLst>
          </p:cNvPr>
          <p:cNvSpPr txBox="1"/>
          <p:nvPr/>
        </p:nvSpPr>
        <p:spPr>
          <a:xfrm>
            <a:off x="278436" y="1352673"/>
            <a:ext cx="3710326"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单向影子页面机制</a:t>
            </a:r>
            <a:endParaRPr lang="en-US" altLang="zh-CN" sz="2000" b="1" dirty="0">
              <a:solidFill>
                <a:srgbClr val="4747BA"/>
              </a:solidFill>
              <a:ea typeface="+mn-lt"/>
              <a:cs typeface="Times New Roman" panose="02020603050405020304" pitchFamily="18" charset="0"/>
            </a:endParaRPr>
          </a:p>
        </p:txBody>
      </p:sp>
      <p:pic>
        <p:nvPicPr>
          <p:cNvPr id="4" name="图片 3">
            <a:extLst>
              <a:ext uri="{FF2B5EF4-FFF2-40B4-BE49-F238E27FC236}">
                <a16:creationId xmlns:a16="http://schemas.microsoft.com/office/drawing/2014/main" id="{71678D82-1D58-A9D4-5E15-F7064D41C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42181" y="928558"/>
            <a:ext cx="6949819" cy="3654425"/>
          </a:xfrm>
          <a:prstGeom prst="rect">
            <a:avLst/>
          </a:prstGeom>
        </p:spPr>
      </p:pic>
      <p:pic>
        <p:nvPicPr>
          <p:cNvPr id="7" name="图片 6">
            <a:extLst>
              <a:ext uri="{FF2B5EF4-FFF2-40B4-BE49-F238E27FC236}">
                <a16:creationId xmlns:a16="http://schemas.microsoft.com/office/drawing/2014/main" id="{5273BAFF-4543-973F-B8CB-723E12737B93}"/>
              </a:ext>
            </a:extLst>
          </p:cNvPr>
          <p:cNvPicPr>
            <a:picLocks noChangeAspect="1"/>
          </p:cNvPicPr>
          <p:nvPr/>
        </p:nvPicPr>
        <p:blipFill>
          <a:blip r:embed="rId6"/>
          <a:stretch>
            <a:fillRect/>
          </a:stretch>
        </p:blipFill>
        <p:spPr>
          <a:xfrm>
            <a:off x="6510866" y="4497193"/>
            <a:ext cx="4938183" cy="1432249"/>
          </a:xfrm>
          <a:prstGeom prst="rect">
            <a:avLst/>
          </a:prstGeom>
        </p:spPr>
      </p:pic>
      <p:sp>
        <p:nvSpPr>
          <p:cNvPr id="11" name="文本框 10">
            <a:extLst>
              <a:ext uri="{FF2B5EF4-FFF2-40B4-BE49-F238E27FC236}">
                <a16:creationId xmlns:a16="http://schemas.microsoft.com/office/drawing/2014/main" id="{CAFD32B6-67D9-1AD2-AF40-2A5D49CB1712}"/>
              </a:ext>
            </a:extLst>
          </p:cNvPr>
          <p:cNvSpPr txBox="1"/>
          <p:nvPr/>
        </p:nvSpPr>
        <p:spPr>
          <a:xfrm>
            <a:off x="278436" y="2004410"/>
            <a:ext cx="5486402" cy="1502719"/>
          </a:xfrm>
          <a:prstGeom prst="rect">
            <a:avLst/>
          </a:prstGeom>
          <a:noFill/>
        </p:spPr>
        <p:txBody>
          <a:bodyPr wrap="square">
            <a:spAutoFit/>
          </a:bodyPr>
          <a:lstStyle/>
          <a:p>
            <a:pPr fontAlgn="base">
              <a:lnSpc>
                <a:spcPct val="130000"/>
              </a:lnSpc>
              <a:spcBef>
                <a:spcPct val="0"/>
              </a:spcBef>
              <a:spcAft>
                <a:spcPct val="0"/>
              </a:spcAft>
              <a:buFontTx/>
              <a:buNone/>
            </a:pPr>
            <a:r>
              <a:rPr lang="zh-CN" altLang="zh-CN" dirty="0">
                <a:latin typeface="Times New Roman" panose="02020603050405020304" pitchFamily="18" charset="0"/>
                <a:cs typeface="Times New Roman" panose="02020603050405020304" pitchFamily="18" charset="0"/>
              </a:rPr>
              <a:t>NOMAD引入单向页面影子机制，实现非排他性内存分层。性能层（快速层）的部分页面在容量层（慢速层）保留影子副本。通过页表重映射实现高效的页面降级，减少内存压力下的页面迁移开销。 </a:t>
            </a:r>
          </a:p>
        </p:txBody>
      </p:sp>
      <p:sp>
        <p:nvSpPr>
          <p:cNvPr id="12" name="Rectangle 2">
            <a:extLst>
              <a:ext uri="{FF2B5EF4-FFF2-40B4-BE49-F238E27FC236}">
                <a16:creationId xmlns:a16="http://schemas.microsoft.com/office/drawing/2014/main" id="{4A2D490F-167B-AC39-5C05-5827A10F160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文本框 15">
            <a:extLst>
              <a:ext uri="{FF2B5EF4-FFF2-40B4-BE49-F238E27FC236}">
                <a16:creationId xmlns:a16="http://schemas.microsoft.com/office/drawing/2014/main" id="{05A55C7D-DD3A-5278-706C-FBB61C639977}"/>
              </a:ext>
            </a:extLst>
          </p:cNvPr>
          <p:cNvSpPr txBox="1"/>
          <p:nvPr/>
        </p:nvSpPr>
        <p:spPr>
          <a:xfrm>
            <a:off x="260131" y="4243588"/>
            <a:ext cx="6096000" cy="1665071"/>
          </a:xfrm>
          <a:prstGeom prst="rect">
            <a:avLst/>
          </a:prstGeom>
          <a:noFill/>
        </p:spPr>
        <p:txBody>
          <a:bodyPr wrap="square">
            <a:spAutoFit/>
          </a:bodyPr>
          <a:lstStyle/>
          <a:p>
            <a:pPr fontAlgn="base">
              <a:lnSpc>
                <a:spcPct val="130000"/>
              </a:lnSpc>
              <a:spcBef>
                <a:spcPct val="0"/>
              </a:spcBef>
              <a:spcAft>
                <a:spcPct val="0"/>
              </a:spcAft>
              <a:buFontTx/>
              <a:buNone/>
            </a:pPr>
            <a:r>
              <a:rPr lang="zh-CN" altLang="zh-CN" dirty="0">
                <a:latin typeface="Times New Roman" panose="02020603050405020304" pitchFamily="18" charset="0"/>
                <a:cs typeface="Times New Roman" panose="02020603050405020304" pitchFamily="18" charset="0"/>
              </a:rPr>
              <a:t>影子页面</a:t>
            </a:r>
            <a:r>
              <a:rPr lang="zh-CN" altLang="zh-CN" b="1" dirty="0">
                <a:latin typeface="Times New Roman" panose="02020603050405020304" pitchFamily="18" charset="0"/>
                <a:cs typeface="Times New Roman" panose="02020603050405020304" pitchFamily="18" charset="0"/>
              </a:rPr>
              <a:t>索引</a:t>
            </a:r>
            <a:r>
              <a:rPr lang="zh-CN" altLang="zh-CN" dirty="0">
                <a:latin typeface="Times New Roman" panose="02020603050405020304" pitchFamily="18" charset="0"/>
                <a:cs typeface="Times New Roman" panose="02020603050405020304" pitchFamily="18" charset="0"/>
              </a:rPr>
              <a:t>：</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使用XArray索引影子页面。</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映射快速层页面物理地址到慢速层影子副本物理地址。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8545853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3.2 Page Shadowing</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107900F4-F9D6-D476-8CC5-A6559D25203E}"/>
              </a:ext>
            </a:extLst>
          </p:cNvPr>
          <p:cNvSpPr>
            <a:spLocks noChangeArrowheads="1"/>
          </p:cNvSpPr>
          <p:nvPr/>
        </p:nvSpPr>
        <p:spPr bwMode="auto">
          <a:xfrm>
            <a:off x="267926" y="202896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文本框 6">
            <a:extLst>
              <a:ext uri="{FF2B5EF4-FFF2-40B4-BE49-F238E27FC236}">
                <a16:creationId xmlns:a16="http://schemas.microsoft.com/office/drawing/2014/main" id="{9539F0AE-AF89-D3DD-2250-AF9F4FB034B4}"/>
              </a:ext>
            </a:extLst>
          </p:cNvPr>
          <p:cNvSpPr txBox="1"/>
          <p:nvPr/>
        </p:nvSpPr>
        <p:spPr>
          <a:xfrm>
            <a:off x="304800" y="1121243"/>
            <a:ext cx="6096000" cy="5103705"/>
          </a:xfrm>
          <a:prstGeom prst="rect">
            <a:avLst/>
          </a:prstGeom>
          <a:noFill/>
        </p:spPr>
        <p:txBody>
          <a:bodyPr wrap="square">
            <a:spAutoFit/>
          </a:bodyPr>
          <a:lstStyle/>
          <a:p>
            <a:pPr fontAlgn="base">
              <a:lnSpc>
                <a:spcPct val="130000"/>
              </a:lnSpc>
              <a:spcBef>
                <a:spcPct val="0"/>
              </a:spcBef>
              <a:spcAft>
                <a:spcPct val="0"/>
              </a:spcAft>
              <a:buFontTx/>
              <a:buNone/>
            </a:pPr>
            <a:r>
              <a:rPr lang="zh-CN" altLang="zh-CN" b="1" dirty="0">
                <a:latin typeface="Times New Roman" panose="02020603050405020304" pitchFamily="18" charset="0"/>
                <a:cs typeface="Times New Roman" panose="02020603050405020304" pitchFamily="18" charset="0"/>
              </a:rPr>
              <a:t>影子页面管理</a:t>
            </a:r>
            <a:r>
              <a:rPr lang="zh-CN" altLang="zh-CN" dirty="0">
                <a:latin typeface="Times New Roman" panose="02020603050405020304" pitchFamily="18" charset="0"/>
                <a:cs typeface="Times New Roman" panose="02020603050405020304" pitchFamily="18" charset="0"/>
              </a:rPr>
              <a:t>：</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引入shadow r/w bit，保存原始读写权限。</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主页面设为只读，用于跟踪与影子页面的不一致。</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主页面保持清洁和一致时，通过页面重映射实现快速降级。</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主页面被修改时，丢弃对应的影子页面。</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fontAlgn="base">
              <a:lnSpc>
                <a:spcPct val="130000"/>
              </a:lnSpc>
              <a:spcBef>
                <a:spcPct val="0"/>
              </a:spcBef>
              <a:spcAft>
                <a:spcPct val="0"/>
              </a:spcAft>
            </a:pPr>
            <a:r>
              <a:rPr lang="zh-CN" altLang="zh-CN" b="1" dirty="0">
                <a:latin typeface="Times New Roman" panose="02020603050405020304" pitchFamily="18" charset="0"/>
                <a:cs typeface="Times New Roman" panose="02020603050405020304" pitchFamily="18" charset="0"/>
              </a:rPr>
              <a:t>影子页面错误处理</a:t>
            </a:r>
            <a:r>
              <a:rPr lang="zh-CN" altLang="zh-CN" dirty="0">
                <a:latin typeface="Times New Roman" panose="02020603050405020304" pitchFamily="18" charset="0"/>
                <a:cs typeface="Times New Roman" panose="02020603050405020304" pitchFamily="18" charset="0"/>
              </a:rPr>
              <a:t>：</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引入"影子页面错误"机制。</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写入只读主页面时触发页面错误。</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根据shadow r/w bit恢复读写权限，并丢弃影子页面。</a:t>
            </a:r>
          </a:p>
          <a:p>
            <a:pPr fontAlgn="base">
              <a:lnSpc>
                <a:spcPct val="130000"/>
              </a:lnSpc>
              <a:spcBef>
                <a:spcPct val="0"/>
              </a:spcBef>
              <a:spcAft>
                <a:spcPct val="0"/>
              </a:spcAft>
            </a:pPr>
            <a:r>
              <a:rPr lang="zh-CN" altLang="zh-CN" b="1" dirty="0">
                <a:latin typeface="Times New Roman" panose="02020603050405020304" pitchFamily="18" charset="0"/>
                <a:cs typeface="Times New Roman" panose="02020603050405020304" pitchFamily="18" charset="0"/>
              </a:rPr>
              <a:t>影子页面回收：</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系统内存压力大时回收影子页面。</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两种回收场景：定期检查和内存分配失败。</a:t>
            </a:r>
          </a:p>
          <a:p>
            <a:pPr fontAlgn="base">
              <a:lnSpc>
                <a:spcPct val="130000"/>
              </a:lnSpc>
              <a:spcBef>
                <a:spcPct val="0"/>
              </a:spcBef>
              <a:spcAft>
                <a:spcPct val="0"/>
              </a:spcAft>
              <a:buFontTx/>
              <a:buChar char="•"/>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使用启发式方法，目标回收请求页面数量的10倍或全部影子页面。</a:t>
            </a:r>
          </a:p>
        </p:txBody>
      </p:sp>
    </p:spTree>
    <p:extLst>
      <p:ext uri="{BB962C8B-B14F-4D97-AF65-F5344CB8AC3E}">
        <p14:creationId xmlns:p14="http://schemas.microsoft.com/office/powerpoint/2010/main" val="408978666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A92A663C-2611-1B3F-1EB7-070EECAA3F4B}"/>
              </a:ext>
            </a:extLst>
          </p:cNvPr>
          <p:cNvSpPr txBox="1"/>
          <p:nvPr/>
        </p:nvSpPr>
        <p:spPr>
          <a:xfrm>
            <a:off x="467360" y="2696702"/>
            <a:ext cx="3710326"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平台配置</a:t>
            </a:r>
            <a:endParaRPr lang="en-US" altLang="zh-CN" sz="2000" b="1" dirty="0">
              <a:solidFill>
                <a:srgbClr val="4747BA"/>
              </a:solidFill>
              <a:ea typeface="+mn-lt"/>
              <a:cs typeface="Times New Roman" panose="02020603050405020304" pitchFamily="18" charset="0"/>
            </a:endParaRPr>
          </a:p>
        </p:txBody>
      </p:sp>
      <p:sp>
        <p:nvSpPr>
          <p:cNvPr id="5" name="文本框 4">
            <a:extLst>
              <a:ext uri="{FF2B5EF4-FFF2-40B4-BE49-F238E27FC236}">
                <a16:creationId xmlns:a16="http://schemas.microsoft.com/office/drawing/2014/main" id="{B35E6850-93B9-B7C4-6899-4289CA05198E}"/>
              </a:ext>
            </a:extLst>
          </p:cNvPr>
          <p:cNvSpPr txBox="1"/>
          <p:nvPr/>
        </p:nvSpPr>
        <p:spPr>
          <a:xfrm>
            <a:off x="526626" y="5302276"/>
            <a:ext cx="9144000" cy="369332"/>
          </a:xfrm>
          <a:prstGeom prst="rect">
            <a:avLst/>
          </a:prstGeom>
          <a:noFill/>
        </p:spPr>
        <p:txBody>
          <a:bodyPr wrap="square">
            <a:spAutoFit/>
          </a:bodyPr>
          <a:lstStyle/>
          <a:p>
            <a:r>
              <a:rPr lang="zh-CN" altLang="en-US" dirty="0"/>
              <a:t>对比</a:t>
            </a:r>
            <a:r>
              <a:rPr lang="en-US" altLang="zh-CN" dirty="0"/>
              <a:t>NOMAD</a:t>
            </a:r>
            <a:r>
              <a:rPr lang="zh-CN" altLang="en-US" dirty="0"/>
              <a:t>与两个内存分层管理方法</a:t>
            </a:r>
            <a:r>
              <a:rPr lang="en-US" altLang="zh-CN" dirty="0"/>
              <a:t>:   TPP</a:t>
            </a:r>
            <a:r>
              <a:rPr lang="zh-CN" altLang="en-US" dirty="0"/>
              <a:t>和</a:t>
            </a:r>
            <a:r>
              <a:rPr lang="en-US" altLang="zh-CN" dirty="0" err="1"/>
              <a:t>Memtis</a:t>
            </a:r>
            <a:endParaRPr lang="zh-CN" altLang="en-US" dirty="0"/>
          </a:p>
        </p:txBody>
      </p:sp>
      <p:pic>
        <p:nvPicPr>
          <p:cNvPr id="13" name="图片 12">
            <a:extLst>
              <a:ext uri="{FF2B5EF4-FFF2-40B4-BE49-F238E27FC236}">
                <a16:creationId xmlns:a16="http://schemas.microsoft.com/office/drawing/2014/main" id="{B230B57B-3ECF-BE30-5956-EC2842804AB1}"/>
              </a:ext>
            </a:extLst>
          </p:cNvPr>
          <p:cNvPicPr>
            <a:picLocks noChangeAspect="1"/>
          </p:cNvPicPr>
          <p:nvPr/>
        </p:nvPicPr>
        <p:blipFill>
          <a:blip r:embed="rId5"/>
          <a:stretch>
            <a:fillRect/>
          </a:stretch>
        </p:blipFill>
        <p:spPr>
          <a:xfrm>
            <a:off x="760518" y="969378"/>
            <a:ext cx="10015277" cy="1649335"/>
          </a:xfrm>
          <a:prstGeom prst="rect">
            <a:avLst/>
          </a:prstGeom>
        </p:spPr>
      </p:pic>
      <p:sp>
        <p:nvSpPr>
          <p:cNvPr id="21" name="文本框 20">
            <a:extLst>
              <a:ext uri="{FF2B5EF4-FFF2-40B4-BE49-F238E27FC236}">
                <a16:creationId xmlns:a16="http://schemas.microsoft.com/office/drawing/2014/main" id="{3578A6C2-7A17-FDF4-9775-5217A5C1CA96}"/>
              </a:ext>
            </a:extLst>
          </p:cNvPr>
          <p:cNvSpPr txBox="1"/>
          <p:nvPr/>
        </p:nvSpPr>
        <p:spPr>
          <a:xfrm>
            <a:off x="421533" y="3248931"/>
            <a:ext cx="11174307" cy="1346010"/>
          </a:xfrm>
          <a:prstGeom prst="rect">
            <a:avLst/>
          </a:prstGeom>
          <a:noFill/>
        </p:spPr>
        <p:txBody>
          <a:bodyPr wrap="square">
            <a:spAutoFit/>
          </a:bodyPr>
          <a:lstStyle/>
          <a:p>
            <a:pPr fontAlgn="base">
              <a:lnSpc>
                <a:spcPct val="130000"/>
              </a:lnSpc>
              <a:spcBef>
                <a:spcPct val="0"/>
              </a:spcBef>
              <a:spcAft>
                <a:spcPct val="0"/>
              </a:spcAft>
              <a:buFontTx/>
              <a:buChar char="•"/>
            </a:pP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平台A</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FPGA-based CXL </a:t>
            </a:r>
          </a:p>
          <a:p>
            <a:pPr fontAlgn="base">
              <a:lnSpc>
                <a:spcPct val="130000"/>
              </a:lnSpc>
              <a:spcBef>
                <a:spcPct val="0"/>
              </a:spcBef>
              <a:spcAft>
                <a:spcPct val="0"/>
              </a:spcAft>
              <a:buFontTx/>
              <a:buChar char="•"/>
            </a:pP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平台B</a:t>
            </a:r>
            <a:r>
              <a:rPr lang="zh-CN" altLang="en-US" sz="1600" dirty="0">
                <a:latin typeface="Times New Roman" panose="02020603050405020304" pitchFamily="18" charset="0"/>
                <a:cs typeface="Times New Roman" panose="02020603050405020304" pitchFamily="18" charset="0"/>
              </a:rPr>
              <a:t>：</a:t>
            </a:r>
            <a:r>
              <a:rPr lang="zh-CN" altLang="zh-CN" sz="1600" dirty="0">
                <a:latin typeface="Times New Roman" panose="02020603050405020304" pitchFamily="18" charset="0"/>
                <a:cs typeface="Times New Roman" panose="02020603050405020304" pitchFamily="18" charset="0"/>
              </a:rPr>
              <a:t>FPGA-based CXL</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工程版</a:t>
            </a:r>
            <a:r>
              <a:rPr lang="en-US" altLang="zh-CN" sz="1600" dirty="0">
                <a:latin typeface="Times New Roman" panose="02020603050405020304" pitchFamily="18" charset="0"/>
                <a:cs typeface="Times New Roman" panose="02020603050405020304" pitchFamily="18" charset="0"/>
              </a:rPr>
              <a:t>CPU </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for CXL</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fontAlgn="base">
              <a:lnSpc>
                <a:spcPct val="130000"/>
              </a:lnSpc>
              <a:spcBef>
                <a:spcPct val="0"/>
              </a:spcBef>
              <a:spcAft>
                <a:spcPct val="0"/>
              </a:spcAft>
              <a:buFontTx/>
              <a:buChar char="•"/>
            </a:pP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平台C</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PM</a:t>
            </a:r>
            <a:r>
              <a:rPr lang="zh-CN" altLang="en-US" sz="1600" dirty="0">
                <a:latin typeface="Times New Roman" panose="02020603050405020304" pitchFamily="18" charset="0"/>
                <a:cs typeface="Times New Roman" panose="02020603050405020304" pitchFamily="18" charset="0"/>
              </a:rPr>
              <a:t>（内存为</a:t>
            </a:r>
            <a:r>
              <a:rPr lang="en-US" altLang="zh-CN" sz="1600" dirty="0">
                <a:latin typeface="Times New Roman" panose="02020603050405020304" pitchFamily="18" charset="0"/>
                <a:cs typeface="Times New Roman" panose="02020603050405020304" pitchFamily="18" charset="0"/>
              </a:rPr>
              <a:t>DDR4</a:t>
            </a:r>
            <a:r>
              <a:rPr lang="zh-CN" altLang="en-US" sz="1600" dirty="0">
                <a:latin typeface="Times New Roman" panose="02020603050405020304" pitchFamily="18" charset="0"/>
                <a:cs typeface="Times New Roman" panose="02020603050405020304" pitchFamily="18" charset="0"/>
              </a:rPr>
              <a:t>，其他均为</a:t>
            </a:r>
            <a:r>
              <a:rPr lang="en-US" altLang="zh-CN" sz="1600" dirty="0">
                <a:latin typeface="Times New Roman" panose="02020603050405020304" pitchFamily="18" charset="0"/>
                <a:cs typeface="Times New Roman" panose="02020603050405020304" pitchFamily="18" charset="0"/>
              </a:rPr>
              <a:t>DDR5</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fontAlgn="base">
              <a:lnSpc>
                <a:spcPct val="130000"/>
              </a:lnSpc>
              <a:spcBef>
                <a:spcPct val="0"/>
              </a:spcBef>
              <a:spcAft>
                <a:spcPct val="0"/>
              </a:spcAft>
              <a:buFontTx/>
              <a:buChar char="•"/>
            </a:pP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平台D</a:t>
            </a:r>
            <a:r>
              <a:rPr lang="zh-CN" altLang="en-US" sz="1600" dirty="0">
                <a:latin typeface="Times New Roman" panose="02020603050405020304" pitchFamily="18" charset="0"/>
                <a:cs typeface="Times New Roman" panose="02020603050405020304" pitchFamily="18" charset="0"/>
              </a:rPr>
              <a:t>：商业</a:t>
            </a:r>
            <a:r>
              <a:rPr lang="en-US" altLang="zh-CN" sz="1600" dirty="0">
                <a:latin typeface="Times New Roman" panose="02020603050405020304" pitchFamily="18" charset="0"/>
                <a:cs typeface="Times New Roman" panose="02020603050405020304" pitchFamily="18" charset="0"/>
              </a:rPr>
              <a:t>CXL</a:t>
            </a:r>
            <a:endParaRPr lang="zh-CN" altLang="zh-CN" sz="16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41BD9A22-47BB-6BE0-535F-D46C555F5F59}"/>
              </a:ext>
            </a:extLst>
          </p:cNvPr>
          <p:cNvSpPr txBox="1"/>
          <p:nvPr/>
        </p:nvSpPr>
        <p:spPr>
          <a:xfrm>
            <a:off x="526626" y="4747061"/>
            <a:ext cx="3710326"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参照</a:t>
            </a:r>
            <a:endParaRPr lang="en-US" altLang="zh-CN" sz="2000" b="1" dirty="0">
              <a:solidFill>
                <a:srgbClr val="4747BA"/>
              </a:solidFill>
              <a:ea typeface="+mn-lt"/>
              <a:cs typeface="Times New Roman" panose="02020603050405020304" pitchFamily="18" charset="0"/>
            </a:endParaRPr>
          </a:p>
        </p:txBody>
      </p:sp>
    </p:spTree>
    <p:extLst>
      <p:ext uri="{BB962C8B-B14F-4D97-AF65-F5344CB8AC3E}">
        <p14:creationId xmlns:p14="http://schemas.microsoft.com/office/powerpoint/2010/main" val="2902718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A92A663C-2611-1B3F-1EB7-070EECAA3F4B}"/>
              </a:ext>
            </a:extLst>
          </p:cNvPr>
          <p:cNvSpPr txBox="1"/>
          <p:nvPr/>
        </p:nvSpPr>
        <p:spPr>
          <a:xfrm>
            <a:off x="385590" y="1193511"/>
            <a:ext cx="3710326"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微基准测试</a:t>
            </a:r>
            <a:endParaRPr lang="en-US" altLang="zh-CN" sz="2000" b="1" dirty="0">
              <a:solidFill>
                <a:srgbClr val="4747BA"/>
              </a:solidFill>
              <a:ea typeface="+mn-lt"/>
              <a:cs typeface="Times New Roman" panose="02020603050405020304" pitchFamily="18" charset="0"/>
            </a:endParaRPr>
          </a:p>
        </p:txBody>
      </p:sp>
      <p:sp>
        <p:nvSpPr>
          <p:cNvPr id="4" name="文本框 3">
            <a:extLst>
              <a:ext uri="{FF2B5EF4-FFF2-40B4-BE49-F238E27FC236}">
                <a16:creationId xmlns:a16="http://schemas.microsoft.com/office/drawing/2014/main" id="{BE646819-AB7B-0C33-76DA-2CE3F5E54DAC}"/>
              </a:ext>
            </a:extLst>
          </p:cNvPr>
          <p:cNvSpPr txBox="1"/>
          <p:nvPr/>
        </p:nvSpPr>
        <p:spPr>
          <a:xfrm>
            <a:off x="385590" y="4368902"/>
            <a:ext cx="11479576" cy="1666097"/>
          </a:xfrm>
          <a:prstGeom prst="rect">
            <a:avLst/>
          </a:prstGeom>
          <a:noFill/>
        </p:spPr>
        <p:txBody>
          <a:bodyPr wrap="square">
            <a:spAutoFit/>
          </a:bodyPr>
          <a:lstStyle/>
          <a:p>
            <a:pPr fontAlgn="base">
              <a:lnSpc>
                <a:spcPct val="130000"/>
              </a:lnSpc>
              <a:spcBef>
                <a:spcPct val="0"/>
              </a:spcBef>
              <a:spcAft>
                <a:spcPct val="0"/>
              </a:spcAft>
            </a:pPr>
            <a:r>
              <a:rPr lang="zh-CN" altLang="en-US" sz="1600" dirty="0">
                <a:latin typeface="Times New Roman" panose="02020603050405020304" pitchFamily="18" charset="0"/>
                <a:cs typeface="Times New Roman" panose="02020603050405020304" pitchFamily="18" charset="0"/>
              </a:rPr>
              <a:t>平台</a:t>
            </a:r>
            <a:r>
              <a:rPr lang="en-US" altLang="zh-CN" sz="1600" dirty="0">
                <a:latin typeface="Times New Roman" panose="02020603050405020304" pitchFamily="18" charset="0"/>
                <a:cs typeface="Times New Roman" panose="02020603050405020304" pitchFamily="18" charset="0"/>
              </a:rPr>
              <a:t>A</a:t>
            </a:r>
            <a:r>
              <a:rPr lang="zh-CN" altLang="en-US" sz="1600" dirty="0">
                <a:latin typeface="Times New Roman" panose="02020603050405020304" pitchFamily="18" charset="0"/>
                <a:cs typeface="Times New Roman" panose="02020603050405020304" pitchFamily="18" charset="0"/>
              </a:rPr>
              <a:t>；大中小三个工作集；读</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写；迁移中</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稳定下的性能表现如上图</a:t>
            </a:r>
            <a:endParaRPr lang="en-US" altLang="zh-CN" sz="1600" dirty="0">
              <a:latin typeface="Times New Roman" panose="02020603050405020304" pitchFamily="18" charset="0"/>
              <a:cs typeface="Times New Roman" panose="02020603050405020304" pitchFamily="18" charset="0"/>
            </a:endParaRPr>
          </a:p>
          <a:p>
            <a:pPr indent="-285750" fontAlgn="base">
              <a:lnSpc>
                <a:spcPct val="130000"/>
              </a:lnSpc>
              <a:spcBef>
                <a:spcPct val="0"/>
              </a:spcBef>
              <a:spcAft>
                <a:spcPct val="0"/>
              </a:spcAft>
              <a:buFontTx/>
              <a:buChar char="•"/>
            </a:pPr>
            <a:r>
              <a:rPr lang="zh-CN" altLang="en-US" sz="1600" dirty="0">
                <a:latin typeface="Times New Roman" panose="02020603050405020304" pitchFamily="18" charset="0"/>
                <a:cs typeface="Times New Roman" panose="02020603050405020304" pitchFamily="18" charset="0"/>
              </a:rPr>
              <a:t>图</a:t>
            </a:r>
            <a:r>
              <a:rPr lang="en-US" altLang="zh-CN" sz="1600" dirty="0">
                <a:latin typeface="Times New Roman" panose="02020603050405020304" pitchFamily="18" charset="0"/>
                <a:cs typeface="Times New Roman" panose="02020603050405020304" pitchFamily="18" charset="0"/>
              </a:rPr>
              <a:t>7(a)</a:t>
            </a:r>
            <a:r>
              <a:rPr lang="zh-CN" altLang="en-US" sz="1600" dirty="0">
                <a:latin typeface="Times New Roman" panose="02020603050405020304" pitchFamily="18" charset="0"/>
                <a:cs typeface="Times New Roman" panose="02020603050405020304" pitchFamily="18" charset="0"/>
              </a:rPr>
              <a:t>小工作集场景下</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读性能与</a:t>
            </a:r>
            <a:r>
              <a:rPr lang="en-US" altLang="zh-CN" sz="1600" dirty="0" err="1">
                <a:latin typeface="Times New Roman" panose="02020603050405020304" pitchFamily="18" charset="0"/>
                <a:cs typeface="Times New Roman" panose="02020603050405020304" pitchFamily="18" charset="0"/>
              </a:rPr>
              <a:t>Memtis</a:t>
            </a:r>
            <a:r>
              <a:rPr lang="zh-CN" altLang="en-US" sz="1600" dirty="0">
                <a:latin typeface="Times New Roman" panose="02020603050405020304" pitchFamily="18" charset="0"/>
                <a:cs typeface="Times New Roman" panose="02020603050405020304" pitchFamily="18" charset="0"/>
              </a:rPr>
              <a:t>相当</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但因频繁迁移导致写性能略逊于</a:t>
            </a:r>
            <a:r>
              <a:rPr lang="en-US" altLang="zh-CN" sz="1600" dirty="0" err="1">
                <a:latin typeface="Times New Roman" panose="02020603050405020304" pitchFamily="18" charset="0"/>
                <a:cs typeface="Times New Roman" panose="02020603050405020304" pitchFamily="18" charset="0"/>
              </a:rPr>
              <a:t>Memtis</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整体优于</a:t>
            </a:r>
            <a:r>
              <a:rPr lang="en-US" altLang="zh-CN" sz="1600" dirty="0">
                <a:latin typeface="Times New Roman" panose="02020603050405020304" pitchFamily="18" charset="0"/>
                <a:cs typeface="Times New Roman" panose="02020603050405020304" pitchFamily="18" charset="0"/>
              </a:rPr>
              <a:t>TPP</a:t>
            </a:r>
            <a:r>
              <a:rPr lang="zh-CN" altLang="en-US" sz="1600" dirty="0">
                <a:latin typeface="Times New Roman" panose="02020603050405020304" pitchFamily="18" charset="0"/>
                <a:cs typeface="Times New Roman" panose="02020603050405020304" pitchFamily="18" charset="0"/>
              </a:rPr>
              <a:t>。</a:t>
            </a:r>
          </a:p>
          <a:p>
            <a:pPr indent="-285750" fontAlgn="base">
              <a:lnSpc>
                <a:spcPct val="130000"/>
              </a:lnSpc>
              <a:spcBef>
                <a:spcPct val="0"/>
              </a:spcBef>
              <a:spcAft>
                <a:spcPct val="0"/>
              </a:spcAft>
              <a:buFontTx/>
              <a:buChar char="•"/>
            </a:pPr>
            <a:r>
              <a:rPr lang="zh-CN" altLang="en-US" sz="1600" dirty="0">
                <a:latin typeface="Times New Roman" panose="02020603050405020304" pitchFamily="18" charset="0"/>
                <a:cs typeface="Times New Roman" panose="02020603050405020304" pitchFamily="18" charset="0"/>
              </a:rPr>
              <a:t>图</a:t>
            </a:r>
            <a:r>
              <a:rPr lang="en-US" altLang="zh-CN" sz="1600" dirty="0">
                <a:latin typeface="Times New Roman" panose="02020603050405020304" pitchFamily="18" charset="0"/>
                <a:cs typeface="Times New Roman" panose="02020603050405020304" pitchFamily="18" charset="0"/>
              </a:rPr>
              <a:t>7(b)</a:t>
            </a:r>
            <a:r>
              <a:rPr lang="zh-CN" altLang="en-US" sz="1600" dirty="0">
                <a:latin typeface="Times New Roman" panose="02020603050405020304" pitchFamily="18" charset="0"/>
                <a:cs typeface="Times New Roman" panose="02020603050405020304" pitchFamily="18" charset="0"/>
              </a:rPr>
              <a:t>中等工作集场景下</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Migration in progress</a:t>
            </a:r>
            <a:r>
              <a:rPr lang="zh-CN" altLang="en-US" sz="1600" dirty="0">
                <a:latin typeface="Times New Roman" panose="02020603050405020304" pitchFamily="18" charset="0"/>
                <a:cs typeface="Times New Roman" panose="02020603050405020304" pitchFamily="18" charset="0"/>
              </a:rPr>
              <a:t>阶段</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和</a:t>
            </a:r>
            <a:r>
              <a:rPr lang="en-US" altLang="zh-CN" sz="1600" dirty="0">
                <a:latin typeface="Times New Roman" panose="02020603050405020304" pitchFamily="18" charset="0"/>
                <a:cs typeface="Times New Roman" panose="02020603050405020304" pitchFamily="18" charset="0"/>
              </a:rPr>
              <a:t>TPP</a:t>
            </a:r>
            <a:r>
              <a:rPr lang="zh-CN" altLang="en-US" sz="1600" dirty="0">
                <a:latin typeface="Times New Roman" panose="02020603050405020304" pitchFamily="18" charset="0"/>
                <a:cs typeface="Times New Roman" panose="02020603050405020304" pitchFamily="18" charset="0"/>
              </a:rPr>
              <a:t>性能不如</a:t>
            </a:r>
            <a:r>
              <a:rPr lang="en-US" altLang="zh-CN" sz="1600" dirty="0" err="1">
                <a:latin typeface="Times New Roman" panose="02020603050405020304" pitchFamily="18" charset="0"/>
                <a:cs typeface="Times New Roman" panose="02020603050405020304" pitchFamily="18" charset="0"/>
              </a:rPr>
              <a:t>Memtis</a:t>
            </a:r>
            <a:r>
              <a:rPr lang="zh-CN" altLang="en-US" sz="1600" dirty="0">
                <a:latin typeface="Times New Roman" panose="02020603050405020304" pitchFamily="18" charset="0"/>
                <a:cs typeface="Times New Roman" panose="02020603050405020304" pitchFamily="18" charset="0"/>
              </a:rPr>
              <a:t>。在</a:t>
            </a:r>
            <a:r>
              <a:rPr lang="en-US" altLang="zh-CN" sz="1600" dirty="0">
                <a:latin typeface="Times New Roman" panose="02020603050405020304" pitchFamily="18" charset="0"/>
                <a:cs typeface="Times New Roman" panose="02020603050405020304" pitchFamily="18" charset="0"/>
              </a:rPr>
              <a:t>Migration stable</a:t>
            </a:r>
            <a:r>
              <a:rPr lang="zh-CN" altLang="en-US" sz="1600" dirty="0">
                <a:latin typeface="Times New Roman" panose="02020603050405020304" pitchFamily="18" charset="0"/>
                <a:cs typeface="Times New Roman" panose="02020603050405020304" pitchFamily="18" charset="0"/>
              </a:rPr>
              <a:t>阶段</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性能明显优于</a:t>
            </a:r>
            <a:r>
              <a:rPr lang="en-US" altLang="zh-CN" sz="1600" dirty="0">
                <a:latin typeface="Times New Roman" panose="02020603050405020304" pitchFamily="18" charset="0"/>
                <a:cs typeface="Times New Roman" panose="02020603050405020304" pitchFamily="18" charset="0"/>
              </a:rPr>
              <a:t>TPP,</a:t>
            </a:r>
            <a:r>
              <a:rPr lang="zh-CN" altLang="en-US" sz="1600" dirty="0">
                <a:latin typeface="Times New Roman" panose="02020603050405020304" pitchFamily="18" charset="0"/>
                <a:cs typeface="Times New Roman" panose="02020603050405020304" pitchFamily="18" charset="0"/>
              </a:rPr>
              <a:t>读性能也超过了</a:t>
            </a:r>
            <a:r>
              <a:rPr lang="en-US" altLang="zh-CN" sz="1600" dirty="0" err="1">
                <a:latin typeface="Times New Roman" panose="02020603050405020304" pitchFamily="18" charset="0"/>
                <a:cs typeface="Times New Roman" panose="02020603050405020304" pitchFamily="18" charset="0"/>
              </a:rPr>
              <a:t>Memtis</a:t>
            </a:r>
            <a:r>
              <a:rPr lang="zh-CN" altLang="en-US" sz="1600" dirty="0">
                <a:latin typeface="Times New Roman" panose="02020603050405020304" pitchFamily="18" charset="0"/>
                <a:cs typeface="Times New Roman" panose="02020603050405020304" pitchFamily="18" charset="0"/>
              </a:rPr>
              <a:t>。</a:t>
            </a:r>
          </a:p>
          <a:p>
            <a:pPr indent="-285750" fontAlgn="base">
              <a:lnSpc>
                <a:spcPct val="130000"/>
              </a:lnSpc>
              <a:spcBef>
                <a:spcPct val="0"/>
              </a:spcBef>
              <a:spcAft>
                <a:spcPct val="0"/>
              </a:spcAft>
              <a:buFontTx/>
              <a:buChar char="•"/>
            </a:pPr>
            <a:r>
              <a:rPr lang="zh-CN" altLang="en-US" sz="1600" dirty="0">
                <a:latin typeface="Times New Roman" panose="02020603050405020304" pitchFamily="18" charset="0"/>
                <a:cs typeface="Times New Roman" panose="02020603050405020304" pitchFamily="18" charset="0"/>
              </a:rPr>
              <a:t>图</a:t>
            </a:r>
            <a:r>
              <a:rPr lang="en-US" altLang="zh-CN" sz="1600" dirty="0">
                <a:latin typeface="Times New Roman" panose="02020603050405020304" pitchFamily="18" charset="0"/>
                <a:cs typeface="Times New Roman" panose="02020603050405020304" pitchFamily="18" charset="0"/>
              </a:rPr>
              <a:t>7(c)</a:t>
            </a:r>
            <a:r>
              <a:rPr lang="zh-CN" altLang="en-US" sz="1600" dirty="0">
                <a:latin typeface="Times New Roman" panose="02020603050405020304" pitchFamily="18" charset="0"/>
                <a:cs typeface="Times New Roman" panose="02020603050405020304" pitchFamily="18" charset="0"/>
              </a:rPr>
              <a:t>大工作集场景下</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和</a:t>
            </a:r>
            <a:r>
              <a:rPr lang="en-US" altLang="zh-CN" sz="1600" dirty="0">
                <a:latin typeface="Times New Roman" panose="02020603050405020304" pitchFamily="18" charset="0"/>
                <a:cs typeface="Times New Roman" panose="02020603050405020304" pitchFamily="18" charset="0"/>
              </a:rPr>
              <a:t>TPP</a:t>
            </a:r>
            <a:r>
              <a:rPr lang="zh-CN" altLang="en-US" sz="1600" dirty="0">
                <a:latin typeface="Times New Roman" panose="02020603050405020304" pitchFamily="18" charset="0"/>
                <a:cs typeface="Times New Roman" panose="02020603050405020304" pitchFamily="18" charset="0"/>
              </a:rPr>
              <a:t>性能均不及</a:t>
            </a:r>
            <a:r>
              <a:rPr lang="en-US" altLang="zh-CN" sz="1600" dirty="0" err="1">
                <a:latin typeface="Times New Roman" panose="02020603050405020304" pitchFamily="18" charset="0"/>
                <a:cs typeface="Times New Roman" panose="02020603050405020304" pitchFamily="18" charset="0"/>
              </a:rPr>
              <a:t>Memtis</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但</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仍显著优于</a:t>
            </a:r>
            <a:r>
              <a:rPr lang="en-US" altLang="zh-CN" sz="1600" dirty="0">
                <a:latin typeface="Times New Roman" panose="02020603050405020304" pitchFamily="18" charset="0"/>
                <a:cs typeface="Times New Roman" panose="02020603050405020304" pitchFamily="18" charset="0"/>
              </a:rPr>
              <a:t>TPP</a:t>
            </a:r>
            <a:r>
              <a:rPr lang="zh-CN" altLang="en-US" sz="1600" dirty="0">
                <a:latin typeface="Times New Roman" panose="02020603050405020304" pitchFamily="18" charset="0"/>
                <a:cs typeface="Times New Roman" panose="02020603050405020304" pitchFamily="18" charset="0"/>
              </a:rPr>
              <a:t>。</a:t>
            </a:r>
          </a:p>
        </p:txBody>
      </p:sp>
      <p:pic>
        <p:nvPicPr>
          <p:cNvPr id="16" name="图片 15">
            <a:extLst>
              <a:ext uri="{FF2B5EF4-FFF2-40B4-BE49-F238E27FC236}">
                <a16:creationId xmlns:a16="http://schemas.microsoft.com/office/drawing/2014/main" id="{B10B6568-0FE9-DEB7-6E9C-B228D7CE364B}"/>
              </a:ext>
            </a:extLst>
          </p:cNvPr>
          <p:cNvPicPr>
            <a:picLocks noChangeAspect="1"/>
          </p:cNvPicPr>
          <p:nvPr/>
        </p:nvPicPr>
        <p:blipFill>
          <a:blip r:embed="rId5"/>
          <a:stretch>
            <a:fillRect/>
          </a:stretch>
        </p:blipFill>
        <p:spPr>
          <a:xfrm>
            <a:off x="184731" y="1820224"/>
            <a:ext cx="12007269" cy="2079812"/>
          </a:xfrm>
          <a:prstGeom prst="rect">
            <a:avLst/>
          </a:prstGeom>
        </p:spPr>
      </p:pic>
    </p:spTree>
    <p:extLst>
      <p:ext uri="{BB962C8B-B14F-4D97-AF65-F5344CB8AC3E}">
        <p14:creationId xmlns:p14="http://schemas.microsoft.com/office/powerpoint/2010/main" val="343309561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082655" cy="892130"/>
          </a:xfrm>
          <a:prstGeom prst="rect">
            <a:avLst/>
          </a:prstGeom>
          <a:noFill/>
        </p:spPr>
        <p:txBody>
          <a:bodyPr wrap="square" rtlCol="0"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1"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333333"/>
              </a:solidFill>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A92A663C-2611-1B3F-1EB7-070EECAA3F4B}"/>
              </a:ext>
            </a:extLst>
          </p:cNvPr>
          <p:cNvSpPr txBox="1"/>
          <p:nvPr/>
        </p:nvSpPr>
        <p:spPr>
          <a:xfrm>
            <a:off x="385590" y="1193511"/>
            <a:ext cx="3710326"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真实应用测试</a:t>
            </a:r>
            <a:r>
              <a:rPr lang="en-US" altLang="zh-CN" sz="2000" b="1" dirty="0">
                <a:solidFill>
                  <a:srgbClr val="4747BA"/>
                </a:solidFill>
                <a:ea typeface="+mn-lt"/>
                <a:cs typeface="Times New Roman" panose="02020603050405020304" pitchFamily="18" charset="0"/>
              </a:rPr>
              <a:t>:</a:t>
            </a:r>
          </a:p>
        </p:txBody>
      </p:sp>
      <p:sp>
        <p:nvSpPr>
          <p:cNvPr id="4" name="文本框 3">
            <a:extLst>
              <a:ext uri="{FF2B5EF4-FFF2-40B4-BE49-F238E27FC236}">
                <a16:creationId xmlns:a16="http://schemas.microsoft.com/office/drawing/2014/main" id="{BE646819-AB7B-0C33-76DA-2CE3F5E54DAC}"/>
              </a:ext>
            </a:extLst>
          </p:cNvPr>
          <p:cNvSpPr txBox="1"/>
          <p:nvPr/>
        </p:nvSpPr>
        <p:spPr>
          <a:xfrm>
            <a:off x="467359" y="4365254"/>
            <a:ext cx="10640907" cy="1502719"/>
          </a:xfrm>
          <a:prstGeom prst="rect">
            <a:avLst/>
          </a:prstGeom>
          <a:noFill/>
        </p:spPr>
        <p:txBody>
          <a:bodyPr wrap="square">
            <a:spAutoFit/>
          </a:bodyPr>
          <a:lstStyle/>
          <a:p>
            <a:pPr marR="0" lvl="0" indent="0" fontAlgn="base">
              <a:lnSpc>
                <a:spcPct val="130000"/>
              </a:lnSpc>
              <a:spcBef>
                <a:spcPct val="0"/>
              </a:spcBef>
              <a:spcAft>
                <a:spcPct val="0"/>
              </a:spcAft>
              <a:buClrTx/>
              <a:buSzTx/>
              <a:buFontTx/>
              <a:buChar char="•"/>
              <a:tabLst/>
            </a:pPr>
            <a:r>
              <a:rPr lang="zh-CN" altLang="en-US" dirty="0">
                <a:latin typeface="Times New Roman" panose="02020603050405020304" pitchFamily="18" charset="0"/>
                <a:cs typeface="Times New Roman" panose="02020603050405020304" pitchFamily="18" charset="0"/>
              </a:rPr>
              <a:t> 上图中为</a:t>
            </a:r>
            <a:r>
              <a:rPr lang="zh-CN" altLang="zh-CN" dirty="0">
                <a:latin typeface="Times New Roman" panose="02020603050405020304" pitchFamily="18" charset="0"/>
                <a:cs typeface="Times New Roman" panose="02020603050405020304" pitchFamily="18" charset="0"/>
              </a:rPr>
              <a:t>Redis测试,小工作集情况下NOMAD性能最优,大工作集时优于TPP但不及Memtis。 </a:t>
            </a:r>
          </a:p>
          <a:p>
            <a:pPr marR="0" lvl="0" indent="0" fontAlgn="base">
              <a:lnSpc>
                <a:spcPct val="130000"/>
              </a:lnSpc>
              <a:spcBef>
                <a:spcPct val="0"/>
              </a:spcBef>
              <a:spcAft>
                <a:spcPct val="0"/>
              </a:spcAft>
              <a:buClrTx/>
              <a:buSzTx/>
              <a:buFontTx/>
              <a:buChar char="•"/>
              <a:tabLst/>
            </a:pPr>
            <a:r>
              <a:rPr lang="zh-CN"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PageRank测试,小工作集时各方法性能相近,大工作集(图15)时NOMAD性能是TPP的2倍且略优于Memtis。 </a:t>
            </a:r>
          </a:p>
          <a:p>
            <a:pPr marR="0" lvl="0" indent="0" fontAlgn="base">
              <a:lnSpc>
                <a:spcPct val="130000"/>
              </a:lnSpc>
              <a:spcBef>
                <a:spcPct val="0"/>
              </a:spcBef>
              <a:spcAft>
                <a:spcPct val="0"/>
              </a:spcAft>
              <a:buClrTx/>
              <a:buSzTx/>
              <a:buFontTx/>
              <a:buChar char="•"/>
              <a:tabLst/>
            </a:pPr>
            <a:r>
              <a:rPr lang="en-US" altLang="zh-CN" dirty="0">
                <a:latin typeface="Times New Roman" panose="02020603050405020304" pitchFamily="18" charset="0"/>
                <a:cs typeface="Times New Roman" panose="02020603050405020304" pitchFamily="18" charset="0"/>
              </a:rPr>
              <a:t>  </a:t>
            </a:r>
            <a:r>
              <a:rPr lang="zh-CN" altLang="zh-CN" dirty="0">
                <a:latin typeface="Times New Roman" panose="02020603050405020304" pitchFamily="18" charset="0"/>
                <a:cs typeface="Times New Roman" panose="02020603050405020304" pitchFamily="18" charset="0"/>
              </a:rPr>
              <a:t>Liblinear测试,小工作集时NOMAD和TPP显著优于其他,大工作集(图16)时NOMAD保持高性能而TPP大幅下降。 </a:t>
            </a:r>
          </a:p>
        </p:txBody>
      </p:sp>
      <p:pic>
        <p:nvPicPr>
          <p:cNvPr id="5" name="图片 4">
            <a:extLst>
              <a:ext uri="{FF2B5EF4-FFF2-40B4-BE49-F238E27FC236}">
                <a16:creationId xmlns:a16="http://schemas.microsoft.com/office/drawing/2014/main" id="{CF76B73D-552C-CD40-3617-11FD547AE796}"/>
              </a:ext>
            </a:extLst>
          </p:cNvPr>
          <p:cNvPicPr>
            <a:picLocks noChangeAspect="1"/>
          </p:cNvPicPr>
          <p:nvPr/>
        </p:nvPicPr>
        <p:blipFill>
          <a:blip r:embed="rId5"/>
          <a:stretch>
            <a:fillRect/>
          </a:stretch>
        </p:blipFill>
        <p:spPr>
          <a:xfrm>
            <a:off x="467360" y="1656869"/>
            <a:ext cx="7829973" cy="2609991"/>
          </a:xfrm>
          <a:prstGeom prst="rect">
            <a:avLst/>
          </a:prstGeom>
        </p:spPr>
      </p:pic>
    </p:spTree>
    <p:extLst>
      <p:ext uri="{BB962C8B-B14F-4D97-AF65-F5344CB8AC3E}">
        <p14:creationId xmlns:p14="http://schemas.microsoft.com/office/powerpoint/2010/main" val="301663855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8" name="文本框 7"/>
          <p:cNvSpPr txBox="1"/>
          <p:nvPr/>
        </p:nvSpPr>
        <p:spPr>
          <a:xfrm>
            <a:off x="467360" y="1369696"/>
            <a:ext cx="1141307" cy="399826"/>
          </a:xfrm>
          <a:prstGeom prst="rect">
            <a:avLst/>
          </a:prstGeom>
          <a:noFill/>
        </p:spPr>
        <p:txBody>
          <a:bodyPr wrap="square" rtlCol="0" anchor="t">
            <a:noAutofit/>
          </a:bodyPr>
          <a:lstStyle/>
          <a:p>
            <a:r>
              <a:rPr lang="zh-CN" altLang="en-US" sz="1800" b="1" dirty="0">
                <a:solidFill>
                  <a:srgbClr val="4747BA"/>
                </a:solidFill>
                <a:ea typeface="+mn-lt"/>
                <a:cs typeface="Times New Roman" panose="02020603050405020304" pitchFamily="18" charset="0"/>
              </a:rPr>
              <a:t>平台对比</a:t>
            </a:r>
            <a:endParaRPr lang="en-US" altLang="zh-CN" sz="1800" b="1" dirty="0">
              <a:solidFill>
                <a:srgbClr val="4747BA"/>
              </a:solidFill>
              <a:ea typeface="+mn-lt"/>
              <a:cs typeface="Times New Roman" panose="02020603050405020304" pitchFamily="18"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 name="文本框 1">
            <a:extLst>
              <a:ext uri="{FF2B5EF4-FFF2-40B4-BE49-F238E27FC236}">
                <a16:creationId xmlns:a16="http://schemas.microsoft.com/office/drawing/2014/main" id="{A92A663C-2611-1B3F-1EB7-070EECAA3F4B}"/>
              </a:ext>
            </a:extLst>
          </p:cNvPr>
          <p:cNvSpPr txBox="1"/>
          <p:nvPr/>
        </p:nvSpPr>
        <p:spPr>
          <a:xfrm>
            <a:off x="467359" y="1947449"/>
            <a:ext cx="9164810" cy="707886"/>
          </a:xfrm>
          <a:prstGeom prst="rect">
            <a:avLst/>
          </a:prstGeom>
          <a:noFill/>
        </p:spPr>
        <p:txBody>
          <a:bodyPr wrap="square">
            <a:spAutoFit/>
          </a:bodyPr>
          <a:lstStyle/>
          <a:p>
            <a:r>
              <a:rPr lang="en-US" altLang="zh-CN" sz="2000" dirty="0"/>
              <a:t>NOMAD</a:t>
            </a:r>
            <a:r>
              <a:rPr lang="zh-CN" altLang="en-US" sz="2000" dirty="0"/>
              <a:t>在搭载更快更大</a:t>
            </a:r>
            <a:r>
              <a:rPr lang="en-US" altLang="zh-CN" sz="2000" dirty="0"/>
              <a:t>CXL</a:t>
            </a:r>
            <a:r>
              <a:rPr lang="zh-CN" altLang="en-US" sz="2000" dirty="0"/>
              <a:t>内存的平台</a:t>
            </a:r>
            <a:r>
              <a:rPr lang="en-US" altLang="zh-CN" sz="2000" dirty="0"/>
              <a:t>D</a:t>
            </a:r>
            <a:r>
              <a:rPr lang="zh-CN" altLang="en-US" sz="2000" dirty="0"/>
              <a:t>上性能提升更明显</a:t>
            </a:r>
            <a:r>
              <a:rPr lang="en-US" altLang="zh-CN" sz="2000" dirty="0"/>
              <a:t>(</a:t>
            </a:r>
            <a:r>
              <a:rPr lang="zh-CN" altLang="en-US" sz="2000" dirty="0"/>
              <a:t>如图</a:t>
            </a:r>
            <a:r>
              <a:rPr lang="en-US" altLang="zh-CN" sz="2000" dirty="0"/>
              <a:t>)</a:t>
            </a:r>
            <a:r>
              <a:rPr lang="zh-CN" altLang="en-US" sz="2000" dirty="0"/>
              <a:t>。</a:t>
            </a:r>
          </a:p>
          <a:p>
            <a:r>
              <a:rPr lang="zh-CN" altLang="en-US" sz="2000" dirty="0"/>
              <a:t>平台</a:t>
            </a:r>
            <a:r>
              <a:rPr lang="en-US" altLang="zh-CN" sz="2000" dirty="0"/>
              <a:t>A</a:t>
            </a:r>
            <a:r>
              <a:rPr lang="zh-CN" altLang="en-US" sz="2000" dirty="0"/>
              <a:t>和</a:t>
            </a:r>
            <a:r>
              <a:rPr lang="en-US" altLang="zh-CN" sz="2000" dirty="0"/>
              <a:t>B</a:t>
            </a:r>
            <a:r>
              <a:rPr lang="zh-CN" altLang="en-US" sz="2000" dirty="0"/>
              <a:t>在微基准测试中差异不大</a:t>
            </a:r>
            <a:r>
              <a:rPr lang="en-US" altLang="zh-CN" sz="2000" dirty="0"/>
              <a:t>,</a:t>
            </a:r>
            <a:r>
              <a:rPr lang="zh-CN" altLang="en-US" sz="2000" dirty="0"/>
              <a:t>在真实应用中略有不同。</a:t>
            </a:r>
          </a:p>
        </p:txBody>
      </p:sp>
      <p:pic>
        <p:nvPicPr>
          <p:cNvPr id="13" name="图片 12">
            <a:extLst>
              <a:ext uri="{FF2B5EF4-FFF2-40B4-BE49-F238E27FC236}">
                <a16:creationId xmlns:a16="http://schemas.microsoft.com/office/drawing/2014/main" id="{F5AC4F02-B396-806A-CB0F-9D3342ACCD9F}"/>
              </a:ext>
            </a:extLst>
          </p:cNvPr>
          <p:cNvPicPr>
            <a:picLocks noChangeAspect="1"/>
          </p:cNvPicPr>
          <p:nvPr/>
        </p:nvPicPr>
        <p:blipFill>
          <a:blip r:embed="rId5"/>
          <a:stretch>
            <a:fillRect/>
          </a:stretch>
        </p:blipFill>
        <p:spPr>
          <a:xfrm>
            <a:off x="406319" y="3112941"/>
            <a:ext cx="11379362" cy="2614533"/>
          </a:xfrm>
          <a:prstGeom prst="rect">
            <a:avLst/>
          </a:prstGeom>
        </p:spPr>
      </p:pic>
    </p:spTree>
    <p:extLst>
      <p:ext uri="{BB962C8B-B14F-4D97-AF65-F5344CB8AC3E}">
        <p14:creationId xmlns:p14="http://schemas.microsoft.com/office/powerpoint/2010/main" val="85821151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25496"/>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5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实验</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6" name="Rectangle 4">
            <a:extLst>
              <a:ext uri="{FF2B5EF4-FFF2-40B4-BE49-F238E27FC236}">
                <a16:creationId xmlns:a16="http://schemas.microsoft.com/office/drawing/2014/main" id="{3A78CC13-6430-8B6D-08E7-A78B33E4D08D}"/>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3FDBBE30-3DBB-2555-7FB9-58DF366028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4527F69C-C5AD-9C40-8224-FFB1B1E50857}"/>
              </a:ext>
            </a:extLst>
          </p:cNvPr>
          <p:cNvSpPr txBox="1"/>
          <p:nvPr/>
        </p:nvSpPr>
        <p:spPr>
          <a:xfrm>
            <a:off x="484291" y="2072992"/>
            <a:ext cx="9363578" cy="3604961"/>
          </a:xfrm>
          <a:prstGeom prst="rect">
            <a:avLst/>
          </a:prstGeom>
          <a:noFill/>
        </p:spPr>
        <p:txBody>
          <a:bodyPr wrap="square">
            <a:spAutoFit/>
          </a:bodyPr>
          <a:lstStyle/>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当工作集小于快速内存容量时</a:t>
            </a:r>
            <a:r>
              <a:rPr lang="en-US" altLang="zh-CN" dirty="0">
                <a:latin typeface="Times New Roman" panose="02020603050405020304" pitchFamily="18" charset="0"/>
                <a:cs typeface="Times New Roman" panose="02020603050405020304" pitchFamily="18" charset="0"/>
              </a:rPr>
              <a:t>,NOMAD</a:t>
            </a:r>
            <a:r>
              <a:rPr lang="zh-CN" altLang="en-US" dirty="0">
                <a:latin typeface="Times New Roman" panose="02020603050405020304" pitchFamily="18" charset="0"/>
                <a:cs typeface="Times New Roman" panose="02020603050405020304" pitchFamily="18" charset="0"/>
              </a:rPr>
              <a:t>通过异步事务性页面迁移</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保持了较高性能。</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当工作集接近或超过快速内存容量时</a:t>
            </a:r>
            <a:r>
              <a:rPr lang="en-US" altLang="zh-CN" dirty="0">
                <a:latin typeface="Times New Roman" panose="02020603050405020304" pitchFamily="18" charset="0"/>
                <a:cs typeface="Times New Roman" panose="02020603050405020304" pitchFamily="18" charset="0"/>
              </a:rPr>
              <a:t>,NOMAD</a:t>
            </a:r>
            <a:r>
              <a:rPr lang="zh-CN" altLang="en-US" dirty="0">
                <a:latin typeface="Times New Roman" panose="02020603050405020304" pitchFamily="18" charset="0"/>
                <a:cs typeface="Times New Roman" panose="02020603050405020304" pitchFamily="18" charset="0"/>
              </a:rPr>
              <a:t>基于缺页的迁移开销可能会影响性能。</a:t>
            </a:r>
          </a:p>
          <a:p>
            <a:pPr marL="342900" indent="-342900">
              <a:lnSpc>
                <a:spcPct val="150000"/>
              </a:lnSpc>
              <a:buFont typeface="+mj-lt"/>
              <a:buAutoNum type="arabicPeriod"/>
            </a:pPr>
            <a:r>
              <a:rPr lang="en-US" altLang="zh-CN" dirty="0">
                <a:latin typeface="Times New Roman" panose="02020603050405020304" pitchFamily="18" charset="0"/>
                <a:cs typeface="Times New Roman" panose="02020603050405020304" pitchFamily="18" charset="0"/>
              </a:rPr>
              <a:t>NOMAD</a:t>
            </a:r>
            <a:r>
              <a:rPr lang="zh-CN" altLang="en-US" dirty="0">
                <a:latin typeface="Times New Roman" panose="02020603050405020304" pitchFamily="18" charset="0"/>
                <a:cs typeface="Times New Roman" panose="02020603050405020304" pitchFamily="18" charset="0"/>
              </a:rPr>
              <a:t>的影子页面机制</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在严重内存抖动下仍能保持读操作的高性能。</a:t>
            </a:r>
          </a:p>
          <a:p>
            <a:pPr marL="342900" indent="-342900">
              <a:lnSpc>
                <a:spcPct val="150000"/>
              </a:lnSpc>
              <a:buFont typeface="+mj-lt"/>
              <a:buAutoNum type="arabicPeriod"/>
            </a:pPr>
            <a:r>
              <a:rPr lang="zh-CN" altLang="en-US" dirty="0">
                <a:latin typeface="Times New Roman" panose="02020603050405020304" pitchFamily="18" charset="0"/>
                <a:cs typeface="Times New Roman" panose="02020603050405020304" pitchFamily="18" charset="0"/>
              </a:rPr>
              <a:t>在所有测试场景中</a:t>
            </a:r>
            <a:r>
              <a:rPr lang="en-US" altLang="zh-CN" dirty="0">
                <a:latin typeface="Times New Roman" panose="02020603050405020304" pitchFamily="18" charset="0"/>
                <a:cs typeface="Times New Roman" panose="02020603050405020304" pitchFamily="18" charset="0"/>
              </a:rPr>
              <a:t>,NOMAD</a:t>
            </a:r>
            <a:r>
              <a:rPr lang="zh-CN" altLang="en-US" dirty="0">
                <a:latin typeface="Times New Roman" panose="02020603050405020304" pitchFamily="18" charset="0"/>
                <a:cs typeface="Times New Roman" panose="02020603050405020304" pitchFamily="18" charset="0"/>
              </a:rPr>
              <a:t>性能显著优于</a:t>
            </a:r>
            <a:r>
              <a:rPr lang="en-US" altLang="zh-CN" dirty="0">
                <a:latin typeface="Times New Roman" panose="02020603050405020304" pitchFamily="18" charset="0"/>
                <a:cs typeface="Times New Roman" panose="02020603050405020304" pitchFamily="18" charset="0"/>
              </a:rPr>
              <a:t>Linux</a:t>
            </a:r>
            <a:r>
              <a:rPr lang="zh-CN" altLang="en-US" dirty="0">
                <a:latin typeface="Times New Roman" panose="02020603050405020304" pitchFamily="18" charset="0"/>
                <a:cs typeface="Times New Roman" panose="02020603050405020304" pitchFamily="18" charset="0"/>
              </a:rPr>
              <a:t>默认的</a:t>
            </a:r>
            <a:r>
              <a:rPr lang="en-US" altLang="zh-CN" dirty="0">
                <a:latin typeface="Times New Roman" panose="02020603050405020304" pitchFamily="18" charset="0"/>
                <a:cs typeface="Times New Roman" panose="02020603050405020304" pitchFamily="18" charset="0"/>
              </a:rPr>
              <a:t>TPP</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en-US" b="1" dirty="0">
                <a:latin typeface="Times New Roman" panose="02020603050405020304" pitchFamily="18" charset="0"/>
                <a:cs typeface="Times New Roman" panose="02020603050405020304" pitchFamily="18" charset="0"/>
              </a:rPr>
              <a:t>局限</a:t>
            </a:r>
            <a:r>
              <a:rPr lang="zh-CN" altLang="en-US"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事务性页迁移需要两次TLB shootdown,对于多进程共享页面开销大</a:t>
            </a:r>
            <a:r>
              <a:rPr lang="zh-CN" altLang="en-US" dirty="0">
                <a:latin typeface="Times New Roman" panose="02020603050405020304" pitchFamily="18" charset="0"/>
                <a:cs typeface="Times New Roman" panose="02020603050405020304" pitchFamily="18" charset="0"/>
              </a:rPr>
              <a:t>。</a:t>
            </a:r>
            <a:endParaRPr lang="zh-CN" altLang="zh-CN"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a:p>
            <a:pPr>
              <a:lnSpc>
                <a:spcPct val="150000"/>
              </a:lnSpc>
              <a:buFont typeface="Arial" panose="020B0604020202020204" pitchFamily="34" charset="0"/>
              <a:buChar char="•"/>
            </a:pPr>
            <a:endParaRPr lang="zh-CN" altLang="en-US" b="1" dirty="0"/>
          </a:p>
        </p:txBody>
      </p:sp>
      <p:sp>
        <p:nvSpPr>
          <p:cNvPr id="9" name="文本框 8">
            <a:extLst>
              <a:ext uri="{FF2B5EF4-FFF2-40B4-BE49-F238E27FC236}">
                <a16:creationId xmlns:a16="http://schemas.microsoft.com/office/drawing/2014/main" id="{0071694B-B00F-536E-6373-47CB980FC143}"/>
              </a:ext>
            </a:extLst>
          </p:cNvPr>
          <p:cNvSpPr txBox="1"/>
          <p:nvPr/>
        </p:nvSpPr>
        <p:spPr>
          <a:xfrm>
            <a:off x="484291" y="1402788"/>
            <a:ext cx="1141307" cy="399826"/>
          </a:xfrm>
          <a:prstGeom prst="rect">
            <a:avLst/>
          </a:prstGeom>
          <a:noFill/>
        </p:spPr>
        <p:txBody>
          <a:bodyPr wrap="square" rtlCol="0" anchor="t">
            <a:noAutofit/>
          </a:bodyPr>
          <a:lstStyle/>
          <a:p>
            <a:r>
              <a:rPr lang="zh-CN" altLang="en-US" b="1" dirty="0">
                <a:solidFill>
                  <a:srgbClr val="4747BA"/>
                </a:solidFill>
                <a:ea typeface="+mn-lt"/>
                <a:cs typeface="Times New Roman" panose="02020603050405020304" pitchFamily="18" charset="0"/>
              </a:rPr>
              <a:t>总结</a:t>
            </a:r>
            <a:endParaRPr lang="en-US" altLang="zh-CN" sz="1800" b="1" dirty="0">
              <a:solidFill>
                <a:srgbClr val="4747BA"/>
              </a:solidFill>
              <a:ea typeface="+mn-lt"/>
              <a:cs typeface="Times New Roman" panose="02020603050405020304" pitchFamily="18" charset="0"/>
            </a:endParaRPr>
          </a:p>
        </p:txBody>
      </p:sp>
    </p:spTree>
    <p:extLst>
      <p:ext uri="{BB962C8B-B14F-4D97-AF65-F5344CB8AC3E}">
        <p14:creationId xmlns:p14="http://schemas.microsoft.com/office/powerpoint/2010/main" val="288941881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385590" y="1368362"/>
            <a:ext cx="11528710" cy="4527843"/>
          </a:xfrm>
          <a:prstGeom prst="rect">
            <a:avLst/>
          </a:prstGeom>
          <a:noFill/>
        </p:spPr>
        <p:txBody>
          <a:bodyPr wrap="square" rtlCol="0">
            <a:spAutoFit/>
          </a:bodyPr>
          <a:lstStyle/>
          <a:p>
            <a:pPr>
              <a:lnSpc>
                <a:spcPct val="150000"/>
              </a:lnSpc>
            </a:pPr>
            <a:r>
              <a:rPr lang="zh-CN" altLang="en-US" dirty="0">
                <a:latin typeface="Times New Roman" panose="02020603050405020304" pitchFamily="18" charset="0"/>
                <a:cs typeface="Times New Roman" panose="02020603050405020304" pitchFamily="18" charset="0"/>
              </a:rPr>
              <a:t>随着新型设备</a:t>
            </a:r>
            <a:r>
              <a:rPr lang="zh-CN" altLang="en-US" sz="1400" dirty="0">
                <a:latin typeface="Times New Roman" panose="02020603050405020304" pitchFamily="18" charset="0"/>
                <a:cs typeface="Times New Roman" panose="02020603050405020304" pitchFamily="18" charset="0"/>
              </a:rPr>
              <a:t>（</a:t>
            </a:r>
            <a:r>
              <a:rPr kumimoji="0" lang="zh-CN" altLang="zh-CN" sz="1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HBM，DRAM，PM，CXL-memory</a:t>
            </a:r>
            <a:r>
              <a:rPr lang="zh-CN" altLang="en-US" sz="14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的出现，分层内存系统</a:t>
            </a:r>
            <a:r>
              <a:rPr lang="en-US" altLang="zh-CN" dirty="0">
                <a:latin typeface="Times New Roman" panose="02020603050405020304" pitchFamily="18" charset="0"/>
                <a:cs typeface="Times New Roman" panose="02020603050405020304" pitchFamily="18" charset="0"/>
              </a:rPr>
              <a:t>(tiered memory systems)</a:t>
            </a:r>
            <a:r>
              <a:rPr lang="zh-CN" altLang="en-US" dirty="0">
                <a:latin typeface="Times New Roman" panose="02020603050405020304" pitchFamily="18" charset="0"/>
                <a:cs typeface="Times New Roman" panose="02020603050405020304" pitchFamily="18" charset="0"/>
              </a:rPr>
              <a:t>成为现实。</a:t>
            </a:r>
            <a:r>
              <a:rPr lang="zh-CN" altLang="en-US" b="1" dirty="0">
                <a:latin typeface="Times New Roman" panose="02020603050405020304" pitchFamily="18" charset="0"/>
                <a:cs typeface="Times New Roman" panose="02020603050405020304" pitchFamily="18" charset="0"/>
              </a:rPr>
              <a:t>页面迁移</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Page migration</a:t>
            </a:r>
            <a:r>
              <a:rPr lang="zh-CN" altLang="en-US" sz="1600"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是操作系统中管理分层内存的默认方法，旨在尽可能将热数据移入快速内存，以优化数据访问性能，同时使用慢速空间来容纳从快速内存溢出的数据。</a:t>
            </a:r>
            <a:endParaRPr lang="en-US" altLang="zh-CN" dirty="0">
              <a:latin typeface="Times New Roman" panose="02020603050405020304" pitchFamily="18" charset="0"/>
              <a:cs typeface="Times New Roman" panose="02020603050405020304" pitchFamily="18" charset="0"/>
            </a:endParaRPr>
          </a:p>
          <a:p>
            <a:pPr>
              <a:lnSpc>
                <a:spcPct val="150000"/>
              </a:lnSpc>
            </a:pPr>
            <a:endParaRPr lang="en-US" altLang="zh-CN" dirty="0">
              <a:latin typeface="Times New Roman" panose="02020603050405020304" pitchFamily="18" charset="0"/>
              <a:cs typeface="Times New Roman" panose="02020603050405020304" pitchFamily="18" charset="0"/>
            </a:endParaRPr>
          </a:p>
          <a:p>
            <a:pPr>
              <a:lnSpc>
                <a:spcPct val="150000"/>
              </a:lnSpc>
            </a:pPr>
            <a:r>
              <a:rPr lang="zh-CN" altLang="zh-CN" dirty="0">
                <a:latin typeface="Times New Roman" panose="02020603050405020304" pitchFamily="18" charset="0"/>
                <a:cs typeface="Times New Roman" panose="02020603050405020304" pitchFamily="18" charset="0"/>
              </a:rPr>
              <a:t>现有研究已经证明了各种页面迁移优化的有效性</a:t>
            </a:r>
            <a:r>
              <a:rPr lang="zh-CN" altLang="en-US" sz="1600" dirty="0">
                <a:solidFill>
                  <a:srgbClr val="777777"/>
                </a:solidFill>
                <a:latin typeface="Open Sans" panose="020B0606030504020204" pitchFamily="34" charset="0"/>
                <a:cs typeface="Open Sans" panose="020B0606030504020204" pitchFamily="34" charset="0"/>
              </a:rPr>
              <a:t>（例如</a:t>
            </a:r>
            <a:r>
              <a:rPr lang="en-US" altLang="zh-CN" sz="1600" dirty="0">
                <a:solidFill>
                  <a:srgbClr val="777777"/>
                </a:solidFill>
                <a:latin typeface="Open Sans" panose="020B0606030504020204" pitchFamily="34" charset="0"/>
                <a:cs typeface="Open Sans" panose="020B0606030504020204" pitchFamily="34" charset="0"/>
              </a:rPr>
              <a:t>: Nimble</a:t>
            </a:r>
            <a:r>
              <a:rPr lang="zh-CN" altLang="en-US" sz="1600" dirty="0">
                <a:solidFill>
                  <a:srgbClr val="777777"/>
                </a:solidFill>
                <a:latin typeface="Open Sans" panose="020B0606030504020204" pitchFamily="34" charset="0"/>
                <a:cs typeface="Open Sans" panose="020B0606030504020204" pitchFamily="34" charset="0"/>
              </a:rPr>
              <a:t>、透明页面放置</a:t>
            </a:r>
            <a:r>
              <a:rPr lang="en-US" altLang="zh-CN" sz="1600" dirty="0">
                <a:solidFill>
                  <a:srgbClr val="777777"/>
                </a:solidFill>
                <a:latin typeface="Open Sans" panose="020B0606030504020204" pitchFamily="34" charset="0"/>
                <a:cs typeface="Open Sans" panose="020B0606030504020204" pitchFamily="34" charset="0"/>
              </a:rPr>
              <a:t>(TPP)</a:t>
            </a:r>
            <a:r>
              <a:rPr lang="zh-CN" altLang="en-US" sz="1600" dirty="0">
                <a:solidFill>
                  <a:srgbClr val="777777"/>
                </a:solidFill>
                <a:latin typeface="Open Sans" panose="020B0606030504020204" pitchFamily="34" charset="0"/>
                <a:cs typeface="Open Sans" panose="020B0606030504020204" pitchFamily="34" charset="0"/>
              </a:rPr>
              <a:t>、</a:t>
            </a:r>
            <a:r>
              <a:rPr lang="en-US" altLang="zh-CN" sz="1600" dirty="0" err="1">
                <a:solidFill>
                  <a:srgbClr val="777777"/>
                </a:solidFill>
                <a:latin typeface="Open Sans" panose="020B0606030504020204" pitchFamily="34" charset="0"/>
                <a:cs typeface="Open Sans" panose="020B0606030504020204" pitchFamily="34" charset="0"/>
              </a:rPr>
              <a:t>Memtis</a:t>
            </a:r>
            <a:r>
              <a:rPr lang="zh-CN" altLang="en-US" sz="1600" dirty="0">
                <a:solidFill>
                  <a:srgbClr val="777777"/>
                </a:solidFill>
                <a:latin typeface="Open Sans" panose="020B0606030504020204" pitchFamily="34" charset="0"/>
                <a:cs typeface="Open Sans" panose="020B0606030504020204" pitchFamily="34" charset="0"/>
              </a:rPr>
              <a:t>和</a:t>
            </a:r>
            <a:r>
              <a:rPr lang="en-US" altLang="zh-CN" sz="1600" dirty="0">
                <a:solidFill>
                  <a:srgbClr val="777777"/>
                </a:solidFill>
                <a:latin typeface="Open Sans" panose="020B0606030504020204" pitchFamily="34" charset="0"/>
                <a:cs typeface="Open Sans" panose="020B0606030504020204" pitchFamily="34" charset="0"/>
              </a:rPr>
              <a:t>TMTS</a:t>
            </a:r>
            <a:r>
              <a:rPr lang="zh-CN" altLang="en-US" sz="1600" dirty="0">
                <a:solidFill>
                  <a:srgbClr val="777777"/>
                </a:solidFill>
                <a:latin typeface="Open Sans" panose="020B0606030504020204" pitchFamily="34" charset="0"/>
                <a:cs typeface="Open Sans" panose="020B0606030504020204" pitchFamily="34" charset="0"/>
              </a:rPr>
              <a:t>等</a:t>
            </a:r>
            <a:r>
              <a:rPr lang="zh-CN" altLang="en-US" sz="1400" dirty="0">
                <a:solidFill>
                  <a:schemeClr val="bg1">
                    <a:lumMod val="50000"/>
                  </a:schemeClr>
                </a:solidFill>
                <a:latin typeface="Times New Roman" panose="02020603050405020304" pitchFamily="18" charset="0"/>
                <a:cs typeface="Times New Roman" panose="02020603050405020304" pitchFamily="18" charset="0"/>
              </a:rPr>
              <a:t>）</a:t>
            </a:r>
            <a:r>
              <a:rPr lang="zh-CN" altLang="zh-CN" sz="1600"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但它们未能解决一个根本</a:t>
            </a:r>
            <a:r>
              <a:rPr lang="zh-CN" altLang="zh-CN" b="1" dirty="0">
                <a:solidFill>
                  <a:srgbClr val="4747BA"/>
                </a:solidFill>
                <a:latin typeface="Times New Roman" panose="02020603050405020304" pitchFamily="18" charset="0"/>
                <a:cs typeface="Times New Roman" panose="02020603050405020304" pitchFamily="18" charset="0"/>
              </a:rPr>
              <a:t>问题</a:t>
            </a:r>
            <a:r>
              <a:rPr lang="zh-CN" altLang="zh-CN" dirty="0">
                <a:latin typeface="Times New Roman" panose="02020603050405020304" pitchFamily="18" charset="0"/>
                <a:cs typeface="Times New Roman" panose="02020603050405020304" pitchFamily="18" charset="0"/>
              </a:rPr>
              <a:t>：在分层内存管理中，独占内存分层策略，是否是最优策略？</a:t>
            </a:r>
            <a:r>
              <a:rPr lang="zh-CN" altLang="en-US" sz="1600" dirty="0">
                <a:solidFill>
                  <a:srgbClr val="777777"/>
                </a:solidFill>
                <a:latin typeface="Open Sans" panose="020B0606030504020204" pitchFamily="34" charset="0"/>
                <a:cs typeface="Open Sans" panose="020B0606030504020204" pitchFamily="34" charset="0"/>
              </a:rPr>
              <a:t>（在独占性（排他性）策略下， </a:t>
            </a:r>
            <a:r>
              <a:rPr lang="zh-CN" altLang="zh-CN" sz="1600" dirty="0">
                <a:solidFill>
                  <a:srgbClr val="777777"/>
                </a:solidFill>
                <a:latin typeface="Open Sans" panose="020B0606030504020204" pitchFamily="34" charset="0"/>
                <a:cs typeface="Open Sans" panose="020B0606030504020204" pitchFamily="34" charset="0"/>
              </a:rPr>
              <a:t>页面要么存在于快速内存，要么存在于慢速内存</a:t>
            </a:r>
            <a:r>
              <a:rPr lang="zh-CN" altLang="en-US" sz="1600" dirty="0">
                <a:solidFill>
                  <a:srgbClr val="777777"/>
                </a:solidFill>
                <a:latin typeface="Open Sans" panose="020B0606030504020204" pitchFamily="34" charset="0"/>
                <a:cs typeface="Open Sans" panose="020B0606030504020204" pitchFamily="34" charset="0"/>
              </a:rPr>
              <a:t>。）</a:t>
            </a:r>
            <a:endParaRPr lang="en-US" altLang="zh-CN" sz="1600" dirty="0">
              <a:solidFill>
                <a:srgbClr val="777777"/>
              </a:solidFill>
              <a:latin typeface="Open Sans" panose="020B0606030504020204" pitchFamily="34" charset="0"/>
              <a:cs typeface="Open Sans" panose="020B0606030504020204" pitchFamily="34" charset="0"/>
            </a:endParaRPr>
          </a:p>
          <a:p>
            <a:pPr>
              <a:lnSpc>
                <a:spcPct val="150000"/>
              </a:lnSpc>
            </a:pPr>
            <a:endParaRPr lang="en-US" altLang="zh-CN" sz="1600" dirty="0">
              <a:solidFill>
                <a:srgbClr val="777777"/>
              </a:solidFill>
              <a:latin typeface="Open Sans" panose="020B0606030504020204" pitchFamily="34" charset="0"/>
              <a:cs typeface="Open Sans" panose="020B0606030504020204" pitchFamily="34" charset="0"/>
            </a:endParaRPr>
          </a:p>
          <a:p>
            <a:pPr>
              <a:lnSpc>
                <a:spcPct val="150000"/>
              </a:lnSpc>
            </a:pPr>
            <a:r>
              <a:rPr kumimoji="0" lang="zh-CN" altLang="en-US"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在过去，</a:t>
            </a:r>
            <a:r>
              <a:rPr kumimoji="0" lang="zh-CN" altLang="zh-CN"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传统内存层次结构通常包括在性能上至少存在一个数量级差异的存储介质。例如，DRAM和磁盘在延迟、带宽和容量上存在2-3个数量级的差异。因此，页面管理的唯一目标是将热点页面保留在“性能”层 (DRAM)，并在需要时将冷页面迁移（驱逐）到“容量”层（磁盘），以</a:t>
            </a:r>
            <a:r>
              <a:rPr lang="zh-CN" altLang="zh-CN" dirty="0">
                <a:latin typeface="Times New Roman" panose="02020603050405020304" pitchFamily="18" charset="0"/>
                <a:cs typeface="Times New Roman" panose="02020603050405020304" pitchFamily="18" charset="0"/>
              </a:rPr>
              <a:t>最大</a:t>
            </a:r>
            <a:r>
              <a:rPr kumimoji="0" lang="zh-CN" altLang="zh-CN"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化性能层的命中率。</a:t>
            </a:r>
            <a:endParaRPr kumimoji="0" lang="en-US" altLang="zh-CN"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endParaRPr>
          </a:p>
        </p:txBody>
      </p:sp>
      <p:sp>
        <p:nvSpPr>
          <p:cNvPr id="2" name="文本框 1"/>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&amp;</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385590" y="3870375"/>
            <a:ext cx="6320010" cy="2680862"/>
          </a:xfrm>
          <a:prstGeom prst="rect">
            <a:avLst/>
          </a:prstGeom>
          <a:noFill/>
        </p:spPr>
        <p:txBody>
          <a:bodyPr wrap="square" rtlCol="0">
            <a:spAutoFit/>
          </a:bodyPr>
          <a:lstStyle/>
          <a:p>
            <a:pPr>
              <a:lnSpc>
                <a:spcPct val="150000"/>
              </a:lnSpc>
            </a:pPr>
            <a:r>
              <a:rPr lang="zh-CN" altLang="en-US" sz="1600" dirty="0"/>
              <a:t>传统的页面迁移机制效率低下，主要表现在两个方面：</a:t>
            </a:r>
            <a:endParaRPr lang="en-US" altLang="zh-CN" sz="1600" dirty="0"/>
          </a:p>
          <a:p>
            <a:pPr marL="285750" indent="-285750">
              <a:lnSpc>
                <a:spcPct val="150000"/>
              </a:lnSpc>
              <a:buFont typeface="Wingdings" panose="05000000000000000000" charset="0"/>
              <a:buChar char="q"/>
            </a:pPr>
            <a:r>
              <a:rPr lang="zh-CN" altLang="en-US" sz="1600" dirty="0"/>
              <a:t>首先，同步迁移会阻塞用户程序执行，直接影响应用性能；</a:t>
            </a:r>
            <a:endParaRPr lang="en-US" altLang="zh-CN" sz="1600" dirty="0"/>
          </a:p>
          <a:p>
            <a:pPr marL="285750" indent="-285750">
              <a:lnSpc>
                <a:spcPct val="150000"/>
              </a:lnSpc>
              <a:buFont typeface="Wingdings" panose="05000000000000000000" charset="0"/>
              <a:buChar char="q"/>
            </a:pPr>
            <a:r>
              <a:rPr lang="zh-CN" altLang="en-US" sz="1600" dirty="0"/>
              <a:t>其次，频繁的页面迁移会大幅降低用户感知的内存带宽</a:t>
            </a:r>
            <a:endParaRPr lang="en-US" altLang="zh-CN" sz="1600" dirty="0"/>
          </a:p>
          <a:p>
            <a:pPr marL="285750" indent="-285750">
              <a:lnSpc>
                <a:spcPct val="150000"/>
              </a:lnSpc>
              <a:buFont typeface="Wingdings" panose="05000000000000000000" charset="0"/>
              <a:buChar char="q"/>
            </a:pPr>
            <a:endParaRPr lang="en-US" altLang="zh-CN" sz="1600" dirty="0"/>
          </a:p>
          <a:p>
            <a:pPr>
              <a:lnSpc>
                <a:spcPct val="150000"/>
              </a:lnSpc>
            </a:pPr>
            <a:r>
              <a:rPr lang="zh-CN" altLang="en-US" sz="1600" dirty="0"/>
              <a:t>这些问题凸显了开发新型内存管理策略的迫切需求，以减少迁移开销并在各种高内存压力情况下维持高性能。</a:t>
            </a:r>
            <a:endParaRPr lang="en-US" altLang="zh-CN" sz="1600" dirty="0"/>
          </a:p>
          <a:p>
            <a:pPr>
              <a:lnSpc>
                <a:spcPct val="150000"/>
              </a:lnSpc>
            </a:pPr>
            <a:endParaRPr lang="en-US" altLang="zh-CN" dirty="0">
              <a:solidFill>
                <a:srgbClr val="374151"/>
              </a:solidFill>
              <a:latin typeface="_5b8b_4f53"/>
            </a:endParaRPr>
          </a:p>
        </p:txBody>
      </p:sp>
      <p:sp>
        <p:nvSpPr>
          <p:cNvPr id="2" name="文本框 1"/>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背景</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&amp;</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动机</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3" name="Rectangle 1">
            <a:extLst>
              <a:ext uri="{FF2B5EF4-FFF2-40B4-BE49-F238E27FC236}">
                <a16:creationId xmlns:a16="http://schemas.microsoft.com/office/drawing/2014/main" id="{B00DBE39-7DFE-FBDC-974A-E29A790A953C}"/>
              </a:ext>
            </a:extLst>
          </p:cNvPr>
          <p:cNvSpPr>
            <a:spLocks noChangeArrowheads="1"/>
          </p:cNvSpPr>
          <p:nvPr/>
        </p:nvSpPr>
        <p:spPr bwMode="auto">
          <a:xfrm>
            <a:off x="385590" y="2661774"/>
            <a:ext cx="10656408" cy="1208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50000"/>
              </a:lnSpc>
            </a:pPr>
            <a:r>
              <a:rPr lang="zh-CN" altLang="zh-CN" sz="1600" dirty="0">
                <a:solidFill>
                  <a:srgbClr val="333333"/>
                </a:solidFill>
                <a:latin typeface="Open Sans" panose="020B0606030504020204" pitchFamily="34" charset="0"/>
                <a:cs typeface="Open Sans" panose="020B0606030504020204" pitchFamily="34" charset="0"/>
              </a:rPr>
              <a:t>此外，与必须通过文件系统</a:t>
            </a:r>
            <a:r>
              <a:rPr lang="zh-CN" altLang="zh-CN" dirty="0">
                <a:solidFill>
                  <a:srgbClr val="333333"/>
                </a:solidFill>
                <a:latin typeface="Open Sans" panose="020B0606030504020204" pitchFamily="34" charset="0"/>
                <a:cs typeface="Open Sans" panose="020B0606030504020204" pitchFamily="34" charset="0"/>
              </a:rPr>
              <a:t>作为</a:t>
            </a:r>
            <a:r>
              <a:rPr lang="zh-CN" altLang="zh-CN" sz="1600" dirty="0">
                <a:solidFill>
                  <a:srgbClr val="333333"/>
                </a:solidFill>
                <a:latin typeface="Open Sans" panose="020B0606030504020204" pitchFamily="34" charset="0"/>
                <a:cs typeface="Open Sans" panose="020B0606030504020204" pitchFamily="34" charset="0"/>
              </a:rPr>
              <a:t>块设备</a:t>
            </a:r>
            <a:r>
              <a:rPr lang="zh-CN" altLang="en-US" sz="1600" dirty="0">
                <a:solidFill>
                  <a:srgbClr val="333333"/>
                </a:solidFill>
                <a:latin typeface="Open Sans" panose="020B0606030504020204" pitchFamily="34" charset="0"/>
                <a:cs typeface="Open Sans" panose="020B0606030504020204" pitchFamily="34" charset="0"/>
              </a:rPr>
              <a:t>接口</a:t>
            </a:r>
            <a:r>
              <a:rPr lang="zh-CN" altLang="zh-CN" sz="1600" dirty="0">
                <a:solidFill>
                  <a:srgbClr val="333333"/>
                </a:solidFill>
                <a:latin typeface="Open Sans" panose="020B0606030504020204" pitchFamily="34" charset="0"/>
                <a:cs typeface="Open Sans" panose="020B0606030504020204" pitchFamily="34" charset="0"/>
              </a:rPr>
              <a:t>访问的磁盘不同，新型内存设备是</a:t>
            </a:r>
            <a:r>
              <a:rPr lang="zh-CN" altLang="zh-CN" sz="1600" b="1" dirty="0">
                <a:solidFill>
                  <a:srgbClr val="333333"/>
                </a:solidFill>
                <a:latin typeface="Open Sans" panose="020B0606030504020204" pitchFamily="34" charset="0"/>
                <a:cs typeface="Open Sans" panose="020B0606030504020204" pitchFamily="34" charset="0"/>
              </a:rPr>
              <a:t>字节可寻址</a:t>
            </a:r>
            <a:r>
              <a:rPr lang="zh-CN" altLang="zh-CN" sz="1600" dirty="0">
                <a:solidFill>
                  <a:srgbClr val="333333"/>
                </a:solidFill>
                <a:latin typeface="Open Sans" panose="020B0606030504020204" pitchFamily="34" charset="0"/>
                <a:cs typeface="Open Sans" panose="020B0606030504020204" pitchFamily="34" charset="0"/>
              </a:rPr>
              <a:t>的，可以通过普通的load和store指令直接由处理器访问。因此，对于位于容量层的温热页面，直接访问页面并避免迁移到性能层可能是更好的选择。 </a:t>
            </a:r>
          </a:p>
        </p:txBody>
      </p:sp>
      <p:sp>
        <p:nvSpPr>
          <p:cNvPr id="6" name="文本框 5">
            <a:extLst>
              <a:ext uri="{FF2B5EF4-FFF2-40B4-BE49-F238E27FC236}">
                <a16:creationId xmlns:a16="http://schemas.microsoft.com/office/drawing/2014/main" id="{45F4D16D-1426-CB9F-6A38-417F79873339}"/>
              </a:ext>
            </a:extLst>
          </p:cNvPr>
          <p:cNvSpPr txBox="1"/>
          <p:nvPr/>
        </p:nvSpPr>
        <p:spPr>
          <a:xfrm>
            <a:off x="385590" y="1347708"/>
            <a:ext cx="10897064" cy="1162819"/>
          </a:xfrm>
          <a:prstGeom prst="rect">
            <a:avLst/>
          </a:prstGeom>
          <a:noFill/>
        </p:spPr>
        <p:txBody>
          <a:bodyPr wrap="square">
            <a:spAutoFit/>
          </a:bodyPr>
          <a:lstStyle/>
          <a:p>
            <a:pPr>
              <a:lnSpc>
                <a:spcPct val="150000"/>
              </a:lnSpc>
            </a:pP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但是</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随着新型内存设备的出现，内存层次结构中的性能差距正在缩小。例如，Intel的Optane持久性内存和CXL内存在延迟和带宽方面能够实现与DRAM相当的性能，差异仅为2-3倍。因此，长期以来指导操作系统页面管理设计的性能差距假设可能不再适用。如果</a:t>
            </a:r>
            <a:r>
              <a:rPr kumimoji="0" lang="zh-CN" altLang="zh-CN" sz="1600" b="1"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迁移成本过高</a:t>
            </a:r>
            <a:r>
              <a:rPr kumimoji="0" lang="zh-CN" altLang="zh-CN" sz="1600" b="0" i="0" u="none" strike="noStrike" cap="none" normalizeH="0" baseline="0" dirty="0">
                <a:ln>
                  <a:noFill/>
                </a:ln>
                <a:solidFill>
                  <a:srgbClr val="333333"/>
                </a:solidFill>
                <a:effectLst/>
                <a:latin typeface="Open Sans" panose="020B0606030504020204" pitchFamily="34" charset="0"/>
                <a:cs typeface="Open Sans" panose="020B0606030504020204" pitchFamily="34" charset="0"/>
              </a:rPr>
              <a:t>，将热点页面提升到性能层已经不再有利。</a:t>
            </a:r>
            <a:r>
              <a:rPr kumimoji="0" lang="zh-CN" altLang="zh-CN" sz="6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E39F8559-3043-014F-6F1E-098BD08729C8}"/>
              </a:ext>
            </a:extLst>
          </p:cNvPr>
          <p:cNvPicPr>
            <a:picLocks noChangeAspect="1"/>
          </p:cNvPicPr>
          <p:nvPr/>
        </p:nvPicPr>
        <p:blipFill>
          <a:blip r:embed="rId5"/>
          <a:stretch>
            <a:fillRect/>
          </a:stretch>
        </p:blipFill>
        <p:spPr>
          <a:xfrm>
            <a:off x="6544093" y="3441334"/>
            <a:ext cx="5647907" cy="3003823"/>
          </a:xfrm>
          <a:prstGeom prst="rect">
            <a:avLst/>
          </a:prstGeom>
        </p:spPr>
      </p:pic>
    </p:spTree>
    <p:extLst>
      <p:ext uri="{BB962C8B-B14F-4D97-AF65-F5344CB8AC3E}">
        <p14:creationId xmlns:p14="http://schemas.microsoft.com/office/powerpoint/2010/main" val="314517956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1" name="文本框 10"/>
          <p:cNvSpPr txBox="1"/>
          <p:nvPr/>
        </p:nvSpPr>
        <p:spPr>
          <a:xfrm>
            <a:off x="385590" y="5381961"/>
            <a:ext cx="11321416" cy="1009507"/>
          </a:xfrm>
          <a:prstGeom prst="rect">
            <a:avLst/>
          </a:prstGeom>
          <a:noFill/>
        </p:spPr>
        <p:txBody>
          <a:bodyPr wrap="square">
            <a:spAutoFit/>
          </a:bodyPr>
          <a:lstStyle/>
          <a:p>
            <a:pPr fontAlgn="base">
              <a:lnSpc>
                <a:spcPct val="130000"/>
              </a:lnSpc>
              <a:spcBef>
                <a:spcPct val="0"/>
              </a:spcBef>
              <a:spcAft>
                <a:spcPct val="0"/>
              </a:spcAft>
            </a:pP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的设计</a:t>
            </a:r>
            <a:r>
              <a:rPr lang="zh-CN" altLang="en-US" sz="1600" b="1" dirty="0">
                <a:latin typeface="Times New Roman" panose="02020603050405020304" pitchFamily="18" charset="0"/>
                <a:cs typeface="Times New Roman" panose="02020603050405020304" pitchFamily="18" charset="0"/>
              </a:rPr>
              <a:t>目标</a:t>
            </a:r>
            <a:r>
              <a:rPr lang="zh-CN" altLang="en-US" sz="1600" dirty="0">
                <a:latin typeface="Times New Roman" panose="02020603050405020304" pitchFamily="18" charset="0"/>
                <a:cs typeface="Times New Roman" panose="02020603050405020304" pitchFamily="18" charset="0"/>
              </a:rPr>
              <a:t>：最小化单次页面迁移的成本，同时减少不必要的迁移次数。通过这种方式，</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在各种工作负载和内存压力情况下都能保持优异的性能表现。</a:t>
            </a:r>
          </a:p>
          <a:p>
            <a:endParaRPr lang="zh-CN" altLang="en-US" dirty="0"/>
          </a:p>
        </p:txBody>
      </p:sp>
      <p:sp>
        <p:nvSpPr>
          <p:cNvPr id="21" name="文本框 20"/>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 Nomad</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文本框 1">
            <a:extLst>
              <a:ext uri="{FF2B5EF4-FFF2-40B4-BE49-F238E27FC236}">
                <a16:creationId xmlns:a16="http://schemas.microsoft.com/office/drawing/2014/main" id="{44640690-BB7F-004D-03DB-DEA724EA0CDA}"/>
              </a:ext>
            </a:extLst>
          </p:cNvPr>
          <p:cNvSpPr txBox="1"/>
          <p:nvPr/>
        </p:nvSpPr>
        <p:spPr>
          <a:xfrm>
            <a:off x="385590" y="1143925"/>
            <a:ext cx="2893638"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Overview</a:t>
            </a:r>
          </a:p>
        </p:txBody>
      </p:sp>
      <p:sp>
        <p:nvSpPr>
          <p:cNvPr id="12" name="文本框 11">
            <a:extLst>
              <a:ext uri="{FF2B5EF4-FFF2-40B4-BE49-F238E27FC236}">
                <a16:creationId xmlns:a16="http://schemas.microsoft.com/office/drawing/2014/main" id="{8AC37177-2ABD-821C-6C0A-0A7E976B4A04}"/>
              </a:ext>
            </a:extLst>
          </p:cNvPr>
          <p:cNvSpPr txBox="1"/>
          <p:nvPr/>
        </p:nvSpPr>
        <p:spPr>
          <a:xfrm>
            <a:off x="385590" y="1631146"/>
            <a:ext cx="11479576" cy="2113848"/>
          </a:xfrm>
          <a:prstGeom prst="rect">
            <a:avLst/>
          </a:prstGeom>
          <a:noFill/>
        </p:spPr>
        <p:txBody>
          <a:bodyPr wrap="square">
            <a:spAutoFit/>
          </a:bodyPr>
          <a:lstStyle/>
          <a:p>
            <a:pPr>
              <a:lnSpc>
                <a:spcPct val="130000"/>
              </a:lnSpc>
            </a:pPr>
            <a:r>
              <a:rPr lang="en-US" altLang="zh-CN" sz="1600" b="1" dirty="0">
                <a:latin typeface="Times New Roman" panose="02020603050405020304" pitchFamily="18" charset="0"/>
                <a:cs typeface="Times New Roman" panose="02020603050405020304" pitchFamily="18" charset="0"/>
              </a:rPr>
              <a:t>(</a:t>
            </a:r>
            <a:r>
              <a:rPr lang="zh-CN" altLang="en-US" sz="1600" b="1" dirty="0">
                <a:latin typeface="Times New Roman" panose="02020603050405020304" pitchFamily="18" charset="0"/>
                <a:cs typeface="Times New Roman" panose="02020603050405020304" pitchFamily="18" charset="0"/>
              </a:rPr>
              <a:t>启发</a:t>
            </a:r>
            <a:r>
              <a:rPr lang="en-US" altLang="zh-CN" sz="1600" b="1"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现代处理器的缓存并不采用纯粹的inclusive或exclusive策略,而是允许某些缓存行在多个层次之间共享,或者避免某些缓存行的驱逐。这启发了NOMAD采用一种非独占式(non-exclusive)的内存分层策略。</a:t>
            </a:r>
            <a:endParaRPr lang="en-US" altLang="zh-CN"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在现代处理器的缓存管理中，</a:t>
            </a:r>
            <a:r>
              <a:rPr kumimoji="0" lang="zh-CN" altLang="zh-CN" sz="1400" b="1"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inclusive</a:t>
            </a: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 和 </a:t>
            </a:r>
            <a:r>
              <a:rPr kumimoji="0" lang="zh-CN" altLang="zh-CN" sz="1400" b="1"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exclusive</a:t>
            </a: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 策略是两种不同的缓存管理方法：</a:t>
            </a:r>
            <a:endParaRPr kumimoji="0" lang="zh-CN" altLang="zh-CN" sz="7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zh-CN" altLang="zh-CN" sz="1400" b="1"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Inclusive 策略</a:t>
            </a: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：所有上一级缓存中的数据（如 L1 缓存）都必须包含在下一级缓存（如 L2 缓存）中。这意味着如果某个数据在 L1 缓存中，那么它也一定存在于 L2 缓存中。</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zh-CN" altLang="zh-CN" sz="1400" b="1"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Exclusive 策略</a:t>
            </a: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：上一级缓存中的数据不会重复存储在下一级缓存中。这样可以避免数据的重复存储，提高缓存的利用率</a:t>
            </a:r>
            <a:r>
              <a:rPr kumimoji="0" lang="zh-CN"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endParaRPr kumimoji="0" lang="en-US" altLang="zh-CN" sz="800" b="0" i="0" u="none" strike="noStrike" cap="none" normalizeH="0" baseline="0" dirty="0">
              <a:ln>
                <a:noFill/>
              </a:ln>
              <a:solidFill>
                <a:schemeClr val="tx1"/>
              </a:solidFill>
              <a:effectLst/>
            </a:endParaRPr>
          </a:p>
        </p:txBody>
      </p:sp>
      <p:sp>
        <p:nvSpPr>
          <p:cNvPr id="13" name="Rectangle 2">
            <a:extLst>
              <a:ext uri="{FF2B5EF4-FFF2-40B4-BE49-F238E27FC236}">
                <a16:creationId xmlns:a16="http://schemas.microsoft.com/office/drawing/2014/main" id="{42EA00C6-2DA7-DC5F-913B-6BC2074DA741}"/>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9" name="文本框 18">
            <a:extLst>
              <a:ext uri="{FF2B5EF4-FFF2-40B4-BE49-F238E27FC236}">
                <a16:creationId xmlns:a16="http://schemas.microsoft.com/office/drawing/2014/main" id="{F04416B7-01E5-DE35-B7A3-906E082D1902}"/>
              </a:ext>
            </a:extLst>
          </p:cNvPr>
          <p:cNvSpPr txBox="1"/>
          <p:nvPr/>
        </p:nvSpPr>
        <p:spPr>
          <a:xfrm>
            <a:off x="385590" y="3832105"/>
            <a:ext cx="11321416" cy="1346010"/>
          </a:xfrm>
          <a:prstGeom prst="rect">
            <a:avLst/>
          </a:prstGeom>
          <a:noFill/>
        </p:spPr>
        <p:txBody>
          <a:bodyPr wrap="square">
            <a:spAutoFit/>
          </a:bodyPr>
          <a:lstStyle/>
          <a:p>
            <a:pPr marR="0" lvl="0" indent="0" fontAlgn="base">
              <a:lnSpc>
                <a:spcPct val="130000"/>
              </a:lnSpc>
              <a:spcBef>
                <a:spcPct val="0"/>
              </a:spcBef>
              <a:spcAft>
                <a:spcPct val="0"/>
              </a:spcAft>
              <a:buClrTx/>
              <a:buSzTx/>
              <a:buFontTx/>
              <a:buNone/>
              <a:tabLst/>
            </a:pPr>
            <a:r>
              <a:rPr lang="zh-CN" altLang="zh-CN" sz="1600" dirty="0">
                <a:latin typeface="Times New Roman" panose="02020603050405020304" pitchFamily="18" charset="0"/>
                <a:cs typeface="Times New Roman" panose="02020603050405020304" pitchFamily="18" charset="0"/>
              </a:rPr>
              <a:t>与现有的要求每个页面只能存在于一层的独占式分层不同,NOMAD在将页面从慢层复制到快层的同时,会在慢层保留一个被迁移页面的影子副本</a:t>
            </a:r>
            <a:r>
              <a:rPr lang="zh-CN" altLang="en-US" sz="1600" dirty="0">
                <a:latin typeface="Times New Roman" panose="02020603050405020304" pitchFamily="18" charset="0"/>
                <a:cs typeface="Times New Roman" panose="02020603050405020304" pitchFamily="18" charset="0"/>
              </a:rPr>
              <a:t>。 也就是说</a:t>
            </a:r>
            <a:r>
              <a:rPr lang="en-US" altLang="zh-CN" sz="1600" dirty="0">
                <a:latin typeface="Times New Roman" panose="02020603050405020304" pitchFamily="18" charset="0"/>
                <a:cs typeface="Times New Roman" panose="02020603050405020304" pitchFamily="18" charset="0"/>
              </a:rPr>
              <a:t>NOMAD</a:t>
            </a:r>
            <a:r>
              <a:rPr lang="zh-CN" altLang="en-US" sz="1600" dirty="0">
                <a:latin typeface="Times New Roman" panose="02020603050405020304" pitchFamily="18" charset="0"/>
                <a:cs typeface="Times New Roman" panose="02020603050405020304" pitchFamily="18" charset="0"/>
              </a:rPr>
              <a:t>允许页面同时存在于快速层和慢速层。这种方法的核心优势在于，当需要将页面从快速层降级时，如果页面未被修改，只需简单地重新映射页表项，而无需进行实际的数据复制，从而大大减少了降级操作的开销。</a:t>
            </a:r>
            <a:endParaRPr lang="zh-CN" altLang="zh-CN"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1" name="文本框 10"/>
          <p:cNvSpPr txBox="1"/>
          <p:nvPr/>
        </p:nvSpPr>
        <p:spPr>
          <a:xfrm>
            <a:off x="321229" y="1243886"/>
            <a:ext cx="11321416" cy="422423"/>
          </a:xfrm>
          <a:prstGeom prst="rect">
            <a:avLst/>
          </a:prstGeom>
          <a:noFill/>
        </p:spPr>
        <p:txBody>
          <a:bodyPr wrap="square">
            <a:spAutoFit/>
          </a:bodyPr>
          <a:lstStyle/>
          <a:p>
            <a:pPr marR="0" lvl="0" indent="0" fontAlgn="base">
              <a:lnSpc>
                <a:spcPct val="130000"/>
              </a:lnSpc>
              <a:spcBef>
                <a:spcPct val="0"/>
              </a:spcBef>
              <a:spcAft>
                <a:spcPct val="0"/>
              </a:spcAft>
              <a:buClrTx/>
              <a:buSzTx/>
              <a:buFontTx/>
              <a:buNone/>
              <a:tabLst/>
            </a:pPr>
            <a:r>
              <a:rPr lang="en-US" altLang="zh-CN" dirty="0">
                <a:latin typeface="Times New Roman" panose="02020603050405020304" pitchFamily="18" charset="0"/>
                <a:cs typeface="Times New Roman" panose="02020603050405020304" pitchFamily="18" charset="0"/>
              </a:rPr>
              <a:t>NOMAD</a:t>
            </a:r>
            <a:r>
              <a:rPr lang="zh-CN" altLang="en-US" dirty="0">
                <a:latin typeface="Times New Roman" panose="02020603050405020304" pitchFamily="18" charset="0"/>
                <a:cs typeface="Times New Roman" panose="02020603050405020304" pitchFamily="18" charset="0"/>
              </a:rPr>
              <a:t>包含</a:t>
            </a:r>
            <a:r>
              <a:rPr lang="en-US" altLang="zh-CN" dirty="0">
                <a:latin typeface="Times New Roman" panose="02020603050405020304" pitchFamily="18" charset="0"/>
                <a:cs typeface="Times New Roman" panose="02020603050405020304" pitchFamily="18" charset="0"/>
              </a:rPr>
              <a:t>TPM</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Page Shadowing </a:t>
            </a:r>
            <a:r>
              <a:rPr lang="zh-CN" altLang="en-US" dirty="0">
                <a:latin typeface="Times New Roman" panose="02020603050405020304" pitchFamily="18" charset="0"/>
                <a:cs typeface="Times New Roman" panose="02020603050405020304" pitchFamily="18" charset="0"/>
              </a:rPr>
              <a:t>两大部分</a:t>
            </a:r>
            <a:endParaRPr lang="en-US" altLang="zh-CN" dirty="0">
              <a:latin typeface="Times New Roman" panose="02020603050405020304" pitchFamily="18" charset="0"/>
              <a:cs typeface="Times New Roman" panose="02020603050405020304" pitchFamily="18" charset="0"/>
            </a:endParaRPr>
          </a:p>
        </p:txBody>
      </p:sp>
      <p:sp>
        <p:nvSpPr>
          <p:cNvPr id="21" name="文本框 20"/>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3.1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事务性页面迁移</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(TPM)</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Rectangle 2">
            <a:extLst>
              <a:ext uri="{FF2B5EF4-FFF2-40B4-BE49-F238E27FC236}">
                <a16:creationId xmlns:a16="http://schemas.microsoft.com/office/drawing/2014/main" id="{42EA00C6-2DA7-DC5F-913B-6BC2074DA741}"/>
              </a:ext>
            </a:extLst>
          </p:cNvPr>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文本框 4">
            <a:extLst>
              <a:ext uri="{FF2B5EF4-FFF2-40B4-BE49-F238E27FC236}">
                <a16:creationId xmlns:a16="http://schemas.microsoft.com/office/drawing/2014/main" id="{0C85DDD7-5BF0-DFA5-7100-50FF564944EF}"/>
              </a:ext>
            </a:extLst>
          </p:cNvPr>
          <p:cNvSpPr txBox="1"/>
          <p:nvPr/>
        </p:nvSpPr>
        <p:spPr>
          <a:xfrm>
            <a:off x="321229" y="1779353"/>
            <a:ext cx="2507382"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TPM</a:t>
            </a:r>
            <a:r>
              <a:rPr lang="zh-CN" altLang="en-US" sz="2000" b="1" dirty="0">
                <a:solidFill>
                  <a:srgbClr val="4747BA"/>
                </a:solidFill>
                <a:ea typeface="+mn-lt"/>
                <a:cs typeface="Times New Roman" panose="02020603050405020304" pitchFamily="18" charset="0"/>
              </a:rPr>
              <a:t>机制</a:t>
            </a:r>
            <a:endParaRPr lang="en-US" altLang="zh-CN" sz="2000" b="1" dirty="0">
              <a:solidFill>
                <a:srgbClr val="4747BA"/>
              </a:solidFill>
              <a:ea typeface="+mn-lt"/>
              <a:cs typeface="Times New Roman" panose="02020603050405020304" pitchFamily="18" charset="0"/>
            </a:endParaRPr>
          </a:p>
        </p:txBody>
      </p:sp>
      <p:sp>
        <p:nvSpPr>
          <p:cNvPr id="7" name="文本框 6">
            <a:extLst>
              <a:ext uri="{FF2B5EF4-FFF2-40B4-BE49-F238E27FC236}">
                <a16:creationId xmlns:a16="http://schemas.microsoft.com/office/drawing/2014/main" id="{F4C0F9F2-0F6F-2D28-C55D-4E4DB279F90C}"/>
              </a:ext>
            </a:extLst>
          </p:cNvPr>
          <p:cNvSpPr txBox="1"/>
          <p:nvPr/>
        </p:nvSpPr>
        <p:spPr>
          <a:xfrm>
            <a:off x="321229" y="2300867"/>
            <a:ext cx="9965771" cy="4755341"/>
          </a:xfrm>
          <a:prstGeom prst="rect">
            <a:avLst/>
          </a:prstGeom>
          <a:noFill/>
        </p:spPr>
        <p:txBody>
          <a:bodyPr wrap="square">
            <a:spAutoFit/>
          </a:bodyPr>
          <a:lstStyle/>
          <a:p>
            <a:pPr marR="0" lvl="0" indent="0" fontAlgn="base">
              <a:lnSpc>
                <a:spcPct val="130000"/>
              </a:lnSpc>
              <a:spcBef>
                <a:spcPct val="0"/>
              </a:spcBef>
              <a:spcAft>
                <a:spcPct val="0"/>
              </a:spcAft>
              <a:buClrTx/>
              <a:buSzTx/>
              <a:buFontTx/>
              <a:buNone/>
              <a:tabLst/>
            </a:pPr>
            <a:r>
              <a:rPr lang="zh-CN" altLang="en-US" dirty="0">
                <a:latin typeface="Times New Roman" panose="02020603050405020304" pitchFamily="18" charset="0"/>
                <a:cs typeface="Times New Roman" panose="02020603050405020304" pitchFamily="18" charset="0"/>
              </a:rPr>
              <a:t>现有的页迁移机制存在两个主要问题</a:t>
            </a:r>
            <a:r>
              <a:rPr lang="en-US" altLang="zh-CN" dirty="0">
                <a:latin typeface="Times New Roman" panose="02020603050405020304" pitchFamily="18" charset="0"/>
                <a:cs typeface="Times New Roman" panose="02020603050405020304" pitchFamily="18" charset="0"/>
              </a:rPr>
              <a:t>:</a:t>
            </a:r>
          </a:p>
          <a:p>
            <a:pPr marR="0" lvl="0" indent="0" fontAlgn="base">
              <a:lnSpc>
                <a:spcPct val="130000"/>
              </a:lnSpc>
              <a:spcBef>
                <a:spcPct val="0"/>
              </a:spcBef>
              <a:spcAft>
                <a:spcPct val="0"/>
              </a:spcAft>
              <a:buClrTx/>
              <a:buSzTx/>
              <a:buFontTx/>
              <a:buNone/>
              <a:tabLst/>
            </a:pPr>
            <a:r>
              <a:rPr lang="zh-CN" altLang="en-US" dirty="0">
                <a:latin typeface="Times New Roman" panose="02020603050405020304" pitchFamily="18" charset="0"/>
                <a:cs typeface="Times New Roman" panose="02020603050405020304" pitchFamily="18" charset="0"/>
              </a:rPr>
              <a:t>用户程序会被阻塞</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因为页面在迁移过程中是不可访问的。</a:t>
            </a:r>
          </a:p>
          <a:p>
            <a:pPr marR="0" lvl="0" indent="0" fontAlgn="base">
              <a:lnSpc>
                <a:spcPct val="130000"/>
              </a:lnSpc>
              <a:spcBef>
                <a:spcPct val="0"/>
              </a:spcBef>
              <a:spcAft>
                <a:spcPct val="0"/>
              </a:spcAft>
              <a:buClrTx/>
              <a:buSzTx/>
              <a:buFontTx/>
              <a:buNone/>
              <a:tabLst/>
            </a:pPr>
            <a:r>
              <a:rPr lang="zh-CN" altLang="en-US" dirty="0">
                <a:latin typeface="Times New Roman" panose="02020603050405020304" pitchFamily="18" charset="0"/>
                <a:cs typeface="Times New Roman" panose="02020603050405020304" pitchFamily="18" charset="0"/>
              </a:rPr>
              <a:t>如果迁移失败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操作系统会重复尝试多次</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每次都会触发页错误</a:t>
            </a:r>
            <a:r>
              <a:rPr lang="en-US" altLang="zh-CN" dirty="0">
                <a:latin typeface="Times New Roman" panose="02020603050405020304" pitchFamily="18" charset="0"/>
                <a:cs typeface="Times New Roman" panose="02020603050405020304" pitchFamily="18" charset="0"/>
              </a:rPr>
              <a:t>(page fault),</a:t>
            </a:r>
            <a:r>
              <a:rPr lang="zh-CN" altLang="en-US" dirty="0">
                <a:latin typeface="Times New Roman" panose="02020603050405020304" pitchFamily="18" charset="0"/>
                <a:cs typeface="Times New Roman" panose="02020603050405020304" pitchFamily="18" charset="0"/>
              </a:rPr>
              <a:t>开销很大。</a:t>
            </a:r>
          </a:p>
          <a:p>
            <a:pPr marR="0" lvl="0" indent="0" fontAlgn="base">
              <a:lnSpc>
                <a:spcPct val="130000"/>
              </a:lnSpc>
              <a:spcBef>
                <a:spcPct val="0"/>
              </a:spcBef>
              <a:spcAft>
                <a:spcPct val="0"/>
              </a:spcAft>
              <a:buClrTx/>
              <a:buSzTx/>
              <a:buFontTx/>
              <a:buNone/>
              <a:tabLst/>
            </a:pPr>
            <a:endParaRPr lang="en-US" altLang="zh-CN" dirty="0">
              <a:latin typeface="Times New Roman" panose="02020603050405020304" pitchFamily="18" charset="0"/>
              <a:cs typeface="Times New Roman" panose="02020603050405020304" pitchFamily="18" charset="0"/>
            </a:endParaRPr>
          </a:p>
          <a:p>
            <a:pPr fontAlgn="base">
              <a:lnSpc>
                <a:spcPct val="130000"/>
              </a:lnSpc>
              <a:spcBef>
                <a:spcPct val="0"/>
              </a:spcBef>
              <a:spcAft>
                <a:spcPct val="0"/>
              </a:spcAft>
            </a:pPr>
            <a:r>
              <a:rPr lang="zh-CN" altLang="zh-CN" dirty="0">
                <a:latin typeface="Times New Roman" panose="02020603050405020304" pitchFamily="18" charset="0"/>
                <a:cs typeface="Times New Roman" panose="02020603050405020304" pitchFamily="18" charset="0"/>
              </a:rPr>
              <a:t>NOMAD的核心组成部分是一种新的事务性页面迁移(Transactional Page Migration, TPM)机制,用于降低页面迁移的成本。</a:t>
            </a:r>
            <a:endParaRPr lang="en-US" altLang="zh-CN" dirty="0">
              <a:latin typeface="Times New Roman" panose="02020603050405020304" pitchFamily="18" charset="0"/>
              <a:cs typeface="Times New Roman" panose="02020603050405020304" pitchFamily="18" charset="0"/>
            </a:endParaRPr>
          </a:p>
          <a:p>
            <a:pPr marR="0" lvl="0" indent="0" fontAlgn="base">
              <a:lnSpc>
                <a:spcPct val="130000"/>
              </a:lnSpc>
              <a:spcBef>
                <a:spcPct val="0"/>
              </a:spcBef>
              <a:spcAft>
                <a:spcPct val="0"/>
              </a:spcAft>
              <a:buClrTx/>
              <a:buSzTx/>
              <a:buFontTx/>
              <a:buNone/>
              <a:tabLst/>
            </a:pPr>
            <a:endParaRPr lang="en-US" altLang="zh-CN" dirty="0">
              <a:latin typeface="Times New Roman" panose="02020603050405020304" pitchFamily="18" charset="0"/>
              <a:cs typeface="Times New Roman" panose="02020603050405020304" pitchFamily="18" charset="0"/>
            </a:endParaRPr>
          </a:p>
          <a:p>
            <a:pPr marR="0" lvl="0" indent="0" fontAlgn="base">
              <a:lnSpc>
                <a:spcPct val="130000"/>
              </a:lnSpc>
              <a:spcBef>
                <a:spcPct val="0"/>
              </a:spcBef>
              <a:spcAft>
                <a:spcPct val="0"/>
              </a:spcAft>
              <a:buClrTx/>
              <a:buSzTx/>
              <a:buFontTx/>
              <a:buNone/>
              <a:tabLst/>
            </a:pPr>
            <a:r>
              <a:rPr lang="zh-CN" altLang="en-US" dirty="0">
                <a:latin typeface="Times New Roman" panose="02020603050405020304" pitchFamily="18" charset="0"/>
                <a:cs typeface="Times New Roman" panose="02020603050405020304" pitchFamily="18" charset="0"/>
              </a:rPr>
              <a:t>与现有机制相比，</a:t>
            </a:r>
            <a:r>
              <a:rPr lang="zh-CN" altLang="zh-CN" dirty="0">
                <a:latin typeface="Times New Roman" panose="02020603050405020304" pitchFamily="18" charset="0"/>
                <a:cs typeface="Times New Roman" panose="02020603050405020304" pitchFamily="18" charset="0"/>
              </a:rPr>
              <a:t>TPM</a:t>
            </a:r>
            <a:r>
              <a:rPr lang="zh-CN" altLang="en-US" dirty="0">
                <a:latin typeface="Times New Roman" panose="02020603050405020304" pitchFamily="18" charset="0"/>
                <a:cs typeface="Times New Roman" panose="02020603050405020304" pitchFamily="18" charset="0"/>
              </a:rPr>
              <a:t>可以</a:t>
            </a:r>
            <a:r>
              <a:rPr lang="zh-CN" altLang="zh-CN" dirty="0">
                <a:latin typeface="Times New Roman" panose="02020603050405020304" pitchFamily="18" charset="0"/>
                <a:cs typeface="Times New Roman" panose="02020603050405020304" pitchFamily="18" charset="0"/>
              </a:rPr>
              <a:t>在不从页表中取消映射的情况下复制页面。在页面复制期间,页面不会被锁定,并且可以被用户程序访问。TPM不仅最小化了页面不可访问的持续时间,而且使页面迁移异步化,从而将其从用户数据访问的关键路径上移除。</a:t>
            </a:r>
          </a:p>
          <a:p>
            <a:pPr marL="0" marR="0" lvl="0" indent="0" algn="l" defTabSz="914400" rtl="0" eaLnBrk="0" fontAlgn="base" latinLnBrk="0" hangingPunct="0">
              <a:lnSpc>
                <a:spcPct val="130000"/>
              </a:lnSpc>
              <a:spcBef>
                <a:spcPct val="0"/>
              </a:spcBef>
              <a:spcAft>
                <a:spcPct val="0"/>
              </a:spcAft>
              <a:buClrTx/>
              <a:buSzTx/>
              <a:buFontTx/>
              <a:buNone/>
              <a:tabLst/>
            </a:pPr>
            <a:br>
              <a:rPr kumimoji="0" lang="zh-CN" altLang="zh-CN" sz="2800" b="0" i="0" u="none" strike="noStrike" cap="none" normalizeH="0" baseline="0" dirty="0">
                <a:ln>
                  <a:noFill/>
                </a:ln>
                <a:solidFill>
                  <a:schemeClr val="tx1"/>
                </a:solidFill>
                <a:effectLst/>
                <a:latin typeface="Arial" panose="020B0604020202020204" pitchFamily="34" charset="0"/>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42786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3.1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事务性页面迁移</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(TPM)</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D02D54B2-A371-11E1-8B4C-230D8794824F}"/>
              </a:ext>
            </a:extLst>
          </p:cNvPr>
          <p:cNvSpPr txBox="1"/>
          <p:nvPr/>
        </p:nvSpPr>
        <p:spPr>
          <a:xfrm>
            <a:off x="322528" y="1104512"/>
            <a:ext cx="2507382"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前置知识</a:t>
            </a:r>
            <a:endParaRPr lang="en-US" altLang="zh-CN" sz="2000" b="1" dirty="0">
              <a:solidFill>
                <a:srgbClr val="4747BA"/>
              </a:solidFill>
              <a:ea typeface="+mn-lt"/>
              <a:cs typeface="Times New Roman" panose="02020603050405020304" pitchFamily="18" charset="0"/>
            </a:endParaRPr>
          </a:p>
        </p:txBody>
      </p:sp>
      <p:pic>
        <p:nvPicPr>
          <p:cNvPr id="9" name="图片 8">
            <a:extLst>
              <a:ext uri="{FF2B5EF4-FFF2-40B4-BE49-F238E27FC236}">
                <a16:creationId xmlns:a16="http://schemas.microsoft.com/office/drawing/2014/main" id="{A78D2189-F5BD-221B-34C3-3A42D1FD5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6152" y="1881008"/>
            <a:ext cx="4969265" cy="2641972"/>
          </a:xfrm>
          <a:prstGeom prst="rect">
            <a:avLst/>
          </a:prstGeom>
        </p:spPr>
      </p:pic>
      <p:sp>
        <p:nvSpPr>
          <p:cNvPr id="6" name="文本框 5">
            <a:extLst>
              <a:ext uri="{FF2B5EF4-FFF2-40B4-BE49-F238E27FC236}">
                <a16:creationId xmlns:a16="http://schemas.microsoft.com/office/drawing/2014/main" id="{6475584E-E290-9BD3-890C-6BB3521A04BB}"/>
              </a:ext>
            </a:extLst>
          </p:cNvPr>
          <p:cNvSpPr txBox="1"/>
          <p:nvPr/>
        </p:nvSpPr>
        <p:spPr>
          <a:xfrm>
            <a:off x="7507184" y="4644252"/>
            <a:ext cx="4267200" cy="769441"/>
          </a:xfrm>
          <a:prstGeom prst="rect">
            <a:avLst/>
          </a:prstGeom>
          <a:noFill/>
        </p:spPr>
        <p:txBody>
          <a:bodyPr wrap="square">
            <a:spAutoFit/>
          </a:bodyPr>
          <a:lstStyle/>
          <a:p>
            <a:pPr algn="ctr" eaLnBrk="0" fontAlgn="base" hangingPunct="0">
              <a:spcBef>
                <a:spcPct val="0"/>
              </a:spcBef>
              <a:spcAft>
                <a:spcPct val="0"/>
              </a:spcAft>
            </a:pP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TPM</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的具体流程图</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PFN = page frame number</a:t>
            </a:r>
            <a:endParaRPr kumimoji="0" lang="en-US"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D = dirty</a:t>
            </a:r>
            <a:r>
              <a:rPr kumimoji="0" lang="zh-CN" altLang="zh-CN" sz="600" b="0" i="0" u="none" strike="noStrike" cap="none" normalizeH="0" baseline="0" dirty="0">
                <a:ln>
                  <a:noFill/>
                </a:ln>
                <a:solidFill>
                  <a:schemeClr val="tx1"/>
                </a:solidFill>
                <a:effectLst/>
              </a:rPr>
              <a:t> </a:t>
            </a:r>
            <a:endParaRPr kumimoji="0" lang="en-US" altLang="zh-CN" sz="600" b="0" i="0" u="none" strike="noStrike" cap="none" normalizeH="0" baseline="0" dirty="0">
              <a:ln>
                <a:noFill/>
              </a:ln>
              <a:solidFill>
                <a:schemeClr val="tx1"/>
              </a:solidFill>
              <a:effectLst/>
            </a:endParaRPr>
          </a:p>
        </p:txBody>
      </p:sp>
      <p:sp>
        <p:nvSpPr>
          <p:cNvPr id="4" name="文本框 3">
            <a:extLst>
              <a:ext uri="{FF2B5EF4-FFF2-40B4-BE49-F238E27FC236}">
                <a16:creationId xmlns:a16="http://schemas.microsoft.com/office/drawing/2014/main" id="{A81DD8E9-F265-DB98-A8A8-373ABC53857D}"/>
              </a:ext>
            </a:extLst>
          </p:cNvPr>
          <p:cNvSpPr txBox="1"/>
          <p:nvPr/>
        </p:nvSpPr>
        <p:spPr>
          <a:xfrm>
            <a:off x="385590" y="1515319"/>
            <a:ext cx="6798981" cy="5375511"/>
          </a:xfrm>
          <a:prstGeom prst="rect">
            <a:avLst/>
          </a:prstGeom>
          <a:noFill/>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tabLst/>
            </a:pPr>
            <a:r>
              <a:rPr kumimoji="0" lang="zh-CN" altLang="zh-CN" sz="1600" b="1"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TLB</a:t>
            </a:r>
            <a:r>
              <a:rPr kumimoji="0" lang="zh-CN"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(Translation Lookaside Buffer)是一个硬件缓存,用于存储最近使用的虚拟地址到物理地址的映射,以加速地址翻译的过程。</a:t>
            </a:r>
            <a:r>
              <a:rPr lang="zh-CN" altLang="en-US" sz="1600" dirty="0">
                <a:solidFill>
                  <a:srgbClr val="777777"/>
                </a:solidFill>
                <a:latin typeface="Open Sans" panose="020B0606030504020204" pitchFamily="34" charset="0"/>
                <a:cs typeface="Open Sans" panose="020B0606030504020204" pitchFamily="34" charset="0"/>
              </a:rPr>
              <a:t>一般</a:t>
            </a:r>
            <a:r>
              <a:rPr kumimoji="0" lang="zh-CN"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每个CPU核心都有自己的TLB。</a:t>
            </a:r>
            <a:endParaRPr lang="en-US" altLang="zh-CN" sz="1600" dirty="0">
              <a:solidFill>
                <a:srgbClr val="777777"/>
              </a:solidFill>
              <a:latin typeface="Open Sans" panose="020B0606030504020204" pitchFamily="34" charset="0"/>
              <a:cs typeface="Open Sans" panose="020B0606030504020204" pitchFamily="34" charset="0"/>
            </a:endParaRPr>
          </a:p>
          <a:p>
            <a:pPr eaLnBrk="0" fontAlgn="base" hangingPunct="0">
              <a:lnSpc>
                <a:spcPct val="130000"/>
              </a:lnSpc>
              <a:spcBef>
                <a:spcPct val="0"/>
              </a:spcBef>
              <a:spcAft>
                <a:spcPct val="0"/>
              </a:spcAft>
            </a:pP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在现代</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OS</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中</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多个进程可以共享同一个物理页面</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并且</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OS</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可以随时更改虚拟地址到物理地址的映射</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例如</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当页面被换出到磁盘或者</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migrated</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到其他</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NUMA</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节点时</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。当映射关系发生变化时</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,OS</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需要确保所有</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CPU</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核心的</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TLB</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中的相应条目都被更新或者失效</a:t>
            </a: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 </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以避免使用过期的地址翻译。</a:t>
            </a:r>
            <a:endParaRPr lang="en-US" altLang="zh-CN" sz="1600" dirty="0">
              <a:solidFill>
                <a:srgbClr val="777777"/>
              </a:solidFill>
              <a:latin typeface="Open Sans" panose="020B0606030504020204" pitchFamily="34" charset="0"/>
              <a:cs typeface="Open Sans" panose="020B0606030504020204" pitchFamily="34" charset="0"/>
            </a:endParaRPr>
          </a:p>
          <a:p>
            <a:pPr eaLnBrk="0" fontAlgn="base" hangingPunct="0">
              <a:lnSpc>
                <a:spcPct val="130000"/>
              </a:lnSpc>
              <a:spcBef>
                <a:spcPct val="0"/>
              </a:spcBef>
              <a:spcAft>
                <a:spcPct val="0"/>
              </a:spcAft>
            </a:pPr>
            <a:endParaRPr lang="en-US" altLang="zh-CN" sz="1600" b="1" dirty="0">
              <a:solidFill>
                <a:schemeClr val="tx1">
                  <a:lumMod val="95000"/>
                  <a:lumOff val="5000"/>
                </a:schemeClr>
              </a:solidFill>
              <a:latin typeface="Open Sans" panose="020B0606030504020204" pitchFamily="34" charset="0"/>
              <a:cs typeface="Open Sans" panose="020B0606030504020204" pitchFamily="34" charset="0"/>
            </a:endParaRPr>
          </a:p>
          <a:p>
            <a:pPr eaLnBrk="0" fontAlgn="base" hangingPunct="0">
              <a:lnSpc>
                <a:spcPct val="130000"/>
              </a:lnSpc>
              <a:spcBef>
                <a:spcPct val="0"/>
              </a:spcBef>
              <a:spcAft>
                <a:spcPct val="0"/>
              </a:spcAft>
            </a:pPr>
            <a:r>
              <a:rPr kumimoji="0" lang="zh-CN"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然而,在多处理器系统中,每个CPU核心的TLB更新是独立</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a:t>
            </a:r>
            <a:r>
              <a:rPr kumimoji="0" lang="zh-CN"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异步的。当一个CPU核心修改了页表项(PTE)时,其他CPU核心的TLB中可能还保留有旧的映射关系。为了解决这个问题,操作系统使用了TLB shootdown机制。</a:t>
            </a:r>
            <a:r>
              <a:rPr kumimoji="0" lang="zh-CN" altLang="zh-CN" sz="800" b="0" i="0" u="none" strike="noStrike" cap="none" normalizeH="0" baseline="0" dirty="0">
                <a:ln>
                  <a:noFill/>
                </a:ln>
                <a:solidFill>
                  <a:schemeClr val="tx1"/>
                </a:solidFill>
                <a:effectLst/>
              </a:rPr>
              <a:t> </a:t>
            </a:r>
            <a:endParaRPr kumimoji="0" lang="zh-CN" altLang="zh-CN"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30000"/>
              </a:lnSpc>
              <a:spcBef>
                <a:spcPct val="0"/>
              </a:spcBef>
              <a:spcAft>
                <a:spcPct val="0"/>
              </a:spcAft>
              <a:buClrTx/>
              <a:buSzTx/>
              <a:buFontTx/>
              <a:buNone/>
              <a:tabLst/>
            </a:pPr>
            <a:endPar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endParaRPr>
          </a:p>
          <a:p>
            <a:pPr eaLnBrk="0" fontAlgn="base" hangingPunct="0">
              <a:lnSpc>
                <a:spcPct val="130000"/>
              </a:lnSpc>
              <a:spcBef>
                <a:spcPct val="0"/>
              </a:spcBef>
              <a:spcAft>
                <a:spcPct val="0"/>
              </a:spcAft>
            </a:pPr>
            <a:r>
              <a:rPr lang="zh-CN" altLang="en-US" sz="1600" b="1" dirty="0">
                <a:solidFill>
                  <a:schemeClr val="tx1">
                    <a:lumMod val="95000"/>
                    <a:lumOff val="5000"/>
                  </a:schemeClr>
                </a:solidFill>
                <a:latin typeface="Open Sans" panose="020B0606030504020204" pitchFamily="34" charset="0"/>
                <a:cs typeface="Open Sans" panose="020B0606030504020204" pitchFamily="34" charset="0"/>
              </a:rPr>
              <a:t>总之，</a:t>
            </a:r>
            <a:r>
              <a:rPr lang="en-US" altLang="zh-CN" sz="1600" b="1" dirty="0">
                <a:solidFill>
                  <a:schemeClr val="tx1">
                    <a:lumMod val="95000"/>
                    <a:lumOff val="5000"/>
                  </a:schemeClr>
                </a:solidFill>
                <a:latin typeface="Open Sans" panose="020B0606030504020204" pitchFamily="34" charset="0"/>
                <a:cs typeface="Open Sans" panose="020B0606030504020204" pitchFamily="34" charset="0"/>
              </a:rPr>
              <a:t>TLB</a:t>
            </a:r>
            <a:r>
              <a:rPr lang="zh-CN" altLang="en-US" sz="1600" b="1" dirty="0">
                <a:solidFill>
                  <a:schemeClr val="tx1">
                    <a:lumMod val="95000"/>
                    <a:lumOff val="5000"/>
                  </a:schemeClr>
                </a:solidFill>
                <a:latin typeface="Open Sans" panose="020B0606030504020204" pitchFamily="34" charset="0"/>
                <a:cs typeface="Open Sans" panose="020B0606030504020204" pitchFamily="34" charset="0"/>
              </a:rPr>
              <a:t>就是页表在</a:t>
            </a:r>
            <a:r>
              <a:rPr lang="en-US" altLang="zh-CN" sz="1600" b="1" dirty="0">
                <a:solidFill>
                  <a:schemeClr val="tx1">
                    <a:lumMod val="95000"/>
                    <a:lumOff val="5000"/>
                  </a:schemeClr>
                </a:solidFill>
                <a:latin typeface="Open Sans" panose="020B0606030504020204" pitchFamily="34" charset="0"/>
                <a:cs typeface="Open Sans" panose="020B0606030504020204" pitchFamily="34" charset="0"/>
              </a:rPr>
              <a:t>CPU</a:t>
            </a:r>
            <a:r>
              <a:rPr lang="zh-CN" altLang="en-US" sz="1600" b="1" dirty="0">
                <a:solidFill>
                  <a:schemeClr val="tx1">
                    <a:lumMod val="95000"/>
                    <a:lumOff val="5000"/>
                  </a:schemeClr>
                </a:solidFill>
                <a:latin typeface="Open Sans" panose="020B0606030504020204" pitchFamily="34" charset="0"/>
                <a:cs typeface="Open Sans" panose="020B0606030504020204" pitchFamily="34" charset="0"/>
              </a:rPr>
              <a:t>里的</a:t>
            </a:r>
            <a:r>
              <a:rPr lang="en-US" altLang="zh-CN" sz="1600" b="1" dirty="0">
                <a:solidFill>
                  <a:schemeClr val="tx1">
                    <a:lumMod val="95000"/>
                    <a:lumOff val="5000"/>
                  </a:schemeClr>
                </a:solidFill>
                <a:latin typeface="Open Sans" panose="020B0606030504020204" pitchFamily="34" charset="0"/>
                <a:cs typeface="Open Sans" panose="020B0606030504020204" pitchFamily="34" charset="0"/>
              </a:rPr>
              <a:t>Cache</a:t>
            </a:r>
            <a:r>
              <a:rPr lang="zh-CN" altLang="en-US" sz="1600" b="1" dirty="0">
                <a:solidFill>
                  <a:schemeClr val="tx1">
                    <a:lumMod val="95000"/>
                    <a:lumOff val="5000"/>
                  </a:schemeClr>
                </a:solidFill>
                <a:latin typeface="Open Sans" panose="020B0606030504020204" pitchFamily="34" charset="0"/>
                <a:cs typeface="Open Sans" panose="020B0606030504020204" pitchFamily="34" charset="0"/>
              </a:rPr>
              <a:t>，页表变了，</a:t>
            </a:r>
            <a:r>
              <a:rPr lang="en-US" altLang="zh-CN" sz="1600" b="1" dirty="0">
                <a:solidFill>
                  <a:schemeClr val="tx1">
                    <a:lumMod val="95000"/>
                    <a:lumOff val="5000"/>
                  </a:schemeClr>
                </a:solidFill>
                <a:latin typeface="Open Sans" panose="020B0606030504020204" pitchFamily="34" charset="0"/>
                <a:cs typeface="Open Sans" panose="020B0606030504020204" pitchFamily="34" charset="0"/>
              </a:rPr>
              <a:t>TLB</a:t>
            </a:r>
            <a:r>
              <a:rPr lang="zh-CN" altLang="en-US" sz="1600" b="1" dirty="0">
                <a:solidFill>
                  <a:schemeClr val="tx1">
                    <a:lumMod val="95000"/>
                    <a:lumOff val="5000"/>
                  </a:schemeClr>
                </a:solidFill>
                <a:latin typeface="Open Sans" panose="020B0606030504020204" pitchFamily="34" charset="0"/>
                <a:cs typeface="Open Sans" panose="020B0606030504020204" pitchFamily="34" charset="0"/>
              </a:rPr>
              <a:t>对应项也要更新、删除（通过</a:t>
            </a:r>
            <a:r>
              <a:rPr lang="en-US" altLang="zh-CN" sz="1600" b="1" dirty="0">
                <a:solidFill>
                  <a:schemeClr val="tx1">
                    <a:lumMod val="95000"/>
                    <a:lumOff val="5000"/>
                  </a:schemeClr>
                </a:solidFill>
                <a:latin typeface="Open Sans" panose="020B0606030504020204" pitchFamily="34" charset="0"/>
                <a:cs typeface="Open Sans" panose="020B0606030504020204" pitchFamily="34" charset="0"/>
              </a:rPr>
              <a:t>TLB </a:t>
            </a:r>
            <a:r>
              <a:rPr lang="en-US" altLang="zh-CN" sz="1600" b="1" dirty="0" err="1">
                <a:solidFill>
                  <a:schemeClr val="tx1">
                    <a:lumMod val="95000"/>
                    <a:lumOff val="5000"/>
                  </a:schemeClr>
                </a:solidFill>
                <a:latin typeface="Open Sans" panose="020B0606030504020204" pitchFamily="34" charset="0"/>
                <a:cs typeface="Open Sans" panose="020B0606030504020204" pitchFamily="34" charset="0"/>
              </a:rPr>
              <a:t>shoootdown</a:t>
            </a:r>
            <a:r>
              <a:rPr lang="zh-CN" altLang="en-US" sz="1600" b="1" dirty="0">
                <a:solidFill>
                  <a:schemeClr val="tx1">
                    <a:lumMod val="95000"/>
                    <a:lumOff val="5000"/>
                  </a:schemeClr>
                </a:solidFill>
                <a:latin typeface="Open Sans" panose="020B0606030504020204" pitchFamily="34" charset="0"/>
                <a:cs typeface="Open Sans" panose="020B0606030504020204" pitchFamily="34" charset="0"/>
              </a:rPr>
              <a:t>），否则会寻址到旧的地址。</a:t>
            </a:r>
            <a:endParaRPr kumimoji="0" lang="en-US" altLang="zh-CN" sz="700" b="0" i="0" u="none" strike="noStrike" cap="none" normalizeH="0" baseline="0" dirty="0">
              <a:ln>
                <a:noFill/>
              </a:ln>
              <a:solidFill>
                <a:schemeClr val="tx1"/>
              </a:solidFill>
              <a:effectLst/>
            </a:endParaRPr>
          </a:p>
          <a:p>
            <a:pPr marL="0" marR="0" lvl="0" indent="0" algn="l" defTabSz="914400" rtl="0" eaLnBrk="0" fontAlgn="base" latinLnBrk="0" hangingPunct="0">
              <a:lnSpc>
                <a:spcPct val="130000"/>
              </a:lnSpc>
              <a:spcBef>
                <a:spcPct val="0"/>
              </a:spcBef>
              <a:spcAft>
                <a:spcPct val="0"/>
              </a:spcAft>
              <a:buClrTx/>
              <a:buSzTx/>
              <a:buFontTx/>
              <a:buNone/>
              <a:tabLst/>
            </a:pPr>
            <a:endParaRPr lang="en-US" altLang="zh-CN" sz="800" dirty="0">
              <a:latin typeface="Arial" panose="020B0604020202020204" pitchFamily="34" charset="0"/>
            </a:endParaRPr>
          </a:p>
          <a:p>
            <a:pPr marL="0" marR="0" lvl="0" indent="0" algn="l" defTabSz="914400" rtl="0" eaLnBrk="0" fontAlgn="base" latinLnBrk="0" hangingPunct="0">
              <a:lnSpc>
                <a:spcPct val="130000"/>
              </a:lnSpc>
              <a:spcBef>
                <a:spcPct val="0"/>
              </a:spcBef>
              <a:spcAft>
                <a:spcPct val="0"/>
              </a:spcAft>
              <a:buClrTx/>
              <a:buSzTx/>
              <a:buFontTx/>
              <a:buNone/>
              <a:tabLst/>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72954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3.1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事务性页面迁移</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(TPM)</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D02D54B2-A371-11E1-8B4C-230D8794824F}"/>
              </a:ext>
            </a:extLst>
          </p:cNvPr>
          <p:cNvSpPr txBox="1"/>
          <p:nvPr/>
        </p:nvSpPr>
        <p:spPr>
          <a:xfrm>
            <a:off x="322528" y="1225629"/>
            <a:ext cx="2507382"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TPM</a:t>
            </a:r>
            <a:r>
              <a:rPr lang="zh-CN" altLang="en-US" sz="2000" b="1" dirty="0">
                <a:solidFill>
                  <a:srgbClr val="4747BA"/>
                </a:solidFill>
                <a:ea typeface="+mn-lt"/>
                <a:cs typeface="Times New Roman" panose="02020603050405020304" pitchFamily="18" charset="0"/>
              </a:rPr>
              <a:t>的具体流程</a:t>
            </a:r>
            <a:endParaRPr lang="en-US" altLang="zh-CN" sz="2000" b="1" dirty="0">
              <a:solidFill>
                <a:srgbClr val="4747BA"/>
              </a:solidFill>
              <a:ea typeface="+mn-lt"/>
              <a:cs typeface="Times New Roman" panose="02020603050405020304" pitchFamily="18" charset="0"/>
            </a:endParaRPr>
          </a:p>
        </p:txBody>
      </p:sp>
      <p:pic>
        <p:nvPicPr>
          <p:cNvPr id="9" name="图片 8">
            <a:extLst>
              <a:ext uri="{FF2B5EF4-FFF2-40B4-BE49-F238E27FC236}">
                <a16:creationId xmlns:a16="http://schemas.microsoft.com/office/drawing/2014/main" id="{A78D2189-F5BD-221B-34C3-3A42D1FD5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928558"/>
            <a:ext cx="6248400" cy="3600651"/>
          </a:xfrm>
          <a:prstGeom prst="rect">
            <a:avLst/>
          </a:prstGeom>
        </p:spPr>
      </p:pic>
      <p:sp>
        <p:nvSpPr>
          <p:cNvPr id="13" name="文本框 12">
            <a:extLst>
              <a:ext uri="{FF2B5EF4-FFF2-40B4-BE49-F238E27FC236}">
                <a16:creationId xmlns:a16="http://schemas.microsoft.com/office/drawing/2014/main" id="{24E64DAE-FABD-9967-A5EE-BF1B458D0539}"/>
              </a:ext>
            </a:extLst>
          </p:cNvPr>
          <p:cNvSpPr txBox="1"/>
          <p:nvPr/>
        </p:nvSpPr>
        <p:spPr>
          <a:xfrm>
            <a:off x="322528" y="1745371"/>
            <a:ext cx="5773472" cy="4117089"/>
          </a:xfrm>
          <a:prstGeom prst="rect">
            <a:avLst/>
          </a:prstGeom>
          <a:noFill/>
        </p:spPr>
        <p:txBody>
          <a:bodyPr wrap="square">
            <a:spAutoFit/>
          </a:bodyPr>
          <a:lstStyle/>
          <a:p>
            <a:pPr marR="0" lvl="0" indent="0" eaLnBrk="0" fontAlgn="base" hangingPunct="0">
              <a:lnSpc>
                <a:spcPct val="150000"/>
              </a:lnSpc>
              <a:spcBef>
                <a:spcPct val="0"/>
              </a:spcBef>
              <a:spcAft>
                <a:spcPct val="0"/>
              </a:spcAft>
              <a:buClrTx/>
              <a:buSzTx/>
              <a:buFontTx/>
              <a:buNone/>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如图展示了TPM的工作流程:</a:t>
            </a:r>
          </a:p>
          <a:p>
            <a:pPr marR="0" lvl="0" indent="0" eaLnBrk="0" fontAlgn="base" hangingPunct="0">
              <a:lnSpc>
                <a:spcPct val="150000"/>
              </a:lnSpc>
              <a:spcBef>
                <a:spcPct val="0"/>
              </a:spcBef>
              <a:spcAft>
                <a:spcPct val="0"/>
              </a:spcAft>
              <a:buClrTx/>
              <a:buSzTx/>
              <a:buFontTx/>
              <a:buAutoNum type="arabicPeriod"/>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清空旧页面PFN0的dirty位D。 </a:t>
            </a:r>
          </a:p>
          <a:p>
            <a:pPr marR="0" lvl="0" indent="0" eaLnBrk="0" fontAlgn="base" hangingPunct="0">
              <a:lnSpc>
                <a:spcPct val="150000"/>
              </a:lnSpc>
              <a:spcBef>
                <a:spcPct val="0"/>
              </a:spcBef>
              <a:spcAft>
                <a:spcPct val="0"/>
              </a:spcAft>
              <a:buClrTx/>
              <a:buSzTx/>
              <a:buFontTx/>
              <a:buAutoNum type="arabicPeriod" startAt="2"/>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对所有可能</a:t>
            </a:r>
            <a:r>
              <a:rPr lang="zh-CN" altLang="zh-CN" sz="1600" dirty="0">
                <a:solidFill>
                  <a:srgbClr val="777777"/>
                </a:solidFill>
                <a:latin typeface="Open Sans" panose="020B0606030504020204" pitchFamily="34" charset="0"/>
                <a:cs typeface="Open Sans" panose="020B0606030504020204" pitchFamily="34" charset="0"/>
              </a:rPr>
              <a:t>cache</a:t>
            </a: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了此页面PTE的CPU核心执行TLB shootdown。</a:t>
            </a:r>
            <a:endParaRPr lang="en-US" altLang="zh-CN" sz="1600" dirty="0">
              <a:solidFill>
                <a:schemeClr val="tx1">
                  <a:lumMod val="95000"/>
                  <a:lumOff val="5000"/>
                </a:schemeClr>
              </a:solidFill>
              <a:latin typeface="Open Sans" panose="020B0606030504020204" pitchFamily="34" charset="0"/>
              <a:cs typeface="Open Sans" panose="020B0606030504020204" pitchFamily="34" charset="0"/>
            </a:endParaRPr>
          </a:p>
          <a:p>
            <a:pPr marR="0" lvl="0" indent="0" eaLnBrk="0" fontAlgn="base" hangingPunct="0">
              <a:lnSpc>
                <a:spcPct val="150000"/>
              </a:lnSpc>
              <a:spcBef>
                <a:spcPct val="0"/>
              </a:spcBef>
              <a:spcAft>
                <a:spcPct val="0"/>
              </a:spcAft>
              <a:buClrTx/>
              <a:buSzTx/>
              <a:buFontTx/>
              <a:buAutoNum type="arabicPeriod" startAt="2"/>
              <a:tabLst/>
            </a:pPr>
            <a:r>
              <a:rPr lang="zh-CN" altLang="en-US" sz="1600" dirty="0">
                <a:solidFill>
                  <a:schemeClr val="tx1">
                    <a:lumMod val="95000"/>
                    <a:lumOff val="5000"/>
                  </a:schemeClr>
                </a:solidFill>
                <a:latin typeface="Open Sans" panose="020B0606030504020204" pitchFamily="34" charset="0"/>
                <a:cs typeface="Open Sans" panose="020B0606030504020204" pitchFamily="34" charset="0"/>
              </a:rPr>
              <a:t>复制</a:t>
            </a:r>
            <a:endParaRPr lang="zh-CN" altLang="zh-CN" sz="1600" dirty="0">
              <a:solidFill>
                <a:schemeClr val="tx1">
                  <a:lumMod val="95000"/>
                  <a:lumOff val="5000"/>
                </a:schemeClr>
              </a:solidFill>
              <a:latin typeface="Open Sans" panose="020B0606030504020204" pitchFamily="34" charset="0"/>
              <a:cs typeface="Open Sans" panose="020B0606030504020204" pitchFamily="34" charset="0"/>
            </a:endParaRPr>
          </a:p>
          <a:p>
            <a:pPr marR="0" lvl="0" indent="0" eaLnBrk="0" fontAlgn="base" hangingPunct="0">
              <a:lnSpc>
                <a:spcPct val="150000"/>
              </a:lnSpc>
              <a:spcBef>
                <a:spcPct val="0"/>
              </a:spcBef>
              <a:spcAft>
                <a:spcPct val="0"/>
              </a:spcAft>
              <a:buClrTx/>
              <a:buSzTx/>
              <a:buFontTx/>
              <a:buAutoNum type="arabicPeriod" startAt="4"/>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用原子指令get_and_clear读取并清空旧页面PFN0的PTE</a:t>
            </a:r>
            <a:endParaRPr lang="en-US" altLang="zh-CN" sz="1600" dirty="0">
              <a:solidFill>
                <a:schemeClr val="tx1">
                  <a:lumMod val="95000"/>
                  <a:lumOff val="5000"/>
                </a:schemeClr>
              </a:solidFill>
              <a:latin typeface="Open Sans" panose="020B0606030504020204" pitchFamily="34" charset="0"/>
              <a:cs typeface="Open Sans" panose="020B0606030504020204" pitchFamily="34" charset="0"/>
            </a:endParaRPr>
          </a:p>
          <a:p>
            <a:pPr marR="0" lvl="0" indent="0" eaLnBrk="0" fontAlgn="base" hangingPunct="0">
              <a:lnSpc>
                <a:spcPct val="150000"/>
              </a:lnSpc>
              <a:spcBef>
                <a:spcPct val="0"/>
              </a:spcBef>
              <a:spcAft>
                <a:spcPct val="0"/>
              </a:spcAft>
              <a:buClrTx/>
              <a:buSzTx/>
              <a:buFontTx/>
              <a:buAutoNum type="arabicPeriod" startAt="4"/>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再次对相关CPU核心执行TLB shootdown</a:t>
            </a:r>
          </a:p>
          <a:p>
            <a:pPr marR="0" lvl="0" indent="0" eaLnBrk="0" fontAlgn="base" hangingPunct="0">
              <a:lnSpc>
                <a:spcPct val="150000"/>
              </a:lnSpc>
              <a:spcBef>
                <a:spcPct val="0"/>
              </a:spcBef>
              <a:spcAft>
                <a:spcPct val="0"/>
              </a:spcAft>
              <a:buClrTx/>
              <a:buSzTx/>
              <a:buFontTx/>
              <a:buAutoNum type="arabicPeriod" startAt="6"/>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检查步骤4读取到的PTE中dirty位D是否为1。 </a:t>
            </a:r>
            <a:endParaRPr lang="en-US" altLang="zh-CN" sz="1600" dirty="0">
              <a:solidFill>
                <a:schemeClr val="tx1">
                  <a:lumMod val="95000"/>
                  <a:lumOff val="5000"/>
                </a:schemeClr>
              </a:solidFill>
              <a:latin typeface="Open Sans" panose="020B0606030504020204" pitchFamily="34" charset="0"/>
              <a:cs typeface="Open Sans" panose="020B0606030504020204" pitchFamily="34" charset="0"/>
            </a:endParaRPr>
          </a:p>
          <a:p>
            <a:pPr marR="0" lvl="0" indent="0" eaLnBrk="0" fontAlgn="base" hangingPunct="0">
              <a:lnSpc>
                <a:spcPct val="150000"/>
              </a:lnSpc>
              <a:spcBef>
                <a:spcPct val="0"/>
              </a:spcBef>
              <a:spcAft>
                <a:spcPct val="0"/>
              </a:spcAft>
              <a:buClrTx/>
              <a:buSzTx/>
              <a:buFontTx/>
              <a:buAutoNum type="arabicPeriod" startAt="6"/>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若干净,则将新页面PFN1映射到PTE中,提交迁移事务。</a:t>
            </a:r>
          </a:p>
          <a:p>
            <a:pPr marR="0" lvl="0" indent="0" eaLnBrk="0" fontAlgn="base" hangingPunct="0">
              <a:lnSpc>
                <a:spcPct val="150000"/>
              </a:lnSpc>
              <a:spcBef>
                <a:spcPct val="0"/>
              </a:spcBef>
              <a:spcAft>
                <a:spcPct val="0"/>
              </a:spcAft>
              <a:buClrTx/>
              <a:buSzTx/>
              <a:buFontTx/>
              <a:buAutoNum type="arabicPeriod" startAt="8"/>
              <a:tabLst/>
            </a:pPr>
            <a:r>
              <a:rPr lang="zh-CN" altLang="zh-CN" sz="1600" dirty="0">
                <a:solidFill>
                  <a:schemeClr val="tx1">
                    <a:lumMod val="95000"/>
                    <a:lumOff val="5000"/>
                  </a:schemeClr>
                </a:solidFill>
                <a:latin typeface="Open Sans" panose="020B0606030504020204" pitchFamily="34" charset="0"/>
                <a:cs typeface="Open Sans" panose="020B0606030504020204" pitchFamily="34" charset="0"/>
              </a:rPr>
              <a:t>若脏，则中止迁移事务,恢复旧页面PFN0的PTE映射。 中止的迁移会在将来的某个时间点重新尝试。</a:t>
            </a:r>
          </a:p>
        </p:txBody>
      </p:sp>
      <p:sp>
        <p:nvSpPr>
          <p:cNvPr id="15" name="文本框 14">
            <a:extLst>
              <a:ext uri="{FF2B5EF4-FFF2-40B4-BE49-F238E27FC236}">
                <a16:creationId xmlns:a16="http://schemas.microsoft.com/office/drawing/2014/main" id="{E918B997-86DB-072E-548F-E72DECDCDD09}"/>
              </a:ext>
            </a:extLst>
          </p:cNvPr>
          <p:cNvSpPr txBox="1"/>
          <p:nvPr/>
        </p:nvSpPr>
        <p:spPr>
          <a:xfrm>
            <a:off x="7507184" y="4644252"/>
            <a:ext cx="4267200" cy="1138773"/>
          </a:xfrm>
          <a:prstGeom prst="rect">
            <a:avLst/>
          </a:prstGeom>
          <a:noFill/>
        </p:spPr>
        <p:txBody>
          <a:bodyPr wrap="square">
            <a:spAutoFit/>
          </a:bodyPr>
          <a:lstStyle/>
          <a:p>
            <a:pPr algn="ctr" eaLnBrk="0" fontAlgn="base" hangingPunct="0">
              <a:spcBef>
                <a:spcPct val="0"/>
              </a:spcBef>
              <a:spcAft>
                <a:spcPct val="0"/>
              </a:spcAft>
            </a:pPr>
            <a:r>
              <a:rPr kumimoji="0" lang="en-US" altLang="zh-CN"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TPM</a:t>
            </a:r>
            <a:r>
              <a:rPr kumimoji="0" lang="zh-CN" altLang="en-US" sz="16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的具体流程图</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PFN = page frame number</a:t>
            </a:r>
            <a:endParaRPr kumimoji="0" lang="en-US"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777777"/>
                </a:solidFill>
                <a:effectLst/>
                <a:latin typeface="Open Sans" panose="020B0606030504020204" pitchFamily="34" charset="0"/>
                <a:cs typeface="Open Sans" panose="020B0606030504020204" pitchFamily="34" charset="0"/>
              </a:rPr>
              <a:t>D = dirty</a:t>
            </a:r>
            <a:r>
              <a:rPr kumimoji="0" lang="zh-CN" altLang="zh-CN" sz="600" b="0" i="0" u="none" strike="noStrike" cap="none" normalizeH="0" baseline="0" dirty="0">
                <a:ln>
                  <a:noFill/>
                </a:ln>
                <a:solidFill>
                  <a:schemeClr val="tx1"/>
                </a:solidFill>
                <a:effectLst/>
              </a:rPr>
              <a:t> </a:t>
            </a:r>
            <a:endParaRPr kumimoji="0" lang="en-US" altLang="zh-CN"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923789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3.1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事务性页面迁移</a:t>
            </a: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(TPM)</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5" name="文本框 4">
            <a:extLst>
              <a:ext uri="{FF2B5EF4-FFF2-40B4-BE49-F238E27FC236}">
                <a16:creationId xmlns:a16="http://schemas.microsoft.com/office/drawing/2014/main" id="{D02D54B2-A371-11E1-8B4C-230D8794824F}"/>
              </a:ext>
            </a:extLst>
          </p:cNvPr>
          <p:cNvSpPr txBox="1"/>
          <p:nvPr/>
        </p:nvSpPr>
        <p:spPr>
          <a:xfrm>
            <a:off x="303734" y="2425612"/>
            <a:ext cx="5770844" cy="400110"/>
          </a:xfrm>
          <a:prstGeom prst="rect">
            <a:avLst/>
          </a:prstGeom>
          <a:noFill/>
        </p:spPr>
        <p:txBody>
          <a:bodyPr wrap="square">
            <a:spAutoFit/>
          </a:bodyPr>
          <a:lstStyle/>
          <a:p>
            <a:r>
              <a:rPr lang="zh-CN" altLang="en-US" sz="2000" b="1" dirty="0">
                <a:solidFill>
                  <a:srgbClr val="4747BA"/>
                </a:solidFill>
                <a:ea typeface="+mn-lt"/>
                <a:cs typeface="Times New Roman" panose="02020603050405020304" pitchFamily="18" charset="0"/>
              </a:rPr>
              <a:t>内存热度跟踪 </a:t>
            </a:r>
          </a:p>
        </p:txBody>
      </p:sp>
      <p:sp>
        <p:nvSpPr>
          <p:cNvPr id="6" name="文本框 5">
            <a:extLst>
              <a:ext uri="{FF2B5EF4-FFF2-40B4-BE49-F238E27FC236}">
                <a16:creationId xmlns:a16="http://schemas.microsoft.com/office/drawing/2014/main" id="{8AC47DD6-7080-D835-0B8F-BB6463F05A0A}"/>
              </a:ext>
            </a:extLst>
          </p:cNvPr>
          <p:cNvSpPr txBox="1"/>
          <p:nvPr/>
        </p:nvSpPr>
        <p:spPr>
          <a:xfrm>
            <a:off x="145403" y="1891461"/>
            <a:ext cx="11265127" cy="385747"/>
          </a:xfrm>
          <a:prstGeom prst="rect">
            <a:avLst/>
          </a:prstGeom>
          <a:noFill/>
        </p:spPr>
        <p:txBody>
          <a:bodyPr wrap="square">
            <a:spAutoFit/>
          </a:bodyPr>
          <a:lstStyle/>
          <a:p>
            <a:pPr marR="0" lvl="0" indent="0" fontAlgn="base">
              <a:lnSpc>
                <a:spcPct val="130000"/>
              </a:lnSpc>
              <a:spcBef>
                <a:spcPct val="0"/>
              </a:spcBef>
              <a:spcAft>
                <a:spcPct val="0"/>
              </a:spcAft>
              <a:buClrTx/>
              <a:buSzTx/>
              <a:buFontTx/>
              <a:buNone/>
              <a:tabLst/>
            </a:pPr>
            <a:r>
              <a:rPr lang="zh-CN"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有了上述异步的迁移机制，</a:t>
            </a:r>
            <a:r>
              <a:rPr lang="zh-CN" altLang="zh-CN" sz="1600" dirty="0">
                <a:latin typeface="Times New Roman" panose="02020603050405020304" pitchFamily="18" charset="0"/>
                <a:cs typeface="Times New Roman" panose="02020603050405020304" pitchFamily="18" charset="0"/>
              </a:rPr>
              <a:t>如何确定迁移谁？）</a:t>
            </a:r>
          </a:p>
        </p:txBody>
      </p:sp>
      <p:sp>
        <p:nvSpPr>
          <p:cNvPr id="11" name="文本框 10">
            <a:extLst>
              <a:ext uri="{FF2B5EF4-FFF2-40B4-BE49-F238E27FC236}">
                <a16:creationId xmlns:a16="http://schemas.microsoft.com/office/drawing/2014/main" id="{D5FE52C3-D8F3-E930-D9BA-A352E4875C4B}"/>
              </a:ext>
            </a:extLst>
          </p:cNvPr>
          <p:cNvSpPr txBox="1"/>
          <p:nvPr/>
        </p:nvSpPr>
        <p:spPr>
          <a:xfrm>
            <a:off x="303733" y="2865371"/>
            <a:ext cx="11106797" cy="3586623"/>
          </a:xfrm>
          <a:prstGeom prst="rect">
            <a:avLst/>
          </a:prstGeom>
          <a:noFill/>
        </p:spPr>
        <p:txBody>
          <a:bodyPr wrap="square">
            <a:spAutoFit/>
          </a:bodyPr>
          <a:lstStyle/>
          <a:p>
            <a:pPr marR="0" lvl="0" indent="0" fontAlgn="base">
              <a:lnSpc>
                <a:spcPct val="130000"/>
              </a:lnSpc>
              <a:spcBef>
                <a:spcPct val="0"/>
              </a:spcBef>
              <a:spcAft>
                <a:spcPct val="0"/>
              </a:spcAft>
              <a:buClrTx/>
              <a:buSzTx/>
              <a:buFontTx/>
              <a:buNone/>
              <a:tabLst/>
            </a:pPr>
            <a:r>
              <a:rPr lang="zh-CN" altLang="en-US" sz="1600" dirty="0">
                <a:latin typeface="Times New Roman" panose="02020603050405020304" pitchFamily="18" charset="0"/>
                <a:cs typeface="Times New Roman" panose="02020603050405020304" pitchFamily="18" charset="0"/>
              </a:rPr>
              <a:t>在目前</a:t>
            </a:r>
            <a:r>
              <a:rPr lang="en-US" altLang="zh-CN" sz="1600" dirty="0">
                <a:latin typeface="Times New Roman" panose="02020603050405020304" pitchFamily="18" charset="0"/>
                <a:cs typeface="Times New Roman" panose="02020603050405020304" pitchFamily="18" charset="0"/>
              </a:rPr>
              <a:t>Linux</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TPP(Transparent Page Placement)</a:t>
            </a:r>
            <a:r>
              <a:rPr lang="zh-CN" altLang="en-US" sz="1600" dirty="0">
                <a:latin typeface="Times New Roman" panose="02020603050405020304" pitchFamily="18" charset="0"/>
                <a:cs typeface="Times New Roman" panose="02020603050405020304" pitchFamily="18" charset="0"/>
              </a:rPr>
              <a:t>机制中，</a:t>
            </a:r>
            <a:r>
              <a:rPr lang="zh-CN" altLang="zh-CN" sz="1600" dirty="0">
                <a:latin typeface="Times New Roman" panose="02020603050405020304" pitchFamily="18" charset="0"/>
                <a:cs typeface="Times New Roman" panose="02020603050405020304" pitchFamily="18" charset="0"/>
              </a:rPr>
              <a:t>维护了两个LRU链表:active list和inactive list</a:t>
            </a:r>
            <a:r>
              <a:rPr lang="zh-CN" altLang="en-US" sz="1600" dirty="0">
                <a:latin typeface="Times New Roman" panose="02020603050405020304" pitchFamily="18" charset="0"/>
                <a:cs typeface="Times New Roman" panose="02020603050405020304" pitchFamily="18" charset="0"/>
              </a:rPr>
              <a:t>最近访问过的页面被放在</a:t>
            </a:r>
            <a:r>
              <a:rPr lang="en-US" altLang="zh-CN" sz="1600" dirty="0">
                <a:latin typeface="Times New Roman" panose="02020603050405020304" pitchFamily="18" charset="0"/>
                <a:cs typeface="Times New Roman" panose="02020603050405020304" pitchFamily="18" charset="0"/>
              </a:rPr>
              <a:t>active list</a:t>
            </a:r>
            <a:r>
              <a:rPr lang="zh-CN" altLang="en-US" sz="1600" dirty="0">
                <a:latin typeface="Times New Roman" panose="02020603050405020304" pitchFamily="18" charset="0"/>
                <a:cs typeface="Times New Roman" panose="02020603050405020304" pitchFamily="18" charset="0"/>
              </a:rPr>
              <a:t>中</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而长时间未被访问的页面则被放在</a:t>
            </a:r>
            <a:r>
              <a:rPr lang="en-US" altLang="zh-CN" sz="1600" dirty="0">
                <a:latin typeface="Times New Roman" panose="02020603050405020304" pitchFamily="18" charset="0"/>
                <a:cs typeface="Times New Roman" panose="02020603050405020304" pitchFamily="18" charset="0"/>
              </a:rPr>
              <a:t>inactive list</a:t>
            </a:r>
            <a:r>
              <a:rPr lang="zh-CN" altLang="en-US" sz="1600" dirty="0">
                <a:latin typeface="Times New Roman" panose="02020603050405020304" pitchFamily="18" charset="0"/>
                <a:cs typeface="Times New Roman" panose="02020603050405020304" pitchFamily="18" charset="0"/>
              </a:rPr>
              <a:t>中。</a:t>
            </a:r>
            <a:r>
              <a:rPr lang="zh-CN" altLang="zh-CN" sz="1600" dirty="0">
                <a:latin typeface="Times New Roman" panose="02020603050405020304" pitchFamily="18" charset="0"/>
                <a:cs typeface="Times New Roman" panose="02020603050405020304" pitchFamily="18" charset="0"/>
              </a:rPr>
              <a:t>TPP采用的是一种异步批量的页面迁移策略,目的是为了平衡页迁移的时效性和开销。</a:t>
            </a:r>
            <a:r>
              <a:rPr lang="zh-CN" altLang="en-US" sz="1600" dirty="0">
                <a:latin typeface="Times New Roman" panose="02020603050405020304" pitchFamily="18" charset="0"/>
                <a:cs typeface="Times New Roman" panose="02020603050405020304" pitchFamily="18" charset="0"/>
              </a:rPr>
              <a:t>其中，</a:t>
            </a:r>
            <a:r>
              <a:rPr lang="zh-CN" altLang="zh-CN" sz="1600" dirty="0">
                <a:latin typeface="Times New Roman" panose="02020603050405020304" pitchFamily="18" charset="0"/>
                <a:cs typeface="Times New Roman" panose="02020603050405020304" pitchFamily="18" charset="0"/>
              </a:rPr>
              <a:t>存在一些问题:</a:t>
            </a:r>
          </a:p>
          <a:p>
            <a:pPr marR="0" lvl="0" indent="0" fontAlgn="base">
              <a:lnSpc>
                <a:spcPct val="130000"/>
              </a:lnSpc>
              <a:spcBef>
                <a:spcPct val="0"/>
              </a:spcBef>
              <a:spcAft>
                <a:spcPct val="0"/>
              </a:spcAft>
              <a:buClrTx/>
              <a:buSzTx/>
              <a:buFontTx/>
              <a:buAutoNum type="arabicPeriod"/>
              <a:tabLst/>
            </a:pPr>
            <a:r>
              <a:rPr lang="zh-CN" altLang="zh-CN" sz="1600" dirty="0">
                <a:latin typeface="Times New Roman" panose="02020603050405020304" pitchFamily="18" charset="0"/>
                <a:cs typeface="Times New Roman" panose="02020603050405020304" pitchFamily="18" charset="0"/>
              </a:rPr>
              <a:t>对于频繁访问的热页面,TPP可能会在第一次页错误时因为该页面还</a:t>
            </a:r>
            <a:r>
              <a:rPr lang="zh-CN" altLang="zh-CN" sz="1600" b="1" dirty="0">
                <a:latin typeface="Times New Roman" panose="02020603050405020304" pitchFamily="18" charset="0"/>
                <a:cs typeface="Times New Roman" panose="02020603050405020304" pitchFamily="18" charset="0"/>
              </a:rPr>
              <a:t>不在active list中而错过迁移机会</a:t>
            </a:r>
            <a:r>
              <a:rPr lang="zh-CN" altLang="zh-CN" sz="1600" dirty="0">
                <a:latin typeface="Times New Roman" panose="02020603050405020304" pitchFamily="18" charset="0"/>
                <a:cs typeface="Times New Roman" panose="02020603050405020304" pitchFamily="18" charset="0"/>
              </a:rPr>
              <a:t>,导致该页面在未来一段时间内继续驻留在远程节点上,影响内存访问性能。</a:t>
            </a:r>
          </a:p>
          <a:p>
            <a:pPr marR="0" lvl="0" indent="0" fontAlgn="base">
              <a:lnSpc>
                <a:spcPct val="130000"/>
              </a:lnSpc>
              <a:spcBef>
                <a:spcPct val="0"/>
              </a:spcBef>
              <a:spcAft>
                <a:spcPct val="0"/>
              </a:spcAft>
              <a:buClrTx/>
              <a:buSzTx/>
              <a:buFontTx/>
              <a:buAutoNum type="arabicPeriod" startAt="2"/>
              <a:tabLst/>
            </a:pPr>
            <a:r>
              <a:rPr lang="zh-CN" altLang="zh-CN" sz="1600" dirty="0">
                <a:latin typeface="Times New Roman" panose="02020603050405020304" pitchFamily="18" charset="0"/>
                <a:cs typeface="Times New Roman" panose="02020603050405020304" pitchFamily="18" charset="0"/>
              </a:rPr>
              <a:t>TPP将多个页面</a:t>
            </a:r>
            <a:r>
              <a:rPr lang="zh-CN" altLang="zh-CN" sz="1600" b="1" dirty="0">
                <a:latin typeface="Times New Roman" panose="02020603050405020304" pitchFamily="18" charset="0"/>
                <a:cs typeface="Times New Roman" panose="02020603050405020304" pitchFamily="18" charset="0"/>
              </a:rPr>
              <a:t>批量添加</a:t>
            </a:r>
            <a:r>
              <a:rPr lang="zh-CN" altLang="zh-CN" sz="1600" dirty="0">
                <a:latin typeface="Times New Roman" panose="02020603050405020304" pitchFamily="18" charset="0"/>
                <a:cs typeface="Times New Roman" panose="02020603050405020304" pitchFamily="18" charset="0"/>
              </a:rPr>
              <a:t>到active list和迁移的做法,可能会导致较多的无效页迁移,浪费内存带宽和CPU资源。</a:t>
            </a:r>
          </a:p>
          <a:p>
            <a:pPr marR="0" lvl="0" indent="0" fontAlgn="base">
              <a:lnSpc>
                <a:spcPct val="130000"/>
              </a:lnSpc>
              <a:spcBef>
                <a:spcPct val="0"/>
              </a:spcBef>
              <a:spcAft>
                <a:spcPct val="0"/>
              </a:spcAft>
              <a:buClrTx/>
              <a:buSzTx/>
              <a:buFontTx/>
              <a:buAutoNum type="arabicPeriod" startAt="3"/>
              <a:tabLst/>
            </a:pPr>
            <a:r>
              <a:rPr lang="zh-CN" altLang="zh-CN" sz="1600" dirty="0">
                <a:latin typeface="Times New Roman" panose="02020603050405020304" pitchFamily="18" charset="0"/>
                <a:cs typeface="Times New Roman" panose="02020603050405020304" pitchFamily="18" charset="0"/>
              </a:rPr>
              <a:t>由于TPP的页迁移是在页错误处理程序中</a:t>
            </a:r>
            <a:r>
              <a:rPr lang="zh-CN" altLang="zh-CN" sz="1600" b="1" dirty="0">
                <a:latin typeface="Times New Roman" panose="02020603050405020304" pitchFamily="18" charset="0"/>
                <a:cs typeface="Times New Roman" panose="02020603050405020304" pitchFamily="18" charset="0"/>
              </a:rPr>
              <a:t>同步进行</a:t>
            </a:r>
            <a:r>
              <a:rPr lang="zh-CN" altLang="zh-CN" sz="1600" dirty="0">
                <a:latin typeface="Times New Roman" panose="02020603050405020304" pitchFamily="18" charset="0"/>
                <a:cs typeface="Times New Roman" panose="02020603050405020304" pitchFamily="18" charset="0"/>
              </a:rPr>
              <a:t>的,因此会延长页错误的处理时间,影响正常进程的执行。</a:t>
            </a:r>
          </a:p>
          <a:p>
            <a:pPr marR="0" lvl="0" indent="0" fontAlgn="base">
              <a:lnSpc>
                <a:spcPct val="130000"/>
              </a:lnSpc>
              <a:spcBef>
                <a:spcPct val="0"/>
              </a:spcBef>
              <a:spcAft>
                <a:spcPct val="0"/>
              </a:spcAft>
              <a:buClrTx/>
              <a:buSzTx/>
              <a:buFontTx/>
              <a:buNone/>
              <a:tabLst/>
            </a:pPr>
            <a:endParaRPr lang="en-US" altLang="zh-CN" sz="1600" dirty="0">
              <a:latin typeface="Times New Roman" panose="02020603050405020304" pitchFamily="18" charset="0"/>
              <a:cs typeface="Times New Roman" panose="02020603050405020304" pitchFamily="18" charset="0"/>
            </a:endParaRPr>
          </a:p>
          <a:p>
            <a:pPr marR="0" lvl="0" indent="0" fontAlgn="base">
              <a:lnSpc>
                <a:spcPct val="130000"/>
              </a:lnSpc>
              <a:spcBef>
                <a:spcPct val="0"/>
              </a:spcBef>
              <a:spcAft>
                <a:spcPct val="0"/>
              </a:spcAft>
              <a:buClrTx/>
              <a:buSzTx/>
              <a:buFontTx/>
              <a:buNone/>
              <a:tabLst/>
            </a:pPr>
            <a:r>
              <a:rPr lang="zh-CN" altLang="en-US" sz="1600" dirty="0">
                <a:latin typeface="Times New Roman" panose="02020603050405020304" pitchFamily="18" charset="0"/>
                <a:cs typeface="Times New Roman" panose="02020603050405020304" pitchFamily="18" charset="0"/>
              </a:rPr>
              <a:t>总之，</a:t>
            </a:r>
            <a:r>
              <a:rPr lang="zh-CN" altLang="zh-CN" sz="1600" dirty="0">
                <a:latin typeface="Times New Roman" panose="02020603050405020304" pitchFamily="18" charset="0"/>
                <a:cs typeface="Times New Roman" panose="02020603050405020304" pitchFamily="18" charset="0"/>
              </a:rPr>
              <a:t>在Linux中,内存跟踪是批量(每批15个请求)更新,目的是最小化队列管理开销。由于TPP使用同步页迁移,它可能会为一个页面提交多个请求(如果请求队列为空,则最多15个)来将其提升到active LRU列表,从而启动迁移过程。在最坏的情况下,迁移一个页面可能会产生多达15次minor page fault。 </a:t>
            </a:r>
          </a:p>
        </p:txBody>
      </p:sp>
      <p:sp>
        <p:nvSpPr>
          <p:cNvPr id="16" name="文本框 15">
            <a:extLst>
              <a:ext uri="{FF2B5EF4-FFF2-40B4-BE49-F238E27FC236}">
                <a16:creationId xmlns:a16="http://schemas.microsoft.com/office/drawing/2014/main" id="{A1D30C0E-515C-4183-6D44-33C1A1762BB7}"/>
              </a:ext>
            </a:extLst>
          </p:cNvPr>
          <p:cNvSpPr txBox="1"/>
          <p:nvPr/>
        </p:nvSpPr>
        <p:spPr>
          <a:xfrm>
            <a:off x="354534" y="1091660"/>
            <a:ext cx="10846866" cy="705834"/>
          </a:xfrm>
          <a:prstGeom prst="rect">
            <a:avLst/>
          </a:prstGeom>
          <a:noFill/>
        </p:spPr>
        <p:txBody>
          <a:bodyPr wrap="square">
            <a:spAutoFit/>
          </a:bodyPr>
          <a:lstStyle/>
          <a:p>
            <a:pPr fontAlgn="base">
              <a:lnSpc>
                <a:spcPct val="130000"/>
              </a:lnSpc>
              <a:spcBef>
                <a:spcPct val="0"/>
              </a:spcBef>
              <a:spcAft>
                <a:spcPct val="0"/>
              </a:spcAft>
            </a:pPr>
            <a:r>
              <a:rPr lang="en-US" altLang="zh-CN" sz="1600" dirty="0">
                <a:latin typeface="Times New Roman" panose="02020603050405020304" pitchFamily="18" charset="0"/>
                <a:cs typeface="Times New Roman" panose="02020603050405020304" pitchFamily="18" charset="0"/>
              </a:rPr>
              <a:t>TPM</a:t>
            </a:r>
            <a:r>
              <a:rPr lang="zh-CN" altLang="en-US" sz="1600" dirty="0">
                <a:latin typeface="Times New Roman" panose="02020603050405020304" pitchFamily="18" charset="0"/>
                <a:cs typeface="Times New Roman" panose="02020603050405020304" pitchFamily="18" charset="0"/>
              </a:rPr>
              <a:t>的机制的优势在于，它将页面不可访问的时间降至最低，并使整个迁移过程异步化。在理想情况下，每次迁移只需触发一次页错误，大大减少了传统方法中反复尝试迁移导致的多次页错误问题。</a:t>
            </a:r>
          </a:p>
        </p:txBody>
      </p:sp>
      <p:sp>
        <p:nvSpPr>
          <p:cNvPr id="27" name="Rectangle 7">
            <a:extLst>
              <a:ext uri="{FF2B5EF4-FFF2-40B4-BE49-F238E27FC236}">
                <a16:creationId xmlns:a16="http://schemas.microsoft.com/office/drawing/2014/main" id="{CDAD1787-A2DA-9755-C042-E3D457EAF608}"/>
              </a:ext>
            </a:extLst>
          </p:cNvPr>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36220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August 21,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218980"/>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3.1 TPM</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pic>
        <p:nvPicPr>
          <p:cNvPr id="13" name="图片 12">
            <a:extLst>
              <a:ext uri="{FF2B5EF4-FFF2-40B4-BE49-F238E27FC236}">
                <a16:creationId xmlns:a16="http://schemas.microsoft.com/office/drawing/2014/main" id="{5E526BA1-9592-F304-0D44-45F0EADF3F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9604" y="1494070"/>
            <a:ext cx="5625562" cy="3869860"/>
          </a:xfrm>
          <a:prstGeom prst="rect">
            <a:avLst/>
          </a:prstGeom>
        </p:spPr>
      </p:pic>
      <p:sp>
        <p:nvSpPr>
          <p:cNvPr id="8" name="文本框 7">
            <a:extLst>
              <a:ext uri="{FF2B5EF4-FFF2-40B4-BE49-F238E27FC236}">
                <a16:creationId xmlns:a16="http://schemas.microsoft.com/office/drawing/2014/main" id="{C4FD6D6F-33F5-94D5-2CB3-DE83482B0DED}"/>
              </a:ext>
            </a:extLst>
          </p:cNvPr>
          <p:cNvSpPr txBox="1"/>
          <p:nvPr/>
        </p:nvSpPr>
        <p:spPr>
          <a:xfrm>
            <a:off x="385590" y="4591628"/>
            <a:ext cx="5769166" cy="1666097"/>
          </a:xfrm>
          <a:prstGeom prst="rect">
            <a:avLst/>
          </a:prstGeom>
          <a:noFill/>
        </p:spPr>
        <p:txBody>
          <a:bodyPr wrap="square">
            <a:spAutoFit/>
          </a:bodyPr>
          <a:lstStyle/>
          <a:p>
            <a:pPr fontAlgn="base">
              <a:lnSpc>
                <a:spcPct val="130000"/>
              </a:lnSpc>
              <a:spcBef>
                <a:spcPct val="0"/>
              </a:spcBef>
              <a:spcAft>
                <a:spcPct val="0"/>
              </a:spcAft>
              <a:buFontTx/>
              <a:buNone/>
            </a:pPr>
            <a:r>
              <a:rPr lang="zh-CN" altLang="en-US" sz="1600" dirty="0">
                <a:latin typeface="Times New Roman" panose="02020603050405020304" pitchFamily="18" charset="0"/>
                <a:cs typeface="Times New Roman" panose="02020603050405020304" pitchFamily="18" charset="0"/>
              </a:rPr>
              <a:t>也就是说</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通过绕过</a:t>
            </a:r>
            <a:r>
              <a:rPr lang="en-US" altLang="zh-CN" sz="1600" dirty="0">
                <a:latin typeface="Times New Roman" panose="02020603050405020304" pitchFamily="18" charset="0"/>
                <a:cs typeface="Times New Roman" panose="02020603050405020304" pitchFamily="18" charset="0"/>
              </a:rPr>
              <a:t>LRU</a:t>
            </a:r>
            <a:r>
              <a:rPr lang="zh-CN" altLang="en-US" sz="1600" dirty="0">
                <a:latin typeface="Times New Roman" panose="02020603050405020304" pitchFamily="18" charset="0"/>
                <a:cs typeface="Times New Roman" panose="02020603050405020304" pitchFamily="18" charset="0"/>
              </a:rPr>
              <a:t>链表直接检测</a:t>
            </a:r>
            <a:r>
              <a:rPr lang="en-US" altLang="zh-CN" sz="1600" dirty="0">
                <a:latin typeface="Times New Roman" panose="02020603050405020304" pitchFamily="18" charset="0"/>
                <a:cs typeface="Times New Roman" panose="02020603050405020304" pitchFamily="18" charset="0"/>
              </a:rPr>
              <a:t>PCQ</a:t>
            </a:r>
            <a:r>
              <a:rPr lang="zh-CN" altLang="en-US" sz="1600" dirty="0">
                <a:latin typeface="Times New Roman" panose="02020603050405020304" pitchFamily="18" charset="0"/>
                <a:cs typeface="Times New Roman" panose="02020603050405020304" pitchFamily="18" charset="0"/>
              </a:rPr>
              <a:t>中的页面热度</a:t>
            </a:r>
            <a:r>
              <a:rPr lang="en-US" altLang="zh-CN" sz="1600" dirty="0">
                <a:latin typeface="Times New Roman" panose="02020603050405020304" pitchFamily="18" charset="0"/>
                <a:cs typeface="Times New Roman" panose="02020603050405020304" pitchFamily="18" charset="0"/>
              </a:rPr>
              <a:t>,TPM</a:t>
            </a:r>
            <a:r>
              <a:rPr lang="zh-CN" altLang="en-US" sz="1600" dirty="0">
                <a:latin typeface="Times New Roman" panose="02020603050405020304" pitchFamily="18" charset="0"/>
                <a:cs typeface="Times New Roman" panose="02020603050405020304" pitchFamily="18" charset="0"/>
              </a:rPr>
              <a:t>可以更及时地发起页面迁移</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而不必等待这些页面先进入</a:t>
            </a:r>
            <a:r>
              <a:rPr lang="en-US" altLang="zh-CN" sz="1600" dirty="0">
                <a:latin typeface="Times New Roman" panose="02020603050405020304" pitchFamily="18" charset="0"/>
                <a:cs typeface="Times New Roman" panose="02020603050405020304" pitchFamily="18" charset="0"/>
              </a:rPr>
              <a:t>active list</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fontAlgn="base">
              <a:lnSpc>
                <a:spcPct val="130000"/>
              </a:lnSpc>
              <a:spcBef>
                <a:spcPct val="0"/>
              </a:spcBef>
              <a:spcAft>
                <a:spcPct val="0"/>
              </a:spcAft>
              <a:buFontTx/>
              <a:buNone/>
            </a:pPr>
            <a:endParaRPr lang="en-US" altLang="zh-CN" sz="1600" dirty="0">
              <a:latin typeface="Times New Roman" panose="02020603050405020304" pitchFamily="18" charset="0"/>
              <a:cs typeface="Times New Roman" panose="02020603050405020304" pitchFamily="18" charset="0"/>
            </a:endParaRPr>
          </a:p>
          <a:p>
            <a:pPr fontAlgn="base">
              <a:lnSpc>
                <a:spcPct val="130000"/>
              </a:lnSpc>
              <a:spcBef>
                <a:spcPct val="0"/>
              </a:spcBef>
              <a:spcAft>
                <a:spcPct val="0"/>
              </a:spcAft>
              <a:buFontTx/>
              <a:buNone/>
            </a:pPr>
            <a:r>
              <a:rPr lang="zh-CN" altLang="zh-CN" sz="1600" dirty="0">
                <a:latin typeface="Times New Roman" panose="02020603050405020304" pitchFamily="18" charset="0"/>
                <a:cs typeface="Times New Roman" panose="02020603050405020304" pitchFamily="18" charset="0"/>
              </a:rPr>
              <a:t>如果所有的事务性迁移都成功了,TPM可以保证在存在LRU列表管理的情况下,每次迁移只需要一次页错误。 </a:t>
            </a:r>
          </a:p>
        </p:txBody>
      </p:sp>
      <p:sp>
        <p:nvSpPr>
          <p:cNvPr id="15" name="文本框 14">
            <a:extLst>
              <a:ext uri="{FF2B5EF4-FFF2-40B4-BE49-F238E27FC236}">
                <a16:creationId xmlns:a16="http://schemas.microsoft.com/office/drawing/2014/main" id="{8186F832-FD19-D84A-B716-0659C0D5045D}"/>
              </a:ext>
            </a:extLst>
          </p:cNvPr>
          <p:cNvSpPr txBox="1"/>
          <p:nvPr/>
        </p:nvSpPr>
        <p:spPr>
          <a:xfrm>
            <a:off x="385590" y="1067205"/>
            <a:ext cx="6096000" cy="3539430"/>
          </a:xfrm>
          <a:prstGeom prst="rect">
            <a:avLst/>
          </a:prstGeom>
          <a:noFill/>
        </p:spPr>
        <p:txBody>
          <a:bodyPr wrap="square">
            <a:spAutoFit/>
          </a:bodyPr>
          <a:lstStyle/>
          <a:p>
            <a:pPr fontAlgn="base">
              <a:lnSpc>
                <a:spcPct val="130000"/>
              </a:lnSpc>
              <a:spcBef>
                <a:spcPct val="0"/>
              </a:spcBef>
              <a:spcAft>
                <a:spcPct val="0"/>
              </a:spcAft>
              <a:buFontTx/>
              <a:buNone/>
            </a:pPr>
            <a:r>
              <a:rPr lang="zh-CN" altLang="zh-CN" sz="1600" dirty="0">
                <a:latin typeface="Times New Roman" panose="02020603050405020304" pitchFamily="18" charset="0"/>
                <a:cs typeface="Times New Roman" panose="02020603050405020304" pitchFamily="18" charset="0"/>
              </a:rPr>
              <a:t>为了最小化页迁移所需的页错误次数,TPM在与Linux内存跟踪交互时做了一些额外的工作:</a:t>
            </a:r>
          </a:p>
          <a:p>
            <a:pPr fontAlgn="base">
              <a:lnSpc>
                <a:spcPct val="130000"/>
              </a:lnSpc>
              <a:spcBef>
                <a:spcPct val="0"/>
              </a:spcBef>
              <a:spcAft>
                <a:spcPct val="0"/>
              </a:spcAft>
              <a:buFontTx/>
              <a:buAutoNum type="arabicPeriod"/>
            </a:pPr>
            <a:r>
              <a:rPr lang="en-US" altLang="zh-CN" sz="1600" dirty="0">
                <a:latin typeface="Times New Roman" panose="02020603050405020304" pitchFamily="18" charset="0"/>
                <a:cs typeface="Times New Roman" panose="02020603050405020304" pitchFamily="18" charset="0"/>
              </a:rPr>
              <a:t> </a:t>
            </a:r>
            <a:r>
              <a:rPr lang="zh-CN" altLang="zh-CN" sz="1600" dirty="0">
                <a:latin typeface="Times New Roman" panose="02020603050405020304" pitchFamily="18" charset="0"/>
                <a:cs typeface="Times New Roman" panose="02020603050405020304" pitchFamily="18" charset="0"/>
              </a:rPr>
              <a:t>除了inactive和active LRU列表,TPM还维护了一个单独的promotion candidate队列(PCQ),用于存储已经尝试过迁移但尚未提升到active LRU列表的页面。</a:t>
            </a:r>
          </a:p>
          <a:p>
            <a:pPr fontAlgn="base">
              <a:lnSpc>
                <a:spcPct val="130000"/>
              </a:lnSpc>
              <a:spcBef>
                <a:spcPct val="0"/>
              </a:spcBef>
              <a:spcAft>
                <a:spcPct val="0"/>
              </a:spcAft>
              <a:buFontTx/>
              <a:buAutoNum type="arabicPeriod"/>
            </a:pPr>
            <a:r>
              <a:rPr lang="zh-CN" altLang="en-US" sz="1600" dirty="0">
                <a:latin typeface="Times New Roman" panose="02020603050405020304" pitchFamily="18" charset="0"/>
                <a:cs typeface="Times New Roman" panose="02020603050405020304" pitchFamily="18" charset="0"/>
              </a:rPr>
              <a:t>每次发生</a:t>
            </a:r>
            <a:r>
              <a:rPr lang="en-US" altLang="zh-CN" sz="1600" dirty="0">
                <a:latin typeface="Times New Roman" panose="02020603050405020304" pitchFamily="18" charset="0"/>
                <a:cs typeface="Times New Roman" panose="02020603050405020304" pitchFamily="18" charset="0"/>
              </a:rPr>
              <a:t>page fault,</a:t>
            </a:r>
            <a:r>
              <a:rPr lang="zh-CN" altLang="en-US" sz="1600" dirty="0">
                <a:latin typeface="Times New Roman" panose="02020603050405020304" pitchFamily="18" charset="0"/>
                <a:cs typeface="Times New Roman" panose="02020603050405020304" pitchFamily="18" charset="0"/>
              </a:rPr>
              <a:t>除了将故障页面添加到</a:t>
            </a:r>
            <a:r>
              <a:rPr lang="en-US" altLang="zh-CN" sz="1600" dirty="0">
                <a:latin typeface="Times New Roman" panose="02020603050405020304" pitchFamily="18" charset="0"/>
                <a:cs typeface="Times New Roman" panose="02020603050405020304" pitchFamily="18" charset="0"/>
              </a:rPr>
              <a:t>PCQ,TPM</a:t>
            </a:r>
            <a:r>
              <a:rPr lang="zh-CN" altLang="en-US" sz="1600" dirty="0">
                <a:latin typeface="Times New Roman" panose="02020603050405020304" pitchFamily="18" charset="0"/>
                <a:cs typeface="Times New Roman" panose="02020603050405020304" pitchFamily="18" charset="0"/>
              </a:rPr>
              <a:t>还会检查</a:t>
            </a:r>
            <a:r>
              <a:rPr lang="en-US" altLang="zh-CN" sz="1600" dirty="0">
                <a:latin typeface="Times New Roman" panose="02020603050405020304" pitchFamily="18" charset="0"/>
                <a:cs typeface="Times New Roman" panose="02020603050405020304" pitchFamily="18" charset="0"/>
              </a:rPr>
              <a:t>PCQ</a:t>
            </a:r>
            <a:r>
              <a:rPr lang="zh-CN" altLang="en-US" sz="1600" dirty="0">
                <a:latin typeface="Times New Roman" panose="02020603050405020304" pitchFamily="18" charset="0"/>
                <a:cs typeface="Times New Roman" panose="02020603050405020304" pitchFamily="18" charset="0"/>
              </a:rPr>
              <a:t>中是否有已经被频繁访问</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同时设置了</a:t>
            </a:r>
            <a:r>
              <a:rPr lang="en-US" altLang="zh-CN" sz="1600" dirty="0">
                <a:latin typeface="Times New Roman" panose="02020603050405020304" pitchFamily="18" charset="0"/>
                <a:cs typeface="Times New Roman" panose="02020603050405020304" pitchFamily="18" charset="0"/>
              </a:rPr>
              <a:t>active</a:t>
            </a:r>
            <a:r>
              <a:rPr lang="zh-CN" altLang="en-US" sz="1600" dirty="0">
                <a:latin typeface="Times New Roman" panose="02020603050405020304" pitchFamily="18" charset="0"/>
                <a:cs typeface="Times New Roman" panose="02020603050405020304" pitchFamily="18" charset="0"/>
              </a:rPr>
              <a:t>位和</a:t>
            </a:r>
            <a:r>
              <a:rPr lang="en-US" altLang="zh-CN" sz="1600" dirty="0">
                <a:latin typeface="Times New Roman" panose="02020603050405020304" pitchFamily="18" charset="0"/>
                <a:cs typeface="Times New Roman" panose="02020603050405020304" pitchFamily="18" charset="0"/>
              </a:rPr>
              <a:t>accessed</a:t>
            </a:r>
            <a:r>
              <a:rPr lang="zh-CN" altLang="en-US" sz="1600" dirty="0">
                <a:latin typeface="Times New Roman" panose="02020603050405020304" pitchFamily="18" charset="0"/>
                <a:cs typeface="Times New Roman" panose="02020603050405020304" pitchFamily="18" charset="0"/>
              </a:rPr>
              <a:t>位</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的热页面。</a:t>
            </a:r>
            <a:endParaRPr lang="en-US" altLang="zh-CN" sz="1600" dirty="0">
              <a:latin typeface="Times New Roman" panose="02020603050405020304" pitchFamily="18" charset="0"/>
              <a:cs typeface="Times New Roman" panose="02020603050405020304" pitchFamily="18" charset="0"/>
            </a:endParaRPr>
          </a:p>
          <a:p>
            <a:pPr fontAlgn="base">
              <a:lnSpc>
                <a:spcPct val="130000"/>
              </a:lnSpc>
              <a:spcBef>
                <a:spcPct val="0"/>
              </a:spcBef>
              <a:spcAft>
                <a:spcPct val="0"/>
              </a:spcAft>
              <a:buFontTx/>
              <a:buAutoNum type="arabicPeriod" startAt="2"/>
            </a:pPr>
            <a:r>
              <a:rPr lang="zh-CN" altLang="zh-CN" sz="1600" dirty="0">
                <a:latin typeface="Times New Roman" panose="02020603050405020304" pitchFamily="18" charset="0"/>
                <a:cs typeface="Times New Roman" panose="02020603050405020304" pitchFamily="18" charset="0"/>
              </a:rPr>
              <a:t>这些热页面将被插入到migration pending队列中,然后由后台内核线程kpromote尝试进行异步的事务性页迁移。</a:t>
            </a:r>
          </a:p>
          <a:p>
            <a:pPr marL="0" marR="0" lvl="0" indent="0" algn="l" defTabSz="914400" rtl="0" eaLnBrk="0" fontAlgn="base" latinLnBrk="0" hangingPunct="0">
              <a:lnSpc>
                <a:spcPct val="100000"/>
              </a:lnSpc>
              <a:spcBef>
                <a:spcPct val="0"/>
              </a:spcBef>
              <a:spcAft>
                <a:spcPct val="0"/>
              </a:spcAft>
              <a:buClrTx/>
              <a:buSzTx/>
              <a:buFontTx/>
              <a:buNone/>
              <a:tabLst/>
            </a:pPr>
            <a:endParaRPr lang="zh-CN"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94056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YTA2MjAyN2RkOGM0YTljNjJhMjlhZWRlMDA3YmZjZ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1391</TotalTime>
  <Words>3981</Words>
  <Application>Microsoft Office PowerPoint</Application>
  <PresentationFormat>宽屏</PresentationFormat>
  <Paragraphs>263</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_5b8b_4f53</vt:lpstr>
      <vt:lpstr>等线</vt:lpstr>
      <vt:lpstr>等线 Light</vt:lpstr>
      <vt:lpstr>Arial</vt:lpstr>
      <vt:lpstr>Constantia</vt:lpstr>
      <vt:lpstr>Open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3571</cp:revision>
  <dcterms:created xsi:type="dcterms:W3CDTF">2019-02-21T08:55:00Z</dcterms:created>
  <dcterms:modified xsi:type="dcterms:W3CDTF">2024-08-21T12:35:11Z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2052-12.1.0.16417</vt:lpwstr>
  </property>
</Properties>
</file>