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630" r:id="rId2"/>
    <p:sldId id="642" r:id="rId3"/>
    <p:sldId id="634" r:id="rId4"/>
    <p:sldId id="635" r:id="rId5"/>
    <p:sldId id="636" r:id="rId6"/>
    <p:sldId id="633" r:id="rId7"/>
    <p:sldId id="637" r:id="rId8"/>
    <p:sldId id="638" r:id="rId9"/>
    <p:sldId id="640" r:id="rId10"/>
    <p:sldId id="641" r:id="rId11"/>
    <p:sldId id="639" r:id="rId12"/>
    <p:sldId id="602" r:id="rId13"/>
    <p:sldId id="632" r:id="rId14"/>
    <p:sldId id="605" r:id="rId15"/>
    <p:sldId id="629"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3E238F-8B49-4D2C-90B4-E980B118F013}">
          <p14:sldIdLst>
            <p14:sldId id="630"/>
            <p14:sldId id="642"/>
            <p14:sldId id="634"/>
            <p14:sldId id="635"/>
            <p14:sldId id="636"/>
            <p14:sldId id="633"/>
            <p14:sldId id="637"/>
            <p14:sldId id="638"/>
            <p14:sldId id="640"/>
            <p14:sldId id="641"/>
            <p14:sldId id="639"/>
            <p14:sldId id="602"/>
            <p14:sldId id="632"/>
            <p14:sldId id="605"/>
            <p14:sldId id="6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6" autoAdjust="0"/>
    <p:restoredTop sz="78163" autoAdjust="0"/>
  </p:normalViewPr>
  <p:slideViewPr>
    <p:cSldViewPr snapToGrid="0">
      <p:cViewPr>
        <p:scale>
          <a:sx n="100" d="100"/>
          <a:sy n="100" d="100"/>
        </p:scale>
        <p:origin x="14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1358293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sz="1200" dirty="0">
                <a:latin typeface="Constantia" panose="02030602050306030303" pitchFamily="18" charset="0"/>
              </a:rPr>
              <a:t>介绍两种比较现代化的</a:t>
            </a:r>
            <a:r>
              <a:rPr lang="en-US" altLang="zh-CN" sz="1200" dirty="0">
                <a:latin typeface="Constantia" panose="02030602050306030303" pitchFamily="18" charset="0"/>
              </a:rPr>
              <a:t>IO </a:t>
            </a:r>
            <a:r>
              <a:rPr lang="zh-CN" altLang="en-US" sz="1200" dirty="0">
                <a:latin typeface="Constantia" panose="02030602050306030303" pitchFamily="18" charset="0"/>
              </a:rPr>
              <a:t>技术 </a:t>
            </a:r>
            <a:r>
              <a:rPr lang="en-US" altLang="zh-CN" sz="1200" dirty="0" err="1">
                <a:latin typeface="Constantia" panose="02030602050306030303" pitchFamily="18" charset="0"/>
              </a:rPr>
              <a:t>Iouring</a:t>
            </a:r>
            <a:r>
              <a:rPr lang="zh-CN" altLang="en-US" sz="1200" dirty="0">
                <a:latin typeface="Constantia" panose="02030602050306030303" pitchFamily="18" charset="0"/>
              </a:rPr>
              <a:t>和</a:t>
            </a:r>
            <a:r>
              <a:rPr lang="en-US" altLang="zh-CN" sz="1200" dirty="0">
                <a:latin typeface="Constantia" panose="02030602050306030303" pitchFamily="18" charset="0"/>
              </a:rPr>
              <a:t>SPDK</a:t>
            </a: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2425086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传统 </a:t>
            </a:r>
            <a:r>
              <a:rPr lang="en-US" altLang="zh-CN" b="1" dirty="0"/>
              <a:t>I/O </a:t>
            </a:r>
            <a:r>
              <a:rPr lang="zh-CN" altLang="en-US" b="1" dirty="0"/>
              <a:t>操作中的开销</a:t>
            </a:r>
          </a:p>
          <a:p>
            <a:r>
              <a:rPr lang="zh-CN" altLang="en-US" dirty="0"/>
              <a:t>在传统的 </a:t>
            </a:r>
            <a:r>
              <a:rPr lang="en-US" altLang="zh-CN" dirty="0"/>
              <a:t>I/O </a:t>
            </a:r>
            <a:r>
              <a:rPr lang="zh-CN" altLang="en-US" dirty="0"/>
              <a:t>操作中，当应用程序发起 </a:t>
            </a:r>
            <a:r>
              <a:rPr lang="en-US" altLang="zh-CN" dirty="0"/>
              <a:t>I/O </a:t>
            </a:r>
            <a:r>
              <a:rPr lang="zh-CN" altLang="en-US" dirty="0"/>
              <a:t>请求时，需要执行以下几个步骤：</a:t>
            </a:r>
          </a:p>
          <a:p>
            <a:pPr>
              <a:buFont typeface="+mj-lt"/>
              <a:buAutoNum type="arabicPeriod"/>
            </a:pPr>
            <a:r>
              <a:rPr lang="zh-CN" altLang="en-US" b="1" dirty="0"/>
              <a:t>系统调用</a:t>
            </a:r>
            <a:r>
              <a:rPr lang="zh-CN" altLang="en-US" dirty="0"/>
              <a:t>：应用程序需要通过系统调用（如 </a:t>
            </a:r>
            <a:r>
              <a:rPr lang="en-US" altLang="zh-CN" dirty="0"/>
              <a:t>read() </a:t>
            </a:r>
            <a:r>
              <a:rPr lang="zh-CN" altLang="en-US" dirty="0"/>
              <a:t>或 </a:t>
            </a:r>
            <a:r>
              <a:rPr lang="en-US" altLang="zh-CN" dirty="0"/>
              <a:t>write()</a:t>
            </a:r>
            <a:r>
              <a:rPr lang="zh-CN" altLang="en-US" dirty="0"/>
              <a:t>）与内核交互。这一过程涉及用户空间与内核空间之间的上下文切换。</a:t>
            </a:r>
          </a:p>
          <a:p>
            <a:pPr>
              <a:buFont typeface="+mj-lt"/>
              <a:buAutoNum type="arabicPeriod"/>
            </a:pPr>
            <a:r>
              <a:rPr lang="zh-CN" altLang="en-US" b="1" dirty="0"/>
              <a:t>数据拷贝</a:t>
            </a:r>
            <a:r>
              <a:rPr lang="zh-CN" altLang="en-US" dirty="0"/>
              <a:t>：为了完成 </a:t>
            </a:r>
            <a:r>
              <a:rPr lang="en-US" altLang="zh-CN" dirty="0"/>
              <a:t>I/O </a:t>
            </a:r>
            <a:r>
              <a:rPr lang="zh-CN" altLang="en-US" dirty="0"/>
              <a:t>操作，内核通常需要将数据从用户空间拷贝到内核空间，或从内核空间拷贝回用户空间。这种数据拷贝引入了额外的 </a:t>
            </a:r>
            <a:r>
              <a:rPr lang="en-US" altLang="zh-CN" dirty="0"/>
              <a:t>CPU </a:t>
            </a:r>
            <a:r>
              <a:rPr lang="zh-CN" altLang="en-US" dirty="0"/>
              <a:t>开销和内存带宽消耗。</a:t>
            </a:r>
          </a:p>
          <a:p>
            <a:pPr>
              <a:buFont typeface="+mj-lt"/>
              <a:buAutoNum type="arabicPeriod"/>
            </a:pPr>
            <a:r>
              <a:rPr lang="zh-CN" altLang="en-US" b="1" dirty="0"/>
              <a:t>阻塞和唤醒</a:t>
            </a:r>
            <a:r>
              <a:rPr lang="zh-CN" altLang="en-US" dirty="0"/>
              <a:t>：如果 </a:t>
            </a:r>
            <a:r>
              <a:rPr lang="en-US" altLang="zh-CN" dirty="0"/>
              <a:t>I/O </a:t>
            </a:r>
            <a:r>
              <a:rPr lang="zh-CN" altLang="en-US" dirty="0"/>
              <a:t>操作未立即完成（例如，等待磁盘读取数据），应用程序线程通常会被阻塞，直到操作完成后再次被唤醒。这进一步增加了上下文切换的成本。</a:t>
            </a:r>
          </a:p>
          <a:p>
            <a:r>
              <a:rPr lang="en-US" altLang="zh-CN" b="1" dirty="0" err="1"/>
              <a:t>io_uring</a:t>
            </a:r>
            <a:r>
              <a:rPr lang="en-US" altLang="zh-CN" b="1" dirty="0"/>
              <a:t> </a:t>
            </a:r>
            <a:r>
              <a:rPr lang="zh-CN" altLang="en-US" b="1" dirty="0"/>
              <a:t>的环形缓冲区如何节省开销</a:t>
            </a:r>
          </a:p>
          <a:p>
            <a:r>
              <a:rPr lang="en-US" altLang="zh-CN" dirty="0" err="1"/>
              <a:t>io_uring</a:t>
            </a:r>
            <a:r>
              <a:rPr lang="en-US" altLang="zh-CN" dirty="0"/>
              <a:t> </a:t>
            </a:r>
            <a:r>
              <a:rPr lang="zh-CN" altLang="en-US" dirty="0"/>
              <a:t>通过 </a:t>
            </a:r>
            <a:r>
              <a:rPr lang="en-US" altLang="zh-CN" dirty="0"/>
              <a:t>SQ </a:t>
            </a:r>
            <a:r>
              <a:rPr lang="zh-CN" altLang="en-US" dirty="0"/>
              <a:t>和 </a:t>
            </a:r>
            <a:r>
              <a:rPr lang="en-US" altLang="zh-CN" dirty="0"/>
              <a:t>CQ </a:t>
            </a:r>
            <a:r>
              <a:rPr lang="zh-CN" altLang="en-US" dirty="0"/>
              <a:t>两个环形缓冲区的设计，优化了上述流程：</a:t>
            </a:r>
          </a:p>
          <a:p>
            <a:pPr>
              <a:buFont typeface="+mj-lt"/>
              <a:buAutoNum type="arabicPeriod"/>
            </a:pPr>
            <a:r>
              <a:rPr lang="zh-CN" altLang="en-US" b="1" dirty="0"/>
              <a:t>减少系统调用</a:t>
            </a:r>
            <a:r>
              <a:rPr lang="zh-CN" altLang="en-US" dirty="0"/>
              <a:t>：应用程序可以直接在用户空间操作 </a:t>
            </a:r>
            <a:r>
              <a:rPr lang="en-US" altLang="zh-CN" dirty="0"/>
              <a:t>SQ </a:t>
            </a:r>
            <a:r>
              <a:rPr lang="zh-CN" altLang="en-US" dirty="0"/>
              <a:t>和 </a:t>
            </a:r>
            <a:r>
              <a:rPr lang="en-US" altLang="zh-CN" dirty="0"/>
              <a:t>CQ </a:t>
            </a:r>
            <a:r>
              <a:rPr lang="zh-CN" altLang="en-US" dirty="0"/>
              <a:t>环形缓冲区，将 </a:t>
            </a:r>
            <a:r>
              <a:rPr lang="en-US" altLang="zh-CN" dirty="0"/>
              <a:t>I/O </a:t>
            </a:r>
            <a:r>
              <a:rPr lang="zh-CN" altLang="en-US" dirty="0"/>
              <a:t>请求直接放入 </a:t>
            </a:r>
            <a:r>
              <a:rPr lang="en-US" altLang="zh-CN" dirty="0"/>
              <a:t>SQ </a:t>
            </a:r>
            <a:r>
              <a:rPr lang="zh-CN" altLang="en-US" dirty="0"/>
              <a:t>而无需每次都进行系统调用。这意味着应用程序可以批量提交多个 </a:t>
            </a:r>
            <a:r>
              <a:rPr lang="en-US" altLang="zh-CN" dirty="0"/>
              <a:t>I/O </a:t>
            </a:r>
            <a:r>
              <a:rPr lang="zh-CN" altLang="en-US" dirty="0"/>
              <a:t>请求，而只需一次系统调用即可将这些请求提交给内核，减少了频繁的上下文切换。</a:t>
            </a:r>
          </a:p>
          <a:p>
            <a:pPr>
              <a:buFont typeface="+mj-lt"/>
              <a:buAutoNum type="arabicPeriod"/>
            </a:pPr>
            <a:r>
              <a:rPr lang="zh-CN" altLang="en-US" b="1" dirty="0"/>
              <a:t>共享内存区域</a:t>
            </a:r>
            <a:r>
              <a:rPr lang="zh-CN" altLang="en-US" dirty="0"/>
              <a:t>：</a:t>
            </a:r>
            <a:r>
              <a:rPr lang="en-US" altLang="zh-CN" dirty="0"/>
              <a:t>SQ </a:t>
            </a:r>
            <a:r>
              <a:rPr lang="zh-CN" altLang="en-US" dirty="0"/>
              <a:t>和 </a:t>
            </a:r>
            <a:r>
              <a:rPr lang="en-US" altLang="zh-CN" dirty="0"/>
              <a:t>CQ </a:t>
            </a:r>
            <a:r>
              <a:rPr lang="zh-CN" altLang="en-US" dirty="0"/>
              <a:t>是内核与用户空间共享的内存区域。这种设计允许内核和用户空间程序直接通过内存操作进行交互，而无需频繁的数据拷贝。例如，应用程序将 </a:t>
            </a:r>
            <a:r>
              <a:rPr lang="en-US" altLang="zh-CN" dirty="0"/>
              <a:t>I/O </a:t>
            </a:r>
            <a:r>
              <a:rPr lang="zh-CN" altLang="en-US" dirty="0"/>
              <a:t>请求写入 </a:t>
            </a:r>
            <a:r>
              <a:rPr lang="en-US" altLang="zh-CN" dirty="0"/>
              <a:t>SQ</a:t>
            </a:r>
            <a:r>
              <a:rPr lang="zh-CN" altLang="en-US" dirty="0"/>
              <a:t>，内核在该内存区域中直接读取请求并执行操作。完成后，内核将结果写入 </a:t>
            </a:r>
            <a:r>
              <a:rPr lang="en-US" altLang="zh-CN" dirty="0"/>
              <a:t>CQ</a:t>
            </a:r>
            <a:r>
              <a:rPr lang="zh-CN" altLang="en-US" dirty="0"/>
              <a:t>，应用程序可以直接读取，无需额外的拷贝步骤。</a:t>
            </a:r>
          </a:p>
          <a:p>
            <a:pPr>
              <a:buFont typeface="+mj-lt"/>
              <a:buAutoNum type="arabicPeriod"/>
            </a:pPr>
            <a:r>
              <a:rPr lang="zh-CN" altLang="en-US" b="1" dirty="0"/>
              <a:t>批量操作</a:t>
            </a:r>
            <a:r>
              <a:rPr lang="zh-CN" altLang="en-US" dirty="0"/>
              <a:t>：</a:t>
            </a:r>
            <a:r>
              <a:rPr lang="en-US" altLang="zh-CN" dirty="0" err="1"/>
              <a:t>io_uring</a:t>
            </a:r>
            <a:r>
              <a:rPr lang="en-US" altLang="zh-CN" dirty="0"/>
              <a:t> </a:t>
            </a:r>
            <a:r>
              <a:rPr lang="zh-CN" altLang="en-US" dirty="0"/>
              <a:t>支持批量提交和处理 </a:t>
            </a:r>
            <a:r>
              <a:rPr lang="en-US" altLang="zh-CN" dirty="0"/>
              <a:t>I/O </a:t>
            </a:r>
            <a:r>
              <a:rPr lang="zh-CN" altLang="en-US" dirty="0"/>
              <a:t>操作。应用程序可以一次性提交多个 </a:t>
            </a:r>
            <a:r>
              <a:rPr lang="en-US" altLang="zh-CN" dirty="0"/>
              <a:t>I/O </a:t>
            </a:r>
            <a:r>
              <a:rPr lang="zh-CN" altLang="en-US" dirty="0"/>
              <a:t>请求，内核也可以一次性处理并返回多个完成事件。通过减少交互次数和系统调用，进一步降低了上下文切换和内存操作的开销。</a:t>
            </a:r>
          </a:p>
          <a:p>
            <a:pPr>
              <a:buFont typeface="+mj-lt"/>
              <a:buAutoNum type="arabicPeriod"/>
            </a:pPr>
            <a:r>
              <a:rPr lang="zh-CN" altLang="en-US" b="1" dirty="0"/>
              <a:t>减少中断处理</a:t>
            </a:r>
            <a:r>
              <a:rPr lang="zh-CN" altLang="en-US" dirty="0"/>
              <a:t>：在传统的 </a:t>
            </a:r>
            <a:r>
              <a:rPr lang="en-US" altLang="zh-CN" dirty="0"/>
              <a:t>I/O </a:t>
            </a:r>
            <a:r>
              <a:rPr lang="zh-CN" altLang="en-US" dirty="0"/>
              <a:t>模型中，完成每个 </a:t>
            </a:r>
            <a:r>
              <a:rPr lang="en-US" altLang="zh-CN" dirty="0"/>
              <a:t>I/O </a:t>
            </a:r>
            <a:r>
              <a:rPr lang="zh-CN" altLang="en-US" dirty="0"/>
              <a:t>请求通常会触发一次硬件中断，这会导致上下文切换到中断处理程序。</a:t>
            </a:r>
            <a:r>
              <a:rPr lang="en-US" altLang="zh-CN" dirty="0" err="1"/>
              <a:t>io_uring</a:t>
            </a:r>
            <a:r>
              <a:rPr lang="en-US" altLang="zh-CN" dirty="0"/>
              <a:t> </a:t>
            </a:r>
            <a:r>
              <a:rPr lang="zh-CN" altLang="en-US" dirty="0"/>
              <a:t>允许通过轮询（</a:t>
            </a:r>
            <a:r>
              <a:rPr lang="en-US" altLang="zh-CN" dirty="0"/>
              <a:t>polling</a:t>
            </a:r>
            <a:r>
              <a:rPr lang="zh-CN" altLang="en-US" dirty="0"/>
              <a:t>）模式减少中断的使用，从而进一步减少上下文切换的频率。</a:t>
            </a:r>
          </a:p>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86283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315404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2188730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1088593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15</a:t>
            </a:fld>
            <a:endParaRPr lang="zh-CN" altLang="en-US"/>
          </a:p>
        </p:txBody>
      </p:sp>
    </p:spTree>
    <p:extLst>
      <p:ext uri="{BB962C8B-B14F-4D97-AF65-F5344CB8AC3E}">
        <p14:creationId xmlns:p14="http://schemas.microsoft.com/office/powerpoint/2010/main" val="230960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14246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26756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123190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236360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en-US" altLang="zh-CN" sz="1200" dirty="0" err="1">
                <a:latin typeface="Constantia" panose="02030602050306030303" pitchFamily="18" charset="0"/>
              </a:rPr>
              <a:t>pread</a:t>
            </a:r>
            <a:r>
              <a:rPr lang="en-US" altLang="zh-CN" sz="1200" dirty="0">
                <a:latin typeface="Constantia" panose="02030602050306030303" pitchFamily="18" charset="0"/>
              </a:rPr>
              <a:t>()/</a:t>
            </a:r>
            <a:r>
              <a:rPr lang="en-US" altLang="zh-CN" sz="1200" dirty="0" err="1">
                <a:latin typeface="Constantia" panose="02030602050306030303" pitchFamily="18" charset="0"/>
              </a:rPr>
              <a:t>pwrite</a:t>
            </a:r>
            <a:r>
              <a:rPr lang="en-US" altLang="zh-CN" sz="1200" dirty="0">
                <a:latin typeface="Constantia" panose="02030602050306030303" pitchFamily="18" charset="0"/>
              </a:rPr>
              <a:t>(): </a:t>
            </a:r>
            <a:r>
              <a:rPr lang="zh-CN" altLang="en-US" sz="1200" dirty="0">
                <a:latin typeface="Constantia" panose="02030602050306030303" pitchFamily="18" charset="0"/>
              </a:rPr>
              <a:t>这是</a:t>
            </a:r>
            <a:r>
              <a:rPr lang="en-US" altLang="zh-CN" sz="1200" dirty="0">
                <a:latin typeface="Constantia" panose="02030602050306030303" pitchFamily="18" charset="0"/>
              </a:rPr>
              <a:t>POSIX</a:t>
            </a:r>
            <a:r>
              <a:rPr lang="zh-CN" altLang="en-US" sz="1200" dirty="0">
                <a:latin typeface="Constantia" panose="02030602050306030303" pitchFamily="18" charset="0"/>
              </a:rPr>
              <a:t>标准定义的用于文件</a:t>
            </a:r>
            <a:r>
              <a:rPr lang="en-US" altLang="zh-CN" sz="1200" dirty="0">
                <a:latin typeface="Constantia" panose="02030602050306030303" pitchFamily="18" charset="0"/>
              </a:rPr>
              <a:t>I/O</a:t>
            </a:r>
            <a:r>
              <a:rPr lang="zh-CN" altLang="en-US" sz="1200" dirty="0">
                <a:latin typeface="Constantia" panose="02030602050306030303" pitchFamily="18" charset="0"/>
              </a:rPr>
              <a:t>的系统调用。</a:t>
            </a:r>
            <a:endParaRPr lang="en-US" altLang="zh-CN" sz="1200" dirty="0">
              <a:latin typeface="Constantia" panose="02030602050306030303" pitchFamily="18" charset="0"/>
            </a:endParaRPr>
          </a:p>
          <a:p>
            <a:pPr>
              <a:buFont typeface="Arial" panose="020B0604020202020204" pitchFamily="34" charset="0"/>
              <a:buNone/>
            </a:pPr>
            <a:endParaRPr lang="en-US" altLang="zh-CN" sz="1200" dirty="0">
              <a:latin typeface="Constantia" panose="02030602050306030303" pitchFamily="18" charset="0"/>
            </a:endParaRPr>
          </a:p>
          <a:p>
            <a:pPr>
              <a:buFont typeface="Arial" panose="020B0604020202020204" pitchFamily="34" charset="0"/>
              <a:buNone/>
            </a:pPr>
            <a:r>
              <a:rPr lang="en-US" altLang="zh-CN" sz="1200" dirty="0" err="1">
                <a:latin typeface="Constantia" panose="02030602050306030303" pitchFamily="18" charset="0"/>
              </a:rPr>
              <a:t>pread</a:t>
            </a:r>
            <a:r>
              <a:rPr lang="en-US" altLang="zh-CN" sz="1200" dirty="0">
                <a:latin typeface="Constantia" panose="02030602050306030303" pitchFamily="18" charset="0"/>
              </a:rPr>
              <a:t>()</a:t>
            </a:r>
            <a:r>
              <a:rPr lang="zh-CN" altLang="en-US" sz="1200" dirty="0">
                <a:latin typeface="Constantia" panose="02030602050306030303" pitchFamily="18" charset="0"/>
              </a:rPr>
              <a:t>用于从文件的指定偏移位置读取数据</a:t>
            </a:r>
            <a:r>
              <a:rPr lang="en-US" altLang="zh-CN" sz="1200" dirty="0">
                <a:latin typeface="Constantia" panose="02030602050306030303" pitchFamily="18" charset="0"/>
              </a:rPr>
              <a:t>,</a:t>
            </a:r>
            <a:r>
              <a:rPr lang="en-US" altLang="zh-CN" sz="1200" dirty="0" err="1">
                <a:latin typeface="Constantia" panose="02030602050306030303" pitchFamily="18" charset="0"/>
              </a:rPr>
              <a:t>pwrite</a:t>
            </a:r>
            <a:r>
              <a:rPr lang="en-US" altLang="zh-CN" sz="1200" dirty="0">
                <a:latin typeface="Constantia" panose="02030602050306030303" pitchFamily="18" charset="0"/>
              </a:rPr>
              <a:t>()</a:t>
            </a:r>
            <a:r>
              <a:rPr lang="zh-CN" altLang="en-US" sz="1200" dirty="0">
                <a:latin typeface="Constantia" panose="02030602050306030303" pitchFamily="18" charset="0"/>
              </a:rPr>
              <a:t>用于向文件的指定偏移位置写入数据。它们与</a:t>
            </a:r>
            <a:r>
              <a:rPr lang="en-US" altLang="zh-CN" sz="1200" dirty="0">
                <a:latin typeface="Constantia" panose="02030602050306030303" pitchFamily="18" charset="0"/>
              </a:rPr>
              <a:t>read()/write()</a:t>
            </a:r>
            <a:r>
              <a:rPr lang="zh-CN" altLang="en-US" sz="1200" dirty="0">
                <a:latin typeface="Constantia" panose="02030602050306030303" pitchFamily="18" charset="0"/>
              </a:rPr>
              <a:t>的区别在于</a:t>
            </a:r>
            <a:r>
              <a:rPr lang="en-US" altLang="zh-CN" sz="1200" dirty="0">
                <a:latin typeface="Constantia" panose="02030602050306030303" pitchFamily="18" charset="0"/>
              </a:rPr>
              <a:t>,</a:t>
            </a:r>
            <a:r>
              <a:rPr lang="en-US" altLang="zh-CN" sz="1200" dirty="0" err="1">
                <a:latin typeface="Constantia" panose="02030602050306030303" pitchFamily="18" charset="0"/>
              </a:rPr>
              <a:t>pread</a:t>
            </a:r>
            <a:r>
              <a:rPr lang="en-US" altLang="zh-CN" sz="1200" dirty="0">
                <a:latin typeface="Constantia" panose="02030602050306030303" pitchFamily="18" charset="0"/>
              </a:rPr>
              <a:t>()/</a:t>
            </a:r>
            <a:r>
              <a:rPr lang="en-US" altLang="zh-CN" sz="1200" dirty="0" err="1">
                <a:latin typeface="Constantia" panose="02030602050306030303" pitchFamily="18" charset="0"/>
              </a:rPr>
              <a:t>pwrite</a:t>
            </a:r>
            <a:r>
              <a:rPr lang="en-US" altLang="zh-CN" sz="1200" dirty="0">
                <a:latin typeface="Constantia" panose="02030602050306030303" pitchFamily="18" charset="0"/>
              </a:rPr>
              <a:t>()</a:t>
            </a:r>
            <a:r>
              <a:rPr lang="zh-CN" altLang="en-US" sz="1200" dirty="0">
                <a:latin typeface="Constantia" panose="02030602050306030303" pitchFamily="18" charset="0"/>
              </a:rPr>
              <a:t>可以指定文件偏移</a:t>
            </a:r>
            <a:r>
              <a:rPr lang="en-US" altLang="zh-CN" sz="1200" dirty="0">
                <a:latin typeface="Constantia" panose="02030602050306030303" pitchFamily="18" charset="0"/>
              </a:rPr>
              <a:t>,</a:t>
            </a:r>
            <a:r>
              <a:rPr lang="zh-CN" altLang="en-US" sz="1200" dirty="0">
                <a:latin typeface="Constantia" panose="02030602050306030303" pitchFamily="18" charset="0"/>
              </a:rPr>
              <a:t>而不影响文件当前的偏移位置。</a:t>
            </a:r>
            <a:endParaRPr lang="en-US" altLang="zh-CN" sz="1200" dirty="0">
              <a:latin typeface="Constantia" panose="02030602050306030303" pitchFamily="18" charset="0"/>
            </a:endParaRPr>
          </a:p>
          <a:p>
            <a:pPr>
              <a:buFont typeface="Arial" panose="020B0604020202020204" pitchFamily="34" charset="0"/>
              <a:buNone/>
            </a:pPr>
            <a:endParaRPr lang="en-US" altLang="zh-CN" sz="1200" dirty="0">
              <a:latin typeface="Constantia" panose="02030602050306030303" pitchFamily="18" charset="0"/>
            </a:endParaRPr>
          </a:p>
          <a:p>
            <a:pPr>
              <a:buFont typeface="Arial" panose="020B0604020202020204" pitchFamily="34" charset="0"/>
              <a:buNone/>
            </a:pPr>
            <a:r>
              <a:rPr lang="en-US" altLang="zh-CN" sz="1200" dirty="0" err="1">
                <a:latin typeface="Constantia" panose="02030602050306030303" pitchFamily="18" charset="0"/>
              </a:rPr>
              <a:t>aio_read</a:t>
            </a:r>
            <a:r>
              <a:rPr lang="en-US" altLang="zh-CN" sz="1200" dirty="0">
                <a:latin typeface="Constantia" panose="02030602050306030303" pitchFamily="18" charset="0"/>
              </a:rPr>
              <a:t>()/</a:t>
            </a:r>
            <a:r>
              <a:rPr lang="en-US" altLang="zh-CN" sz="1200" dirty="0" err="1">
                <a:latin typeface="Constantia" panose="02030602050306030303" pitchFamily="18" charset="0"/>
              </a:rPr>
              <a:t>aio_write</a:t>
            </a:r>
            <a:r>
              <a:rPr lang="en-US" altLang="zh-CN" sz="1200" dirty="0">
                <a:latin typeface="Constantia" panose="02030602050306030303" pitchFamily="18" charset="0"/>
              </a:rPr>
              <a:t>(): </a:t>
            </a:r>
            <a:r>
              <a:rPr lang="zh-CN" altLang="en-US" sz="1200" dirty="0">
                <a:latin typeface="Constantia" panose="02030602050306030303" pitchFamily="18" charset="0"/>
              </a:rPr>
              <a:t>这是</a:t>
            </a:r>
            <a:r>
              <a:rPr lang="en-US" altLang="zh-CN" sz="1200" dirty="0">
                <a:latin typeface="Constantia" panose="02030602050306030303" pitchFamily="18" charset="0"/>
              </a:rPr>
              <a:t>POSIX</a:t>
            </a:r>
            <a:r>
              <a:rPr lang="zh-CN" altLang="en-US" sz="1200" dirty="0">
                <a:latin typeface="Constantia" panose="02030602050306030303" pitchFamily="18" charset="0"/>
              </a:rPr>
              <a:t>标准定义的异步</a:t>
            </a:r>
            <a:r>
              <a:rPr lang="en-US" altLang="zh-CN" sz="1200" dirty="0">
                <a:latin typeface="Constantia" panose="02030602050306030303" pitchFamily="18" charset="0"/>
              </a:rPr>
              <a:t>I/O</a:t>
            </a:r>
            <a:r>
              <a:rPr lang="zh-CN" altLang="en-US" sz="1200" dirty="0">
                <a:latin typeface="Constantia" panose="02030602050306030303" pitchFamily="18" charset="0"/>
              </a:rPr>
              <a:t>系统调用。</a:t>
            </a:r>
            <a:endParaRPr lang="en-US" altLang="zh-CN" sz="1200" dirty="0">
              <a:latin typeface="Constantia" panose="02030602050306030303" pitchFamily="18" charset="0"/>
            </a:endParaRPr>
          </a:p>
          <a:p>
            <a:pPr algn="l">
              <a:buFont typeface="+mj-lt"/>
              <a:buNone/>
            </a:pPr>
            <a:endParaRPr lang="en-US" altLang="zh-CN" sz="1200" b="0" i="0" dirty="0">
              <a:solidFill>
                <a:schemeClr val="tx1"/>
              </a:solidFill>
              <a:effectLst/>
              <a:latin typeface="Constantia" panose="02030602050306030303" pitchFamily="18" charset="0"/>
            </a:endParaRPr>
          </a:p>
          <a:p>
            <a:pPr algn="l">
              <a:buFont typeface="+mj-lt"/>
              <a:buNone/>
            </a:pPr>
            <a:r>
              <a:rPr lang="en-US" altLang="zh-CN" b="0" i="0" dirty="0" err="1">
                <a:solidFill>
                  <a:srgbClr val="34495E"/>
                </a:solidFill>
                <a:effectLst/>
                <a:latin typeface="Ubuntu"/>
              </a:rPr>
              <a:t>generic_file_read_iter</a:t>
            </a:r>
            <a:r>
              <a:rPr lang="en-US" altLang="zh-CN" b="0" i="0" dirty="0">
                <a:solidFill>
                  <a:srgbClr val="34495E"/>
                </a:solidFill>
                <a:effectLst/>
                <a:latin typeface="Ubuntu"/>
              </a:rPr>
              <a:t>()/</a:t>
            </a:r>
            <a:r>
              <a:rPr lang="en-US" altLang="zh-CN" b="0" i="0" dirty="0" err="1">
                <a:solidFill>
                  <a:srgbClr val="34495E"/>
                </a:solidFill>
                <a:effectLst/>
                <a:latin typeface="Ubuntu"/>
              </a:rPr>
              <a:t>generic_file_write_iter</a:t>
            </a:r>
            <a:r>
              <a:rPr lang="en-US" altLang="zh-CN" b="0" i="0" dirty="0">
                <a:solidFill>
                  <a:srgbClr val="34495E"/>
                </a:solidFill>
                <a:effectLst/>
                <a:latin typeface="Ubuntu"/>
              </a:rPr>
              <a:t>(): </a:t>
            </a:r>
            <a:r>
              <a:rPr lang="zh-CN" altLang="en-US" b="0" i="0" dirty="0">
                <a:solidFill>
                  <a:srgbClr val="34495E"/>
                </a:solidFill>
                <a:effectLst/>
                <a:latin typeface="Ubuntu"/>
              </a:rPr>
              <a:t>这是</a:t>
            </a:r>
            <a:r>
              <a:rPr lang="en-US" altLang="zh-CN" b="0" i="0" dirty="0">
                <a:solidFill>
                  <a:srgbClr val="34495E"/>
                </a:solidFill>
                <a:effectLst/>
                <a:latin typeface="Ubuntu"/>
              </a:rPr>
              <a:t>VFS</a:t>
            </a:r>
            <a:r>
              <a:rPr lang="zh-CN" altLang="en-US" b="0" i="0" dirty="0">
                <a:solidFill>
                  <a:srgbClr val="34495E"/>
                </a:solidFill>
                <a:effectLst/>
                <a:latin typeface="Ubuntu"/>
              </a:rPr>
              <a:t>层提供的通用文件读写函数。所有来自用户空间的读写请求</a:t>
            </a:r>
            <a:r>
              <a:rPr lang="en-US" altLang="zh-CN" b="0" i="0" dirty="0">
                <a:solidFill>
                  <a:srgbClr val="34495E"/>
                </a:solidFill>
                <a:effectLst/>
                <a:latin typeface="Ubuntu"/>
              </a:rPr>
              <a:t>,</a:t>
            </a:r>
            <a:r>
              <a:rPr lang="zh-CN" altLang="en-US" b="0" i="0" dirty="0">
                <a:solidFill>
                  <a:srgbClr val="34495E"/>
                </a:solidFill>
                <a:effectLst/>
                <a:latin typeface="Ubuntu"/>
              </a:rPr>
              <a:t>最终都会调用到这两个函数。它们会进一步调用具体文件系统注册的读写函数。</a:t>
            </a:r>
          </a:p>
          <a:p>
            <a:endParaRPr lang="en-US" altLang="zh-CN" dirty="0"/>
          </a:p>
          <a:p>
            <a:r>
              <a:rPr lang="en-US" altLang="zh-CN" dirty="0" err="1"/>
              <a:t>submit_bio</a:t>
            </a:r>
            <a:r>
              <a:rPr lang="en-US" altLang="zh-CN" dirty="0"/>
              <a:t>(): </a:t>
            </a:r>
            <a:r>
              <a:rPr lang="zh-CN" altLang="en-US" dirty="0"/>
              <a:t>这是具体文件系统层用来提交</a:t>
            </a:r>
            <a:r>
              <a:rPr lang="en-US" altLang="zh-CN" dirty="0"/>
              <a:t>I/O</a:t>
            </a:r>
            <a:r>
              <a:rPr lang="zh-CN" altLang="en-US" dirty="0"/>
              <a:t>请求的函数。文件系统会将文件读写请求转化为对</a:t>
            </a:r>
            <a:r>
              <a:rPr lang="en-US" altLang="zh-CN" dirty="0"/>
              <a:t>block</a:t>
            </a:r>
            <a:r>
              <a:rPr lang="zh-CN" altLang="en-US" dirty="0"/>
              <a:t>的</a:t>
            </a:r>
            <a:r>
              <a:rPr lang="en-US" altLang="zh-CN" dirty="0"/>
              <a:t>I/O</a:t>
            </a:r>
            <a:r>
              <a:rPr lang="zh-CN" altLang="en-US" dirty="0"/>
              <a:t>请求</a:t>
            </a:r>
            <a:r>
              <a:rPr lang="en-US" altLang="zh-CN" dirty="0"/>
              <a:t>,</a:t>
            </a:r>
            <a:r>
              <a:rPr lang="zh-CN" altLang="en-US" dirty="0"/>
              <a:t>然后通过</a:t>
            </a:r>
            <a:r>
              <a:rPr lang="en-US" altLang="zh-CN" dirty="0" err="1"/>
              <a:t>submit_bio</a:t>
            </a:r>
            <a:r>
              <a:rPr lang="en-US" altLang="zh-CN" dirty="0"/>
              <a:t>()</a:t>
            </a:r>
            <a:r>
              <a:rPr lang="zh-CN" altLang="en-US" dirty="0"/>
              <a:t>函数提交给</a:t>
            </a:r>
            <a:r>
              <a:rPr lang="en-US" altLang="zh-CN" dirty="0"/>
              <a:t>Block Layer</a:t>
            </a:r>
            <a:r>
              <a:rPr lang="zh-CN" altLang="en-US" dirty="0"/>
              <a:t>。</a:t>
            </a:r>
            <a:br>
              <a:rPr lang="zh-CN" altLang="en-US" dirty="0"/>
            </a:b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62361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060607"/>
                </a:solidFill>
                <a:effectLst/>
                <a:latin typeface="-apple-system"/>
              </a:rPr>
              <a:t> 多核心多设备 块层  旨在多核系统上实现更高效的</a:t>
            </a:r>
            <a:r>
              <a:rPr lang="en-US" altLang="zh-CN" b="0" i="0" dirty="0">
                <a:solidFill>
                  <a:srgbClr val="060607"/>
                </a:solidFill>
                <a:effectLst/>
                <a:latin typeface="-apple-system"/>
              </a:rPr>
              <a:t>I/O</a:t>
            </a:r>
            <a:r>
              <a:rPr lang="zh-CN" altLang="en-US" b="0" i="0" dirty="0">
                <a:solidFill>
                  <a:srgbClr val="060607"/>
                </a:solidFill>
                <a:effectLst/>
                <a:latin typeface="-apple-system"/>
              </a:rPr>
              <a:t>调度。</a:t>
            </a:r>
            <a:r>
              <a:rPr lang="en-US" altLang="zh-CN" b="0" i="0" dirty="0">
                <a:solidFill>
                  <a:srgbClr val="060607"/>
                </a:solidFill>
                <a:effectLst/>
                <a:latin typeface="-apple-system"/>
              </a:rPr>
              <a:t>blk-</a:t>
            </a:r>
            <a:r>
              <a:rPr lang="en-US" altLang="zh-CN" b="0" i="0" dirty="0" err="1">
                <a:solidFill>
                  <a:srgbClr val="060607"/>
                </a:solidFill>
                <a:effectLst/>
                <a:latin typeface="-apple-system"/>
              </a:rPr>
              <a:t>mq</a:t>
            </a:r>
            <a:r>
              <a:rPr lang="zh-CN" altLang="en-US" b="0" i="0" dirty="0">
                <a:solidFill>
                  <a:srgbClr val="060607"/>
                </a:solidFill>
                <a:effectLst/>
                <a:latin typeface="-apple-system"/>
              </a:rPr>
              <a:t>通过引入软件队列和硬件队列两层队列的概念，减少了多核竞争访问导致的锁的开销，同时利用了硬件的命令队列引擎，提高了</a:t>
            </a:r>
            <a:r>
              <a:rPr lang="en-US" altLang="zh-CN" b="0" i="0" dirty="0">
                <a:solidFill>
                  <a:srgbClr val="060607"/>
                </a:solidFill>
                <a:effectLst/>
                <a:latin typeface="-apple-system"/>
              </a:rPr>
              <a:t>IO</a:t>
            </a:r>
            <a:r>
              <a:rPr lang="zh-CN" altLang="en-US" b="0" i="0" dirty="0">
                <a:solidFill>
                  <a:srgbClr val="060607"/>
                </a:solidFill>
                <a:effectLst/>
                <a:latin typeface="-apple-system"/>
              </a:rPr>
              <a:t>性能</a:t>
            </a:r>
            <a:endParaRPr lang="zh-CN" altLang="en-US" sz="1200" dirty="0">
              <a:latin typeface="Constantia" panose="02030602050306030303" pitchFamily="18" charset="0"/>
            </a:endParaRPr>
          </a:p>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425499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0" i="0" dirty="0" err="1">
                <a:solidFill>
                  <a:srgbClr val="34495E"/>
                </a:solidFill>
                <a:effectLst/>
                <a:latin typeface="Ubuntu"/>
              </a:rPr>
              <a:t>bio_endio</a:t>
            </a:r>
            <a:r>
              <a:rPr lang="en-US" altLang="zh-CN" b="0" i="0" dirty="0">
                <a:solidFill>
                  <a:srgbClr val="34495E"/>
                </a:solidFill>
                <a:effectLst/>
                <a:latin typeface="Ubuntu"/>
              </a:rPr>
              <a:t>(): </a:t>
            </a:r>
            <a:r>
              <a:rPr lang="zh-CN" altLang="en-US" b="0" i="0" dirty="0">
                <a:solidFill>
                  <a:srgbClr val="34495E"/>
                </a:solidFill>
                <a:effectLst/>
                <a:latin typeface="Ubuntu"/>
              </a:rPr>
              <a:t>这是</a:t>
            </a:r>
            <a:r>
              <a:rPr lang="en-US" altLang="zh-CN" b="0" i="0" dirty="0">
                <a:solidFill>
                  <a:srgbClr val="34495E"/>
                </a:solidFill>
                <a:effectLst/>
                <a:latin typeface="Ubuntu"/>
              </a:rPr>
              <a:t>Block Layer</a:t>
            </a:r>
            <a:r>
              <a:rPr lang="zh-CN" altLang="en-US" b="0" i="0" dirty="0">
                <a:solidFill>
                  <a:srgbClr val="34495E"/>
                </a:solidFill>
                <a:effectLst/>
                <a:latin typeface="Ubuntu"/>
              </a:rPr>
              <a:t>用来通知</a:t>
            </a:r>
            <a:r>
              <a:rPr lang="en-US" altLang="zh-CN" b="0" i="0" dirty="0">
                <a:solidFill>
                  <a:srgbClr val="34495E"/>
                </a:solidFill>
                <a:effectLst/>
                <a:latin typeface="Ubuntu"/>
              </a:rPr>
              <a:t>I/O</a:t>
            </a:r>
            <a:r>
              <a:rPr lang="zh-CN" altLang="en-US" b="0" i="0" dirty="0">
                <a:solidFill>
                  <a:srgbClr val="34495E"/>
                </a:solidFill>
                <a:effectLst/>
                <a:latin typeface="Ubuntu"/>
              </a:rPr>
              <a:t>完成的回调函数。当一个</a:t>
            </a:r>
            <a:r>
              <a:rPr lang="en-US" altLang="zh-CN" b="0" i="0" dirty="0">
                <a:solidFill>
                  <a:srgbClr val="34495E"/>
                </a:solidFill>
                <a:effectLst/>
                <a:latin typeface="Ubuntu"/>
              </a:rPr>
              <a:t>bio</a:t>
            </a:r>
            <a:r>
              <a:rPr lang="zh-CN" altLang="en-US" b="0" i="0" dirty="0">
                <a:solidFill>
                  <a:srgbClr val="34495E"/>
                </a:solidFill>
                <a:effectLst/>
                <a:latin typeface="Ubuntu"/>
              </a:rPr>
              <a:t>请求完成时</a:t>
            </a:r>
            <a:r>
              <a:rPr lang="en-US" altLang="zh-CN" b="0" i="0" dirty="0">
                <a:solidFill>
                  <a:srgbClr val="34495E"/>
                </a:solidFill>
                <a:effectLst/>
                <a:latin typeface="Ubuntu"/>
              </a:rPr>
              <a:t>,Block Layer</a:t>
            </a:r>
            <a:r>
              <a:rPr lang="zh-CN" altLang="en-US" b="0" i="0" dirty="0">
                <a:solidFill>
                  <a:srgbClr val="34495E"/>
                </a:solidFill>
                <a:effectLst/>
                <a:latin typeface="Ubuntu"/>
              </a:rPr>
              <a:t>会调用该请求对应的</a:t>
            </a:r>
            <a:r>
              <a:rPr lang="en-US" altLang="zh-CN" b="0" i="0" dirty="0" err="1">
                <a:solidFill>
                  <a:srgbClr val="34495E"/>
                </a:solidFill>
                <a:effectLst/>
                <a:latin typeface="Ubuntu"/>
              </a:rPr>
              <a:t>bio_endio</a:t>
            </a:r>
            <a:r>
              <a:rPr lang="en-US" altLang="zh-CN" b="0" i="0" dirty="0">
                <a:solidFill>
                  <a:srgbClr val="34495E"/>
                </a:solidFill>
                <a:effectLst/>
                <a:latin typeface="Ubuntu"/>
              </a:rPr>
              <a:t>()</a:t>
            </a:r>
            <a:r>
              <a:rPr lang="zh-CN" altLang="en-US" b="0" i="0" dirty="0">
                <a:solidFill>
                  <a:srgbClr val="34495E"/>
                </a:solidFill>
                <a:effectLst/>
                <a:latin typeface="Ubuntu"/>
              </a:rPr>
              <a:t>函数</a:t>
            </a:r>
            <a:r>
              <a:rPr lang="en-US" altLang="zh-CN" b="0" i="0" dirty="0">
                <a:solidFill>
                  <a:srgbClr val="34495E"/>
                </a:solidFill>
                <a:effectLst/>
                <a:latin typeface="Ubuntu"/>
              </a:rPr>
              <a:t>,</a:t>
            </a:r>
            <a:r>
              <a:rPr lang="zh-CN" altLang="en-US" b="0" i="0" dirty="0">
                <a:solidFill>
                  <a:srgbClr val="34495E"/>
                </a:solidFill>
                <a:effectLst/>
                <a:latin typeface="Ubuntu"/>
              </a:rPr>
              <a:t>通知上层的文件系统</a:t>
            </a:r>
            <a:r>
              <a:rPr lang="en-US" altLang="zh-CN" b="0" i="0" dirty="0">
                <a:solidFill>
                  <a:srgbClr val="34495E"/>
                </a:solidFill>
                <a:effectLst/>
                <a:latin typeface="Ubuntu"/>
              </a:rPr>
              <a:t>I/O</a:t>
            </a:r>
            <a:r>
              <a:rPr lang="zh-CN" altLang="en-US" b="0" i="0" dirty="0">
                <a:solidFill>
                  <a:srgbClr val="34495E"/>
                </a:solidFill>
                <a:effectLst/>
                <a:latin typeface="Ubuntu"/>
              </a:rPr>
              <a:t>完成。文件系统可以在这个函数中完成一些后续的清理工作</a:t>
            </a:r>
            <a:r>
              <a:rPr lang="en-US" altLang="zh-CN" b="0" i="0" dirty="0">
                <a:solidFill>
                  <a:srgbClr val="34495E"/>
                </a:solidFill>
                <a:effectLst/>
                <a:latin typeface="Ubuntu"/>
              </a:rPr>
              <a:t>,</a:t>
            </a:r>
            <a:r>
              <a:rPr lang="zh-CN" altLang="en-US" b="0" i="0" dirty="0">
                <a:solidFill>
                  <a:srgbClr val="34495E"/>
                </a:solidFill>
                <a:effectLst/>
                <a:latin typeface="Ubuntu"/>
              </a:rPr>
              <a:t>或者发起新的</a:t>
            </a:r>
            <a:r>
              <a:rPr lang="en-US" altLang="zh-CN" b="0" i="0" dirty="0">
                <a:solidFill>
                  <a:srgbClr val="34495E"/>
                </a:solidFill>
                <a:effectLst/>
                <a:latin typeface="Ubuntu"/>
              </a:rPr>
              <a:t>I/O</a:t>
            </a:r>
            <a:r>
              <a:rPr lang="zh-CN" altLang="en-US" b="0" i="0" dirty="0">
                <a:solidFill>
                  <a:srgbClr val="34495E"/>
                </a:solidFill>
                <a:effectLst/>
                <a:latin typeface="Ubuntu"/>
              </a:rPr>
              <a:t>请求。</a:t>
            </a:r>
          </a:p>
          <a:p>
            <a:pPr algn="l">
              <a:buFont typeface="+mj-lt"/>
              <a:buAutoNum type="arabicPeriod"/>
            </a:pPr>
            <a:r>
              <a:rPr lang="en-US" altLang="zh-CN" b="0" i="0" dirty="0" err="1">
                <a:solidFill>
                  <a:srgbClr val="34495E"/>
                </a:solidFill>
                <a:effectLst/>
                <a:latin typeface="Ubuntu"/>
              </a:rPr>
              <a:t>blk_mq_end_request</a:t>
            </a:r>
            <a:r>
              <a:rPr lang="en-US" altLang="zh-CN" b="0" i="0" dirty="0">
                <a:solidFill>
                  <a:srgbClr val="34495E"/>
                </a:solidFill>
                <a:effectLst/>
                <a:latin typeface="Ubuntu"/>
              </a:rPr>
              <a:t>(): </a:t>
            </a:r>
            <a:r>
              <a:rPr lang="zh-CN" altLang="en-US" b="0" i="0" dirty="0">
                <a:solidFill>
                  <a:srgbClr val="34495E"/>
                </a:solidFill>
                <a:effectLst/>
                <a:latin typeface="Ubuntu"/>
              </a:rPr>
              <a:t>这是</a:t>
            </a:r>
            <a:r>
              <a:rPr lang="en-US" altLang="zh-CN" b="0" i="0" dirty="0">
                <a:solidFill>
                  <a:srgbClr val="34495E"/>
                </a:solidFill>
                <a:effectLst/>
                <a:latin typeface="Ubuntu"/>
              </a:rPr>
              <a:t>Block Layer</a:t>
            </a:r>
            <a:r>
              <a:rPr lang="zh-CN" altLang="en-US" b="0" i="0" dirty="0">
                <a:solidFill>
                  <a:srgbClr val="34495E"/>
                </a:solidFill>
                <a:effectLst/>
                <a:latin typeface="Ubuntu"/>
              </a:rPr>
              <a:t>用于结束一个</a:t>
            </a:r>
            <a:r>
              <a:rPr lang="en-US" altLang="zh-CN" b="0" i="0" dirty="0">
                <a:solidFill>
                  <a:srgbClr val="34495E"/>
                </a:solidFill>
                <a:effectLst/>
                <a:latin typeface="Ubuntu"/>
              </a:rPr>
              <a:t>I/O</a:t>
            </a:r>
            <a:r>
              <a:rPr lang="zh-CN" altLang="en-US" b="0" i="0" dirty="0">
                <a:solidFill>
                  <a:srgbClr val="34495E"/>
                </a:solidFill>
                <a:effectLst/>
                <a:latin typeface="Ubuntu"/>
              </a:rPr>
              <a:t>请求的函数。当一个</a:t>
            </a:r>
            <a:r>
              <a:rPr lang="en-US" altLang="zh-CN" b="0" i="0" dirty="0">
                <a:solidFill>
                  <a:srgbClr val="34495E"/>
                </a:solidFill>
                <a:effectLst/>
                <a:latin typeface="Ubuntu"/>
              </a:rPr>
              <a:t>I/O</a:t>
            </a:r>
            <a:r>
              <a:rPr lang="zh-CN" altLang="en-US" b="0" i="0" dirty="0">
                <a:solidFill>
                  <a:srgbClr val="34495E"/>
                </a:solidFill>
                <a:effectLst/>
                <a:latin typeface="Ubuntu"/>
              </a:rPr>
              <a:t>请求被设备完成时</a:t>
            </a:r>
            <a:r>
              <a:rPr lang="en-US" altLang="zh-CN" b="0" i="0" dirty="0">
                <a:solidFill>
                  <a:srgbClr val="34495E"/>
                </a:solidFill>
                <a:effectLst/>
                <a:latin typeface="Ubuntu"/>
              </a:rPr>
              <a:t>,</a:t>
            </a:r>
            <a:r>
              <a:rPr lang="zh-CN" altLang="en-US" b="0" i="0" dirty="0">
                <a:solidFill>
                  <a:srgbClr val="34495E"/>
                </a:solidFill>
                <a:effectLst/>
                <a:latin typeface="Ubuntu"/>
              </a:rPr>
              <a:t>设备驱动程序会调用这个函数</a:t>
            </a:r>
            <a:r>
              <a:rPr lang="en-US" altLang="zh-CN" b="0" i="0" dirty="0">
                <a:solidFill>
                  <a:srgbClr val="34495E"/>
                </a:solidFill>
                <a:effectLst/>
                <a:latin typeface="Ubuntu"/>
              </a:rPr>
              <a:t>,</a:t>
            </a:r>
            <a:r>
              <a:rPr lang="zh-CN" altLang="en-US" b="0" i="0" dirty="0">
                <a:solidFill>
                  <a:srgbClr val="34495E"/>
                </a:solidFill>
                <a:effectLst/>
                <a:latin typeface="Ubuntu"/>
              </a:rPr>
              <a:t>通知</a:t>
            </a:r>
            <a:r>
              <a:rPr lang="en-US" altLang="zh-CN" b="0" i="0" dirty="0">
                <a:solidFill>
                  <a:srgbClr val="34495E"/>
                </a:solidFill>
                <a:effectLst/>
                <a:latin typeface="Ubuntu"/>
              </a:rPr>
              <a:t>Block Layer</a:t>
            </a:r>
            <a:r>
              <a:rPr lang="zh-CN" altLang="en-US" b="0" i="0" dirty="0">
                <a:solidFill>
                  <a:srgbClr val="34495E"/>
                </a:solidFill>
                <a:effectLst/>
                <a:latin typeface="Ubuntu"/>
              </a:rPr>
              <a:t>请求已经完成。</a:t>
            </a:r>
            <a:r>
              <a:rPr lang="en-US" altLang="zh-CN" b="0" i="0" dirty="0">
                <a:solidFill>
                  <a:srgbClr val="34495E"/>
                </a:solidFill>
                <a:effectLst/>
                <a:latin typeface="Ubuntu"/>
              </a:rPr>
              <a:t>Block Layer</a:t>
            </a:r>
            <a:r>
              <a:rPr lang="zh-CN" altLang="en-US" b="0" i="0" dirty="0">
                <a:solidFill>
                  <a:srgbClr val="34495E"/>
                </a:solidFill>
                <a:effectLst/>
                <a:latin typeface="Ubuntu"/>
              </a:rPr>
              <a:t>接下来会调用对应的</a:t>
            </a:r>
            <a:r>
              <a:rPr lang="en-US" altLang="zh-CN" b="0" i="0" dirty="0" err="1">
                <a:solidFill>
                  <a:srgbClr val="34495E"/>
                </a:solidFill>
                <a:effectLst/>
                <a:latin typeface="Ubuntu"/>
              </a:rPr>
              <a:t>bio_endio</a:t>
            </a:r>
            <a:r>
              <a:rPr lang="en-US" altLang="zh-CN" b="0" i="0" dirty="0">
                <a:solidFill>
                  <a:srgbClr val="34495E"/>
                </a:solidFill>
                <a:effectLst/>
                <a:latin typeface="Ubuntu"/>
              </a:rPr>
              <a:t>()</a:t>
            </a:r>
            <a:r>
              <a:rPr lang="zh-CN" altLang="en-US" b="0" i="0" dirty="0">
                <a:solidFill>
                  <a:srgbClr val="34495E"/>
                </a:solidFill>
                <a:effectLst/>
                <a:latin typeface="Ubuntu"/>
              </a:rPr>
              <a:t>函数。</a:t>
            </a:r>
          </a:p>
          <a:p>
            <a:pPr algn="l">
              <a:buFont typeface="+mj-lt"/>
              <a:buAutoNum type="arabicPeriod"/>
            </a:pPr>
            <a:r>
              <a:rPr lang="en-US" altLang="zh-CN" b="0" i="0" dirty="0" err="1">
                <a:solidFill>
                  <a:srgbClr val="34495E"/>
                </a:solidFill>
                <a:effectLst/>
                <a:latin typeface="Ubuntu"/>
              </a:rPr>
              <a:t>nvme_queue_rq</a:t>
            </a:r>
            <a:r>
              <a:rPr lang="en-US" altLang="zh-CN" b="0" i="0" dirty="0">
                <a:solidFill>
                  <a:srgbClr val="34495E"/>
                </a:solidFill>
                <a:effectLst/>
                <a:latin typeface="Ubuntu"/>
              </a:rPr>
              <a:t>(): </a:t>
            </a:r>
            <a:r>
              <a:rPr lang="zh-CN" altLang="en-US" b="0" i="0" dirty="0">
                <a:solidFill>
                  <a:srgbClr val="34495E"/>
                </a:solidFill>
                <a:effectLst/>
                <a:latin typeface="Ubuntu"/>
              </a:rPr>
              <a:t>这是</a:t>
            </a:r>
            <a:r>
              <a:rPr lang="en-US" altLang="zh-CN" b="0" i="0" dirty="0" err="1">
                <a:solidFill>
                  <a:srgbClr val="34495E"/>
                </a:solidFill>
                <a:effectLst/>
                <a:latin typeface="Ubuntu"/>
              </a:rPr>
              <a:t>NVMe</a:t>
            </a:r>
            <a:r>
              <a:rPr lang="zh-CN" altLang="en-US" b="0" i="0" dirty="0">
                <a:solidFill>
                  <a:srgbClr val="34495E"/>
                </a:solidFill>
                <a:effectLst/>
                <a:latin typeface="Ubuntu"/>
              </a:rPr>
              <a:t>设备驱动程序用来将请求添加到设备内部队列的函数。当</a:t>
            </a:r>
            <a:r>
              <a:rPr lang="en-US" altLang="zh-CN" b="0" i="0" dirty="0">
                <a:solidFill>
                  <a:srgbClr val="34495E"/>
                </a:solidFill>
                <a:effectLst/>
                <a:latin typeface="Ubuntu"/>
              </a:rPr>
              <a:t>Block Layer</a:t>
            </a:r>
            <a:r>
              <a:rPr lang="zh-CN" altLang="en-US" b="0" i="0" dirty="0">
                <a:solidFill>
                  <a:srgbClr val="34495E"/>
                </a:solidFill>
                <a:effectLst/>
                <a:latin typeface="Ubuntu"/>
              </a:rPr>
              <a:t>将</a:t>
            </a:r>
            <a:r>
              <a:rPr lang="en-US" altLang="zh-CN" b="0" i="0" dirty="0">
                <a:solidFill>
                  <a:srgbClr val="34495E"/>
                </a:solidFill>
                <a:effectLst/>
                <a:latin typeface="Ubuntu"/>
              </a:rPr>
              <a:t>I/O</a:t>
            </a:r>
            <a:r>
              <a:rPr lang="zh-CN" altLang="en-US" b="0" i="0" dirty="0">
                <a:solidFill>
                  <a:srgbClr val="34495E"/>
                </a:solidFill>
                <a:effectLst/>
                <a:latin typeface="Ubuntu"/>
              </a:rPr>
              <a:t>请求下发到</a:t>
            </a:r>
            <a:r>
              <a:rPr lang="en-US" altLang="zh-CN" b="0" i="0" dirty="0" err="1">
                <a:solidFill>
                  <a:srgbClr val="34495E"/>
                </a:solidFill>
                <a:effectLst/>
                <a:latin typeface="Ubuntu"/>
              </a:rPr>
              <a:t>NVMe</a:t>
            </a:r>
            <a:r>
              <a:rPr lang="zh-CN" altLang="en-US" b="0" i="0" dirty="0">
                <a:solidFill>
                  <a:srgbClr val="34495E"/>
                </a:solidFill>
                <a:effectLst/>
                <a:latin typeface="Ubuntu"/>
              </a:rPr>
              <a:t>设备驱动时</a:t>
            </a:r>
            <a:r>
              <a:rPr lang="en-US" altLang="zh-CN" b="0" i="0" dirty="0">
                <a:solidFill>
                  <a:srgbClr val="34495E"/>
                </a:solidFill>
                <a:effectLst/>
                <a:latin typeface="Ubuntu"/>
              </a:rPr>
              <a:t>,</a:t>
            </a:r>
            <a:r>
              <a:rPr lang="zh-CN" altLang="en-US" b="0" i="0" dirty="0">
                <a:solidFill>
                  <a:srgbClr val="34495E"/>
                </a:solidFill>
                <a:effectLst/>
                <a:latin typeface="Ubuntu"/>
              </a:rPr>
              <a:t>驱动程序会调用这个函数</a:t>
            </a:r>
            <a:r>
              <a:rPr lang="en-US" altLang="zh-CN" b="0" i="0" dirty="0">
                <a:solidFill>
                  <a:srgbClr val="34495E"/>
                </a:solidFill>
                <a:effectLst/>
                <a:latin typeface="Ubuntu"/>
              </a:rPr>
              <a:t>,</a:t>
            </a:r>
            <a:r>
              <a:rPr lang="zh-CN" altLang="en-US" b="0" i="0" dirty="0">
                <a:solidFill>
                  <a:srgbClr val="34495E"/>
                </a:solidFill>
                <a:effectLst/>
                <a:latin typeface="Ubuntu"/>
              </a:rPr>
              <a:t>将请求添加到设备的内部队列中</a:t>
            </a:r>
            <a:r>
              <a:rPr lang="en-US" altLang="zh-CN" b="0" i="0" dirty="0">
                <a:solidFill>
                  <a:srgbClr val="34495E"/>
                </a:solidFill>
                <a:effectLst/>
                <a:latin typeface="Ubuntu"/>
              </a:rPr>
              <a:t>,</a:t>
            </a:r>
            <a:r>
              <a:rPr lang="zh-CN" altLang="en-US" b="0" i="0" dirty="0">
                <a:solidFill>
                  <a:srgbClr val="34495E"/>
                </a:solidFill>
                <a:effectLst/>
                <a:latin typeface="Ubuntu"/>
              </a:rPr>
              <a:t>等待处理。</a:t>
            </a:r>
          </a:p>
          <a:p>
            <a:pPr>
              <a:buFont typeface="Arial" panose="020B0604020202020204" pitchFamily="34" charset="0"/>
              <a:buNone/>
            </a:pPr>
            <a:endParaRPr lang="en-US" altLang="zh-CN" sz="1200" dirty="0">
              <a:latin typeface="Constantia" panose="02030602050306030303" pitchFamily="18" charset="0"/>
            </a:endParaRPr>
          </a:p>
          <a:p>
            <a:pPr>
              <a:buFont typeface="Arial" panose="020B0604020202020204" pitchFamily="34" charset="0"/>
              <a:buNone/>
            </a:pPr>
            <a:r>
              <a:rPr lang="en-US" altLang="zh-CN" sz="1200" dirty="0">
                <a:latin typeface="Constantia" panose="02030602050306030303" pitchFamily="18" charset="0"/>
              </a:rPr>
              <a:t>1. </a:t>
            </a:r>
            <a:r>
              <a:rPr lang="en-US" altLang="zh-CN" sz="1200" dirty="0" err="1">
                <a:latin typeface="Constantia" panose="02030602050306030303" pitchFamily="18" charset="0"/>
              </a:rPr>
              <a:t>nvme</a:t>
            </a:r>
            <a:r>
              <a:rPr lang="en-US" altLang="zh-CN" sz="1200" dirty="0">
                <a:latin typeface="Constantia" panose="02030602050306030303" pitchFamily="18" charset="0"/>
              </a:rPr>
              <a:t> command: </a:t>
            </a:r>
            <a:r>
              <a:rPr lang="zh-CN" altLang="en-US" sz="1200" dirty="0">
                <a:latin typeface="Constantia" panose="02030602050306030303" pitchFamily="18" charset="0"/>
              </a:rPr>
              <a:t>这不是一个具体的函数</a:t>
            </a:r>
            <a:r>
              <a:rPr lang="en-US" altLang="zh-CN" sz="1200" dirty="0">
                <a:latin typeface="Constantia" panose="02030602050306030303" pitchFamily="18" charset="0"/>
              </a:rPr>
              <a:t>,</a:t>
            </a:r>
            <a:r>
              <a:rPr lang="zh-CN" altLang="en-US" sz="1200" dirty="0">
                <a:latin typeface="Constantia" panose="02030602050306030303" pitchFamily="18" charset="0"/>
              </a:rPr>
              <a:t>而是代表</a:t>
            </a:r>
            <a:r>
              <a:rPr lang="en-US" altLang="zh-CN" sz="1200" dirty="0" err="1">
                <a:latin typeface="Constantia" panose="02030602050306030303" pitchFamily="18" charset="0"/>
              </a:rPr>
              <a:t>NVMe</a:t>
            </a:r>
            <a:r>
              <a:rPr lang="zh-CN" altLang="en-US" sz="1200" dirty="0">
                <a:latin typeface="Constantia" panose="02030602050306030303" pitchFamily="18" charset="0"/>
              </a:rPr>
              <a:t>设备的硬件命令。</a:t>
            </a:r>
            <a:r>
              <a:rPr lang="en-US" altLang="zh-CN" sz="1200" dirty="0" err="1">
                <a:latin typeface="Constantia" panose="02030602050306030303" pitchFamily="18" charset="0"/>
              </a:rPr>
              <a:t>NVMe</a:t>
            </a:r>
            <a:r>
              <a:rPr lang="zh-CN" altLang="en-US" sz="1200" dirty="0">
                <a:latin typeface="Constantia" panose="02030602050306030303" pitchFamily="18" charset="0"/>
              </a:rPr>
              <a:t>设备驱动程序会将</a:t>
            </a:r>
            <a:r>
              <a:rPr lang="en-US" altLang="zh-CN" sz="1200" dirty="0">
                <a:latin typeface="Constantia" panose="02030602050306030303" pitchFamily="18" charset="0"/>
              </a:rPr>
              <a:t>I/O</a:t>
            </a:r>
            <a:r>
              <a:rPr lang="zh-CN" altLang="en-US" sz="1200" dirty="0">
                <a:latin typeface="Constantia" panose="02030602050306030303" pitchFamily="18" charset="0"/>
              </a:rPr>
              <a:t>请求转化为具体的</a:t>
            </a:r>
            <a:r>
              <a:rPr lang="en-US" altLang="zh-CN" sz="1200" dirty="0" err="1">
                <a:latin typeface="Constantia" panose="02030602050306030303" pitchFamily="18" charset="0"/>
              </a:rPr>
              <a:t>NVMe</a:t>
            </a:r>
            <a:r>
              <a:rPr lang="zh-CN" altLang="en-US" sz="1200" dirty="0">
                <a:latin typeface="Constantia" panose="02030602050306030303" pitchFamily="18" charset="0"/>
              </a:rPr>
              <a:t>硬件命令</a:t>
            </a:r>
            <a:r>
              <a:rPr lang="en-US" altLang="zh-CN" sz="1200" dirty="0">
                <a:latin typeface="Constantia" panose="02030602050306030303" pitchFamily="18" charset="0"/>
              </a:rPr>
              <a:t>,</a:t>
            </a:r>
            <a:r>
              <a:rPr lang="zh-CN" altLang="en-US" sz="1200" dirty="0">
                <a:latin typeface="Constantia" panose="02030602050306030303" pitchFamily="18" charset="0"/>
              </a:rPr>
              <a:t>然后通过</a:t>
            </a:r>
            <a:r>
              <a:rPr lang="en-US" altLang="zh-CN" sz="1200" dirty="0">
                <a:latin typeface="Constantia" panose="02030602050306030303" pitchFamily="18" charset="0"/>
              </a:rPr>
              <a:t>SQ/CQ</a:t>
            </a:r>
            <a:r>
              <a:rPr lang="zh-CN" altLang="en-US" sz="1200" dirty="0">
                <a:latin typeface="Constantia" panose="02030602050306030303" pitchFamily="18" charset="0"/>
              </a:rPr>
              <a:t>的方式提交给设备硬件。</a:t>
            </a:r>
            <a:r>
              <a:rPr lang="en-US" altLang="zh-CN" sz="1200" dirty="0">
                <a:latin typeface="Constantia" panose="02030602050306030303" pitchFamily="18" charset="0"/>
              </a:rPr>
              <a:t>2. </a:t>
            </a:r>
            <a:r>
              <a:rPr lang="en-US" altLang="zh-CN" sz="1200" dirty="0" err="1">
                <a:latin typeface="Constantia" panose="02030602050306030303" pitchFamily="18" charset="0"/>
              </a:rPr>
              <a:t>nvme_process_cq</a:t>
            </a:r>
            <a:r>
              <a:rPr lang="en-US" altLang="zh-CN" sz="1200" dirty="0">
                <a:latin typeface="Constantia" panose="02030602050306030303" pitchFamily="18" charset="0"/>
              </a:rPr>
              <a:t>(): </a:t>
            </a:r>
            <a:r>
              <a:rPr lang="zh-CN" altLang="en-US" sz="1200" dirty="0">
                <a:latin typeface="Constantia" panose="02030602050306030303" pitchFamily="18" charset="0"/>
              </a:rPr>
              <a:t>这是</a:t>
            </a:r>
            <a:r>
              <a:rPr lang="en-US" altLang="zh-CN" sz="1200" dirty="0" err="1">
                <a:latin typeface="Constantia" panose="02030602050306030303" pitchFamily="18" charset="0"/>
              </a:rPr>
              <a:t>NVMe</a:t>
            </a:r>
            <a:r>
              <a:rPr lang="zh-CN" altLang="en-US" sz="1200" dirty="0">
                <a:latin typeface="Constantia" panose="02030602050306030303" pitchFamily="18" charset="0"/>
              </a:rPr>
              <a:t>设备驱动程序的中断处理函数。当</a:t>
            </a:r>
            <a:r>
              <a:rPr lang="en-US" altLang="zh-CN" sz="1200" dirty="0" err="1">
                <a:latin typeface="Constantia" panose="02030602050306030303" pitchFamily="18" charset="0"/>
              </a:rPr>
              <a:t>NVMe</a:t>
            </a:r>
            <a:r>
              <a:rPr lang="zh-CN" altLang="en-US" sz="1200" dirty="0">
                <a:latin typeface="Constantia" panose="02030602050306030303" pitchFamily="18" charset="0"/>
              </a:rPr>
              <a:t>设备完成一个命令的处理时</a:t>
            </a:r>
            <a:r>
              <a:rPr lang="en-US" altLang="zh-CN" sz="1200" dirty="0">
                <a:latin typeface="Constantia" panose="02030602050306030303" pitchFamily="18" charset="0"/>
              </a:rPr>
              <a:t>,</a:t>
            </a:r>
            <a:r>
              <a:rPr lang="zh-CN" altLang="en-US" sz="1200" dirty="0">
                <a:latin typeface="Constantia" panose="02030602050306030303" pitchFamily="18" charset="0"/>
              </a:rPr>
              <a:t>会产生一个硬件中断。驱动程序注册的中断处理函数</a:t>
            </a:r>
            <a:r>
              <a:rPr lang="en-US" altLang="zh-CN" sz="1200" dirty="0" err="1">
                <a:latin typeface="Constantia" panose="02030602050306030303" pitchFamily="18" charset="0"/>
              </a:rPr>
              <a:t>nvme_process_cq</a:t>
            </a:r>
            <a:r>
              <a:rPr lang="en-US" altLang="zh-CN" sz="1200" dirty="0">
                <a:latin typeface="Constantia" panose="02030602050306030303" pitchFamily="18" charset="0"/>
              </a:rPr>
              <a:t>()</a:t>
            </a:r>
            <a:r>
              <a:rPr lang="zh-CN" altLang="en-US" sz="1200" dirty="0">
                <a:latin typeface="Constantia" panose="02030602050306030303" pitchFamily="18" charset="0"/>
              </a:rPr>
              <a:t>会被调用</a:t>
            </a:r>
            <a:r>
              <a:rPr lang="en-US" altLang="zh-CN" sz="1200" dirty="0">
                <a:latin typeface="Constantia" panose="02030602050306030303" pitchFamily="18" charset="0"/>
              </a:rPr>
              <a:t>,</a:t>
            </a:r>
            <a:r>
              <a:rPr lang="zh-CN" altLang="en-US" sz="1200" dirty="0">
                <a:latin typeface="Constantia" panose="02030602050306030303" pitchFamily="18" charset="0"/>
              </a:rPr>
              <a:t>它会从</a:t>
            </a:r>
            <a:r>
              <a:rPr lang="en-US" altLang="zh-CN" sz="1200" dirty="0">
                <a:latin typeface="Constantia" panose="02030602050306030303" pitchFamily="18" charset="0"/>
              </a:rPr>
              <a:t>CQ(Completion Queue)</a:t>
            </a:r>
            <a:r>
              <a:rPr lang="zh-CN" altLang="en-US" sz="1200" dirty="0">
                <a:latin typeface="Constantia" panose="02030602050306030303" pitchFamily="18" charset="0"/>
              </a:rPr>
              <a:t>中取出已完成的命令</a:t>
            </a:r>
            <a:r>
              <a:rPr lang="en-US" altLang="zh-CN" sz="1200" dirty="0">
                <a:latin typeface="Constantia" panose="02030602050306030303" pitchFamily="18" charset="0"/>
              </a:rPr>
              <a:t>,</a:t>
            </a:r>
            <a:r>
              <a:rPr lang="zh-CN" altLang="en-US" sz="1200" dirty="0">
                <a:latin typeface="Constantia" panose="02030602050306030303" pitchFamily="18" charset="0"/>
              </a:rPr>
              <a:t>并进行相应的处理</a:t>
            </a:r>
            <a:r>
              <a:rPr lang="en-US" altLang="zh-CN" sz="1200" dirty="0">
                <a:latin typeface="Constantia" panose="02030602050306030303" pitchFamily="18" charset="0"/>
              </a:rPr>
              <a:t>,</a:t>
            </a:r>
            <a:r>
              <a:rPr lang="zh-CN" altLang="en-US" sz="1200" dirty="0">
                <a:latin typeface="Constantia" panose="02030602050306030303" pitchFamily="18" charset="0"/>
              </a:rPr>
              <a:t>如释放</a:t>
            </a:r>
            <a:r>
              <a:rPr lang="en-US" altLang="zh-CN" sz="1200" dirty="0">
                <a:latin typeface="Constantia" panose="02030602050306030303" pitchFamily="18" charset="0"/>
              </a:rPr>
              <a:t>DMA</a:t>
            </a:r>
            <a:r>
              <a:rPr lang="zh-CN" altLang="en-US" sz="1200" dirty="0">
                <a:latin typeface="Constantia" panose="02030602050306030303" pitchFamily="18" charset="0"/>
              </a:rPr>
              <a:t>缓冲区、更新统计信息等。</a:t>
            </a:r>
            <a:r>
              <a:rPr lang="en-US" altLang="zh-CN" sz="1200" dirty="0">
                <a:latin typeface="Constantia" panose="02030602050306030303" pitchFamily="18" charset="0"/>
              </a:rPr>
              <a:t>3. </a:t>
            </a:r>
            <a:r>
              <a:rPr lang="en-US" altLang="zh-CN" sz="1200" dirty="0" err="1">
                <a:latin typeface="Constantia" panose="02030602050306030303" pitchFamily="18" charset="0"/>
              </a:rPr>
              <a:t>aio_complete</a:t>
            </a:r>
            <a:r>
              <a:rPr lang="en-US" altLang="zh-CN" sz="1200" dirty="0">
                <a:latin typeface="Constantia" panose="02030602050306030303" pitchFamily="18" charset="0"/>
              </a:rPr>
              <a:t>: </a:t>
            </a:r>
            <a:r>
              <a:rPr lang="zh-CN" altLang="en-US" sz="1200" dirty="0">
                <a:latin typeface="Constantia" panose="02030602050306030303" pitchFamily="18" charset="0"/>
              </a:rPr>
              <a:t>这是异步</a:t>
            </a:r>
            <a:r>
              <a:rPr lang="en-US" altLang="zh-CN" sz="1200" dirty="0">
                <a:latin typeface="Constantia" panose="02030602050306030303" pitchFamily="18" charset="0"/>
              </a:rPr>
              <a:t>I/O</a:t>
            </a:r>
            <a:r>
              <a:rPr lang="zh-CN" altLang="en-US" sz="1200" dirty="0">
                <a:latin typeface="Constantia" panose="02030602050306030303" pitchFamily="18" charset="0"/>
              </a:rPr>
              <a:t>请求的完成回调函数。对于异步</a:t>
            </a:r>
            <a:r>
              <a:rPr lang="en-US" altLang="zh-CN" sz="1200" dirty="0">
                <a:latin typeface="Constantia" panose="02030602050306030303" pitchFamily="18" charset="0"/>
              </a:rPr>
              <a:t>I/O</a:t>
            </a:r>
            <a:r>
              <a:rPr lang="zh-CN" altLang="en-US" sz="1200" dirty="0">
                <a:latin typeface="Constantia" panose="02030602050306030303" pitchFamily="18" charset="0"/>
              </a:rPr>
              <a:t>请求</a:t>
            </a:r>
            <a:r>
              <a:rPr lang="en-US" altLang="zh-CN" sz="1200" dirty="0">
                <a:latin typeface="Constantia" panose="02030602050306030303" pitchFamily="18" charset="0"/>
              </a:rPr>
              <a:t>,</a:t>
            </a:r>
            <a:r>
              <a:rPr lang="zh-CN" altLang="en-US" sz="1200" dirty="0">
                <a:latin typeface="Constantia" panose="02030602050306030303" pitchFamily="18" charset="0"/>
              </a:rPr>
              <a:t>当请求被设备完成时</a:t>
            </a:r>
            <a:r>
              <a:rPr lang="en-US" altLang="zh-CN" sz="1200" dirty="0">
                <a:latin typeface="Constantia" panose="02030602050306030303" pitchFamily="18" charset="0"/>
              </a:rPr>
              <a:t>,</a:t>
            </a:r>
            <a:r>
              <a:rPr lang="zh-CN" altLang="en-US" sz="1200" dirty="0">
                <a:latin typeface="Constantia" panose="02030602050306030303" pitchFamily="18" charset="0"/>
              </a:rPr>
              <a:t>内核不会直接唤醒应用程序</a:t>
            </a:r>
            <a:r>
              <a:rPr lang="en-US" altLang="zh-CN" sz="1200" dirty="0">
                <a:latin typeface="Constantia" panose="02030602050306030303" pitchFamily="18" charset="0"/>
              </a:rPr>
              <a:t>,</a:t>
            </a:r>
            <a:r>
              <a:rPr lang="zh-CN" altLang="en-US" sz="1200" dirty="0">
                <a:latin typeface="Constantia" panose="02030602050306030303" pitchFamily="18" charset="0"/>
              </a:rPr>
              <a:t>而是调用应用程序注册的</a:t>
            </a:r>
            <a:r>
              <a:rPr lang="en-US" altLang="zh-CN" sz="1200" dirty="0" err="1">
                <a:latin typeface="Constantia" panose="02030602050306030303" pitchFamily="18" charset="0"/>
              </a:rPr>
              <a:t>aio_complete</a:t>
            </a:r>
            <a:r>
              <a:rPr lang="zh-CN" altLang="en-US" sz="1200" dirty="0">
                <a:latin typeface="Constantia" panose="02030602050306030303" pitchFamily="18" charset="0"/>
              </a:rPr>
              <a:t>回调函数。应用程序可以在这个函数中进行一些清理工作</a:t>
            </a:r>
            <a:r>
              <a:rPr lang="en-US" altLang="zh-CN" sz="1200" dirty="0">
                <a:latin typeface="Constantia" panose="02030602050306030303" pitchFamily="18" charset="0"/>
              </a:rPr>
              <a:t>,</a:t>
            </a:r>
            <a:r>
              <a:rPr lang="zh-CN" altLang="en-US" sz="1200" dirty="0">
                <a:latin typeface="Constantia" panose="02030602050306030303" pitchFamily="18" charset="0"/>
              </a:rPr>
              <a:t>或者发起新的异步</a:t>
            </a:r>
            <a:r>
              <a:rPr lang="en-US" altLang="zh-CN" sz="1200" dirty="0">
                <a:latin typeface="Constantia" panose="02030602050306030303" pitchFamily="18" charset="0"/>
              </a:rPr>
              <a:t>I/O</a:t>
            </a:r>
            <a:r>
              <a:rPr lang="zh-CN" altLang="en-US" sz="1200" dirty="0">
                <a:latin typeface="Constantia" panose="02030602050306030303" pitchFamily="18" charset="0"/>
              </a:rPr>
              <a:t>请求。</a:t>
            </a: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98512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117925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2024/8/29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lingfenghsiang/Nomad"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17390" y="2363152"/>
            <a:ext cx="10424795" cy="707886"/>
          </a:xfrm>
          <a:prstGeom prst="rect">
            <a:avLst/>
          </a:prstGeom>
        </p:spPr>
        <p:txBody>
          <a:bodyPr wrap="square">
            <a:spAutoFit/>
          </a:bodyPr>
          <a:lstStyle/>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Linux I/O</a:t>
            </a:r>
            <a:r>
              <a:rPr lang="zh-CN" altLang="en-US" sz="4000" b="1" dirty="0">
                <a:solidFill>
                  <a:srgbClr val="4747BA"/>
                </a:solidFill>
                <a:latin typeface="Constantia" panose="02030602050306030303" pitchFamily="18" charset="0"/>
                <a:ea typeface="微软雅黑" panose="020B0503020204020204" charset="-122"/>
                <a:cs typeface="Calibri" panose="020F0502020204030204" pitchFamily="34" charset="0"/>
              </a:rPr>
              <a:t>浅析</a:t>
            </a:r>
            <a:endPar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5" name="Rectangle 4">
            <a:extLst>
              <a:ext uri="{FF2B5EF4-FFF2-40B4-BE49-F238E27FC236}">
                <a16:creationId xmlns:a16="http://schemas.microsoft.com/office/drawing/2014/main" id="{5B00FA83-343B-7088-C385-3E1596E3CB3D}"/>
              </a:ext>
            </a:extLst>
          </p:cNvPr>
          <p:cNvSpPr>
            <a:spLocks noChangeArrowheads="1"/>
          </p:cNvSpPr>
          <p:nvPr/>
        </p:nvSpPr>
        <p:spPr bwMode="auto">
          <a:xfrm>
            <a:off x="2133599" y="6975685"/>
            <a:ext cx="665304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rPr>
              <a:t>https://www.usenix.org/conference/osdi24/presentation/xiang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rPr>
              <a:t>https://github.com/lingfenghsiang/Nomad</a:t>
            </a:r>
            <a:r>
              <a:rPr kumimoji="0" lang="zh-CN" altLang="zh-CN" sz="8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矩形 17">
            <a:extLst>
              <a:ext uri="{FF2B5EF4-FFF2-40B4-BE49-F238E27FC236}">
                <a16:creationId xmlns:a16="http://schemas.microsoft.com/office/drawing/2014/main" id="{4A1DB89C-AF73-43BF-9EDF-3B4EFFD3280A}"/>
              </a:ext>
            </a:extLst>
          </p:cNvPr>
          <p:cNvSpPr/>
          <p:nvPr/>
        </p:nvSpPr>
        <p:spPr>
          <a:xfrm>
            <a:off x="4813800" y="5011308"/>
            <a:ext cx="2339102"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汇报人：柳子淇</a:t>
            </a:r>
          </a:p>
        </p:txBody>
      </p:sp>
      <p:sp>
        <p:nvSpPr>
          <p:cNvPr id="20" name="文本框 19">
            <a:extLst>
              <a:ext uri="{FF2B5EF4-FFF2-40B4-BE49-F238E27FC236}">
                <a16:creationId xmlns:a16="http://schemas.microsoft.com/office/drawing/2014/main" id="{1389A67F-0B59-49DA-8DB3-3281A326E87A}"/>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8 . 29</a:t>
            </a:r>
            <a:endParaRPr lang="zh-CN" altLang="en-US" sz="2400" b="1" dirty="0">
              <a:solidFill>
                <a:srgbClr val="4747BA"/>
              </a:solidFill>
              <a:latin typeface="Constantia" panose="02030602050306030303" pitchFamily="18" charset="0"/>
            </a:endParaRPr>
          </a:p>
        </p:txBody>
      </p:sp>
    </p:spTree>
    <p:extLst>
      <p:ext uri="{BB962C8B-B14F-4D97-AF65-F5344CB8AC3E}">
        <p14:creationId xmlns:p14="http://schemas.microsoft.com/office/powerpoint/2010/main" val="27519029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IO_uring</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BBD60DEB-41E5-495D-B598-01DC1798F4DF}"/>
              </a:ext>
            </a:extLst>
          </p:cNvPr>
          <p:cNvSpPr>
            <a:spLocks noChangeArrowheads="1"/>
          </p:cNvSpPr>
          <p:nvPr/>
        </p:nvSpPr>
        <p:spPr bwMode="auto">
          <a:xfrm>
            <a:off x="388749" y="1421214"/>
            <a:ext cx="10296144" cy="129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50000"/>
              </a:lnSpc>
              <a:spcBef>
                <a:spcPct val="0"/>
              </a:spcBef>
              <a:spcAft>
                <a:spcPct val="0"/>
              </a:spcAft>
              <a:buClrTx/>
              <a:buSzTx/>
              <a:buFontTx/>
              <a:buNone/>
              <a:tabLst/>
            </a:pPr>
            <a:r>
              <a:rPr lang="zh-CN" altLang="zh-CN" dirty="0">
                <a:latin typeface="Times New Roman" panose="02020603050405020304" pitchFamily="18" charset="0"/>
                <a:cs typeface="Times New Roman" panose="02020603050405020304" pitchFamily="18" charset="0"/>
              </a:rPr>
              <a:t>io_uring 是 Linux 内核从5.1版本开始引入的一种高效异步 I/O 接口。它的设计初衷是克服传统异步 I/O 方法（如 epoll 和 aio_read()）在高性能、高吞吐量 I/O 操作中的效率瓶颈。io_uring 提供了一种更加灵活和高效的方式来管理异步 I/O 操作，特别适用于需要处理大量并发 I/O 请求的应用程序。 </a:t>
            </a:r>
          </a:p>
        </p:txBody>
      </p:sp>
      <p:sp>
        <p:nvSpPr>
          <p:cNvPr id="16" name="文本框 15">
            <a:extLst>
              <a:ext uri="{FF2B5EF4-FFF2-40B4-BE49-F238E27FC236}">
                <a16:creationId xmlns:a16="http://schemas.microsoft.com/office/drawing/2014/main" id="{55D78DA3-6F53-4527-97FD-D8BABCE3B04F}"/>
              </a:ext>
            </a:extLst>
          </p:cNvPr>
          <p:cNvSpPr txBox="1"/>
          <p:nvPr/>
        </p:nvSpPr>
        <p:spPr>
          <a:xfrm>
            <a:off x="388750" y="3610086"/>
            <a:ext cx="10296143" cy="2633413"/>
          </a:xfrm>
          <a:prstGeom prst="rect">
            <a:avLst/>
          </a:prstGeom>
          <a:noFill/>
        </p:spPr>
        <p:txBody>
          <a:bodyPr wrap="square">
            <a:spAutoFit/>
          </a:bodyPr>
          <a:lstStyle/>
          <a:p>
            <a:pPr>
              <a:lnSpc>
                <a:spcPct val="150000"/>
              </a:lnSpc>
              <a:buFont typeface="+mj-lt"/>
              <a:buAutoNum type="arabicPeriod"/>
            </a:pPr>
            <a:r>
              <a:rPr lang="zh-CN" altLang="en-US" sz="1600" dirty="0">
                <a:latin typeface="Times New Roman" panose="02020603050405020304" pitchFamily="18" charset="0"/>
                <a:cs typeface="Times New Roman" panose="02020603050405020304" pitchFamily="18" charset="0"/>
              </a:rPr>
              <a:t> 高性能异步 </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io_uring</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允许应用程序同时提交多个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请求，而不必等待每个操作完成。内核会处理这些请求，并在操作完成后通知应用程序。这种机制显著提高了大量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操作的执行效率和响应能力。</a:t>
            </a:r>
            <a:endParaRPr lang="en-US" altLang="zh-CN"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endParaRPr lang="zh-CN" altLang="en-US"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zh-CN" altLang="en-US" sz="1600" dirty="0">
                <a:latin typeface="Times New Roman" panose="02020603050405020304" pitchFamily="18" charset="0"/>
                <a:cs typeface="Times New Roman" panose="02020603050405020304" pitchFamily="18" charset="0"/>
              </a:rPr>
              <a:t> 环形缓冲区设计：</a:t>
            </a:r>
            <a:r>
              <a:rPr lang="en-US" altLang="zh-CN" sz="1600" dirty="0" err="1">
                <a:latin typeface="Times New Roman" panose="02020603050405020304" pitchFamily="18" charset="0"/>
                <a:cs typeface="Times New Roman" panose="02020603050405020304" pitchFamily="18" charset="0"/>
              </a:rPr>
              <a:t>io_uring</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通过两个环形缓冲区</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提交队列（</a:t>
            </a:r>
            <a:r>
              <a:rPr lang="en-US" altLang="zh-CN" sz="1600" dirty="0">
                <a:latin typeface="Times New Roman" panose="02020603050405020304" pitchFamily="18" charset="0"/>
                <a:cs typeface="Times New Roman" panose="02020603050405020304" pitchFamily="18" charset="0"/>
              </a:rPr>
              <a:t>SQ</a:t>
            </a:r>
            <a:r>
              <a:rPr lang="zh-CN" altLang="en-US" sz="1600" dirty="0">
                <a:latin typeface="Times New Roman" panose="02020603050405020304" pitchFamily="18" charset="0"/>
                <a:cs typeface="Times New Roman" panose="02020603050405020304" pitchFamily="18" charset="0"/>
              </a:rPr>
              <a:t>）和完成队列（</a:t>
            </a:r>
            <a:r>
              <a:rPr lang="en-US" altLang="zh-CN" sz="1600" dirty="0">
                <a:latin typeface="Times New Roman" panose="02020603050405020304" pitchFamily="18" charset="0"/>
                <a:cs typeface="Times New Roman" panose="02020603050405020304" pitchFamily="18" charset="0"/>
              </a:rPr>
              <a:t>CQ</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来管理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请求。应用程序将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请求提交到 </a:t>
            </a:r>
            <a:r>
              <a:rPr lang="en-US" altLang="zh-CN" sz="1600" dirty="0">
                <a:latin typeface="Times New Roman" panose="02020603050405020304" pitchFamily="18" charset="0"/>
                <a:cs typeface="Times New Roman" panose="02020603050405020304" pitchFamily="18" charset="0"/>
              </a:rPr>
              <a:t>SQ</a:t>
            </a:r>
            <a:r>
              <a:rPr lang="zh-CN" altLang="en-US" sz="1600" dirty="0">
                <a:latin typeface="Times New Roman" panose="02020603050405020304" pitchFamily="18" charset="0"/>
                <a:cs typeface="Times New Roman" panose="02020603050405020304" pitchFamily="18" charset="0"/>
              </a:rPr>
              <a:t>，内核处理完成后，将结果放入 </a:t>
            </a:r>
            <a:r>
              <a:rPr lang="en-US" altLang="zh-CN" sz="1600" dirty="0">
                <a:latin typeface="Times New Roman" panose="02020603050405020304" pitchFamily="18" charset="0"/>
                <a:cs typeface="Times New Roman" panose="02020603050405020304" pitchFamily="18" charset="0"/>
              </a:rPr>
              <a:t>CQ</a:t>
            </a:r>
            <a:r>
              <a:rPr lang="zh-CN" altLang="en-US" sz="1600" dirty="0">
                <a:latin typeface="Times New Roman" panose="02020603050405020304" pitchFamily="18" charset="0"/>
                <a:cs typeface="Times New Roman" panose="02020603050405020304" pitchFamily="18" charset="0"/>
              </a:rPr>
              <a:t>。这种设计极大减少了用户空间和内核空间之间的上下文切换和内存拷贝开销。</a:t>
            </a:r>
          </a:p>
          <a:p>
            <a:pPr>
              <a:lnSpc>
                <a:spcPct val="150000"/>
              </a:lnSpc>
              <a:buFont typeface="+mj-lt"/>
              <a:buAutoNum type="arabicPeriod"/>
            </a:pPr>
            <a:endParaRPr lang="zh-CN" altLang="en-US" sz="16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E674EC2-58B6-4B01-BE5D-5F0EF12BC0C0}"/>
              </a:ext>
            </a:extLst>
          </p:cNvPr>
          <p:cNvSpPr txBox="1"/>
          <p:nvPr/>
        </p:nvSpPr>
        <p:spPr>
          <a:xfrm>
            <a:off x="385590" y="1003499"/>
            <a:ext cx="5770844" cy="400110"/>
          </a:xfrm>
          <a:prstGeom prst="rect">
            <a:avLst/>
          </a:prstGeom>
          <a:noFill/>
        </p:spPr>
        <p:txBody>
          <a:bodyPr wrap="square">
            <a:spAutoFit/>
          </a:bodyPr>
          <a:lstStyle/>
          <a:p>
            <a:r>
              <a:rPr lang="en-US" altLang="zh-CN" sz="2000" b="1" dirty="0" err="1">
                <a:solidFill>
                  <a:srgbClr val="4747BA"/>
                </a:solidFill>
                <a:ea typeface="+mn-lt"/>
                <a:cs typeface="Times New Roman" panose="02020603050405020304" pitchFamily="18" charset="0"/>
              </a:rPr>
              <a:t>IO_uring</a:t>
            </a:r>
            <a:endParaRPr lang="zh-CN" altLang="en-US" sz="2000" b="1" dirty="0">
              <a:solidFill>
                <a:srgbClr val="4747BA"/>
              </a:solidFill>
              <a:ea typeface="+mn-lt"/>
              <a:cs typeface="Times New Roman" panose="02020603050405020304" pitchFamily="18" charset="0"/>
            </a:endParaRPr>
          </a:p>
        </p:txBody>
      </p:sp>
      <p:sp>
        <p:nvSpPr>
          <p:cNvPr id="19" name="文本框 18">
            <a:extLst>
              <a:ext uri="{FF2B5EF4-FFF2-40B4-BE49-F238E27FC236}">
                <a16:creationId xmlns:a16="http://schemas.microsoft.com/office/drawing/2014/main" id="{34471D09-8B3F-4231-AC34-C5FEBD2AC411}"/>
              </a:ext>
            </a:extLst>
          </p:cNvPr>
          <p:cNvSpPr txBox="1"/>
          <p:nvPr/>
        </p:nvSpPr>
        <p:spPr>
          <a:xfrm>
            <a:off x="385590" y="3094693"/>
            <a:ext cx="5770844" cy="369332"/>
          </a:xfrm>
          <a:prstGeom prst="rect">
            <a:avLst/>
          </a:prstGeom>
          <a:noFill/>
        </p:spPr>
        <p:txBody>
          <a:bodyPr wrap="square">
            <a:spAutoFit/>
          </a:bodyPr>
          <a:lstStyle/>
          <a:p>
            <a:r>
              <a:rPr lang="zh-CN" altLang="en-US" b="1" dirty="0">
                <a:solidFill>
                  <a:srgbClr val="4747BA"/>
                </a:solidFill>
                <a:ea typeface="+mn-lt"/>
                <a:cs typeface="Times New Roman" panose="02020603050405020304" pitchFamily="18" charset="0"/>
              </a:rPr>
              <a:t>主要特性</a:t>
            </a:r>
          </a:p>
        </p:txBody>
      </p:sp>
    </p:spTree>
    <p:extLst>
      <p:ext uri="{BB962C8B-B14F-4D97-AF65-F5344CB8AC3E}">
        <p14:creationId xmlns:p14="http://schemas.microsoft.com/office/powerpoint/2010/main" val="1911427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IO_uring</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BBD60DEB-41E5-495D-B598-01DC1798F4DF}"/>
              </a:ext>
            </a:extLst>
          </p:cNvPr>
          <p:cNvSpPr>
            <a:spLocks noChangeArrowheads="1"/>
          </p:cNvSpPr>
          <p:nvPr/>
        </p:nvSpPr>
        <p:spPr bwMode="auto">
          <a:xfrm>
            <a:off x="417350" y="3827436"/>
            <a:ext cx="10296142" cy="2269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42900">
              <a:lnSpc>
                <a:spcPct val="150000"/>
              </a:lnSpc>
              <a:buFont typeface="+mj-lt"/>
              <a:buAutoNum type="arabicPeriod"/>
            </a:pPr>
            <a:r>
              <a:rPr lang="en-US" altLang="zh-CN" sz="1600" dirty="0">
                <a:latin typeface="Times New Roman" panose="02020603050405020304" pitchFamily="18" charset="0"/>
                <a:cs typeface="Times New Roman" panose="02020603050405020304" pitchFamily="18" charset="0"/>
              </a:rPr>
              <a:t>Web </a:t>
            </a:r>
            <a:r>
              <a:rPr lang="zh-CN" altLang="en-US" sz="1600" dirty="0">
                <a:latin typeface="Times New Roman" panose="02020603050405020304" pitchFamily="18" charset="0"/>
                <a:cs typeface="Times New Roman" panose="02020603050405020304" pitchFamily="18" charset="0"/>
              </a:rPr>
              <a:t>服务器</a:t>
            </a:r>
            <a:endParaRPr lang="en-US" altLang="zh-CN" sz="1600" dirty="0">
              <a:latin typeface="Times New Roman" panose="02020603050405020304" pitchFamily="18" charset="0"/>
              <a:cs typeface="Times New Roman" panose="02020603050405020304" pitchFamily="18" charset="0"/>
            </a:endParaRPr>
          </a:p>
          <a:p>
            <a:pPr indent="-342900">
              <a:lnSpc>
                <a:spcPct val="150000"/>
              </a:lnSpc>
              <a:buFont typeface="+mj-lt"/>
              <a:buAutoNum type="arabicPeriod"/>
            </a:pPr>
            <a:r>
              <a:rPr lang="zh-CN" altLang="en-US" sz="1600" dirty="0">
                <a:latin typeface="Times New Roman" panose="02020603050405020304" pitchFamily="18" charset="0"/>
                <a:cs typeface="Times New Roman" panose="02020603050405020304" pitchFamily="18" charset="0"/>
              </a:rPr>
              <a:t>数据库系统</a:t>
            </a:r>
          </a:p>
          <a:p>
            <a:pPr indent="-342900">
              <a:lnSpc>
                <a:spcPct val="150000"/>
              </a:lnSpc>
              <a:buFont typeface="+mj-lt"/>
              <a:buAutoNum type="arabicPeriod"/>
            </a:pPr>
            <a:r>
              <a:rPr lang="zh-CN" altLang="en-US" sz="1600" dirty="0">
                <a:latin typeface="Times New Roman" panose="02020603050405020304" pitchFamily="18" charset="0"/>
                <a:cs typeface="Times New Roman" panose="02020603050405020304" pitchFamily="18" charset="0"/>
              </a:rPr>
              <a:t>网络工具和文件系统。</a:t>
            </a: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err="1">
                <a:latin typeface="Times New Roman" panose="02020603050405020304" pitchFamily="18" charset="0"/>
                <a:cs typeface="Times New Roman" panose="02020603050405020304" pitchFamily="18" charset="0"/>
              </a:rPr>
              <a:t>io_uring</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被认为是 </a:t>
            </a:r>
            <a:r>
              <a:rPr lang="en-US" altLang="zh-CN" sz="1600" dirty="0">
                <a:latin typeface="Times New Roman" panose="02020603050405020304" pitchFamily="18" charset="0"/>
                <a:cs typeface="Times New Roman" panose="02020603050405020304" pitchFamily="18" charset="0"/>
              </a:rPr>
              <a:t>Linux I/O </a:t>
            </a:r>
            <a:r>
              <a:rPr lang="zh-CN" altLang="en-US" sz="1600" dirty="0">
                <a:latin typeface="Times New Roman" panose="02020603050405020304" pitchFamily="18" charset="0"/>
                <a:cs typeface="Times New Roman" panose="02020603050405020304" pitchFamily="18" charset="0"/>
              </a:rPr>
              <a:t>模型中的一项变革性技术。它大幅度简化了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操作流程，减少了操作系统与应用程序之间的开销，特别适合需要高性能和高并发处理的应用场景​​​​​​​​。</a:t>
            </a:r>
          </a:p>
        </p:txBody>
      </p:sp>
      <p:sp>
        <p:nvSpPr>
          <p:cNvPr id="19" name="文本框 18">
            <a:extLst>
              <a:ext uri="{FF2B5EF4-FFF2-40B4-BE49-F238E27FC236}">
                <a16:creationId xmlns:a16="http://schemas.microsoft.com/office/drawing/2014/main" id="{D425476F-7151-4ED5-A19C-7B13F5FDB450}"/>
              </a:ext>
            </a:extLst>
          </p:cNvPr>
          <p:cNvSpPr txBox="1"/>
          <p:nvPr/>
        </p:nvSpPr>
        <p:spPr>
          <a:xfrm>
            <a:off x="390021" y="1060948"/>
            <a:ext cx="10296143" cy="1900007"/>
          </a:xfrm>
          <a:prstGeom prst="rect">
            <a:avLst/>
          </a:prstGeom>
          <a:noFill/>
        </p:spPr>
        <p:txBody>
          <a:bodyPr wrap="square">
            <a:spAutoFit/>
          </a:bodyPr>
          <a:lstStyle/>
          <a:p>
            <a:pPr indent="-342900">
              <a:lnSpc>
                <a:spcPct val="150000"/>
              </a:lnSpc>
              <a:buFont typeface="+mj-lt"/>
              <a:buAutoNum type="arabicPeriod" startAt="3"/>
            </a:pPr>
            <a:r>
              <a:rPr lang="zh-CN" altLang="en-US" sz="1600" dirty="0">
                <a:latin typeface="Times New Roman" panose="02020603050405020304" pitchFamily="18" charset="0"/>
                <a:cs typeface="Times New Roman" panose="02020603050405020304" pitchFamily="18" charset="0"/>
              </a:rPr>
              <a:t>性能提升：</a:t>
            </a:r>
            <a:r>
              <a:rPr lang="en-US" altLang="zh-CN" sz="1600" dirty="0" err="1">
                <a:latin typeface="Times New Roman" panose="02020603050405020304" pitchFamily="18" charset="0"/>
                <a:cs typeface="Times New Roman" panose="02020603050405020304" pitchFamily="18" charset="0"/>
              </a:rPr>
              <a:t>io_uring</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在某些基准测试中显示出比传统 </a:t>
            </a:r>
            <a:r>
              <a:rPr lang="en-US" altLang="zh-CN" sz="1600" dirty="0">
                <a:latin typeface="Times New Roman" panose="02020603050405020304" pitchFamily="18" charset="0"/>
                <a:cs typeface="Times New Roman" panose="02020603050405020304" pitchFamily="18" charset="0"/>
              </a:rPr>
              <a:t>AIO </a:t>
            </a:r>
            <a:r>
              <a:rPr lang="zh-CN" altLang="en-US" sz="1600" dirty="0">
                <a:latin typeface="Times New Roman" panose="02020603050405020304" pitchFamily="18" charset="0"/>
                <a:cs typeface="Times New Roman" panose="02020603050405020304" pitchFamily="18" charset="0"/>
              </a:rPr>
              <a:t>方法快 </a:t>
            </a:r>
            <a:r>
              <a:rPr lang="en-US" altLang="zh-CN" sz="1600" dirty="0">
                <a:latin typeface="Times New Roman" panose="02020603050405020304" pitchFamily="18" charset="0"/>
                <a:cs typeface="Times New Roman" panose="02020603050405020304" pitchFamily="18" charset="0"/>
              </a:rPr>
              <a:t>20 </a:t>
            </a:r>
            <a:r>
              <a:rPr lang="zh-CN" altLang="en-US" sz="1600" dirty="0">
                <a:latin typeface="Times New Roman" panose="02020603050405020304" pitchFamily="18" charset="0"/>
                <a:cs typeface="Times New Roman" panose="02020603050405020304" pitchFamily="18" charset="0"/>
              </a:rPr>
              <a:t>倍的性能。这使得它非常适合高性能计算环境，如 </a:t>
            </a:r>
            <a:r>
              <a:rPr lang="en-US" altLang="zh-CN" sz="1600" dirty="0">
                <a:latin typeface="Times New Roman" panose="02020603050405020304" pitchFamily="18" charset="0"/>
                <a:cs typeface="Times New Roman" panose="02020603050405020304" pitchFamily="18" charset="0"/>
              </a:rPr>
              <a:t>Web </a:t>
            </a:r>
            <a:r>
              <a:rPr lang="zh-CN" altLang="en-US" sz="1600" dirty="0">
                <a:latin typeface="Times New Roman" panose="02020603050405020304" pitchFamily="18" charset="0"/>
                <a:cs typeface="Times New Roman" panose="02020603050405020304" pitchFamily="18" charset="0"/>
              </a:rPr>
              <a:t>服务器、数据库系统和大规模网络应用。</a:t>
            </a:r>
          </a:p>
          <a:p>
            <a:pPr indent="-342900">
              <a:lnSpc>
                <a:spcPct val="150000"/>
              </a:lnSpc>
              <a:buFont typeface="+mj-lt"/>
              <a:buAutoNum type="arabicPeriod" startAt="3"/>
            </a:pPr>
            <a:r>
              <a:rPr lang="en-US" altLang="zh-CN" sz="1600" dirty="0">
                <a:latin typeface="Times New Roman" panose="02020603050405020304" pitchFamily="18" charset="0"/>
                <a:cs typeface="Times New Roman" panose="02020603050405020304" pitchFamily="18" charset="0"/>
              </a:rPr>
              <a:t>CPU </a:t>
            </a:r>
            <a:r>
              <a:rPr lang="zh-CN" altLang="en-US" sz="1600" dirty="0">
                <a:latin typeface="Times New Roman" panose="02020603050405020304" pitchFamily="18" charset="0"/>
                <a:cs typeface="Times New Roman" panose="02020603050405020304" pitchFamily="18" charset="0"/>
              </a:rPr>
              <a:t>使用率降低：通过减少系统调用和上下文切换的次数，</a:t>
            </a:r>
            <a:r>
              <a:rPr lang="en-US" altLang="zh-CN" sz="1600" dirty="0" err="1">
                <a:latin typeface="Times New Roman" panose="02020603050405020304" pitchFamily="18" charset="0"/>
                <a:cs typeface="Times New Roman" panose="02020603050405020304" pitchFamily="18" charset="0"/>
              </a:rPr>
              <a:t>io_uring</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更高效地利用了 </a:t>
            </a:r>
            <a:r>
              <a:rPr lang="en-US" altLang="zh-CN" sz="1600" dirty="0">
                <a:latin typeface="Times New Roman" panose="02020603050405020304" pitchFamily="18" charset="0"/>
                <a:cs typeface="Times New Roman" panose="02020603050405020304" pitchFamily="18" charset="0"/>
              </a:rPr>
              <a:t>CPU </a:t>
            </a:r>
            <a:r>
              <a:rPr lang="zh-CN" altLang="en-US" sz="1600" dirty="0">
                <a:latin typeface="Times New Roman" panose="02020603050405020304" pitchFamily="18" charset="0"/>
                <a:cs typeface="Times New Roman" panose="02020603050405020304" pitchFamily="18" charset="0"/>
              </a:rPr>
              <a:t>资源，使应用程序能够在高负载下维持良好的性能。</a:t>
            </a:r>
          </a:p>
          <a:p>
            <a:pPr indent="-342900">
              <a:lnSpc>
                <a:spcPct val="150000"/>
              </a:lnSpc>
              <a:buFont typeface="+mj-lt"/>
              <a:buAutoNum type="arabicPeriod" startAt="3"/>
            </a:pPr>
            <a:r>
              <a:rPr lang="zh-CN" altLang="en-US" sz="1600" dirty="0">
                <a:latin typeface="Times New Roman" panose="02020603050405020304" pitchFamily="18" charset="0"/>
                <a:cs typeface="Times New Roman" panose="02020603050405020304" pitchFamily="18" charset="0"/>
              </a:rPr>
              <a:t>灵活性和可扩展性：</a:t>
            </a:r>
            <a:r>
              <a:rPr lang="en-US" altLang="zh-CN" sz="1600" dirty="0" err="1">
                <a:latin typeface="Times New Roman" panose="02020603050405020304" pitchFamily="18" charset="0"/>
                <a:cs typeface="Times New Roman" panose="02020603050405020304" pitchFamily="18" charset="0"/>
              </a:rPr>
              <a:t>io_uring</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支持多种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操作，包括文件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和网络 </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，适合处理大量并发请求的应用程序。</a:t>
            </a:r>
          </a:p>
        </p:txBody>
      </p:sp>
      <p:sp>
        <p:nvSpPr>
          <p:cNvPr id="22" name="文本框 21">
            <a:extLst>
              <a:ext uri="{FF2B5EF4-FFF2-40B4-BE49-F238E27FC236}">
                <a16:creationId xmlns:a16="http://schemas.microsoft.com/office/drawing/2014/main" id="{FD9FB776-8DF7-4A8E-A97D-43246162A4CB}"/>
              </a:ext>
            </a:extLst>
          </p:cNvPr>
          <p:cNvSpPr txBox="1"/>
          <p:nvPr/>
        </p:nvSpPr>
        <p:spPr>
          <a:xfrm>
            <a:off x="417350" y="3324826"/>
            <a:ext cx="5770844" cy="369332"/>
          </a:xfrm>
          <a:prstGeom prst="rect">
            <a:avLst/>
          </a:prstGeom>
          <a:noFill/>
        </p:spPr>
        <p:txBody>
          <a:bodyPr wrap="square">
            <a:spAutoFit/>
          </a:bodyPr>
          <a:lstStyle/>
          <a:p>
            <a:r>
              <a:rPr lang="zh-CN" altLang="en-US" b="1" dirty="0">
                <a:solidFill>
                  <a:srgbClr val="4747BA"/>
                </a:solidFill>
                <a:ea typeface="+mn-lt"/>
                <a:cs typeface="Times New Roman" panose="02020603050405020304" pitchFamily="18" charset="0"/>
              </a:rPr>
              <a:t>适用场景</a:t>
            </a:r>
          </a:p>
        </p:txBody>
      </p:sp>
    </p:spTree>
    <p:extLst>
      <p:ext uri="{BB962C8B-B14F-4D97-AF65-F5344CB8AC3E}">
        <p14:creationId xmlns:p14="http://schemas.microsoft.com/office/powerpoint/2010/main" val="2271654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1" y="2322030"/>
            <a:ext cx="11479575" cy="1106970"/>
          </a:xfrm>
          <a:prstGeom prst="rect">
            <a:avLst/>
          </a:prstGeom>
          <a:noFill/>
        </p:spPr>
        <p:txBody>
          <a:bodyPr wrap="square" rtlCol="0">
            <a:spAutoFit/>
          </a:bodyPr>
          <a:lstStyle/>
          <a:p>
            <a:pPr algn="ct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Upstreaming a flexible and efficient I/O </a:t>
            </a:r>
          </a:p>
          <a:p>
            <a:pPr algn="ct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Path in Linux</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354438" y="4292573"/>
            <a:ext cx="5483124" cy="1338828"/>
          </a:xfrm>
          <a:prstGeom prst="rect">
            <a:avLst/>
          </a:prstGeom>
          <a:noFill/>
        </p:spPr>
        <p:txBody>
          <a:bodyPr wrap="square">
            <a:spAutoFit/>
          </a:bodyPr>
          <a:lstStyle/>
          <a:p>
            <a:pPr algn="ctr" fontAlgn="base">
              <a:lnSpc>
                <a:spcPct val="150000"/>
              </a:lnSpc>
              <a:spcBef>
                <a:spcPct val="0"/>
              </a:spcBef>
              <a:spcAft>
                <a:spcPct val="0"/>
              </a:spcAft>
            </a:pPr>
            <a:r>
              <a:rPr lang="en-US" altLang="zh-CN" dirty="0">
                <a:latin typeface="NimbusRomNo9L-Regu"/>
              </a:rPr>
              <a:t>FAST</a:t>
            </a:r>
            <a:r>
              <a:rPr lang="zh-CN" altLang="en-US" dirty="0">
                <a:latin typeface="NimbusRomNo9L-Regu"/>
              </a:rPr>
              <a:t>’</a:t>
            </a:r>
            <a:r>
              <a:rPr lang="en-US" altLang="zh-CN" dirty="0">
                <a:latin typeface="NimbusRomNo9L-Regu"/>
              </a:rPr>
              <a:t>24</a:t>
            </a:r>
          </a:p>
          <a:p>
            <a:pPr algn="ctr"/>
            <a:r>
              <a:rPr lang="en-US" altLang="zh-CN" sz="1800" b="0" i="0" u="none" strike="noStrike" baseline="0" dirty="0">
                <a:latin typeface="NimbusRomNo9L-Regu"/>
              </a:rPr>
              <a:t>Samsung Semiconductor</a:t>
            </a:r>
          </a:p>
          <a:p>
            <a:pPr algn="ctr"/>
            <a:r>
              <a:rPr lang="en-US" altLang="zh-CN" sz="1800" b="0" i="0" u="none" strike="noStrike" baseline="0" dirty="0">
                <a:latin typeface="NimbusRomNo9L-Regu"/>
              </a:rPr>
              <a:t>Meta Platforms Inc</a:t>
            </a:r>
          </a:p>
          <a:p>
            <a:pPr algn="ctr"/>
            <a:r>
              <a:rPr lang="en-US" altLang="zh-CN" dirty="0">
                <a:solidFill>
                  <a:srgbClr val="34495E"/>
                </a:solidFill>
                <a:latin typeface="Ubuntu" panose="020B0504030602030204" pitchFamily="34" charset="0"/>
              </a:rPr>
              <a:t>https://www.usenix.org/system/files/fast24-joshi.pdf</a:t>
            </a: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33532879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85590" y="954104"/>
            <a:ext cx="4420998" cy="422680"/>
          </a:xfrm>
          <a:prstGeom prst="rect">
            <a:avLst/>
          </a:prstGeom>
          <a:noFill/>
        </p:spPr>
        <p:txBody>
          <a:bodyPr wrap="square">
            <a:spAutoFit/>
          </a:bodyPr>
          <a:lstStyle/>
          <a:p>
            <a:pPr fontAlgn="base">
              <a:lnSpc>
                <a:spcPct val="150000"/>
              </a:lnSpc>
              <a:spcBef>
                <a:spcPct val="0"/>
              </a:spcBef>
              <a:spcAft>
                <a:spcPct val="0"/>
              </a:spcAft>
            </a:pPr>
            <a:r>
              <a:rPr lang="zh-CN" altLang="en-US" sz="1600" dirty="0">
                <a:latin typeface="Times New Roman" panose="02020603050405020304" pitchFamily="18" charset="0"/>
                <a:cs typeface="Times New Roman" panose="02020603050405020304" pitchFamily="18" charset="0"/>
              </a:rPr>
              <a:t>实现了一种新的</a:t>
            </a:r>
            <a:r>
              <a:rPr lang="en-US" altLang="zh-CN" sz="1600" b="1" dirty="0">
                <a:latin typeface="Times New Roman" panose="02020603050405020304" pitchFamily="18" charset="0"/>
                <a:cs typeface="Times New Roman" panose="02020603050405020304" pitchFamily="18" charset="0"/>
              </a:rPr>
              <a:t>I/O</a:t>
            </a:r>
            <a:r>
              <a:rPr lang="zh-CN" altLang="en-US" sz="1600" b="1" dirty="0">
                <a:latin typeface="Times New Roman" panose="02020603050405020304" pitchFamily="18" charset="0"/>
                <a:cs typeface="Times New Roman" panose="02020603050405020304" pitchFamily="18" charset="0"/>
              </a:rPr>
              <a:t>路径。</a:t>
            </a:r>
            <a:endParaRPr lang="en-US" altLang="zh-CN" sz="16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简介</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2B1AC87F-F19D-48CB-96F0-BC98EB18CF4B}"/>
              </a:ext>
            </a:extLst>
          </p:cNvPr>
          <p:cNvSpPr txBox="1"/>
          <p:nvPr/>
        </p:nvSpPr>
        <p:spPr>
          <a:xfrm>
            <a:off x="385590" y="1510062"/>
            <a:ext cx="10373850" cy="1161344"/>
          </a:xfrm>
          <a:prstGeom prst="rect">
            <a:avLst/>
          </a:prstGeom>
          <a:noFill/>
        </p:spPr>
        <p:txBody>
          <a:bodyPr wrap="square">
            <a:spAutoFit/>
          </a:bodyPr>
          <a:lstStyle/>
          <a:p>
            <a:pPr>
              <a:lnSpc>
                <a:spcPct val="150000"/>
              </a:lnSpc>
            </a:pPr>
            <a:r>
              <a:rPr lang="zh-CN" altLang="en-US" sz="1600" dirty="0">
                <a:latin typeface="Times New Roman" panose="02020603050405020304" pitchFamily="18" charset="0"/>
                <a:cs typeface="Times New Roman" panose="02020603050405020304" pitchFamily="18" charset="0"/>
              </a:rPr>
              <a:t>在此之前</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设备只有两种选择：</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）在块接口上使用</a:t>
            </a:r>
            <a:r>
              <a:rPr lang="en-US" altLang="zh-CN" sz="1600" dirty="0" err="1">
                <a:latin typeface="Times New Roman" panose="02020603050405020304" pitchFamily="18" charset="0"/>
                <a:cs typeface="Times New Roman" panose="02020603050405020304" pitchFamily="18" charset="0"/>
              </a:rPr>
              <a:t>NVMe</a:t>
            </a: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）切换到内核旁路解决方案</a:t>
            </a:r>
            <a:endParaRPr lang="en-US" altLang="zh-CN" sz="16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26B64ED6-48EC-4A89-9B17-11CE5CA5F5CF}"/>
              </a:ext>
            </a:extLst>
          </p:cNvPr>
          <p:cNvSpPr txBox="1"/>
          <p:nvPr/>
        </p:nvSpPr>
        <p:spPr>
          <a:xfrm>
            <a:off x="385590" y="2899023"/>
            <a:ext cx="11266832" cy="2640018"/>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1600" dirty="0">
                <a:solidFill>
                  <a:srgbClr val="374151"/>
                </a:solidFill>
                <a:latin typeface="_5b8b_4f53"/>
              </a:rPr>
              <a:t>新的</a:t>
            </a:r>
            <a:r>
              <a:rPr lang="en-US" altLang="zh-CN" sz="1600" dirty="0" err="1">
                <a:solidFill>
                  <a:srgbClr val="374151"/>
                </a:solidFill>
                <a:latin typeface="_5b8b_4f53"/>
              </a:rPr>
              <a:t>NVMe</a:t>
            </a:r>
            <a:r>
              <a:rPr lang="zh-CN" altLang="en-US" sz="1600" dirty="0">
                <a:solidFill>
                  <a:srgbClr val="374151"/>
                </a:solidFill>
                <a:latin typeface="_5b8b_4f53"/>
              </a:rPr>
              <a:t>路径：开发了一种新的</a:t>
            </a:r>
            <a:r>
              <a:rPr lang="en-US" altLang="zh-CN" sz="1600" dirty="0" err="1">
                <a:solidFill>
                  <a:srgbClr val="374151"/>
                </a:solidFill>
                <a:latin typeface="_5b8b_4f53"/>
              </a:rPr>
              <a:t>NVMe</a:t>
            </a:r>
            <a:r>
              <a:rPr lang="en-US" altLang="zh-CN" sz="1600" dirty="0">
                <a:solidFill>
                  <a:srgbClr val="374151"/>
                </a:solidFill>
                <a:latin typeface="_5b8b_4f53"/>
              </a:rPr>
              <a:t> passthrough I/O</a:t>
            </a:r>
            <a:r>
              <a:rPr lang="zh-CN" altLang="en-US" sz="1600" dirty="0">
                <a:solidFill>
                  <a:srgbClr val="374151"/>
                </a:solidFill>
                <a:latin typeface="_5b8b_4f53"/>
              </a:rPr>
              <a:t>路径，</a:t>
            </a:r>
            <a:r>
              <a:rPr lang="zh-CN" altLang="en-US" sz="1600" dirty="0">
                <a:latin typeface="Times New Roman" panose="02020603050405020304" pitchFamily="18" charset="0"/>
                <a:cs typeface="Times New Roman" panose="02020603050405020304" pitchFamily="18" charset="0"/>
              </a:rPr>
              <a:t>此路径将</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字符接口与</a:t>
            </a:r>
            <a:r>
              <a:rPr lang="en-US" altLang="zh-CN" sz="1600" dirty="0" err="1">
                <a:latin typeface="Times New Roman" panose="02020603050405020304" pitchFamily="18" charset="0"/>
                <a:cs typeface="Times New Roman" panose="02020603050405020304" pitchFamily="18" charset="0"/>
              </a:rPr>
              <a:t>io_uring</a:t>
            </a:r>
            <a:r>
              <a:rPr lang="zh-CN" altLang="en-US" sz="1600" dirty="0">
                <a:latin typeface="Times New Roman" panose="02020603050405020304" pitchFamily="18" charset="0"/>
                <a:cs typeface="Times New Roman" panose="02020603050405020304" pitchFamily="18" charset="0"/>
              </a:rPr>
              <a:t>相结合，</a:t>
            </a:r>
            <a:r>
              <a:rPr lang="zh-CN" altLang="en-US" sz="1600" dirty="0">
                <a:solidFill>
                  <a:srgbClr val="374151"/>
                </a:solidFill>
                <a:latin typeface="_5b8b_4f53"/>
              </a:rPr>
              <a:t>与传统的块</a:t>
            </a:r>
            <a:r>
              <a:rPr lang="en-US" altLang="zh-CN" sz="1600" dirty="0">
                <a:solidFill>
                  <a:srgbClr val="374151"/>
                </a:solidFill>
                <a:latin typeface="_5b8b_4f53"/>
              </a:rPr>
              <a:t>I/O</a:t>
            </a:r>
            <a:r>
              <a:rPr lang="zh-CN" altLang="en-US" sz="1600" dirty="0">
                <a:solidFill>
                  <a:srgbClr val="374151"/>
                </a:solidFill>
                <a:latin typeface="_5b8b_4f53"/>
              </a:rPr>
              <a:t>路径相比，提供了更高的灵活性和效率。</a:t>
            </a:r>
          </a:p>
          <a:p>
            <a:pPr marL="285750" indent="-285750">
              <a:lnSpc>
                <a:spcPct val="150000"/>
              </a:lnSpc>
              <a:buFont typeface="Wingdings" panose="05000000000000000000" charset="0"/>
              <a:buChar char="q"/>
            </a:pPr>
            <a:r>
              <a:rPr lang="zh-CN" altLang="en-US" sz="1600" dirty="0">
                <a:solidFill>
                  <a:srgbClr val="374151"/>
                </a:solidFill>
                <a:latin typeface="_5b8b_4f53"/>
              </a:rPr>
              <a:t>引入</a:t>
            </a:r>
            <a:r>
              <a:rPr lang="en-US" altLang="zh-CN" sz="1600" dirty="0" err="1">
                <a:solidFill>
                  <a:srgbClr val="374151"/>
                </a:solidFill>
                <a:latin typeface="_5b8b_4f53"/>
              </a:rPr>
              <a:t>io_uring</a:t>
            </a:r>
            <a:r>
              <a:rPr lang="zh-CN" altLang="en-US" sz="1600" dirty="0">
                <a:solidFill>
                  <a:srgbClr val="374151"/>
                </a:solidFill>
                <a:latin typeface="_5b8b_4f53"/>
              </a:rPr>
              <a:t>命令：在</a:t>
            </a:r>
            <a:r>
              <a:rPr lang="en-US" altLang="zh-CN" sz="1600" dirty="0">
                <a:solidFill>
                  <a:srgbClr val="374151"/>
                </a:solidFill>
                <a:latin typeface="_5b8b_4f53"/>
              </a:rPr>
              <a:t>Linux</a:t>
            </a:r>
            <a:r>
              <a:rPr lang="zh-CN" altLang="en-US" sz="1600" dirty="0">
                <a:solidFill>
                  <a:srgbClr val="374151"/>
                </a:solidFill>
                <a:latin typeface="_5b8b_4f53"/>
              </a:rPr>
              <a:t>内核中实现了异步</a:t>
            </a:r>
            <a:r>
              <a:rPr lang="en-US" altLang="zh-CN" sz="1600" dirty="0">
                <a:solidFill>
                  <a:srgbClr val="374151"/>
                </a:solidFill>
                <a:latin typeface="_5b8b_4f53"/>
              </a:rPr>
              <a:t>IOCTL</a:t>
            </a:r>
            <a:r>
              <a:rPr lang="zh-CN" altLang="en-US" sz="1600" dirty="0">
                <a:solidFill>
                  <a:srgbClr val="374151"/>
                </a:solidFill>
                <a:latin typeface="_5b8b_4f53"/>
              </a:rPr>
              <a:t>的功能，详细介绍了其</a:t>
            </a:r>
            <a:r>
              <a:rPr lang="en-US" altLang="zh-CN" sz="1600" dirty="0">
                <a:solidFill>
                  <a:srgbClr val="374151"/>
                </a:solidFill>
                <a:latin typeface="_5b8b_4f53"/>
              </a:rPr>
              <a:t>API</a:t>
            </a:r>
            <a:r>
              <a:rPr lang="zh-CN" altLang="en-US" sz="1600" dirty="0">
                <a:solidFill>
                  <a:srgbClr val="374151"/>
                </a:solidFill>
                <a:latin typeface="_5b8b_4f53"/>
              </a:rPr>
              <a:t>和设计。</a:t>
            </a:r>
          </a:p>
          <a:p>
            <a:pPr marL="285750" indent="-285750">
              <a:lnSpc>
                <a:spcPct val="150000"/>
              </a:lnSpc>
              <a:buFont typeface="Wingdings" panose="05000000000000000000" charset="0"/>
              <a:buChar char="q"/>
            </a:pPr>
            <a:r>
              <a:rPr lang="zh-CN" altLang="en-US" sz="1600" dirty="0">
                <a:solidFill>
                  <a:srgbClr val="374151"/>
                </a:solidFill>
                <a:latin typeface="_5b8b_4f53"/>
              </a:rPr>
              <a:t>上游整合：成功将这一新路径融入到</a:t>
            </a:r>
            <a:r>
              <a:rPr lang="en-US" altLang="zh-CN" sz="1600" dirty="0">
                <a:solidFill>
                  <a:srgbClr val="374151"/>
                </a:solidFill>
                <a:latin typeface="_5b8b_4f53"/>
              </a:rPr>
              <a:t>Linux</a:t>
            </a:r>
            <a:r>
              <a:rPr lang="zh-CN" altLang="en-US" sz="1600" dirty="0">
                <a:solidFill>
                  <a:srgbClr val="374151"/>
                </a:solidFill>
                <a:latin typeface="_5b8b_4f53"/>
              </a:rPr>
              <a:t>内核，并将其整合到用户空间软件中，如</a:t>
            </a:r>
            <a:r>
              <a:rPr lang="en-US" altLang="zh-CN" sz="1600" dirty="0">
                <a:solidFill>
                  <a:srgbClr val="374151"/>
                </a:solidFill>
                <a:latin typeface="_5b8b_4f53"/>
              </a:rPr>
              <a:t>SPDK</a:t>
            </a:r>
            <a:r>
              <a:rPr lang="zh-CN" altLang="en-US" sz="1600" dirty="0">
                <a:solidFill>
                  <a:srgbClr val="374151"/>
                </a:solidFill>
                <a:latin typeface="_5b8b_4f53"/>
              </a:rPr>
              <a:t>、</a:t>
            </a:r>
            <a:r>
              <a:rPr lang="en-US" altLang="zh-CN" sz="1600" dirty="0" err="1">
                <a:solidFill>
                  <a:srgbClr val="374151"/>
                </a:solidFill>
                <a:latin typeface="_5b8b_4f53"/>
              </a:rPr>
              <a:t>xNVMe</a:t>
            </a:r>
            <a:r>
              <a:rPr lang="zh-CN" altLang="en-US" sz="1600" dirty="0">
                <a:solidFill>
                  <a:srgbClr val="374151"/>
                </a:solidFill>
                <a:latin typeface="_5b8b_4f53"/>
              </a:rPr>
              <a:t>、</a:t>
            </a:r>
            <a:r>
              <a:rPr lang="en-US" altLang="zh-CN" sz="1600" dirty="0" err="1">
                <a:solidFill>
                  <a:srgbClr val="374151"/>
                </a:solidFill>
                <a:latin typeface="_5b8b_4f53"/>
              </a:rPr>
              <a:t>liburing</a:t>
            </a:r>
            <a:r>
              <a:rPr lang="zh-CN" altLang="en-US" sz="1600" dirty="0">
                <a:solidFill>
                  <a:srgbClr val="374151"/>
                </a:solidFill>
                <a:latin typeface="_5b8b_4f53"/>
              </a:rPr>
              <a:t>、</a:t>
            </a:r>
            <a:r>
              <a:rPr lang="en-US" altLang="zh-CN" sz="1600" dirty="0" err="1">
                <a:solidFill>
                  <a:srgbClr val="374151"/>
                </a:solidFill>
                <a:latin typeface="_5b8b_4f53"/>
              </a:rPr>
              <a:t>fio</a:t>
            </a:r>
            <a:r>
              <a:rPr lang="zh-CN" altLang="en-US" sz="1600" dirty="0">
                <a:solidFill>
                  <a:srgbClr val="374151"/>
                </a:solidFill>
                <a:latin typeface="_5b8b_4f53"/>
              </a:rPr>
              <a:t>和</a:t>
            </a:r>
            <a:r>
              <a:rPr lang="en-US" altLang="zh-CN" sz="1600" dirty="0" err="1">
                <a:solidFill>
                  <a:srgbClr val="374151"/>
                </a:solidFill>
                <a:latin typeface="_5b8b_4f53"/>
              </a:rPr>
              <a:t>nvme</a:t>
            </a:r>
            <a:r>
              <a:rPr lang="en-US" altLang="zh-CN" sz="1600" dirty="0">
                <a:solidFill>
                  <a:srgbClr val="374151"/>
                </a:solidFill>
                <a:latin typeface="_5b8b_4f53"/>
              </a:rPr>
              <a:t>-cli</a:t>
            </a:r>
            <a:r>
              <a:rPr lang="zh-CN" altLang="en-US" sz="1600" dirty="0">
                <a:solidFill>
                  <a:srgbClr val="374151"/>
                </a:solidFill>
                <a:latin typeface="_5b8b_4f53"/>
              </a:rPr>
              <a:t>。</a:t>
            </a:r>
          </a:p>
          <a:p>
            <a:pPr marL="285750" indent="-285750">
              <a:lnSpc>
                <a:spcPct val="150000"/>
              </a:lnSpc>
              <a:buFont typeface="Wingdings" panose="05000000000000000000" charset="0"/>
              <a:buChar char="q"/>
            </a:pPr>
            <a:r>
              <a:rPr lang="zh-CN" altLang="en-US" sz="1600" dirty="0">
                <a:solidFill>
                  <a:srgbClr val="374151"/>
                </a:solidFill>
                <a:latin typeface="_5b8b_4f53"/>
              </a:rPr>
              <a:t>效率：通过</a:t>
            </a:r>
            <a:r>
              <a:rPr lang="en-US" altLang="zh-CN" sz="1600" dirty="0">
                <a:solidFill>
                  <a:srgbClr val="374151"/>
                </a:solidFill>
                <a:latin typeface="_5b8b_4f53"/>
              </a:rPr>
              <a:t>FIO</a:t>
            </a:r>
            <a:r>
              <a:rPr lang="zh-CN" altLang="en-US" sz="1600" dirty="0">
                <a:solidFill>
                  <a:srgbClr val="374151"/>
                </a:solidFill>
                <a:latin typeface="_5b8b_4f53"/>
              </a:rPr>
              <a:t>实验测试，峰值性能工作负载显示比块路径高出</a:t>
            </a:r>
            <a:r>
              <a:rPr lang="en-US" altLang="zh-CN" sz="1600" dirty="0">
                <a:solidFill>
                  <a:srgbClr val="374151"/>
                </a:solidFill>
                <a:latin typeface="_5b8b_4f53"/>
              </a:rPr>
              <a:t>16-40%</a:t>
            </a:r>
            <a:r>
              <a:rPr lang="zh-CN" altLang="en-US" sz="1600" dirty="0">
                <a:solidFill>
                  <a:srgbClr val="374151"/>
                </a:solidFill>
                <a:latin typeface="_5b8b_4f53"/>
              </a:rPr>
              <a:t>的</a:t>
            </a:r>
            <a:r>
              <a:rPr lang="en-US" altLang="zh-CN" sz="1600" dirty="0">
                <a:solidFill>
                  <a:srgbClr val="374151"/>
                </a:solidFill>
                <a:latin typeface="_5b8b_4f53"/>
              </a:rPr>
              <a:t>IOPS</a:t>
            </a:r>
            <a:r>
              <a:rPr lang="zh-CN" altLang="en-US" sz="1600" dirty="0">
                <a:solidFill>
                  <a:srgbClr val="374151"/>
                </a:solidFill>
                <a:latin typeface="_5b8b_4f53"/>
              </a:rPr>
              <a:t>。</a:t>
            </a:r>
            <a:endParaRPr lang="en-US" altLang="zh-CN" sz="1600" dirty="0">
              <a:solidFill>
                <a:srgbClr val="374151"/>
              </a:solidFill>
              <a:latin typeface="_5b8b_4f53"/>
            </a:endParaRPr>
          </a:p>
          <a:p>
            <a:pPr marL="285750" indent="-285750">
              <a:lnSpc>
                <a:spcPct val="150000"/>
              </a:lnSpc>
              <a:buFont typeface="Wingdings" panose="05000000000000000000" charset="0"/>
              <a:buChar char="q"/>
            </a:pPr>
            <a:r>
              <a:rPr lang="zh-CN" altLang="en-US" sz="1600" dirty="0">
                <a:solidFill>
                  <a:srgbClr val="374151"/>
                </a:solidFill>
                <a:latin typeface="_5b8b_4f53"/>
              </a:rPr>
              <a:t>展示了如何利用</a:t>
            </a:r>
            <a:r>
              <a:rPr lang="en-US" altLang="zh-CN" sz="1600" dirty="0">
                <a:solidFill>
                  <a:srgbClr val="374151"/>
                </a:solidFill>
                <a:latin typeface="_5b8b_4f53"/>
              </a:rPr>
              <a:t>I/O </a:t>
            </a:r>
            <a:r>
              <a:rPr lang="en-US" altLang="zh-CN" sz="1600" dirty="0" err="1">
                <a:solidFill>
                  <a:srgbClr val="374151"/>
                </a:solidFill>
                <a:latin typeface="_5b8b_4f53"/>
              </a:rPr>
              <a:t>Passthru</a:t>
            </a:r>
            <a:r>
              <a:rPr lang="zh-CN" altLang="en-US" sz="1600" dirty="0">
                <a:solidFill>
                  <a:srgbClr val="374151"/>
                </a:solidFill>
                <a:latin typeface="_5b8b_4f53"/>
              </a:rPr>
              <a:t>，在用户空间便捷地使用</a:t>
            </a:r>
            <a:r>
              <a:rPr lang="en-US" altLang="zh-CN" sz="1600" dirty="0" err="1">
                <a:solidFill>
                  <a:srgbClr val="374151"/>
                </a:solidFill>
                <a:latin typeface="_5b8b_4f53"/>
              </a:rPr>
              <a:t>NVMe</a:t>
            </a:r>
            <a:r>
              <a:rPr lang="zh-CN" altLang="en-US" sz="1600" dirty="0">
                <a:solidFill>
                  <a:srgbClr val="374151"/>
                </a:solidFill>
                <a:latin typeface="_5b8b_4f53"/>
              </a:rPr>
              <a:t>的一些新特性</a:t>
            </a:r>
            <a:r>
              <a:rPr lang="en-US" altLang="zh-CN" sz="1600" dirty="0">
                <a:solidFill>
                  <a:srgbClr val="374151"/>
                </a:solidFill>
                <a:latin typeface="_5b8b_4f53"/>
              </a:rPr>
              <a:t>,</a:t>
            </a:r>
            <a:r>
              <a:rPr lang="zh-CN" altLang="en-US" sz="1600" dirty="0">
                <a:solidFill>
                  <a:srgbClr val="374151"/>
                </a:solidFill>
                <a:latin typeface="_5b8b_4f53"/>
              </a:rPr>
              <a:t>如</a:t>
            </a:r>
            <a:r>
              <a:rPr lang="en-US" altLang="zh-CN" sz="1600" dirty="0">
                <a:solidFill>
                  <a:srgbClr val="374151"/>
                </a:solidFill>
                <a:latin typeface="_5b8b_4f53"/>
              </a:rPr>
              <a:t>Flexible Data Placement </a:t>
            </a:r>
            <a:r>
              <a:rPr lang="en-US" altLang="zh-CN" sz="1600" b="1" dirty="0">
                <a:solidFill>
                  <a:srgbClr val="4747BA"/>
                </a:solidFill>
                <a:latin typeface="_5b8b_4f53"/>
              </a:rPr>
              <a:t>(FDP),</a:t>
            </a:r>
            <a:r>
              <a:rPr lang="en-US" altLang="zh-CN" sz="1600" dirty="0">
                <a:solidFill>
                  <a:srgbClr val="374151"/>
                </a:solidFill>
                <a:latin typeface="_5b8b_4f53"/>
              </a:rPr>
              <a:t>Computational Storage</a:t>
            </a:r>
            <a:r>
              <a:rPr lang="zh-CN" altLang="en-US" sz="1600" dirty="0">
                <a:solidFill>
                  <a:srgbClr val="374151"/>
                </a:solidFill>
                <a:latin typeface="_5b8b_4f53"/>
              </a:rPr>
              <a:t>等。</a:t>
            </a:r>
            <a:endParaRPr lang="en-US" altLang="zh-CN" sz="1600" dirty="0">
              <a:solidFill>
                <a:srgbClr val="374151"/>
              </a:solidFill>
              <a:latin typeface="_5b8b_4f53"/>
            </a:endParaRPr>
          </a:p>
        </p:txBody>
      </p:sp>
    </p:spTree>
    <p:extLst>
      <p:ext uri="{BB962C8B-B14F-4D97-AF65-F5344CB8AC3E}">
        <p14:creationId xmlns:p14="http://schemas.microsoft.com/office/powerpoint/2010/main" val="330339021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简介</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9" name="文本框 18">
            <a:extLst>
              <a:ext uri="{FF2B5EF4-FFF2-40B4-BE49-F238E27FC236}">
                <a16:creationId xmlns:a16="http://schemas.microsoft.com/office/drawing/2014/main" id="{6489547C-48B1-46AD-9A3C-197E8660D3D7}"/>
              </a:ext>
            </a:extLst>
          </p:cNvPr>
          <p:cNvSpPr txBox="1"/>
          <p:nvPr/>
        </p:nvSpPr>
        <p:spPr>
          <a:xfrm>
            <a:off x="-121890" y="7083314"/>
            <a:ext cx="11266832" cy="2270686"/>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1600" dirty="0">
                <a:solidFill>
                  <a:srgbClr val="374151"/>
                </a:solidFill>
                <a:latin typeface="_5b8b_4f53"/>
              </a:rPr>
              <a:t>新的</a:t>
            </a:r>
            <a:r>
              <a:rPr lang="en-US" altLang="zh-CN" sz="1600" dirty="0" err="1">
                <a:solidFill>
                  <a:srgbClr val="374151"/>
                </a:solidFill>
                <a:latin typeface="_5b8b_4f53"/>
              </a:rPr>
              <a:t>NVMe</a:t>
            </a:r>
            <a:r>
              <a:rPr lang="zh-CN" altLang="en-US" sz="1600" dirty="0">
                <a:solidFill>
                  <a:srgbClr val="374151"/>
                </a:solidFill>
                <a:latin typeface="_5b8b_4f53"/>
              </a:rPr>
              <a:t>路径：开发了一种新的</a:t>
            </a:r>
            <a:r>
              <a:rPr lang="en-US" altLang="zh-CN" sz="1600" dirty="0" err="1">
                <a:solidFill>
                  <a:srgbClr val="374151"/>
                </a:solidFill>
                <a:latin typeface="_5b8b_4f53"/>
              </a:rPr>
              <a:t>NVMe</a:t>
            </a:r>
            <a:r>
              <a:rPr lang="en-US" altLang="zh-CN" sz="1600" dirty="0">
                <a:solidFill>
                  <a:srgbClr val="374151"/>
                </a:solidFill>
                <a:latin typeface="_5b8b_4f53"/>
              </a:rPr>
              <a:t> passthrough I/O</a:t>
            </a:r>
            <a:r>
              <a:rPr lang="zh-CN" altLang="en-US" sz="1600" dirty="0">
                <a:solidFill>
                  <a:srgbClr val="374151"/>
                </a:solidFill>
                <a:latin typeface="_5b8b_4f53"/>
              </a:rPr>
              <a:t>路径，与传统的块</a:t>
            </a:r>
            <a:r>
              <a:rPr lang="en-US" altLang="zh-CN" sz="1600" dirty="0">
                <a:solidFill>
                  <a:srgbClr val="374151"/>
                </a:solidFill>
                <a:latin typeface="_5b8b_4f53"/>
              </a:rPr>
              <a:t>I/O</a:t>
            </a:r>
            <a:r>
              <a:rPr lang="zh-CN" altLang="en-US" sz="1600" dirty="0">
                <a:solidFill>
                  <a:srgbClr val="374151"/>
                </a:solidFill>
                <a:latin typeface="_5b8b_4f53"/>
              </a:rPr>
              <a:t>路径相比，提供了更高的灵活性和效率。</a:t>
            </a:r>
          </a:p>
          <a:p>
            <a:pPr marL="285750" indent="-285750">
              <a:lnSpc>
                <a:spcPct val="150000"/>
              </a:lnSpc>
              <a:buFont typeface="Wingdings" panose="05000000000000000000" charset="0"/>
              <a:buChar char="q"/>
            </a:pPr>
            <a:r>
              <a:rPr lang="zh-CN" altLang="en-US" sz="1600" dirty="0">
                <a:solidFill>
                  <a:srgbClr val="374151"/>
                </a:solidFill>
                <a:latin typeface="_5b8b_4f53"/>
              </a:rPr>
              <a:t>引入</a:t>
            </a:r>
            <a:r>
              <a:rPr lang="en-US" altLang="zh-CN" sz="1600" dirty="0" err="1">
                <a:solidFill>
                  <a:srgbClr val="374151"/>
                </a:solidFill>
                <a:latin typeface="_5b8b_4f53"/>
              </a:rPr>
              <a:t>io_uring</a:t>
            </a:r>
            <a:r>
              <a:rPr lang="zh-CN" altLang="en-US" sz="1600" dirty="0">
                <a:solidFill>
                  <a:srgbClr val="374151"/>
                </a:solidFill>
                <a:latin typeface="_5b8b_4f53"/>
              </a:rPr>
              <a:t>命令：在</a:t>
            </a:r>
            <a:r>
              <a:rPr lang="en-US" altLang="zh-CN" sz="1600" dirty="0">
                <a:solidFill>
                  <a:srgbClr val="374151"/>
                </a:solidFill>
                <a:latin typeface="_5b8b_4f53"/>
              </a:rPr>
              <a:t>Linux</a:t>
            </a:r>
            <a:r>
              <a:rPr lang="zh-CN" altLang="en-US" sz="1600" dirty="0">
                <a:solidFill>
                  <a:srgbClr val="374151"/>
                </a:solidFill>
                <a:latin typeface="_5b8b_4f53"/>
              </a:rPr>
              <a:t>内核中实现了异步</a:t>
            </a:r>
            <a:r>
              <a:rPr lang="en-US" altLang="zh-CN" sz="1600" dirty="0">
                <a:solidFill>
                  <a:srgbClr val="374151"/>
                </a:solidFill>
                <a:latin typeface="_5b8b_4f53"/>
              </a:rPr>
              <a:t>IOCTL</a:t>
            </a:r>
            <a:r>
              <a:rPr lang="zh-CN" altLang="en-US" sz="1600" dirty="0">
                <a:solidFill>
                  <a:srgbClr val="374151"/>
                </a:solidFill>
                <a:latin typeface="_5b8b_4f53"/>
              </a:rPr>
              <a:t>的功能，详细介绍了其</a:t>
            </a:r>
            <a:r>
              <a:rPr lang="en-US" altLang="zh-CN" sz="1600" dirty="0">
                <a:solidFill>
                  <a:srgbClr val="374151"/>
                </a:solidFill>
                <a:latin typeface="_5b8b_4f53"/>
              </a:rPr>
              <a:t>API</a:t>
            </a:r>
            <a:r>
              <a:rPr lang="zh-CN" altLang="en-US" sz="1600" dirty="0">
                <a:solidFill>
                  <a:srgbClr val="374151"/>
                </a:solidFill>
                <a:latin typeface="_5b8b_4f53"/>
              </a:rPr>
              <a:t>和设计。</a:t>
            </a:r>
          </a:p>
          <a:p>
            <a:pPr marL="285750" indent="-285750">
              <a:lnSpc>
                <a:spcPct val="150000"/>
              </a:lnSpc>
              <a:buFont typeface="Wingdings" panose="05000000000000000000" charset="0"/>
              <a:buChar char="q"/>
            </a:pPr>
            <a:r>
              <a:rPr lang="zh-CN" altLang="en-US" sz="1600" dirty="0">
                <a:solidFill>
                  <a:srgbClr val="374151"/>
                </a:solidFill>
                <a:latin typeface="_5b8b_4f53"/>
              </a:rPr>
              <a:t>上游整合：成功将这一新路径上游到</a:t>
            </a:r>
            <a:r>
              <a:rPr lang="en-US" altLang="zh-CN" sz="1600" dirty="0">
                <a:solidFill>
                  <a:srgbClr val="374151"/>
                </a:solidFill>
                <a:latin typeface="_5b8b_4f53"/>
              </a:rPr>
              <a:t>Linux</a:t>
            </a:r>
            <a:r>
              <a:rPr lang="zh-CN" altLang="en-US" sz="1600" dirty="0">
                <a:solidFill>
                  <a:srgbClr val="374151"/>
                </a:solidFill>
                <a:latin typeface="_5b8b_4f53"/>
              </a:rPr>
              <a:t>内核，并将其整合到用户空间软件中，如</a:t>
            </a:r>
            <a:r>
              <a:rPr lang="en-US" altLang="zh-CN" sz="1600" dirty="0">
                <a:solidFill>
                  <a:srgbClr val="374151"/>
                </a:solidFill>
                <a:latin typeface="_5b8b_4f53"/>
              </a:rPr>
              <a:t>SPDK</a:t>
            </a:r>
            <a:r>
              <a:rPr lang="zh-CN" altLang="en-US" sz="1600" dirty="0">
                <a:solidFill>
                  <a:srgbClr val="374151"/>
                </a:solidFill>
                <a:latin typeface="_5b8b_4f53"/>
              </a:rPr>
              <a:t>、</a:t>
            </a:r>
            <a:r>
              <a:rPr lang="en-US" altLang="zh-CN" sz="1600" dirty="0" err="1">
                <a:solidFill>
                  <a:srgbClr val="374151"/>
                </a:solidFill>
                <a:latin typeface="_5b8b_4f53"/>
              </a:rPr>
              <a:t>xNVMe</a:t>
            </a:r>
            <a:r>
              <a:rPr lang="zh-CN" altLang="en-US" sz="1600" dirty="0">
                <a:solidFill>
                  <a:srgbClr val="374151"/>
                </a:solidFill>
                <a:latin typeface="_5b8b_4f53"/>
              </a:rPr>
              <a:t>、</a:t>
            </a:r>
            <a:r>
              <a:rPr lang="en-US" altLang="zh-CN" sz="1600" dirty="0" err="1">
                <a:solidFill>
                  <a:srgbClr val="374151"/>
                </a:solidFill>
                <a:latin typeface="_5b8b_4f53"/>
              </a:rPr>
              <a:t>liburing</a:t>
            </a:r>
            <a:r>
              <a:rPr lang="zh-CN" altLang="en-US" sz="1600" dirty="0">
                <a:solidFill>
                  <a:srgbClr val="374151"/>
                </a:solidFill>
                <a:latin typeface="_5b8b_4f53"/>
              </a:rPr>
              <a:t>、</a:t>
            </a:r>
            <a:r>
              <a:rPr lang="en-US" altLang="zh-CN" sz="1600" dirty="0" err="1">
                <a:solidFill>
                  <a:srgbClr val="374151"/>
                </a:solidFill>
                <a:latin typeface="_5b8b_4f53"/>
              </a:rPr>
              <a:t>fio</a:t>
            </a:r>
            <a:r>
              <a:rPr lang="zh-CN" altLang="en-US" sz="1600" dirty="0">
                <a:solidFill>
                  <a:srgbClr val="374151"/>
                </a:solidFill>
                <a:latin typeface="_5b8b_4f53"/>
              </a:rPr>
              <a:t>和</a:t>
            </a:r>
            <a:r>
              <a:rPr lang="en-US" altLang="zh-CN" sz="1600" dirty="0" err="1">
                <a:solidFill>
                  <a:srgbClr val="374151"/>
                </a:solidFill>
                <a:latin typeface="_5b8b_4f53"/>
              </a:rPr>
              <a:t>nvme</a:t>
            </a:r>
            <a:r>
              <a:rPr lang="en-US" altLang="zh-CN" sz="1600" dirty="0">
                <a:solidFill>
                  <a:srgbClr val="374151"/>
                </a:solidFill>
                <a:latin typeface="_5b8b_4f53"/>
              </a:rPr>
              <a:t>-cli</a:t>
            </a:r>
            <a:r>
              <a:rPr lang="zh-CN" altLang="en-US" sz="1600" dirty="0">
                <a:solidFill>
                  <a:srgbClr val="374151"/>
                </a:solidFill>
                <a:latin typeface="_5b8b_4f53"/>
              </a:rPr>
              <a:t>。</a:t>
            </a:r>
          </a:p>
          <a:p>
            <a:pPr marL="285750" indent="-285750">
              <a:lnSpc>
                <a:spcPct val="150000"/>
              </a:lnSpc>
              <a:buFont typeface="Wingdings" panose="05000000000000000000" charset="0"/>
              <a:buChar char="q"/>
            </a:pPr>
            <a:r>
              <a:rPr lang="zh-CN" altLang="en-US" sz="1600" dirty="0">
                <a:solidFill>
                  <a:srgbClr val="374151"/>
                </a:solidFill>
                <a:latin typeface="_5b8b_4f53"/>
              </a:rPr>
              <a:t>效率：通过实验结果展示，</a:t>
            </a:r>
            <a:r>
              <a:rPr lang="en-US" altLang="zh-CN" sz="1600" dirty="0">
                <a:solidFill>
                  <a:srgbClr val="374151"/>
                </a:solidFill>
                <a:latin typeface="_5b8b_4f53"/>
              </a:rPr>
              <a:t>FIO</a:t>
            </a:r>
            <a:r>
              <a:rPr lang="zh-CN" altLang="en-US" sz="1600" dirty="0">
                <a:solidFill>
                  <a:srgbClr val="374151"/>
                </a:solidFill>
                <a:latin typeface="_5b8b_4f53"/>
              </a:rPr>
              <a:t>峰值性能工作负载显示比块路径高出</a:t>
            </a:r>
            <a:r>
              <a:rPr lang="en-US" altLang="zh-CN" sz="1600" dirty="0">
                <a:solidFill>
                  <a:srgbClr val="374151"/>
                </a:solidFill>
                <a:latin typeface="_5b8b_4f53"/>
              </a:rPr>
              <a:t>16-40%</a:t>
            </a:r>
            <a:r>
              <a:rPr lang="zh-CN" altLang="en-US" sz="1600" dirty="0">
                <a:solidFill>
                  <a:srgbClr val="374151"/>
                </a:solidFill>
                <a:latin typeface="_5b8b_4f53"/>
              </a:rPr>
              <a:t>的</a:t>
            </a:r>
            <a:r>
              <a:rPr lang="en-US" altLang="zh-CN" sz="1600" dirty="0">
                <a:solidFill>
                  <a:srgbClr val="374151"/>
                </a:solidFill>
                <a:latin typeface="_5b8b_4f53"/>
              </a:rPr>
              <a:t>IOPS</a:t>
            </a:r>
            <a:r>
              <a:rPr lang="zh-CN" altLang="en-US" sz="1600" dirty="0">
                <a:solidFill>
                  <a:srgbClr val="374151"/>
                </a:solidFill>
                <a:latin typeface="_5b8b_4f53"/>
              </a:rPr>
              <a:t>，证明了</a:t>
            </a:r>
            <a:r>
              <a:rPr lang="en-US" altLang="zh-CN" sz="1600" dirty="0">
                <a:solidFill>
                  <a:srgbClr val="374151"/>
                </a:solidFill>
                <a:latin typeface="_5b8b_4f53"/>
              </a:rPr>
              <a:t>I/O </a:t>
            </a:r>
            <a:r>
              <a:rPr lang="en-US" altLang="zh-CN" sz="1600" dirty="0" err="1">
                <a:solidFill>
                  <a:srgbClr val="374151"/>
                </a:solidFill>
                <a:latin typeface="_5b8b_4f53"/>
              </a:rPr>
              <a:t>Passthru</a:t>
            </a:r>
            <a:r>
              <a:rPr lang="zh-CN" altLang="en-US" sz="1600" dirty="0">
                <a:solidFill>
                  <a:srgbClr val="374151"/>
                </a:solidFill>
                <a:latin typeface="_5b8b_4f53"/>
              </a:rPr>
              <a:t>的效率。</a:t>
            </a:r>
            <a:endParaRPr lang="en-US" altLang="zh-CN" sz="1600" dirty="0">
              <a:solidFill>
                <a:srgbClr val="374151"/>
              </a:solidFill>
              <a:latin typeface="_5b8b_4f53"/>
            </a:endParaRPr>
          </a:p>
          <a:p>
            <a:pPr marL="285750" indent="-285750">
              <a:lnSpc>
                <a:spcPct val="150000"/>
              </a:lnSpc>
              <a:buFont typeface="Wingdings" panose="05000000000000000000" charset="0"/>
              <a:buChar char="q"/>
            </a:pPr>
            <a:r>
              <a:rPr lang="zh-CN" altLang="en-US" sz="1600" dirty="0">
                <a:solidFill>
                  <a:srgbClr val="374151"/>
                </a:solidFill>
                <a:latin typeface="_5b8b_4f53"/>
              </a:rPr>
              <a:t>展示了如何利用</a:t>
            </a:r>
            <a:r>
              <a:rPr lang="en-US" altLang="zh-CN" sz="1600" dirty="0">
                <a:solidFill>
                  <a:srgbClr val="374151"/>
                </a:solidFill>
                <a:latin typeface="_5b8b_4f53"/>
              </a:rPr>
              <a:t>I/O </a:t>
            </a:r>
            <a:r>
              <a:rPr lang="en-US" altLang="zh-CN" sz="1600" dirty="0" err="1">
                <a:solidFill>
                  <a:srgbClr val="374151"/>
                </a:solidFill>
                <a:latin typeface="_5b8b_4f53"/>
              </a:rPr>
              <a:t>Passthru</a:t>
            </a:r>
            <a:r>
              <a:rPr lang="en-US" altLang="zh-CN" sz="1600" dirty="0">
                <a:solidFill>
                  <a:srgbClr val="374151"/>
                </a:solidFill>
                <a:latin typeface="_5b8b_4f53"/>
              </a:rPr>
              <a:t>,</a:t>
            </a:r>
            <a:r>
              <a:rPr lang="zh-CN" altLang="en-US" sz="1600" dirty="0">
                <a:solidFill>
                  <a:srgbClr val="374151"/>
                </a:solidFill>
                <a:latin typeface="_5b8b_4f53"/>
              </a:rPr>
              <a:t>在用户空间便捷地使用</a:t>
            </a:r>
            <a:r>
              <a:rPr lang="en-US" altLang="zh-CN" sz="1600" dirty="0" err="1">
                <a:solidFill>
                  <a:srgbClr val="374151"/>
                </a:solidFill>
                <a:latin typeface="_5b8b_4f53"/>
              </a:rPr>
              <a:t>NVMe</a:t>
            </a:r>
            <a:r>
              <a:rPr lang="zh-CN" altLang="en-US" sz="1600" dirty="0">
                <a:solidFill>
                  <a:srgbClr val="374151"/>
                </a:solidFill>
                <a:latin typeface="_5b8b_4f53"/>
              </a:rPr>
              <a:t>的一些新特性</a:t>
            </a:r>
            <a:r>
              <a:rPr lang="en-US" altLang="zh-CN" sz="1600" dirty="0">
                <a:solidFill>
                  <a:srgbClr val="374151"/>
                </a:solidFill>
                <a:latin typeface="_5b8b_4f53"/>
              </a:rPr>
              <a:t>,</a:t>
            </a:r>
            <a:r>
              <a:rPr lang="zh-CN" altLang="en-US" sz="1600" dirty="0">
                <a:solidFill>
                  <a:srgbClr val="374151"/>
                </a:solidFill>
                <a:latin typeface="_5b8b_4f53"/>
              </a:rPr>
              <a:t>如</a:t>
            </a:r>
            <a:r>
              <a:rPr lang="en-US" altLang="zh-CN" sz="1600" dirty="0">
                <a:solidFill>
                  <a:srgbClr val="374151"/>
                </a:solidFill>
                <a:latin typeface="_5b8b_4f53"/>
              </a:rPr>
              <a:t>Flexible Data Placement (FDP),Computational Storage</a:t>
            </a:r>
            <a:r>
              <a:rPr lang="zh-CN" altLang="en-US" sz="1600" dirty="0">
                <a:solidFill>
                  <a:srgbClr val="374151"/>
                </a:solidFill>
                <a:latin typeface="_5b8b_4f53"/>
              </a:rPr>
              <a:t>等。</a:t>
            </a:r>
            <a:endParaRPr lang="en-US" altLang="zh-CN" sz="1600" dirty="0">
              <a:solidFill>
                <a:srgbClr val="374151"/>
              </a:solidFill>
              <a:latin typeface="_5b8b_4f53"/>
            </a:endParaRPr>
          </a:p>
        </p:txBody>
      </p:sp>
      <p:sp>
        <p:nvSpPr>
          <p:cNvPr id="21" name="文本框 20">
            <a:extLst>
              <a:ext uri="{FF2B5EF4-FFF2-40B4-BE49-F238E27FC236}">
                <a16:creationId xmlns:a16="http://schemas.microsoft.com/office/drawing/2014/main" id="{339A1DB5-28B0-47A6-AA2C-8DF813EB40C0}"/>
              </a:ext>
            </a:extLst>
          </p:cNvPr>
          <p:cNvSpPr txBox="1"/>
          <p:nvPr/>
        </p:nvSpPr>
        <p:spPr>
          <a:xfrm>
            <a:off x="286530" y="957241"/>
            <a:ext cx="11479576" cy="5593326"/>
          </a:xfrm>
          <a:prstGeom prst="rect">
            <a:avLst/>
          </a:prstGeom>
          <a:noFill/>
        </p:spPr>
        <p:txBody>
          <a:bodyPr wrap="square">
            <a:spAutoFit/>
          </a:bodyPr>
          <a:lstStyle/>
          <a:p>
            <a:pPr>
              <a:lnSpc>
                <a:spcPct val="150000"/>
              </a:lnSpc>
            </a:pPr>
            <a:r>
              <a:rPr lang="zh-CN" altLang="en-US" sz="1600" dirty="0">
                <a:latin typeface="Times New Roman" panose="02020603050405020304" pitchFamily="18" charset="0"/>
                <a:cs typeface="Times New Roman" panose="02020603050405020304" pitchFamily="18" charset="0"/>
              </a:rPr>
              <a:t>操作系统通用</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栈难以快速适应</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创新接口</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因为这些接口往往突破了传统的</a:t>
            </a:r>
            <a:r>
              <a:rPr lang="en-US" altLang="zh-CN" sz="1600" dirty="0">
                <a:latin typeface="Times New Roman" panose="02020603050405020304" pitchFamily="18" charset="0"/>
                <a:cs typeface="Times New Roman" panose="02020603050405020304" pitchFamily="18" charset="0"/>
              </a:rPr>
              <a:t>block I/O</a:t>
            </a:r>
            <a:r>
              <a:rPr lang="zh-CN" altLang="en-US" sz="1600" dirty="0">
                <a:latin typeface="Times New Roman" panose="02020603050405020304" pitchFamily="18" charset="0"/>
                <a:cs typeface="Times New Roman" panose="02020603050405020304" pitchFamily="18" charset="0"/>
              </a:rPr>
              <a:t>范式。不同于</a:t>
            </a:r>
            <a:r>
              <a:rPr lang="en-US" altLang="zh-CN" sz="1600" dirty="0">
                <a:latin typeface="Times New Roman" panose="02020603050405020304" pitchFamily="18" charset="0"/>
                <a:cs typeface="Times New Roman" panose="02020603050405020304" pitchFamily="18" charset="0"/>
              </a:rPr>
              <a:t>block I/O,</a:t>
            </a:r>
            <a:r>
              <a:rPr lang="zh-CN" altLang="en-US" sz="1600" dirty="0">
                <a:latin typeface="Times New Roman" panose="02020603050405020304" pitchFamily="18" charset="0"/>
                <a:cs typeface="Times New Roman" panose="02020603050405020304" pitchFamily="18" charset="0"/>
              </a:rPr>
              <a:t>这些新接口包括</a:t>
            </a:r>
            <a:r>
              <a:rPr lang="en-US" altLang="zh-CN" sz="1600" dirty="0">
                <a:latin typeface="Times New Roman" panose="02020603050405020304" pitchFamily="18" charset="0"/>
                <a:cs typeface="Times New Roman" panose="02020603050405020304" pitchFamily="18" charset="0"/>
              </a:rPr>
              <a:t>Multi-Stream</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Key-Value</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Zoned Namespaces</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Flexible Data Placement</a:t>
            </a:r>
            <a:r>
              <a:rPr lang="zh-CN" altLang="en-US" sz="1600" dirty="0">
                <a:latin typeface="Times New Roman" panose="02020603050405020304" pitchFamily="18" charset="0"/>
                <a:cs typeface="Times New Roman" panose="02020603050405020304" pitchFamily="18" charset="0"/>
              </a:rPr>
              <a:t>等。支持这些新接口通常需要修改内核的多个层级</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引入新的用户态接口</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这在通用操作系统中并不受欢迎。</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详见</a:t>
            </a:r>
            <a:r>
              <a:rPr lang="en-US" altLang="zh-CN" sz="1600" dirty="0">
                <a:latin typeface="Times New Roman" panose="02020603050405020304" pitchFamily="18" charset="0"/>
                <a:cs typeface="Times New Roman" panose="02020603050405020304" pitchFamily="18" charset="0"/>
              </a:rPr>
              <a:t>Introduction)</a:t>
            </a:r>
          </a:p>
          <a:p>
            <a:pPr indent="-342900">
              <a:lnSpc>
                <a:spcPct val="150000"/>
              </a:lnSpc>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作者提出了</a:t>
            </a:r>
            <a:r>
              <a:rPr lang="en-US" altLang="zh-CN" sz="1600" dirty="0">
                <a:latin typeface="Times New Roman" panose="02020603050405020304" pitchFamily="18" charset="0"/>
                <a:cs typeface="Times New Roman" panose="02020603050405020304" pitchFamily="18" charset="0"/>
              </a:rPr>
              <a:t>"I/O </a:t>
            </a:r>
            <a:r>
              <a:rPr lang="en-US" altLang="zh-CN" sz="1600" dirty="0" err="1">
                <a:latin typeface="Times New Roman" panose="02020603050405020304" pitchFamily="18" charset="0"/>
                <a:cs typeface="Times New Roman" panose="02020603050405020304" pitchFamily="18" charset="0"/>
              </a:rPr>
              <a:t>Passthru</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方案</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引入了一个新的基于字符设备</a:t>
            </a:r>
            <a:r>
              <a:rPr lang="en-US" altLang="zh-CN" sz="1600" dirty="0">
                <a:latin typeface="Times New Roman" panose="02020603050405020304" pitchFamily="18" charset="0"/>
                <a:cs typeface="Times New Roman" panose="02020603050405020304" pitchFamily="18" charset="0"/>
              </a:rPr>
              <a:t>(/dev/ng0n1)</a:t>
            </a:r>
            <a:r>
              <a:rPr lang="zh-CN" altLang="en-US" sz="1600" dirty="0">
                <a:latin typeface="Times New Roman" panose="02020603050405020304" pitchFamily="18" charset="0"/>
                <a:cs typeface="Times New Roman" panose="02020603050405020304" pitchFamily="18" charset="0"/>
              </a:rPr>
              <a:t>的</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用户态接口</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并与</a:t>
            </a:r>
            <a:r>
              <a:rPr lang="en-US" altLang="zh-CN" sz="1600" dirty="0" err="1">
                <a:latin typeface="Times New Roman" panose="02020603050405020304" pitchFamily="18" charset="0"/>
                <a:cs typeface="Times New Roman" panose="02020603050405020304" pitchFamily="18" charset="0"/>
              </a:rPr>
              <a:t>io_uring</a:t>
            </a:r>
            <a:r>
              <a:rPr lang="zh-CN" altLang="en-US" sz="1600" dirty="0">
                <a:latin typeface="Times New Roman" panose="02020603050405020304" pitchFamily="18" charset="0"/>
                <a:cs typeface="Times New Roman" panose="02020603050405020304" pitchFamily="18" charset="0"/>
              </a:rPr>
              <a:t>框架集成</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提供高效的异步通信能力。这个允许</a:t>
            </a:r>
            <a:r>
              <a:rPr lang="zh-CN" altLang="en-US" sz="1600" dirty="0">
                <a:solidFill>
                  <a:srgbClr val="4747BA"/>
                </a:solidFill>
                <a:latin typeface="Times New Roman" panose="02020603050405020304" pitchFamily="18" charset="0"/>
                <a:cs typeface="Times New Roman" panose="02020603050405020304" pitchFamily="18" charset="0"/>
              </a:rPr>
              <a:t>用户态应用程序直接访问</a:t>
            </a:r>
            <a:r>
              <a:rPr lang="en-US" altLang="zh-CN" sz="1600" dirty="0" err="1">
                <a:solidFill>
                  <a:srgbClr val="4747BA"/>
                </a:solidFill>
                <a:latin typeface="Times New Roman" panose="02020603050405020304" pitchFamily="18" charset="0"/>
                <a:cs typeface="Times New Roman" panose="02020603050405020304" pitchFamily="18" charset="0"/>
              </a:rPr>
              <a:t>NVMe</a:t>
            </a:r>
            <a:r>
              <a:rPr lang="zh-CN" altLang="en-US" sz="1600" dirty="0">
                <a:solidFill>
                  <a:srgbClr val="4747BA"/>
                </a:solidFill>
                <a:latin typeface="Times New Roman" panose="02020603050405020304" pitchFamily="18" charset="0"/>
                <a:cs typeface="Times New Roman" panose="02020603050405020304" pitchFamily="18" charset="0"/>
              </a:rPr>
              <a:t>设备</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绕过内核的</a:t>
            </a:r>
            <a:r>
              <a:rPr lang="en-US" altLang="zh-CN" sz="1600" dirty="0">
                <a:latin typeface="Times New Roman" panose="02020603050405020304" pitchFamily="18" charset="0"/>
                <a:cs typeface="Times New Roman" panose="02020603050405020304" pitchFamily="18" charset="0"/>
              </a:rPr>
              <a:t>block layer,</a:t>
            </a:r>
            <a:r>
              <a:rPr lang="zh-CN" altLang="en-US" sz="1600" dirty="0">
                <a:latin typeface="Times New Roman" panose="02020603050405020304" pitchFamily="18" charset="0"/>
                <a:cs typeface="Times New Roman" panose="02020603050405020304" pitchFamily="18" charset="0"/>
              </a:rPr>
              <a:t>文件系统等抽象层。</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详见第</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节</a:t>
            </a:r>
            <a:r>
              <a:rPr lang="en-US" altLang="zh-CN" sz="1600" dirty="0">
                <a:latin typeface="Times New Roman" panose="02020603050405020304" pitchFamily="18" charset="0"/>
                <a:cs typeface="Times New Roman" panose="02020603050405020304" pitchFamily="18" charset="0"/>
              </a:rPr>
              <a:t>)</a:t>
            </a:r>
          </a:p>
          <a:p>
            <a:pPr indent="-342900">
              <a:lnSpc>
                <a:spcPct val="150000"/>
              </a:lnSpc>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latin typeface="Times New Roman" panose="02020603050405020304" pitchFamily="18" charset="0"/>
                <a:cs typeface="Times New Roman" panose="02020603050405020304" pitchFamily="18" charset="0"/>
              </a:rPr>
              <a:t>I/O </a:t>
            </a:r>
            <a:r>
              <a:rPr lang="en-US" altLang="zh-CN" sz="1600" dirty="0" err="1">
                <a:latin typeface="Times New Roman" panose="02020603050405020304" pitchFamily="18" charset="0"/>
                <a:cs typeface="Times New Roman" panose="02020603050405020304" pitchFamily="18" charset="0"/>
              </a:rPr>
              <a:t>Passthru</a:t>
            </a:r>
            <a:r>
              <a:rPr lang="zh-CN" altLang="en-US" sz="1600" dirty="0">
                <a:latin typeface="Times New Roman" panose="02020603050405020304" pitchFamily="18" charset="0"/>
                <a:cs typeface="Times New Roman" panose="02020603050405020304" pitchFamily="18" charset="0"/>
              </a:rPr>
              <a:t>提供了一种新的</a:t>
            </a:r>
            <a:r>
              <a:rPr lang="en-US" altLang="zh-CN" sz="1600" dirty="0" err="1">
                <a:latin typeface="Times New Roman" panose="02020603050405020304" pitchFamily="18" charset="0"/>
                <a:cs typeface="Times New Roman" panose="02020603050405020304" pitchFamily="18" charset="0"/>
              </a:rPr>
              <a:t>io_uring</a:t>
            </a:r>
            <a:r>
              <a:rPr lang="zh-CN" altLang="en-US" sz="1600" dirty="0">
                <a:latin typeface="Times New Roman" panose="02020603050405020304" pitchFamily="18" charset="0"/>
                <a:cs typeface="Times New Roman" panose="02020603050405020304" pitchFamily="18" charset="0"/>
              </a:rPr>
              <a:t>操作类型</a:t>
            </a:r>
            <a:r>
              <a:rPr lang="en-US" altLang="zh-CN" sz="1600" dirty="0" err="1">
                <a:latin typeface="Times New Roman" panose="02020603050405020304" pitchFamily="18" charset="0"/>
                <a:cs typeface="Times New Roman" panose="02020603050405020304" pitchFamily="18" charset="0"/>
              </a:rPr>
              <a:t>io_uring_command</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允许在</a:t>
            </a:r>
            <a:r>
              <a:rPr lang="en-US" altLang="zh-CN" sz="1600" dirty="0" err="1">
                <a:latin typeface="Times New Roman" panose="02020603050405020304" pitchFamily="18" charset="0"/>
                <a:cs typeface="Times New Roman" panose="02020603050405020304" pitchFamily="18" charset="0"/>
              </a:rPr>
              <a:t>io_uring</a:t>
            </a:r>
            <a:r>
              <a:rPr lang="zh-CN" altLang="en-US" sz="1600" dirty="0">
                <a:latin typeface="Times New Roman" panose="02020603050405020304" pitchFamily="18" charset="0"/>
                <a:cs typeface="Times New Roman" panose="02020603050405020304" pitchFamily="18" charset="0"/>
              </a:rPr>
              <a:t>框架内高效地执行自定义命令。作者详细介绍了</a:t>
            </a:r>
            <a:r>
              <a:rPr lang="en-US" altLang="zh-CN" sz="1600" dirty="0" err="1">
                <a:latin typeface="Times New Roman" panose="02020603050405020304" pitchFamily="18" charset="0"/>
                <a:cs typeface="Times New Roman" panose="02020603050405020304" pitchFamily="18" charset="0"/>
              </a:rPr>
              <a:t>io_uring_command</a:t>
            </a:r>
            <a:r>
              <a:rPr lang="zh-CN" altLang="en-US" sz="1600" dirty="0">
                <a:latin typeface="Times New Roman" panose="02020603050405020304" pitchFamily="18" charset="0"/>
                <a:cs typeface="Times New Roman" panose="02020603050405020304" pitchFamily="18" charset="0"/>
              </a:rPr>
              <a:t>的设计与实现。</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详见</a:t>
            </a:r>
            <a:r>
              <a:rPr lang="en-US" altLang="zh-CN" sz="1600" dirty="0">
                <a:latin typeface="Times New Roman" panose="02020603050405020304" pitchFamily="18" charset="0"/>
                <a:cs typeface="Times New Roman" panose="02020603050405020304" pitchFamily="18" charset="0"/>
              </a:rPr>
              <a:t>4.2.1</a:t>
            </a:r>
            <a:r>
              <a:rPr lang="zh-CN" altLang="en-US" sz="1600" dirty="0">
                <a:latin typeface="Times New Roman" panose="02020603050405020304" pitchFamily="18" charset="0"/>
                <a:cs typeface="Times New Roman" panose="02020603050405020304" pitchFamily="18" charset="0"/>
              </a:rPr>
              <a:t>小节</a:t>
            </a:r>
            <a:r>
              <a:rPr lang="en-US" altLang="zh-CN" sz="1600" dirty="0">
                <a:latin typeface="Times New Roman" panose="02020603050405020304" pitchFamily="18" charset="0"/>
                <a:cs typeface="Times New Roman" panose="02020603050405020304" pitchFamily="18" charset="0"/>
              </a:rPr>
              <a:t>)</a:t>
            </a:r>
          </a:p>
          <a:p>
            <a:pPr indent="-342900">
              <a:lnSpc>
                <a:spcPct val="150000"/>
              </a:lnSpc>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与传统的</a:t>
            </a:r>
            <a:r>
              <a:rPr lang="en-US" altLang="zh-CN" sz="1600" dirty="0" err="1">
                <a:latin typeface="Times New Roman" panose="02020603050405020304" pitchFamily="18" charset="0"/>
                <a:cs typeface="Times New Roman" panose="02020603050405020304" pitchFamily="18" charset="0"/>
              </a:rPr>
              <a:t>ioctl</a:t>
            </a:r>
            <a:r>
              <a:rPr lang="zh-CN" altLang="en-US" sz="1600" dirty="0">
                <a:latin typeface="Times New Roman" panose="02020603050405020304" pitchFamily="18" charset="0"/>
                <a:cs typeface="Times New Roman" panose="02020603050405020304" pitchFamily="18" charset="0"/>
              </a:rPr>
              <a:t>驱动的</a:t>
            </a:r>
            <a:r>
              <a:rPr lang="en-US" altLang="zh-CN" sz="1600" dirty="0" err="1">
                <a:latin typeface="Times New Roman" panose="02020603050405020304" pitchFamily="18" charset="0"/>
                <a:cs typeface="Times New Roman" panose="02020603050405020304" pitchFamily="18" charset="0"/>
              </a:rPr>
              <a:t>NVMe</a:t>
            </a:r>
            <a:r>
              <a:rPr lang="en-US" altLang="zh-CN" sz="1600" dirty="0">
                <a:latin typeface="Times New Roman" panose="02020603050405020304" pitchFamily="18" charset="0"/>
                <a:cs typeface="Times New Roman" panose="02020603050405020304" pitchFamily="18" charset="0"/>
              </a:rPr>
              <a:t> passthrough</a:t>
            </a:r>
            <a:r>
              <a:rPr lang="zh-CN" altLang="en-US" sz="1600" dirty="0">
                <a:latin typeface="Times New Roman" panose="02020603050405020304" pitchFamily="18" charset="0"/>
                <a:cs typeface="Times New Roman" panose="02020603050405020304" pitchFamily="18" charset="0"/>
              </a:rPr>
              <a:t>相比</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基于</a:t>
            </a:r>
            <a:r>
              <a:rPr lang="en-US" altLang="zh-CN" sz="1600" dirty="0" err="1">
                <a:latin typeface="Times New Roman" panose="02020603050405020304" pitchFamily="18" charset="0"/>
                <a:cs typeface="Times New Roman" panose="02020603050405020304" pitchFamily="18" charset="0"/>
              </a:rPr>
              <a:t>io_uring</a:t>
            </a:r>
            <a:r>
              <a:rPr lang="zh-CN" altLang="en-US" sz="1600" dirty="0">
                <a:latin typeface="Times New Roman" panose="02020603050405020304" pitchFamily="18" charset="0"/>
                <a:cs typeface="Times New Roman" panose="02020603050405020304" pitchFamily="18" charset="0"/>
              </a:rPr>
              <a:t>的实现在性能测试中表现出明显的优势。在</a:t>
            </a:r>
            <a:r>
              <a:rPr lang="en-US" altLang="zh-CN" sz="1600" dirty="0">
                <a:latin typeface="Times New Roman" panose="02020603050405020304" pitchFamily="18" charset="0"/>
                <a:cs typeface="Times New Roman" panose="02020603050405020304" pitchFamily="18" charset="0"/>
              </a:rPr>
              <a:t>FIO</a:t>
            </a:r>
            <a:r>
              <a:rPr lang="zh-CN" altLang="en-US" sz="1600" dirty="0">
                <a:latin typeface="Times New Roman" panose="02020603050405020304" pitchFamily="18" charset="0"/>
                <a:cs typeface="Times New Roman" panose="02020603050405020304" pitchFamily="18" charset="0"/>
              </a:rPr>
              <a:t>基准测试中</a:t>
            </a:r>
            <a:r>
              <a:rPr lang="en-US" altLang="zh-CN" sz="1600" dirty="0">
                <a:latin typeface="Times New Roman" panose="02020603050405020304" pitchFamily="18" charset="0"/>
                <a:cs typeface="Times New Roman" panose="02020603050405020304" pitchFamily="18" charset="0"/>
              </a:rPr>
              <a:t>,I/O </a:t>
            </a:r>
            <a:r>
              <a:rPr lang="en-US" altLang="zh-CN" sz="1600" dirty="0" err="1">
                <a:latin typeface="Times New Roman" panose="02020603050405020304" pitchFamily="18" charset="0"/>
                <a:cs typeface="Times New Roman" panose="02020603050405020304" pitchFamily="18" charset="0"/>
              </a:rPr>
              <a:t>Passthru</a:t>
            </a:r>
            <a:r>
              <a:rPr lang="zh-CN" altLang="en-US" sz="1600" dirty="0">
                <a:latin typeface="Times New Roman" panose="02020603050405020304" pitchFamily="18" charset="0"/>
                <a:cs typeface="Times New Roman" panose="02020603050405020304" pitchFamily="18" charset="0"/>
              </a:rPr>
              <a:t>的性能</a:t>
            </a:r>
            <a:r>
              <a:rPr lang="zh-CN" altLang="en-US" sz="1600" dirty="0">
                <a:solidFill>
                  <a:srgbClr val="4747BA"/>
                </a:solidFill>
                <a:latin typeface="Times New Roman" panose="02020603050405020304" pitchFamily="18" charset="0"/>
                <a:cs typeface="Times New Roman" panose="02020603050405020304" pitchFamily="18" charset="0"/>
              </a:rPr>
              <a:t>比</a:t>
            </a:r>
            <a:r>
              <a:rPr lang="en-US" altLang="zh-CN" sz="1600" dirty="0">
                <a:solidFill>
                  <a:srgbClr val="4747BA"/>
                </a:solidFill>
                <a:latin typeface="Times New Roman" panose="02020603050405020304" pitchFamily="18" charset="0"/>
                <a:cs typeface="Times New Roman" panose="02020603050405020304" pitchFamily="18" charset="0"/>
              </a:rPr>
              <a:t>block I/O</a:t>
            </a:r>
            <a:r>
              <a:rPr lang="zh-CN" altLang="en-US" sz="1600" dirty="0">
                <a:solidFill>
                  <a:srgbClr val="4747BA"/>
                </a:solidFill>
                <a:latin typeface="Times New Roman" panose="02020603050405020304" pitchFamily="18" charset="0"/>
                <a:cs typeface="Times New Roman" panose="02020603050405020304" pitchFamily="18" charset="0"/>
              </a:rPr>
              <a:t>路径高</a:t>
            </a:r>
            <a:r>
              <a:rPr lang="en-US" altLang="zh-CN" sz="1600" dirty="0">
                <a:solidFill>
                  <a:srgbClr val="4747BA"/>
                </a:solidFill>
                <a:latin typeface="Times New Roman" panose="02020603050405020304" pitchFamily="18" charset="0"/>
                <a:cs typeface="Times New Roman" panose="02020603050405020304" pitchFamily="18" charset="0"/>
              </a:rPr>
              <a:t>16-40%</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详见</a:t>
            </a:r>
            <a:r>
              <a:rPr lang="en-US" altLang="zh-CN" sz="1600" dirty="0">
                <a:latin typeface="Times New Roman" panose="02020603050405020304" pitchFamily="18" charset="0"/>
                <a:cs typeface="Times New Roman" panose="02020603050405020304" pitchFamily="18" charset="0"/>
              </a:rPr>
              <a:t>7.1</a:t>
            </a:r>
            <a:r>
              <a:rPr lang="zh-CN" altLang="en-US" sz="1600" dirty="0">
                <a:latin typeface="Times New Roman" panose="02020603050405020304" pitchFamily="18" charset="0"/>
                <a:cs typeface="Times New Roman" panose="02020603050405020304" pitchFamily="18" charset="0"/>
              </a:rPr>
              <a:t>小节</a:t>
            </a:r>
            <a:r>
              <a:rPr lang="en-US" altLang="zh-CN" sz="1600" dirty="0">
                <a:latin typeface="Times New Roman" panose="02020603050405020304" pitchFamily="18" charset="0"/>
                <a:cs typeface="Times New Roman" panose="02020603050405020304" pitchFamily="18" charset="0"/>
              </a:rPr>
              <a:t>)</a:t>
            </a:r>
          </a:p>
          <a:p>
            <a:pPr indent="-342900">
              <a:lnSpc>
                <a:spcPct val="150000"/>
              </a:lnSpc>
              <a:buFont typeface="+mj-lt"/>
              <a:buAutoNum type="arabicPeriod"/>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作者展示了如何利用</a:t>
            </a:r>
            <a:r>
              <a:rPr lang="en-US" altLang="zh-CN" sz="1600" dirty="0">
                <a:latin typeface="Times New Roman" panose="02020603050405020304" pitchFamily="18" charset="0"/>
                <a:cs typeface="Times New Roman" panose="02020603050405020304" pitchFamily="18" charset="0"/>
              </a:rPr>
              <a:t>I/O </a:t>
            </a:r>
            <a:r>
              <a:rPr lang="en-US" altLang="zh-CN" sz="1600" dirty="0" err="1">
                <a:latin typeface="Times New Roman" panose="02020603050405020304" pitchFamily="18" charset="0"/>
                <a:cs typeface="Times New Roman" panose="02020603050405020304" pitchFamily="18" charset="0"/>
              </a:rPr>
              <a:t>Passthru</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在用户空间便捷地使用</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的一些新特性</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如</a:t>
            </a:r>
            <a:r>
              <a:rPr lang="en-US" altLang="zh-CN" sz="1600" dirty="0">
                <a:latin typeface="Times New Roman" panose="02020603050405020304" pitchFamily="18" charset="0"/>
                <a:cs typeface="Times New Roman" panose="02020603050405020304" pitchFamily="18" charset="0"/>
              </a:rPr>
              <a:t>Flexible Data Placement </a:t>
            </a:r>
            <a:r>
              <a:rPr lang="en-US" altLang="zh-CN" sz="1600" dirty="0">
                <a:solidFill>
                  <a:srgbClr val="4747BA"/>
                </a:solidFill>
                <a:latin typeface="Times New Roman" panose="02020603050405020304" pitchFamily="18" charset="0"/>
                <a:cs typeface="Times New Roman" panose="02020603050405020304" pitchFamily="18" charset="0"/>
              </a:rPr>
              <a:t>(FDP)</a:t>
            </a:r>
            <a:r>
              <a:rPr lang="en-US" altLang="zh-CN" sz="1600" dirty="0">
                <a:latin typeface="Times New Roman" panose="02020603050405020304" pitchFamily="18" charset="0"/>
                <a:cs typeface="Times New Roman" panose="02020603050405020304" pitchFamily="18" charset="0"/>
              </a:rPr>
              <a:t>,Computational Storage</a:t>
            </a:r>
            <a:r>
              <a:rPr lang="zh-CN" altLang="en-US" sz="1600" dirty="0">
                <a:latin typeface="Times New Roman" panose="02020603050405020304" pitchFamily="18" charset="0"/>
                <a:cs typeface="Times New Roman" panose="02020603050405020304" pitchFamily="18" charset="0"/>
              </a:rPr>
              <a:t>等。以</a:t>
            </a:r>
            <a:r>
              <a:rPr lang="en-US" altLang="zh-CN" sz="1600" dirty="0" err="1">
                <a:latin typeface="Times New Roman" panose="02020603050405020304" pitchFamily="18" charset="0"/>
                <a:cs typeface="Times New Roman" panose="02020603050405020304" pitchFamily="18" charset="0"/>
              </a:rPr>
              <a:t>Cachelib</a:t>
            </a:r>
            <a:r>
              <a:rPr lang="zh-CN" altLang="en-US" sz="1600" dirty="0">
                <a:latin typeface="Times New Roman" panose="02020603050405020304" pitchFamily="18" charset="0"/>
                <a:cs typeface="Times New Roman" panose="02020603050405020304" pitchFamily="18" charset="0"/>
              </a:rPr>
              <a:t>为例</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使用</a:t>
            </a:r>
            <a:r>
              <a:rPr lang="en-US" altLang="zh-CN" sz="1600" dirty="0">
                <a:latin typeface="Times New Roman" panose="02020603050405020304" pitchFamily="18" charset="0"/>
                <a:cs typeface="Times New Roman" panose="02020603050405020304" pitchFamily="18" charset="0"/>
              </a:rPr>
              <a:t>FDP</a:t>
            </a:r>
            <a:r>
              <a:rPr lang="zh-CN" altLang="en-US" sz="1600" dirty="0">
                <a:latin typeface="Times New Roman" panose="02020603050405020304" pitchFamily="18" charset="0"/>
                <a:cs typeface="Times New Roman" panose="02020603050405020304" pitchFamily="18" charset="0"/>
              </a:rPr>
              <a:t>可以显著减少</a:t>
            </a:r>
            <a:r>
              <a:rPr lang="en-US" altLang="zh-CN" sz="1600" dirty="0">
                <a:latin typeface="Times New Roman" panose="02020603050405020304" pitchFamily="18" charset="0"/>
                <a:cs typeface="Times New Roman" panose="02020603050405020304" pitchFamily="18" charset="0"/>
              </a:rPr>
              <a:t>SSD</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Write Amplification(</a:t>
            </a:r>
            <a:r>
              <a:rPr lang="zh-CN" altLang="en-US" sz="1600" dirty="0">
                <a:latin typeface="Times New Roman" panose="02020603050405020304" pitchFamily="18" charset="0"/>
                <a:cs typeface="Times New Roman" panose="02020603050405020304" pitchFamily="18" charset="0"/>
              </a:rPr>
              <a:t>详见</a:t>
            </a:r>
            <a:r>
              <a:rPr lang="en-US" altLang="zh-CN" sz="1600" dirty="0">
                <a:latin typeface="Times New Roman" panose="02020603050405020304" pitchFamily="18" charset="0"/>
                <a:cs typeface="Times New Roman" panose="02020603050405020304" pitchFamily="18" charset="0"/>
              </a:rPr>
              <a:t>7.2</a:t>
            </a:r>
            <a:r>
              <a:rPr lang="zh-CN" altLang="en-US" sz="1600" dirty="0">
                <a:latin typeface="Times New Roman" panose="02020603050405020304" pitchFamily="18" charset="0"/>
                <a:cs typeface="Times New Roman" panose="02020603050405020304" pitchFamily="18" charset="0"/>
              </a:rPr>
              <a:t>小节</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。这展现了</a:t>
            </a:r>
            <a:r>
              <a:rPr lang="en-US" altLang="zh-CN" sz="1600" dirty="0">
                <a:latin typeface="Times New Roman" panose="02020603050405020304" pitchFamily="18" charset="0"/>
                <a:cs typeface="Times New Roman" panose="02020603050405020304" pitchFamily="18" charset="0"/>
              </a:rPr>
              <a:t>I/O </a:t>
            </a:r>
            <a:r>
              <a:rPr lang="en-US" altLang="zh-CN" sz="1600" dirty="0" err="1">
                <a:latin typeface="Times New Roman" panose="02020603050405020304" pitchFamily="18" charset="0"/>
                <a:cs typeface="Times New Roman" panose="02020603050405020304" pitchFamily="18" charset="0"/>
              </a:rPr>
              <a:t>Passthru</a:t>
            </a:r>
            <a:r>
              <a:rPr lang="zh-CN" altLang="en-US" sz="1600" dirty="0">
                <a:latin typeface="Times New Roman" panose="02020603050405020304" pitchFamily="18" charset="0"/>
                <a:cs typeface="Times New Roman" panose="02020603050405020304" pitchFamily="18" charset="0"/>
              </a:rPr>
              <a:t>的灵活性优势。</a:t>
            </a:r>
          </a:p>
        </p:txBody>
      </p:sp>
    </p:spTree>
    <p:extLst>
      <p:ext uri="{BB962C8B-B14F-4D97-AF65-F5344CB8AC3E}">
        <p14:creationId xmlns:p14="http://schemas.microsoft.com/office/powerpoint/2010/main" val="17452451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26172835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A9BC8F82-FE5B-4129-A467-D2F1FD24E9B7}"/>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目录</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750B8C9E-FEEF-47F9-9C8A-DE745AF653A3}"/>
              </a:ext>
            </a:extLst>
          </p:cNvPr>
          <p:cNvSpPr txBox="1"/>
          <p:nvPr/>
        </p:nvSpPr>
        <p:spPr>
          <a:xfrm>
            <a:off x="385590" y="1270067"/>
            <a:ext cx="11266832" cy="3699474"/>
          </a:xfrm>
          <a:prstGeom prst="rect">
            <a:avLst/>
          </a:prstGeom>
          <a:noFill/>
        </p:spPr>
        <p:txBody>
          <a:bodyPr wrap="square" rtlCol="0">
            <a:spAutoFit/>
          </a:bodyPr>
          <a:lstStyle/>
          <a:p>
            <a:pPr marL="285750" indent="-285750">
              <a:lnSpc>
                <a:spcPct val="200000"/>
              </a:lnSpc>
              <a:buFont typeface="Wingdings" panose="05000000000000000000" charset="0"/>
              <a:buChar char="q"/>
            </a:pPr>
            <a:r>
              <a:rPr lang="zh-CN" altLang="en-US" sz="2000" dirty="0">
                <a:solidFill>
                  <a:srgbClr val="374151"/>
                </a:solidFill>
                <a:latin typeface="_5b8b_4f53"/>
              </a:rPr>
              <a:t>前置知识</a:t>
            </a:r>
            <a:endParaRPr lang="en-US" altLang="zh-CN" sz="2000" dirty="0">
              <a:solidFill>
                <a:srgbClr val="374151"/>
              </a:solidFill>
              <a:latin typeface="_5b8b_4f53"/>
            </a:endParaRPr>
          </a:p>
          <a:p>
            <a:pPr marL="285750" indent="-285750">
              <a:lnSpc>
                <a:spcPct val="200000"/>
              </a:lnSpc>
              <a:buFont typeface="Wingdings" panose="05000000000000000000" charset="0"/>
              <a:buChar char="q"/>
            </a:pPr>
            <a:r>
              <a:rPr lang="en-US" altLang="zh-CN" sz="2000" dirty="0">
                <a:solidFill>
                  <a:srgbClr val="374151"/>
                </a:solidFill>
                <a:latin typeface="_5b8b_4f53"/>
              </a:rPr>
              <a:t>Linux I/O</a:t>
            </a:r>
          </a:p>
          <a:p>
            <a:pPr marL="285750" indent="-285750">
              <a:lnSpc>
                <a:spcPct val="200000"/>
              </a:lnSpc>
              <a:buFont typeface="Wingdings" panose="05000000000000000000" charset="0"/>
              <a:buChar char="q"/>
            </a:pPr>
            <a:r>
              <a:rPr lang="zh-CN" altLang="en-US" sz="2000" dirty="0">
                <a:solidFill>
                  <a:srgbClr val="374151"/>
                </a:solidFill>
                <a:latin typeface="_5b8b_4f53"/>
              </a:rPr>
              <a:t>内核旁路</a:t>
            </a:r>
            <a:r>
              <a:rPr lang="en-US" altLang="zh-CN" sz="2000" dirty="0">
                <a:solidFill>
                  <a:srgbClr val="374151"/>
                </a:solidFill>
                <a:latin typeface="_5b8b_4f53"/>
              </a:rPr>
              <a:t>——SPDK</a:t>
            </a:r>
          </a:p>
          <a:p>
            <a:pPr marL="285750" indent="-285750">
              <a:lnSpc>
                <a:spcPct val="200000"/>
              </a:lnSpc>
              <a:buFont typeface="Wingdings" panose="05000000000000000000" charset="0"/>
              <a:buChar char="q"/>
            </a:pPr>
            <a:r>
              <a:rPr lang="en-US" altLang="zh-CN" sz="2000" dirty="0" err="1">
                <a:solidFill>
                  <a:srgbClr val="374151"/>
                </a:solidFill>
                <a:latin typeface="_5b8b_4f53"/>
              </a:rPr>
              <a:t>IO_uring</a:t>
            </a:r>
            <a:r>
              <a:rPr lang="en-US" altLang="zh-CN" sz="2000" dirty="0">
                <a:solidFill>
                  <a:srgbClr val="374151"/>
                </a:solidFill>
                <a:latin typeface="_5b8b_4f53"/>
              </a:rPr>
              <a:t> </a:t>
            </a:r>
            <a:endParaRPr lang="zh-CN" altLang="en-US" sz="2000" dirty="0">
              <a:solidFill>
                <a:srgbClr val="374151"/>
              </a:solidFill>
              <a:latin typeface="_5b8b_4f53"/>
            </a:endParaRPr>
          </a:p>
          <a:p>
            <a:pPr marL="285750" indent="-285750">
              <a:lnSpc>
                <a:spcPct val="200000"/>
              </a:lnSpc>
              <a:buFont typeface="Wingdings" panose="05000000000000000000" charset="0"/>
              <a:buChar char="q"/>
            </a:pPr>
            <a:r>
              <a:rPr lang="en-US" altLang="zh-CN" sz="2000" dirty="0">
                <a:solidFill>
                  <a:srgbClr val="374151"/>
                </a:solidFill>
                <a:latin typeface="_5b8b_4f53"/>
              </a:rPr>
              <a:t>IO </a:t>
            </a:r>
            <a:r>
              <a:rPr lang="en-US" altLang="zh-CN" sz="2000" dirty="0" err="1">
                <a:solidFill>
                  <a:srgbClr val="374151"/>
                </a:solidFill>
                <a:latin typeface="_5b8b_4f53"/>
              </a:rPr>
              <a:t>Passthru</a:t>
            </a:r>
            <a:r>
              <a:rPr lang="zh-CN" altLang="en-US" sz="2000" dirty="0">
                <a:solidFill>
                  <a:srgbClr val="374151"/>
                </a:solidFill>
                <a:latin typeface="_5b8b_4f53"/>
              </a:rPr>
              <a:t>简介</a:t>
            </a:r>
          </a:p>
          <a:p>
            <a:pPr>
              <a:lnSpc>
                <a:spcPct val="200000"/>
              </a:lnSpc>
            </a:pPr>
            <a:endParaRPr lang="en-US" altLang="zh-CN" sz="2000" dirty="0">
              <a:solidFill>
                <a:srgbClr val="374151"/>
              </a:solidFill>
              <a:latin typeface="_5b8b_4f53"/>
            </a:endParaRPr>
          </a:p>
        </p:txBody>
      </p:sp>
    </p:spTree>
    <p:extLst>
      <p:ext uri="{BB962C8B-B14F-4D97-AF65-F5344CB8AC3E}">
        <p14:creationId xmlns:p14="http://schemas.microsoft.com/office/powerpoint/2010/main" val="23086275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043291DD-805D-4FC9-AE82-1C4FBCC8DEF6}"/>
              </a:ext>
            </a:extLst>
          </p:cNvPr>
          <p:cNvSpPr txBox="1"/>
          <p:nvPr/>
        </p:nvSpPr>
        <p:spPr>
          <a:xfrm>
            <a:off x="385590" y="943813"/>
            <a:ext cx="10543197" cy="1992340"/>
          </a:xfrm>
          <a:prstGeom prst="rect">
            <a:avLst/>
          </a:prstGeom>
          <a:noFill/>
        </p:spPr>
        <p:txBody>
          <a:bodyPr wrap="square" rtlCol="0">
            <a:spAutoFit/>
          </a:bodyPr>
          <a:lstStyle/>
          <a:p>
            <a:pPr algn="just">
              <a:lnSpc>
                <a:spcPct val="150000"/>
              </a:lnSpc>
            </a:pPr>
            <a:r>
              <a:rPr lang="en-US" altLang="zh-CN" b="1" dirty="0">
                <a:solidFill>
                  <a:srgbClr val="4747BA"/>
                </a:solidFill>
                <a:ea typeface="+mn-lt"/>
                <a:cs typeface="Times New Roman" panose="02020603050405020304" pitchFamily="18" charset="0"/>
              </a:rPr>
              <a:t>Linux I/O</a:t>
            </a:r>
            <a:r>
              <a:rPr lang="zh-CN" altLang="en-US" sz="1600" dirty="0">
                <a:latin typeface="Times New Roman" panose="02020603050405020304" pitchFamily="18" charset="0"/>
                <a:cs typeface="Times New Roman" panose="02020603050405020304" pitchFamily="18" charset="0"/>
              </a:rPr>
              <a:t>是指在主存和外部设备（磁盘驱动器、网络等）之间复制数据的过程。在 </a:t>
            </a:r>
            <a:r>
              <a:rPr lang="en-US" altLang="zh-CN" sz="1600" dirty="0">
                <a:latin typeface="Times New Roman" panose="02020603050405020304" pitchFamily="18" charset="0"/>
                <a:cs typeface="Times New Roman" panose="02020603050405020304" pitchFamily="18" charset="0"/>
              </a:rPr>
              <a:t>Linux </a:t>
            </a:r>
            <a:r>
              <a:rPr lang="zh-CN" altLang="en-US" sz="1600" dirty="0">
                <a:latin typeface="Times New Roman" panose="02020603050405020304" pitchFamily="18" charset="0"/>
                <a:cs typeface="Times New Roman" panose="02020603050405020304" pitchFamily="18" charset="0"/>
              </a:rPr>
              <a:t>系统中所有的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设备都被映射称为文件，所有的输入输出都被当做相应文件的读和写来执行，使得所有操作都以统一且一致的方式来执行。</a:t>
            </a: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通常所说的</a:t>
            </a:r>
            <a:r>
              <a:rPr lang="en-US" altLang="zh-CN" b="1" dirty="0">
                <a:ea typeface="+mn-lt"/>
                <a:cs typeface="Times New Roman" panose="02020603050405020304" pitchFamily="18" charset="0"/>
              </a:rPr>
              <a:t>Linux I/O </a:t>
            </a:r>
            <a:r>
              <a:rPr lang="zh-CN" altLang="en-US" b="1" dirty="0">
                <a:ea typeface="+mn-lt"/>
                <a:cs typeface="Times New Roman" panose="02020603050405020304" pitchFamily="18" charset="0"/>
              </a:rPr>
              <a:t>栈</a:t>
            </a:r>
            <a:r>
              <a:rPr lang="zh-CN" altLang="en-US" sz="1600" dirty="0">
                <a:latin typeface="Times New Roman" panose="02020603050405020304" pitchFamily="18" charset="0"/>
                <a:cs typeface="Times New Roman" panose="02020603050405020304" pitchFamily="18" charset="0"/>
              </a:rPr>
              <a:t>是指在 </a:t>
            </a:r>
            <a:r>
              <a:rPr lang="en-US" altLang="zh-CN" sz="1600" dirty="0">
                <a:latin typeface="Times New Roman" panose="02020603050405020304" pitchFamily="18" charset="0"/>
                <a:cs typeface="Times New Roman" panose="02020603050405020304" pitchFamily="18" charset="0"/>
              </a:rPr>
              <a:t>Linux </a:t>
            </a:r>
            <a:r>
              <a:rPr lang="zh-CN" altLang="en-US" sz="1600" dirty="0">
                <a:latin typeface="Times New Roman" panose="02020603050405020304" pitchFamily="18" charset="0"/>
                <a:cs typeface="Times New Roman" panose="02020603050405020304" pitchFamily="18" charset="0"/>
              </a:rPr>
              <a:t>操作系统中，从用户空间到内核空间， 再到硬件设备，整个数据输入输出过程中所涉及的一系列组件和操作的集合。这个栈涵盖了从应用程序发起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请求开始，到数据实际在硬件上进行读写的完整流程。</a:t>
            </a:r>
          </a:p>
        </p:txBody>
      </p:sp>
      <p:sp>
        <p:nvSpPr>
          <p:cNvPr id="19" name="文本框 18">
            <a:extLst>
              <a:ext uri="{FF2B5EF4-FFF2-40B4-BE49-F238E27FC236}">
                <a16:creationId xmlns:a16="http://schemas.microsoft.com/office/drawing/2014/main" id="{A9BC8F82-FE5B-4129-A467-D2F1FD24E9B7}"/>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前置知识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1" name="文本框 20">
            <a:extLst>
              <a:ext uri="{FF2B5EF4-FFF2-40B4-BE49-F238E27FC236}">
                <a16:creationId xmlns:a16="http://schemas.microsoft.com/office/drawing/2014/main" id="{B264D12D-5132-4F54-B552-4EF9B8871CE6}"/>
              </a:ext>
            </a:extLst>
          </p:cNvPr>
          <p:cNvSpPr txBox="1"/>
          <p:nvPr/>
        </p:nvSpPr>
        <p:spPr>
          <a:xfrm>
            <a:off x="413450" y="3596910"/>
            <a:ext cx="10543196" cy="2269339"/>
          </a:xfrm>
          <a:prstGeom prst="rect">
            <a:avLst/>
          </a:prstGeom>
          <a:noFill/>
        </p:spPr>
        <p:txBody>
          <a:bodyPr wrap="square">
            <a:spAutoFit/>
          </a:bodyPr>
          <a:lstStyle/>
          <a:p>
            <a:pPr>
              <a:lnSpc>
                <a:spcPct val="150000"/>
              </a:lnSpc>
            </a:pPr>
            <a:r>
              <a:rPr lang="zh-CN" altLang="en-US" sz="1600" b="1" dirty="0">
                <a:latin typeface="Times New Roman" panose="02020603050405020304" pitchFamily="18" charset="0"/>
                <a:cs typeface="Times New Roman" panose="02020603050405020304" pitchFamily="18" charset="0"/>
              </a:rPr>
              <a:t>用户空间</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User Space</a:t>
            </a:r>
            <a:r>
              <a:rPr lang="zh-CN" altLang="en-US" sz="14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：用户空间是应用程序运行的地方。当应用程序需要进行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操作时（如读写文件、网络通信等），它会通过系统调用（</a:t>
            </a:r>
            <a:r>
              <a:rPr lang="en-US" altLang="zh-CN" sz="1600" dirty="0">
                <a:latin typeface="Times New Roman" panose="02020603050405020304" pitchFamily="18" charset="0"/>
                <a:cs typeface="Times New Roman" panose="02020603050405020304" pitchFamily="18" charset="0"/>
              </a:rPr>
              <a:t>system call</a:t>
            </a:r>
            <a:r>
              <a:rPr lang="zh-CN" altLang="en-US" sz="1600" dirty="0">
                <a:latin typeface="Times New Roman" panose="02020603050405020304" pitchFamily="18" charset="0"/>
                <a:cs typeface="Times New Roman" panose="02020603050405020304" pitchFamily="18" charset="0"/>
              </a:rPr>
              <a:t>）向操作系统内核发出请求。系统调用是用户空间与内核空间之间通信的桥梁。</a:t>
            </a:r>
          </a:p>
          <a:p>
            <a:pPr>
              <a:lnSpc>
                <a:spcPct val="150000"/>
              </a:lnSpc>
            </a:pPr>
            <a:r>
              <a:rPr lang="zh-CN" altLang="en-US" sz="1600" b="1" dirty="0">
                <a:latin typeface="Times New Roman" panose="02020603050405020304" pitchFamily="18" charset="0"/>
                <a:cs typeface="Times New Roman" panose="02020603050405020304" pitchFamily="18" charset="0"/>
              </a:rPr>
              <a:t>系统调用接口</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System Call Interface</a:t>
            </a:r>
            <a:r>
              <a:rPr lang="zh-CN" altLang="en-US" sz="14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：系统调用接口是内核提供给用户空间的一组函数，用于执行各种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操作。这些函数封装了复杂的内核操作，对用户空间透明。</a:t>
            </a:r>
            <a:br>
              <a:rPr lang="en-US" altLang="zh-CN" sz="1600" dirty="0">
                <a:latin typeface="Times New Roman" panose="02020603050405020304" pitchFamily="18" charset="0"/>
                <a:cs typeface="Times New Roman" panose="02020603050405020304" pitchFamily="18" charset="0"/>
              </a:rPr>
            </a:br>
            <a:r>
              <a:rPr lang="zh-CN" altLang="en-US" sz="1600" b="1" dirty="0">
                <a:latin typeface="Times New Roman" panose="02020603050405020304" pitchFamily="18" charset="0"/>
                <a:cs typeface="Times New Roman" panose="02020603050405020304" pitchFamily="18" charset="0"/>
              </a:rPr>
              <a:t>内核空间</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Kernel Space</a:t>
            </a:r>
            <a:r>
              <a:rPr lang="zh-CN" altLang="en-US" sz="14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：内核空间是操作系统内核运行的地方，负责管理计算机的资源和提供各种服务。当收到系统调用请求后，内核会进行相应的处理，包括权限检查、资源分配等。</a:t>
            </a:r>
          </a:p>
        </p:txBody>
      </p:sp>
      <p:sp>
        <p:nvSpPr>
          <p:cNvPr id="22" name="文本框 21">
            <a:extLst>
              <a:ext uri="{FF2B5EF4-FFF2-40B4-BE49-F238E27FC236}">
                <a16:creationId xmlns:a16="http://schemas.microsoft.com/office/drawing/2014/main" id="{62771B99-0FDD-4566-BBAB-9501BB629E56}"/>
              </a:ext>
            </a:extLst>
          </p:cNvPr>
          <p:cNvSpPr txBox="1"/>
          <p:nvPr/>
        </p:nvSpPr>
        <p:spPr>
          <a:xfrm>
            <a:off x="413450" y="3150516"/>
            <a:ext cx="2739557" cy="422295"/>
          </a:xfrm>
          <a:prstGeom prst="rect">
            <a:avLst/>
          </a:prstGeom>
          <a:noFill/>
        </p:spPr>
        <p:txBody>
          <a:bodyPr wrap="square">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基本概念</a:t>
            </a:r>
            <a:endPar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27212918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前置知识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043291DD-805D-4FC9-AE82-1C4FBCC8DEF6}"/>
              </a:ext>
            </a:extLst>
          </p:cNvPr>
          <p:cNvSpPr txBox="1"/>
          <p:nvPr/>
        </p:nvSpPr>
        <p:spPr>
          <a:xfrm>
            <a:off x="385590" y="1079129"/>
            <a:ext cx="11123923" cy="5223994"/>
          </a:xfrm>
          <a:prstGeom prst="rect">
            <a:avLst/>
          </a:prstGeom>
          <a:noFill/>
        </p:spPr>
        <p:txBody>
          <a:bodyPr wrap="square" rtlCol="0">
            <a:spAutoFit/>
          </a:bodyPr>
          <a:lstStyle/>
          <a:p>
            <a:pPr>
              <a:lnSpc>
                <a:spcPct val="150000"/>
              </a:lnSpc>
            </a:pPr>
            <a:r>
              <a:rPr lang="zh-CN" altLang="en-US" sz="1600" b="1" dirty="0">
                <a:latin typeface="Times New Roman" panose="02020603050405020304" pitchFamily="18" charset="0"/>
                <a:cs typeface="Times New Roman" panose="02020603050405020304" pitchFamily="18" charset="0"/>
              </a:rPr>
              <a:t>文件系统抽象层</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VFS - Virtual File System</a:t>
            </a:r>
            <a:r>
              <a:rPr lang="zh-CN" altLang="en-US" sz="14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VFS </a:t>
            </a:r>
            <a:r>
              <a:rPr lang="zh-CN" altLang="en-US" sz="1600" dirty="0">
                <a:latin typeface="Times New Roman" panose="02020603050405020304" pitchFamily="18" charset="0"/>
                <a:cs typeface="Times New Roman" panose="02020603050405020304" pitchFamily="18" charset="0"/>
              </a:rPr>
              <a:t>是 </a:t>
            </a:r>
            <a:r>
              <a:rPr lang="en-US" altLang="zh-CN" sz="1600" dirty="0">
                <a:latin typeface="Times New Roman" panose="02020603050405020304" pitchFamily="18" charset="0"/>
                <a:cs typeface="Times New Roman" panose="02020603050405020304" pitchFamily="18" charset="0"/>
              </a:rPr>
              <a:t>Linux </a:t>
            </a:r>
            <a:r>
              <a:rPr lang="zh-CN" altLang="en-US" sz="1600" dirty="0">
                <a:latin typeface="Times New Roman" panose="02020603050405020304" pitchFamily="18" charset="0"/>
                <a:cs typeface="Times New Roman" panose="02020603050405020304" pitchFamily="18" charset="0"/>
              </a:rPr>
              <a:t>内核的一个组件，它提供了一个统一的文件系统抽象层。无论底层是何种类型的存储设备或文件系统， </a:t>
            </a:r>
            <a:r>
              <a:rPr lang="en-US" altLang="zh-CN" sz="1600" dirty="0">
                <a:latin typeface="Times New Roman" panose="02020603050405020304" pitchFamily="18" charset="0"/>
                <a:cs typeface="Times New Roman" panose="02020603050405020304" pitchFamily="18" charset="0"/>
              </a:rPr>
              <a:t>VFS </a:t>
            </a:r>
            <a:r>
              <a:rPr lang="zh-CN" altLang="en-US" sz="1600" dirty="0">
                <a:latin typeface="Times New Roman" panose="02020603050405020304" pitchFamily="18" charset="0"/>
                <a:cs typeface="Times New Roman" panose="02020603050405020304" pitchFamily="18" charset="0"/>
              </a:rPr>
              <a:t>都能以统一的方式处理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b="1" dirty="0">
                <a:latin typeface="Times New Roman" panose="02020603050405020304" pitchFamily="18" charset="0"/>
                <a:cs typeface="Times New Roman" panose="02020603050405020304" pitchFamily="18" charset="0"/>
              </a:rPr>
              <a:t>设备驱动（</a:t>
            </a:r>
            <a:r>
              <a:rPr lang="en-US" altLang="zh-CN" sz="1600" b="1" dirty="0">
                <a:latin typeface="Times New Roman" panose="02020603050405020304" pitchFamily="18" charset="0"/>
                <a:cs typeface="Times New Roman" panose="02020603050405020304" pitchFamily="18" charset="0"/>
              </a:rPr>
              <a:t>Device Driver</a:t>
            </a:r>
            <a:r>
              <a:rPr lang="zh-CN" altLang="en-US" sz="16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设备驱动程序用于管理特定类型的硬件设备。它负责将内核的通用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请求转换为特定硬件能够理解的命令， 负责与设备交互。设备驱动还能应对硬件的特性和限制，如缓冲管理、错误处理等。 </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b="1" dirty="0">
                <a:latin typeface="Times New Roman" panose="02020603050405020304" pitchFamily="18" charset="0"/>
                <a:cs typeface="Times New Roman" panose="02020603050405020304" pitchFamily="18" charset="0"/>
              </a:rPr>
              <a:t>I/O </a:t>
            </a:r>
            <a:r>
              <a:rPr lang="zh-CN" altLang="en-US" sz="1600" b="1" dirty="0">
                <a:latin typeface="Times New Roman" panose="02020603050405020304" pitchFamily="18" charset="0"/>
                <a:cs typeface="Times New Roman" panose="02020603050405020304" pitchFamily="18" charset="0"/>
              </a:rPr>
              <a:t>调度器（</a:t>
            </a:r>
            <a:r>
              <a:rPr lang="en-US" altLang="zh-CN" sz="1600" b="1" dirty="0">
                <a:latin typeface="Times New Roman" panose="02020603050405020304" pitchFamily="18" charset="0"/>
                <a:cs typeface="Times New Roman" panose="02020603050405020304" pitchFamily="18" charset="0"/>
              </a:rPr>
              <a:t>I/O Scheduler</a:t>
            </a:r>
            <a:r>
              <a:rPr lang="zh-CN" altLang="en-US" sz="1600" b="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调度器是内核中的一个组件，用于优化磁盘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请求的执行顺序。它实现在多队列块层中， 通过设置特定算法（如完全公平队列 </a:t>
            </a:r>
            <a:r>
              <a:rPr lang="en-US" altLang="zh-CN" sz="1600" dirty="0">
                <a:latin typeface="Times New Roman" panose="02020603050405020304" pitchFamily="18" charset="0"/>
                <a:cs typeface="Times New Roman" panose="02020603050405020304" pitchFamily="18" charset="0"/>
              </a:rPr>
              <a:t>CFQ</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Deadline </a:t>
            </a:r>
            <a:r>
              <a:rPr lang="zh-CN" altLang="en-US" sz="1600" dirty="0">
                <a:latin typeface="Times New Roman" panose="02020603050405020304" pitchFamily="18" charset="0"/>
                <a:cs typeface="Times New Roman" panose="02020603050405020304" pitchFamily="18" charset="0"/>
              </a:rPr>
              <a:t>等）来优化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请求的执行。 </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b="1" dirty="0">
                <a:latin typeface="Times New Roman" panose="02020603050405020304" pitchFamily="18" charset="0"/>
                <a:cs typeface="Times New Roman" panose="02020603050405020304" pitchFamily="18" charset="0"/>
              </a:rPr>
              <a:t>硬件抽象层（</a:t>
            </a:r>
            <a:r>
              <a:rPr lang="en-US" altLang="zh-CN" sz="1600" b="1" dirty="0">
                <a:latin typeface="Times New Roman" panose="02020603050405020304" pitchFamily="18" charset="0"/>
                <a:cs typeface="Times New Roman" panose="02020603050405020304" pitchFamily="18" charset="0"/>
              </a:rPr>
              <a:t>HAL - Hardware Abstraction Layer</a:t>
            </a:r>
            <a:r>
              <a:rPr lang="zh-CN" altLang="en-US" sz="1600" b="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HAL </a:t>
            </a:r>
            <a:r>
              <a:rPr lang="zh-CN" altLang="en-US" sz="1600" dirty="0">
                <a:latin typeface="Times New Roman" panose="02020603050405020304" pitchFamily="18" charset="0"/>
                <a:cs typeface="Times New Roman" panose="02020603050405020304" pitchFamily="18" charset="0"/>
              </a:rPr>
              <a:t>是内核与硬件之间的中间层，它提供了一组通用的硬件访问接口。 </a:t>
            </a:r>
            <a:r>
              <a:rPr lang="en-US" altLang="zh-CN" sz="1600" dirty="0">
                <a:latin typeface="Times New Roman" panose="02020603050405020304" pitchFamily="18" charset="0"/>
                <a:cs typeface="Times New Roman" panose="02020603050405020304" pitchFamily="18" charset="0"/>
              </a:rPr>
              <a:t>HAL </a:t>
            </a:r>
            <a:r>
              <a:rPr lang="zh-CN" altLang="en-US" sz="1600" dirty="0">
                <a:latin typeface="Times New Roman" panose="02020603050405020304" pitchFamily="18" charset="0"/>
                <a:cs typeface="Times New Roman" panose="02020603050405020304" pitchFamily="18" charset="0"/>
              </a:rPr>
              <a:t>隐藏了硬件的具体细节，使得内核和设备驱动可以以统一的方式与硬件交互。 </a:t>
            </a:r>
            <a:endParaRPr lang="en-US" altLang="zh-CN" sz="1600" dirty="0">
              <a:latin typeface="Times New Roman" panose="02020603050405020304" pitchFamily="18" charset="0"/>
              <a:cs typeface="Times New Roman" panose="02020603050405020304" pitchFamily="18" charset="0"/>
            </a:endParaRP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zh-CN" altLang="en-US" sz="1600" b="1" dirty="0">
                <a:latin typeface="Times New Roman" panose="02020603050405020304" pitchFamily="18" charset="0"/>
                <a:cs typeface="Times New Roman" panose="02020603050405020304" pitchFamily="18" charset="0"/>
              </a:rPr>
              <a:t>中断（</a:t>
            </a:r>
            <a:r>
              <a:rPr lang="en-US" altLang="zh-CN" sz="1600" b="1" dirty="0">
                <a:latin typeface="Times New Roman" panose="02020603050405020304" pitchFamily="18" charset="0"/>
                <a:cs typeface="Times New Roman" panose="02020603050405020304" pitchFamily="18" charset="0"/>
              </a:rPr>
              <a:t>Interrupt</a:t>
            </a:r>
            <a:r>
              <a:rPr lang="zh-CN" altLang="en-US" sz="16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当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操作完成时，硬件设备会通过中断信号通知 </a:t>
            </a:r>
            <a:r>
              <a:rPr lang="en-US" altLang="zh-CN" sz="1600" dirty="0">
                <a:latin typeface="Times New Roman" panose="02020603050405020304" pitchFamily="18" charset="0"/>
                <a:cs typeface="Times New Roman" panose="02020603050405020304" pitchFamily="18" charset="0"/>
              </a:rPr>
              <a:t>CPU</a:t>
            </a:r>
            <a:r>
              <a:rPr lang="zh-CN" altLang="en-US" sz="1600" dirty="0">
                <a:latin typeface="Times New Roman" panose="02020603050405020304" pitchFamily="18" charset="0"/>
                <a:cs typeface="Times New Roman" panose="02020603050405020304" pitchFamily="18" charset="0"/>
              </a:rPr>
              <a:t>。内核中的中断处理程序会响应这些中断，完成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操作的收尾工作，如更新缓冲区状态、唤醒等待的进程等。 </a:t>
            </a:r>
          </a:p>
        </p:txBody>
      </p:sp>
      <p:sp>
        <p:nvSpPr>
          <p:cNvPr id="2" name="Rectangle 1">
            <a:extLst>
              <a:ext uri="{FF2B5EF4-FFF2-40B4-BE49-F238E27FC236}">
                <a16:creationId xmlns:a16="http://schemas.microsoft.com/office/drawing/2014/main" id="{28F1C5C9-864C-472A-8341-C0CBCDEA8E66}"/>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482911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Linux I/O</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1364922"/>
            <a:ext cx="5085661" cy="3788858"/>
          </a:xfrm>
          <a:prstGeom prst="rect">
            <a:avLst/>
          </a:prstGeom>
          <a:noFill/>
        </p:spPr>
        <p:txBody>
          <a:bodyPr wrap="square">
            <a:spAutoFit/>
          </a:bodyPr>
          <a:lstStyle/>
          <a:p>
            <a:pPr>
              <a:lnSpc>
                <a:spcPct val="150000"/>
              </a:lnSpc>
            </a:pP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Overview</a:t>
            </a:r>
          </a:p>
          <a:p>
            <a:pPr>
              <a:lnSpc>
                <a:spcPct val="150000"/>
              </a:lnSpc>
            </a:pPr>
            <a:r>
              <a:rPr lang="zh-CN" altLang="en-US" dirty="0">
                <a:solidFill>
                  <a:srgbClr val="222226"/>
                </a:solidFill>
                <a:latin typeface="PingFang SC"/>
              </a:rPr>
              <a:t>整个</a:t>
            </a:r>
            <a:r>
              <a:rPr lang="en-US" altLang="zh-CN" dirty="0">
                <a:solidFill>
                  <a:srgbClr val="222226"/>
                </a:solidFill>
                <a:latin typeface="PingFang SC"/>
              </a:rPr>
              <a:t>I/O</a:t>
            </a:r>
            <a:r>
              <a:rPr lang="zh-CN" altLang="en-US" dirty="0">
                <a:solidFill>
                  <a:srgbClr val="222226"/>
                </a:solidFill>
                <a:latin typeface="PingFang SC"/>
              </a:rPr>
              <a:t>栈非常冗杂，总体上，老方法效率太低，新方法普适性差，需要学习成本。并且，一些新技术虽然</a:t>
            </a:r>
            <a:r>
              <a:rPr lang="zh-CN" altLang="en-US" b="0" i="0" dirty="0">
                <a:solidFill>
                  <a:srgbClr val="191B1F"/>
                </a:solidFill>
                <a:effectLst/>
                <a:latin typeface="-apple-system"/>
              </a:rPr>
              <a:t>优化了</a:t>
            </a:r>
            <a:r>
              <a:rPr lang="en-US" altLang="zh-CN" b="0" i="0" dirty="0">
                <a:solidFill>
                  <a:srgbClr val="191B1F"/>
                </a:solidFill>
                <a:effectLst/>
                <a:latin typeface="-apple-system"/>
              </a:rPr>
              <a:t>A</a:t>
            </a:r>
            <a:r>
              <a:rPr lang="zh-CN" altLang="en-US" b="0" i="0" dirty="0">
                <a:solidFill>
                  <a:srgbClr val="191B1F"/>
                </a:solidFill>
                <a:effectLst/>
                <a:latin typeface="-apple-system"/>
              </a:rPr>
              <a:t>场景，在</a:t>
            </a:r>
            <a:r>
              <a:rPr lang="en-US" altLang="zh-CN" b="0" i="0" dirty="0">
                <a:solidFill>
                  <a:srgbClr val="191B1F"/>
                </a:solidFill>
                <a:effectLst/>
                <a:latin typeface="-apple-system"/>
              </a:rPr>
              <a:t>B</a:t>
            </a:r>
            <a:r>
              <a:rPr lang="zh-CN" altLang="en-US" b="0" i="0" dirty="0">
                <a:solidFill>
                  <a:srgbClr val="191B1F"/>
                </a:solidFill>
                <a:effectLst/>
                <a:latin typeface="-apple-system"/>
              </a:rPr>
              <a:t>场景下不支持或效率很低。</a:t>
            </a:r>
            <a:endParaRPr lang="en-US" altLang="zh-CN" b="0" i="0" dirty="0">
              <a:solidFill>
                <a:srgbClr val="191B1F"/>
              </a:solidFill>
              <a:effectLst/>
              <a:latin typeface="-apple-system"/>
            </a:endParaRPr>
          </a:p>
          <a:p>
            <a:pPr>
              <a:lnSpc>
                <a:spcPct val="150000"/>
              </a:lnSpc>
            </a:pPr>
            <a:endParaRPr lang="en-US" altLang="zh-CN" dirty="0">
              <a:solidFill>
                <a:srgbClr val="191B1F"/>
              </a:solidFill>
              <a:latin typeface="-apple-system"/>
            </a:endParaRPr>
          </a:p>
          <a:p>
            <a:pPr>
              <a:lnSpc>
                <a:spcPct val="150000"/>
              </a:lnSpc>
            </a:pPr>
            <a:r>
              <a:rPr lang="zh-CN" altLang="en-US" dirty="0">
                <a:solidFill>
                  <a:srgbClr val="191B1F"/>
                </a:solidFill>
                <a:latin typeface="-apple-system"/>
              </a:rPr>
              <a:t>传统技术通用性强</a:t>
            </a:r>
            <a:r>
              <a:rPr lang="zh-CN" altLang="en-US" dirty="0">
                <a:solidFill>
                  <a:srgbClr val="222226"/>
                </a:solidFill>
                <a:latin typeface="PingFang SC"/>
              </a:rPr>
              <a:t>；现代的用户空间</a:t>
            </a:r>
            <a:r>
              <a:rPr lang="en-US" altLang="zh-CN" dirty="0">
                <a:solidFill>
                  <a:srgbClr val="222226"/>
                </a:solidFill>
                <a:latin typeface="PingFang SC"/>
              </a:rPr>
              <a:t>I/O</a:t>
            </a:r>
            <a:r>
              <a:rPr lang="zh-CN" altLang="en-US" dirty="0">
                <a:solidFill>
                  <a:srgbClr val="222226"/>
                </a:solidFill>
                <a:latin typeface="PingFang SC"/>
              </a:rPr>
              <a:t>技术性能更强，如</a:t>
            </a:r>
            <a:r>
              <a:rPr lang="en-US" altLang="zh-CN" dirty="0" err="1">
                <a:solidFill>
                  <a:srgbClr val="222226"/>
                </a:solidFill>
                <a:latin typeface="PingFang SC"/>
              </a:rPr>
              <a:t>io_uring</a:t>
            </a:r>
            <a:r>
              <a:rPr lang="zh-CN" altLang="en-US" dirty="0">
                <a:solidFill>
                  <a:srgbClr val="222226"/>
                </a:solidFill>
                <a:latin typeface="PingFang SC"/>
              </a:rPr>
              <a:t>、</a:t>
            </a:r>
            <a:r>
              <a:rPr lang="en-US" altLang="zh-CN" dirty="0" err="1">
                <a:solidFill>
                  <a:srgbClr val="222226"/>
                </a:solidFill>
                <a:latin typeface="PingFang SC"/>
              </a:rPr>
              <a:t>spdk</a:t>
            </a:r>
            <a:r>
              <a:rPr lang="zh-CN" altLang="en-US" dirty="0">
                <a:solidFill>
                  <a:srgbClr val="222226"/>
                </a:solidFill>
                <a:latin typeface="PingFang SC"/>
              </a:rPr>
              <a:t>等</a:t>
            </a:r>
            <a:endParaRPr lang="en-US" altLang="zh-CN" dirty="0">
              <a:solidFill>
                <a:srgbClr val="222226"/>
              </a:solidFill>
              <a:latin typeface="PingFang SC"/>
            </a:endParaRPr>
          </a:p>
          <a:p>
            <a:pPr>
              <a:lnSpc>
                <a:spcPct val="150000"/>
              </a:lnSpc>
            </a:pPr>
            <a:endParaRPr lang="zh-CN" altLang="en-US" i="0" dirty="0">
              <a:solidFill>
                <a:srgbClr val="222226"/>
              </a:solidFill>
              <a:effectLst/>
              <a:latin typeface="PingFang SC"/>
            </a:endParaRPr>
          </a:p>
        </p:txBody>
      </p:sp>
      <p:pic>
        <p:nvPicPr>
          <p:cNvPr id="16" name="图片 15">
            <a:extLst>
              <a:ext uri="{FF2B5EF4-FFF2-40B4-BE49-F238E27FC236}">
                <a16:creationId xmlns:a16="http://schemas.microsoft.com/office/drawing/2014/main" id="{E2B27679-33E3-4F16-BA15-3EFF8C148B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148" y="1187776"/>
            <a:ext cx="6052672" cy="5218737"/>
          </a:xfrm>
          <a:prstGeom prst="rect">
            <a:avLst/>
          </a:prstGeom>
        </p:spPr>
      </p:pic>
    </p:spTree>
    <p:extLst>
      <p:ext uri="{BB962C8B-B14F-4D97-AF65-F5344CB8AC3E}">
        <p14:creationId xmlns:p14="http://schemas.microsoft.com/office/powerpoint/2010/main" val="23351910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Linux I/O</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1" name="文本框 20">
            <a:extLst>
              <a:ext uri="{FF2B5EF4-FFF2-40B4-BE49-F238E27FC236}">
                <a16:creationId xmlns:a16="http://schemas.microsoft.com/office/drawing/2014/main" id="{C4445EDD-6E40-47E2-8D7D-57934A84D0BA}"/>
              </a:ext>
            </a:extLst>
          </p:cNvPr>
          <p:cNvSpPr txBox="1"/>
          <p:nvPr/>
        </p:nvSpPr>
        <p:spPr>
          <a:xfrm>
            <a:off x="385590" y="1371000"/>
            <a:ext cx="5654565" cy="4115999"/>
          </a:xfrm>
          <a:prstGeom prst="rect">
            <a:avLst/>
          </a:prstGeom>
          <a:noFill/>
        </p:spPr>
        <p:txBody>
          <a:bodyPr wrap="square">
            <a:spAutoFit/>
          </a:bodyPr>
          <a:lstStyle/>
          <a:p>
            <a:pPr algn="just">
              <a:lnSpc>
                <a:spcPct val="150000"/>
              </a:lnSpc>
            </a:pPr>
            <a:r>
              <a:rPr lang="zh-CN" altLang="en-US" sz="1600" dirty="0">
                <a:latin typeface="Times New Roman" panose="02020603050405020304" pitchFamily="18" charset="0"/>
                <a:cs typeface="Times New Roman" panose="02020603050405020304" pitchFamily="18" charset="0"/>
              </a:rPr>
              <a:t>应用程序层</a:t>
            </a:r>
            <a:r>
              <a:rPr lang="en-US" altLang="zh-CN" sz="1400"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Application</a:t>
            </a:r>
            <a:r>
              <a:rPr lang="en-US" altLang="zh-CN" sz="14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。应用程序选用不同的库实现，通过相应的接口来访问存储，例如</a:t>
            </a:r>
            <a:r>
              <a:rPr lang="en-US" altLang="zh-CN" sz="1600" dirty="0">
                <a:latin typeface="Times New Roman" panose="02020603050405020304" pitchFamily="18" charset="0"/>
                <a:cs typeface="Times New Roman" panose="02020603050405020304" pitchFamily="18" charset="0"/>
              </a:rPr>
              <a:t>POSIX</a:t>
            </a:r>
            <a:r>
              <a:rPr lang="zh-CN" altLang="en-US" sz="1600" dirty="0">
                <a:latin typeface="Times New Roman" panose="02020603050405020304" pitchFamily="18" charset="0"/>
                <a:cs typeface="Times New Roman" panose="02020603050405020304" pitchFamily="18" charset="0"/>
              </a:rPr>
              <a:t>接口、异步</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接口等。</a:t>
            </a: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通用文件读写接口层</a:t>
            </a:r>
            <a:r>
              <a:rPr lang="zh-CN" altLang="en-US" sz="1400"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VFS</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Virtual File System </a:t>
            </a:r>
            <a:r>
              <a:rPr lang="zh-CN" altLang="en-US" sz="14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通常，所有的读写请求</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都要经过</a:t>
            </a:r>
            <a:r>
              <a:rPr lang="en-US" altLang="zh-CN" sz="1600" dirty="0">
                <a:latin typeface="Times New Roman" panose="02020603050405020304" pitchFamily="18" charset="0"/>
                <a:cs typeface="Times New Roman" panose="02020603050405020304" pitchFamily="18" charset="0"/>
              </a:rPr>
              <a:t>VFS</a:t>
            </a:r>
            <a:r>
              <a:rPr lang="zh-CN" altLang="en-US" sz="1600" dirty="0">
                <a:latin typeface="Times New Roman" panose="02020603050405020304" pitchFamily="18" charset="0"/>
                <a:cs typeface="Times New Roman" panose="02020603050405020304" pitchFamily="18" charset="0"/>
              </a:rPr>
              <a:t>层。</a:t>
            </a:r>
            <a:r>
              <a:rPr lang="en-US" altLang="zh-CN" sz="1600" dirty="0">
                <a:latin typeface="Times New Roman" panose="02020603050405020304" pitchFamily="18" charset="0"/>
                <a:cs typeface="Times New Roman" panose="02020603050405020304" pitchFamily="18" charset="0"/>
              </a:rPr>
              <a:t>VFS</a:t>
            </a:r>
            <a:r>
              <a:rPr lang="zh-CN" altLang="en-US" sz="1600" dirty="0">
                <a:latin typeface="Times New Roman" panose="02020603050405020304" pitchFamily="18" charset="0"/>
                <a:cs typeface="Times New Roman" panose="02020603050405020304" pitchFamily="18" charset="0"/>
              </a:rPr>
              <a:t>它提供了一个统一的文件系统抽象层。无论底层是何种类型的存储设备或文件系统， </a:t>
            </a:r>
            <a:r>
              <a:rPr lang="en-US" altLang="zh-CN" sz="1600" dirty="0">
                <a:latin typeface="Times New Roman" panose="02020603050405020304" pitchFamily="18" charset="0"/>
                <a:cs typeface="Times New Roman" panose="02020603050405020304" pitchFamily="18" charset="0"/>
              </a:rPr>
              <a:t>VFS </a:t>
            </a:r>
            <a:r>
              <a:rPr lang="zh-CN" altLang="en-US" sz="1600" dirty="0">
                <a:latin typeface="Times New Roman" panose="02020603050405020304" pitchFamily="18" charset="0"/>
                <a:cs typeface="Times New Roman" panose="02020603050405020304" pitchFamily="18" charset="0"/>
              </a:rPr>
              <a:t>都能以统一的方式处理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请求。</a:t>
            </a:r>
            <a:r>
              <a:rPr lang="en-US" altLang="zh-CN" sz="1400" dirty="0">
                <a:solidFill>
                  <a:srgbClr val="777777"/>
                </a:solidFill>
                <a:latin typeface="Open Sans" panose="020B0606030504020204" pitchFamily="34" charset="0"/>
                <a:cs typeface="Open Sans" panose="020B0606030504020204" pitchFamily="34" charset="0"/>
              </a:rPr>
              <a:t>(VFS</a:t>
            </a:r>
            <a:r>
              <a:rPr lang="zh-CN" altLang="en-US" sz="1400" dirty="0">
                <a:solidFill>
                  <a:srgbClr val="777777"/>
                </a:solidFill>
                <a:latin typeface="Open Sans" panose="020B0606030504020204" pitchFamily="34" charset="0"/>
                <a:cs typeface="Open Sans" panose="020B0606030504020204" pitchFamily="34" charset="0"/>
              </a:rPr>
              <a:t>规范了文件系统接口</a:t>
            </a:r>
            <a:r>
              <a:rPr lang="en-US" altLang="zh-CN" sz="1400" dirty="0">
                <a:solidFill>
                  <a:srgbClr val="777777"/>
                </a:solidFill>
                <a:latin typeface="Open Sans" panose="020B0606030504020204" pitchFamily="34" charset="0"/>
                <a:cs typeface="Open Sans" panose="020B0606030504020204" pitchFamily="34" charset="0"/>
              </a:rPr>
              <a:t>)</a:t>
            </a: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en-US" altLang="zh-CN" sz="1600" dirty="0">
                <a:latin typeface="Times New Roman" panose="02020603050405020304" pitchFamily="18" charset="0"/>
                <a:cs typeface="Times New Roman" panose="02020603050405020304" pitchFamily="18" charset="0"/>
              </a:rPr>
              <a:t>VFS</a:t>
            </a:r>
            <a:r>
              <a:rPr lang="zh-CN" altLang="en-US" sz="1600" dirty="0">
                <a:latin typeface="Times New Roman" panose="02020603050405020304" pitchFamily="18" charset="0"/>
                <a:cs typeface="Times New Roman" panose="02020603050405020304" pitchFamily="18" charset="0"/>
              </a:rPr>
              <a:t>层之下是具体文件系统实现。当读写请求经过</a:t>
            </a:r>
            <a:r>
              <a:rPr lang="en-US" altLang="zh-CN" sz="1600" dirty="0">
                <a:latin typeface="Times New Roman" panose="02020603050405020304" pitchFamily="18" charset="0"/>
                <a:cs typeface="Times New Roman" panose="02020603050405020304" pitchFamily="18" charset="0"/>
              </a:rPr>
              <a:t>VFS</a:t>
            </a:r>
            <a:r>
              <a:rPr lang="zh-CN" altLang="en-US" sz="1600" dirty="0">
                <a:latin typeface="Times New Roman" panose="02020603050405020304" pitchFamily="18" charset="0"/>
                <a:cs typeface="Times New Roman" panose="02020603050405020304" pitchFamily="18" charset="0"/>
              </a:rPr>
              <a:t>处理后</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会进一步调用具体文件系统的处理函数</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将文件操作转化为对</a:t>
            </a:r>
            <a:r>
              <a:rPr lang="en-US" altLang="zh-CN" sz="1600" dirty="0">
                <a:latin typeface="Times New Roman" panose="02020603050405020304" pitchFamily="18" charset="0"/>
                <a:cs typeface="Times New Roman" panose="02020603050405020304" pitchFamily="18" charset="0"/>
              </a:rPr>
              <a:t>block</a:t>
            </a:r>
            <a:r>
              <a:rPr lang="zh-CN" altLang="en-US" sz="1600" dirty="0">
                <a:latin typeface="Times New Roman" panose="02020603050405020304" pitchFamily="18" charset="0"/>
                <a:cs typeface="Times New Roman" panose="02020603050405020304" pitchFamily="18" charset="0"/>
              </a:rPr>
              <a:t>的操作</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即</a:t>
            </a:r>
            <a:r>
              <a:rPr lang="en-US" altLang="zh-CN" sz="1600" dirty="0">
                <a:latin typeface="Times New Roman" panose="02020603050405020304" pitchFamily="18" charset="0"/>
                <a:cs typeface="Times New Roman" panose="02020603050405020304" pitchFamily="18" charset="0"/>
              </a:rPr>
              <a:t>bio</a:t>
            </a:r>
            <a:r>
              <a:rPr lang="zh-CN" altLang="en-US" sz="1600" dirty="0">
                <a:latin typeface="Times New Roman" panose="02020603050405020304" pitchFamily="18" charset="0"/>
                <a:cs typeface="Times New Roman" panose="02020603050405020304" pitchFamily="18" charset="0"/>
              </a:rPr>
              <a:t>请求。</a:t>
            </a:r>
            <a:r>
              <a:rPr lang="en-US" altLang="zh-CN" sz="1400" dirty="0">
                <a:solidFill>
                  <a:srgbClr val="777777"/>
                </a:solidFill>
                <a:latin typeface="Open Sans" panose="020B0606030504020204" pitchFamily="34" charset="0"/>
                <a:cs typeface="Open Sans" panose="020B0606030504020204" pitchFamily="34" charset="0"/>
              </a:rPr>
              <a:t>(</a:t>
            </a:r>
            <a:r>
              <a:rPr lang="zh-CN" altLang="en-US" sz="1400" dirty="0">
                <a:solidFill>
                  <a:srgbClr val="777777"/>
                </a:solidFill>
                <a:latin typeface="Open Sans" panose="020B0606030504020204" pitchFamily="34" charset="0"/>
                <a:cs typeface="Open Sans" panose="020B0606030504020204" pitchFamily="34" charset="0"/>
              </a:rPr>
              <a:t>对文件路径的操作转换为对块的操作</a:t>
            </a:r>
            <a:r>
              <a:rPr lang="en-US" altLang="zh-CN" sz="1400" dirty="0">
                <a:solidFill>
                  <a:srgbClr val="777777"/>
                </a:solidFill>
                <a:latin typeface="Open Sans" panose="020B0606030504020204" pitchFamily="34" charset="0"/>
                <a:cs typeface="Open Sans" panose="020B0606030504020204" pitchFamily="34" charset="0"/>
              </a:rPr>
              <a:t>)</a:t>
            </a:r>
            <a:endParaRPr lang="zh-CN" altLang="en-US" sz="1400" dirty="0">
              <a:solidFill>
                <a:srgbClr val="777777"/>
              </a:solidFill>
              <a:latin typeface="Open Sans" panose="020B0606030504020204" pitchFamily="34" charset="0"/>
              <a:cs typeface="Open Sans" panose="020B0606030504020204" pitchFamily="34" charset="0"/>
            </a:endParaRPr>
          </a:p>
        </p:txBody>
      </p:sp>
      <p:pic>
        <p:nvPicPr>
          <p:cNvPr id="22" name="图片 21">
            <a:extLst>
              <a:ext uri="{FF2B5EF4-FFF2-40B4-BE49-F238E27FC236}">
                <a16:creationId xmlns:a16="http://schemas.microsoft.com/office/drawing/2014/main" id="{5C8B4AF9-FA9E-4575-A961-134D6E91CF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148" y="1187776"/>
            <a:ext cx="6052672" cy="5218737"/>
          </a:xfrm>
          <a:prstGeom prst="rect">
            <a:avLst/>
          </a:prstGeom>
        </p:spPr>
      </p:pic>
    </p:spTree>
    <p:extLst>
      <p:ext uri="{BB962C8B-B14F-4D97-AF65-F5344CB8AC3E}">
        <p14:creationId xmlns:p14="http://schemas.microsoft.com/office/powerpoint/2010/main" val="1730085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Linux I/O</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15" name="图片 14">
            <a:extLst>
              <a:ext uri="{FF2B5EF4-FFF2-40B4-BE49-F238E27FC236}">
                <a16:creationId xmlns:a16="http://schemas.microsoft.com/office/drawing/2014/main" id="{C37A6405-CD1E-4C91-BE61-7D0FEF56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148" y="1187776"/>
            <a:ext cx="6052672" cy="5218737"/>
          </a:xfrm>
          <a:prstGeom prst="rect">
            <a:avLst/>
          </a:prstGeom>
        </p:spPr>
      </p:pic>
      <p:sp>
        <p:nvSpPr>
          <p:cNvPr id="19" name="文本框 18">
            <a:extLst>
              <a:ext uri="{FF2B5EF4-FFF2-40B4-BE49-F238E27FC236}">
                <a16:creationId xmlns:a16="http://schemas.microsoft.com/office/drawing/2014/main" id="{05B463C1-BB9E-4543-8667-F14D04AFE65A}"/>
              </a:ext>
            </a:extLst>
          </p:cNvPr>
          <p:cNvSpPr txBox="1"/>
          <p:nvPr/>
        </p:nvSpPr>
        <p:spPr>
          <a:xfrm>
            <a:off x="385590" y="1209798"/>
            <a:ext cx="5654565" cy="7434728"/>
          </a:xfrm>
          <a:prstGeom prst="rect">
            <a:avLst/>
          </a:prstGeom>
          <a:noFill/>
        </p:spPr>
        <p:txBody>
          <a:bodyPr wrap="square">
            <a:spAutoFit/>
          </a:bodyPr>
          <a:lstStyle/>
          <a:p>
            <a:pPr algn="just">
              <a:lnSpc>
                <a:spcPct val="150000"/>
              </a:lnSpc>
            </a:pPr>
            <a:r>
              <a:rPr lang="zh-CN" altLang="en-US" sz="1600" dirty="0">
                <a:latin typeface="Times New Roman" panose="02020603050405020304" pitchFamily="18" charset="0"/>
                <a:cs typeface="Times New Roman" panose="02020603050405020304" pitchFamily="18" charset="0"/>
              </a:rPr>
              <a:t>文件系统产生的</a:t>
            </a:r>
            <a:r>
              <a:rPr lang="en-US" altLang="zh-CN" sz="1600" dirty="0">
                <a:latin typeface="Times New Roman" panose="02020603050405020304" pitchFamily="18" charset="0"/>
                <a:cs typeface="Times New Roman" panose="02020603050405020304" pitchFamily="18" charset="0"/>
              </a:rPr>
              <a:t>bio</a:t>
            </a:r>
            <a:r>
              <a:rPr lang="zh-CN" altLang="en-US" sz="1600" dirty="0">
                <a:latin typeface="Times New Roman" panose="02020603050405020304" pitchFamily="18" charset="0"/>
                <a:cs typeface="Times New Roman" panose="02020603050405020304" pitchFamily="18" charset="0"/>
              </a:rPr>
              <a:t>请求会被提交到</a:t>
            </a:r>
            <a:r>
              <a:rPr lang="zh-CN" altLang="en-US" sz="1600" b="1" dirty="0">
                <a:latin typeface="Times New Roman" panose="02020603050405020304" pitchFamily="18" charset="0"/>
                <a:cs typeface="Times New Roman" panose="02020603050405020304" pitchFamily="18" charset="0"/>
              </a:rPr>
              <a:t>块层</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Mq</a:t>
            </a:r>
            <a:r>
              <a:rPr lang="en-US" altLang="zh-CN" sz="1600" dirty="0">
                <a:latin typeface="Times New Roman" panose="02020603050405020304" pitchFamily="18" charset="0"/>
                <a:cs typeface="Times New Roman" panose="02020603050405020304" pitchFamily="18" charset="0"/>
              </a:rPr>
              <a:t>-Block Layer</a:t>
            </a:r>
            <a:r>
              <a:rPr lang="zh-CN" altLang="en-US" sz="1600" dirty="0">
                <a:latin typeface="Times New Roman" panose="02020603050405020304" pitchFamily="18" charset="0"/>
                <a:cs typeface="Times New Roman" panose="02020603050405020304" pitchFamily="18" charset="0"/>
              </a:rPr>
              <a:t>是</a:t>
            </a:r>
            <a:r>
              <a:rPr lang="en-US" altLang="zh-CN" sz="1600" dirty="0">
                <a:latin typeface="Times New Roman" panose="02020603050405020304" pitchFamily="18" charset="0"/>
                <a:cs typeface="Times New Roman" panose="02020603050405020304" pitchFamily="18" charset="0"/>
              </a:rPr>
              <a:t>Linux</a:t>
            </a:r>
            <a:r>
              <a:rPr lang="zh-CN" altLang="en-US" sz="1600" dirty="0">
                <a:latin typeface="Times New Roman" panose="02020603050405020304" pitchFamily="18" charset="0"/>
                <a:cs typeface="Times New Roman" panose="02020603050405020304" pitchFamily="18" charset="0"/>
              </a:rPr>
              <a:t>内核中用于处理块设备</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的子系统，它主要完成</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调度</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可自选策略包括</a:t>
            </a:r>
            <a:r>
              <a:rPr lang="en-US" altLang="zh-CN" sz="1600" dirty="0">
                <a:latin typeface="Times New Roman" panose="02020603050405020304" pitchFamily="18" charset="0"/>
                <a:cs typeface="Times New Roman" panose="02020603050405020304" pitchFamily="18" charset="0"/>
              </a:rPr>
              <a:t>CFQ</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DeadLine</a:t>
            </a:r>
            <a:r>
              <a:rPr lang="zh-CN" altLang="en-US" sz="1600" dirty="0">
                <a:latin typeface="Times New Roman" panose="02020603050405020304" pitchFamily="18" charset="0"/>
                <a:cs typeface="Times New Roman" panose="02020603050405020304" pitchFamily="18" charset="0"/>
              </a:rPr>
              <a:t>等</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、请求合并等工作。 </a:t>
            </a:r>
            <a:endParaRPr lang="en-US" altLang="zh-CN" sz="1600" dirty="0">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pPr>
            <a:r>
              <a:rPr lang="zh-CN" altLang="en-US" sz="1400" dirty="0">
                <a:solidFill>
                  <a:srgbClr val="777777"/>
                </a:solidFill>
                <a:latin typeface="Open Sans" panose="020B0606030504020204" pitchFamily="34" charset="0"/>
                <a:cs typeface="Open Sans" panose="020B0606030504020204" pitchFamily="34" charset="0"/>
              </a:rPr>
              <a:t>（块层进行</a:t>
            </a:r>
            <a:r>
              <a:rPr lang="en-US" altLang="zh-CN" sz="1400" dirty="0">
                <a:solidFill>
                  <a:srgbClr val="777777"/>
                </a:solidFill>
                <a:latin typeface="Open Sans" panose="020B0606030504020204" pitchFamily="34" charset="0"/>
                <a:cs typeface="Open Sans" panose="020B0606030504020204" pitchFamily="34" charset="0"/>
              </a:rPr>
              <a:t>I/O</a:t>
            </a:r>
            <a:r>
              <a:rPr lang="zh-CN" altLang="en-US" sz="1400" dirty="0">
                <a:solidFill>
                  <a:srgbClr val="777777"/>
                </a:solidFill>
                <a:latin typeface="Open Sans" panose="020B0606030504020204" pitchFamily="34" charset="0"/>
                <a:cs typeface="Open Sans" panose="020B0606030504020204" pitchFamily="34" charset="0"/>
              </a:rPr>
              <a:t>调度）</a:t>
            </a:r>
            <a:endParaRPr lang="en-US" altLang="zh-CN" sz="1400" dirty="0">
              <a:solidFill>
                <a:srgbClr val="777777"/>
              </a:solidFill>
              <a:latin typeface="Open Sans" panose="020B0606030504020204" pitchFamily="34" charset="0"/>
              <a:cs typeface="Open Sans" panose="020B0606030504020204" pitchFamily="34" charset="0"/>
            </a:endParaRP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pPr>
            <a:r>
              <a:rPr lang="zh-CN" altLang="en-US" sz="1600" dirty="0">
                <a:latin typeface="Times New Roman" panose="02020603050405020304" pitchFamily="18" charset="0"/>
                <a:cs typeface="Times New Roman" panose="02020603050405020304" pitchFamily="18" charset="0"/>
              </a:rPr>
              <a:t>经过</a:t>
            </a:r>
            <a:r>
              <a:rPr lang="en-US" altLang="zh-CN" sz="1600" dirty="0">
                <a:latin typeface="Times New Roman" panose="02020603050405020304" pitchFamily="18" charset="0"/>
                <a:cs typeface="Times New Roman" panose="02020603050405020304" pitchFamily="18" charset="0"/>
              </a:rPr>
              <a:t>Block Layer</a:t>
            </a:r>
            <a:r>
              <a:rPr lang="zh-CN" altLang="en-US" sz="1600" dirty="0">
                <a:latin typeface="Times New Roman" panose="02020603050405020304" pitchFamily="18" charset="0"/>
                <a:cs typeface="Times New Roman" panose="02020603050405020304" pitchFamily="18" charset="0"/>
              </a:rPr>
              <a:t>处理的</a:t>
            </a:r>
            <a:r>
              <a:rPr lang="en-US" altLang="zh-CN" sz="1600" dirty="0">
                <a:latin typeface="Times New Roman" panose="02020603050405020304" pitchFamily="18" charset="0"/>
                <a:cs typeface="Times New Roman" panose="02020603050405020304" pitchFamily="18" charset="0"/>
              </a:rPr>
              <a:t>bio</a:t>
            </a:r>
            <a:r>
              <a:rPr lang="zh-CN" altLang="en-US" sz="1600" dirty="0">
                <a:latin typeface="Times New Roman" panose="02020603050405020304" pitchFamily="18" charset="0"/>
                <a:cs typeface="Times New Roman" panose="02020603050405020304" pitchFamily="18" charset="0"/>
              </a:rPr>
              <a:t>请求会进一步下发到</a:t>
            </a:r>
            <a:r>
              <a:rPr lang="zh-CN" altLang="en-US" sz="1600" b="1" dirty="0">
                <a:latin typeface="Times New Roman" panose="02020603050405020304" pitchFamily="18" charset="0"/>
                <a:cs typeface="Times New Roman" panose="02020603050405020304" pitchFamily="18" charset="0"/>
              </a:rPr>
              <a:t>设备驱动</a:t>
            </a:r>
            <a:r>
              <a:rPr lang="zh-CN" altLang="en-US" sz="1600" dirty="0">
                <a:latin typeface="Times New Roman" panose="02020603050405020304" pitchFamily="18" charset="0"/>
                <a:cs typeface="Times New Roman" panose="02020603050405020304" pitchFamily="18" charset="0"/>
              </a:rPr>
              <a:t>。这里有两条路径</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经过</a:t>
            </a:r>
            <a:r>
              <a:rPr lang="en-US" altLang="zh-CN" sz="1600" dirty="0">
                <a:latin typeface="Times New Roman" panose="02020603050405020304" pitchFamily="18" charset="0"/>
                <a:cs typeface="Times New Roman" panose="02020603050405020304" pitchFamily="18" charset="0"/>
              </a:rPr>
              <a:t>Pre-core software queue</a:t>
            </a:r>
            <a:r>
              <a:rPr lang="zh-CN" altLang="en-US" sz="1600" dirty="0">
                <a:latin typeface="Times New Roman" panose="02020603050405020304" pitchFamily="18" charset="0"/>
                <a:cs typeface="Times New Roman" panose="02020603050405020304" pitchFamily="18" charset="0"/>
              </a:rPr>
              <a:t>进入到通用块设备驱动；或者绕过通用块设备</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直接进入到设备自己的硬件调度队列。</a:t>
            </a:r>
            <a:r>
              <a:rPr lang="zh-CN" altLang="en-US" sz="1400" dirty="0">
                <a:solidFill>
                  <a:srgbClr val="777777"/>
                </a:solidFill>
                <a:latin typeface="Open Sans" panose="020B0606030504020204" pitchFamily="34" charset="0"/>
                <a:cs typeface="Open Sans" panose="020B0606030504020204" pitchFamily="34" charset="0"/>
              </a:rPr>
              <a:t>（下发给通用块设备驱动 </a:t>
            </a:r>
            <a:r>
              <a:rPr lang="en-US" altLang="zh-CN" sz="1400" dirty="0">
                <a:solidFill>
                  <a:srgbClr val="777777"/>
                </a:solidFill>
                <a:latin typeface="Open Sans" panose="020B0606030504020204" pitchFamily="34" charset="0"/>
                <a:cs typeface="Open Sans" panose="020B0606030504020204" pitchFamily="34" charset="0"/>
              </a:rPr>
              <a:t>or </a:t>
            </a:r>
            <a:r>
              <a:rPr lang="zh-CN" altLang="en-US" sz="1400" dirty="0">
                <a:solidFill>
                  <a:srgbClr val="777777"/>
                </a:solidFill>
                <a:latin typeface="Open Sans" panose="020B0606030504020204" pitchFamily="34" charset="0"/>
                <a:cs typeface="Open Sans" panose="020B0606030504020204" pitchFamily="34" charset="0"/>
              </a:rPr>
              <a:t>其他设备驱动）</a:t>
            </a:r>
            <a:endParaRPr lang="en-US" altLang="zh-CN" sz="1400" dirty="0">
              <a:solidFill>
                <a:srgbClr val="777777"/>
              </a:solidFill>
              <a:latin typeface="Open Sans" panose="020B0606030504020204" pitchFamily="34" charset="0"/>
              <a:cs typeface="Open Sans" panose="020B0606030504020204" pitchFamily="34" charset="0"/>
            </a:endParaRP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最终</a:t>
            </a:r>
            <a:r>
              <a:rPr lang="en-US" altLang="zh-CN" sz="1600" dirty="0">
                <a:latin typeface="Times New Roman" panose="02020603050405020304" pitchFamily="18" charset="0"/>
                <a:cs typeface="Times New Roman" panose="02020603050405020304" pitchFamily="18" charset="0"/>
              </a:rPr>
              <a:t>Bio</a:t>
            </a:r>
            <a:r>
              <a:rPr lang="zh-CN" altLang="en-US" sz="1600" dirty="0">
                <a:latin typeface="Times New Roman" panose="02020603050405020304" pitchFamily="18" charset="0"/>
                <a:cs typeface="Times New Roman" panose="02020603050405020304" pitchFamily="18" charset="0"/>
              </a:rPr>
              <a:t>请求都会被转化成</a:t>
            </a:r>
            <a:r>
              <a:rPr lang="zh-CN" altLang="en-US" sz="1600" b="1" dirty="0">
                <a:latin typeface="Times New Roman" panose="02020603050405020304" pitchFamily="18" charset="0"/>
                <a:cs typeface="Times New Roman" panose="02020603050405020304" pitchFamily="18" charset="0"/>
              </a:rPr>
              <a:t>具体设备</a:t>
            </a:r>
            <a:r>
              <a:rPr lang="zh-CN" altLang="en-US" sz="1600" dirty="0">
                <a:latin typeface="Times New Roman" panose="02020603050405020304" pitchFamily="18" charset="0"/>
                <a:cs typeface="Times New Roman" panose="02020603050405020304" pitchFamily="18" charset="0"/>
              </a:rPr>
              <a:t>的命令</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如</a:t>
            </a:r>
            <a:r>
              <a:rPr lang="en-US" altLang="zh-CN" sz="1600" dirty="0">
                <a:latin typeface="Times New Roman" panose="02020603050405020304" pitchFamily="18" charset="0"/>
                <a:cs typeface="Times New Roman" panose="02020603050405020304" pitchFamily="18" charset="0"/>
              </a:rPr>
              <a:t>SCSI</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SCSI Command</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AHCI</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ATA Command</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的</a:t>
            </a:r>
            <a:r>
              <a:rPr lang="en-US" altLang="zh-CN" sz="1600" dirty="0" err="1">
                <a:latin typeface="Times New Roman" panose="02020603050405020304" pitchFamily="18" charset="0"/>
                <a:cs typeface="Times New Roman" panose="02020603050405020304" pitchFamily="18" charset="0"/>
              </a:rPr>
              <a:t>NVMe</a:t>
            </a:r>
            <a:r>
              <a:rPr lang="en-US" altLang="zh-CN" sz="1600" dirty="0">
                <a:latin typeface="Times New Roman" panose="02020603050405020304" pitchFamily="18" charset="0"/>
                <a:cs typeface="Times New Roman" panose="02020603050405020304" pitchFamily="18" charset="0"/>
              </a:rPr>
              <a:t> Command</a:t>
            </a:r>
            <a:r>
              <a:rPr lang="zh-CN" altLang="en-US" sz="1600" dirty="0">
                <a:latin typeface="Times New Roman" panose="02020603050405020304" pitchFamily="18" charset="0"/>
                <a:cs typeface="Times New Roman" panose="02020603050405020304" pitchFamily="18" charset="0"/>
              </a:rPr>
              <a:t>等</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然后添加到设备自己的队列中等待处理。 </a:t>
            </a: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5084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Linux I/O</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15" name="图片 14">
            <a:extLst>
              <a:ext uri="{FF2B5EF4-FFF2-40B4-BE49-F238E27FC236}">
                <a16:creationId xmlns:a16="http://schemas.microsoft.com/office/drawing/2014/main" id="{C37A6405-CD1E-4C91-BE61-7D0FEF56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8968" y="1295400"/>
            <a:ext cx="5927851" cy="5111114"/>
          </a:xfrm>
          <a:prstGeom prst="rect">
            <a:avLst/>
          </a:prstGeom>
        </p:spPr>
      </p:pic>
      <p:sp>
        <p:nvSpPr>
          <p:cNvPr id="16" name="文本框 15">
            <a:extLst>
              <a:ext uri="{FF2B5EF4-FFF2-40B4-BE49-F238E27FC236}">
                <a16:creationId xmlns:a16="http://schemas.microsoft.com/office/drawing/2014/main" id="{AA1304BA-FC21-4BF1-AAD2-C2D30FA7809F}"/>
              </a:ext>
            </a:extLst>
          </p:cNvPr>
          <p:cNvSpPr txBox="1"/>
          <p:nvPr/>
        </p:nvSpPr>
        <p:spPr>
          <a:xfrm>
            <a:off x="393473" y="1218778"/>
            <a:ext cx="5927851" cy="4854662"/>
          </a:xfrm>
          <a:prstGeom prst="rect">
            <a:avLst/>
          </a:prstGeom>
          <a:noFill/>
        </p:spPr>
        <p:txBody>
          <a:bodyPr wrap="square">
            <a:spAutoFit/>
          </a:bodyPr>
          <a:lstStyle/>
          <a:p>
            <a:pPr algn="just">
              <a:lnSpc>
                <a:spcPct val="150000"/>
              </a:lnSpc>
            </a:pPr>
            <a:r>
              <a:rPr lang="zh-CN" altLang="en-US" sz="1600" b="1" dirty="0">
                <a:latin typeface="Times New Roman" panose="02020603050405020304" pitchFamily="18" charset="0"/>
                <a:cs typeface="Times New Roman" panose="02020603050405020304" pitchFamily="18" charset="0"/>
              </a:rPr>
              <a:t>以</a:t>
            </a:r>
            <a:r>
              <a:rPr lang="en-US" altLang="zh-CN" sz="1600" b="1" dirty="0" err="1">
                <a:latin typeface="Times New Roman" panose="02020603050405020304" pitchFamily="18" charset="0"/>
                <a:cs typeface="Times New Roman" panose="02020603050405020304" pitchFamily="18" charset="0"/>
              </a:rPr>
              <a:t>NVMe</a:t>
            </a:r>
            <a:r>
              <a:rPr lang="zh-CN" altLang="en-US" sz="1600" b="1" dirty="0">
                <a:latin typeface="Times New Roman" panose="02020603050405020304" pitchFamily="18" charset="0"/>
                <a:cs typeface="Times New Roman" panose="02020603050405020304" pitchFamily="18" charset="0"/>
              </a:rPr>
              <a:t>设备为例，</a:t>
            </a:r>
            <a:r>
              <a:rPr lang="zh-CN" altLang="en-US" sz="1600" dirty="0">
                <a:latin typeface="Times New Roman" panose="02020603050405020304" pitchFamily="18" charset="0"/>
                <a:cs typeface="Times New Roman" panose="02020603050405020304" pitchFamily="18" charset="0"/>
              </a:rPr>
              <a:t>设备需维护一个内部队列（如</a:t>
            </a:r>
            <a:r>
              <a:rPr lang="en-US" altLang="zh-CN" sz="1600" dirty="0" err="1">
                <a:latin typeface="Times New Roman" panose="02020603050405020304" pitchFamily="18" charset="0"/>
                <a:cs typeface="Times New Roman" panose="02020603050405020304" pitchFamily="18" charset="0"/>
              </a:rPr>
              <a:t>nvme_queue_rq</a:t>
            </a:r>
            <a:r>
              <a:rPr lang="zh-CN" altLang="en-US" sz="1600" dirty="0">
                <a:latin typeface="Times New Roman" panose="02020603050405020304" pitchFamily="18" charset="0"/>
                <a:cs typeface="Times New Roman" panose="02020603050405020304" pitchFamily="18" charset="0"/>
              </a:rPr>
              <a:t>），用于保存接收到的</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请求。当设备驱动程序从内部队列中取出请求后，它会生成对应的硬件命令（如</a:t>
            </a:r>
            <a:r>
              <a:rPr lang="en-US" altLang="zh-CN" sz="1600" dirty="0" err="1">
                <a:latin typeface="Times New Roman" panose="02020603050405020304" pitchFamily="18" charset="0"/>
                <a:cs typeface="Times New Roman" panose="02020603050405020304" pitchFamily="18" charset="0"/>
              </a:rPr>
              <a:t>NVMe</a:t>
            </a:r>
            <a:r>
              <a:rPr lang="en-US" altLang="zh-CN" sz="1600" dirty="0">
                <a:latin typeface="Times New Roman" panose="02020603050405020304" pitchFamily="18" charset="0"/>
                <a:cs typeface="Times New Roman" panose="02020603050405020304" pitchFamily="18" charset="0"/>
              </a:rPr>
              <a:t> Command</a:t>
            </a:r>
            <a:r>
              <a:rPr lang="zh-CN" altLang="en-US" sz="1600" dirty="0">
                <a:latin typeface="Times New Roman" panose="02020603050405020304" pitchFamily="18" charset="0"/>
                <a:cs typeface="Times New Roman" panose="02020603050405020304" pitchFamily="18" charset="0"/>
              </a:rPr>
              <a:t>），并通过提交队列（</a:t>
            </a:r>
            <a:r>
              <a:rPr lang="en-US" altLang="zh-CN" sz="1600" dirty="0">
                <a:latin typeface="Times New Roman" panose="02020603050405020304" pitchFamily="18" charset="0"/>
                <a:cs typeface="Times New Roman" panose="02020603050405020304" pitchFamily="18" charset="0"/>
              </a:rPr>
              <a:t>SQ</a:t>
            </a:r>
            <a:r>
              <a:rPr lang="zh-CN" altLang="en-US" sz="1600" dirty="0">
                <a:latin typeface="Times New Roman" panose="02020603050405020304" pitchFamily="18" charset="0"/>
                <a:cs typeface="Times New Roman" panose="02020603050405020304" pitchFamily="18" charset="0"/>
              </a:rPr>
              <a:t>）和完成队列（</a:t>
            </a:r>
            <a:r>
              <a:rPr lang="en-US" altLang="zh-CN" sz="1600" dirty="0">
                <a:latin typeface="Times New Roman" panose="02020603050405020304" pitchFamily="18" charset="0"/>
                <a:cs typeface="Times New Roman" panose="02020603050405020304" pitchFamily="18" charset="0"/>
              </a:rPr>
              <a:t>CQ</a:t>
            </a:r>
            <a:r>
              <a:rPr lang="zh-CN" altLang="en-US" sz="1600" dirty="0">
                <a:latin typeface="Times New Roman" panose="02020603050405020304" pitchFamily="18" charset="0"/>
                <a:cs typeface="Times New Roman" panose="02020603050405020304" pitchFamily="18" charset="0"/>
              </a:rPr>
              <a:t>）的方式将命令提交给硬件处理。这种</a:t>
            </a:r>
            <a:r>
              <a:rPr lang="en-US" altLang="zh-CN" sz="1600" dirty="0">
                <a:latin typeface="Times New Roman" panose="02020603050405020304" pitchFamily="18" charset="0"/>
                <a:cs typeface="Times New Roman" panose="02020603050405020304" pitchFamily="18" charset="0"/>
              </a:rPr>
              <a:t>SQ/CQ</a:t>
            </a:r>
            <a:r>
              <a:rPr lang="zh-CN" altLang="en-US" sz="1600" dirty="0">
                <a:latin typeface="Times New Roman" panose="02020603050405020304" pitchFamily="18" charset="0"/>
                <a:cs typeface="Times New Roman" panose="02020603050405020304" pitchFamily="18" charset="0"/>
              </a:rPr>
              <a:t>机制是</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标准中规定的接口规范。</a:t>
            </a: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zh-CN" altLang="en-US" sz="1600" b="1" dirty="0">
                <a:latin typeface="Times New Roman" panose="02020603050405020304" pitchFamily="18" charset="0"/>
                <a:cs typeface="Times New Roman" panose="02020603050405020304" pitchFamily="18" charset="0"/>
              </a:rPr>
              <a:t>当设备完成请求处理后</a:t>
            </a:r>
            <a:r>
              <a:rPr lang="zh-CN" altLang="en-US" sz="1600" dirty="0">
                <a:latin typeface="Times New Roman" panose="02020603050405020304" pitchFamily="18" charset="0"/>
                <a:cs typeface="Times New Roman" panose="02020603050405020304" pitchFamily="18" charset="0"/>
              </a:rPr>
              <a:t>，会产生一个完成事件，驱动程序会从</a:t>
            </a:r>
            <a:r>
              <a:rPr lang="en-US" altLang="zh-CN" sz="1600" dirty="0">
                <a:latin typeface="Times New Roman" panose="02020603050405020304" pitchFamily="18" charset="0"/>
                <a:cs typeface="Times New Roman" panose="02020603050405020304" pitchFamily="18" charset="0"/>
              </a:rPr>
              <a:t>CQ</a:t>
            </a:r>
            <a:r>
              <a:rPr lang="zh-CN" altLang="en-US" sz="1600" dirty="0">
                <a:latin typeface="Times New Roman" panose="02020603050405020304" pitchFamily="18" charset="0"/>
                <a:cs typeface="Times New Roman" panose="02020603050405020304" pitchFamily="18" charset="0"/>
              </a:rPr>
              <a:t>中取出该事件，并结束整个</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处理流程。此时，</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的完成信息会通过不同路径返回到应用程序。例如：对于异步</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请求，内核会调用应用程序注册的完成回调函数来处理结果；而对于</a:t>
            </a:r>
            <a:r>
              <a:rPr lang="en-US" altLang="zh-CN" sz="1600" dirty="0">
                <a:latin typeface="Times New Roman" panose="02020603050405020304" pitchFamily="18" charset="0"/>
                <a:cs typeface="Times New Roman" panose="02020603050405020304" pitchFamily="18" charset="0"/>
              </a:rPr>
              <a:t>POSIX</a:t>
            </a:r>
            <a:r>
              <a:rPr lang="zh-CN" altLang="en-US" sz="1600" dirty="0">
                <a:latin typeface="Times New Roman" panose="02020603050405020304" pitchFamily="18" charset="0"/>
                <a:cs typeface="Times New Roman" panose="02020603050405020304" pitchFamily="18" charset="0"/>
              </a:rPr>
              <a:t>标准下的同步请求，应用程序在系统调用中阻塞的进程会被重新唤醒，以继续处理。 </a:t>
            </a:r>
          </a:p>
        </p:txBody>
      </p:sp>
    </p:spTree>
    <p:extLst>
      <p:ext uri="{BB962C8B-B14F-4D97-AF65-F5344CB8AC3E}">
        <p14:creationId xmlns:p14="http://schemas.microsoft.com/office/powerpoint/2010/main" val="21083895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30,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内核旁路</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——SPDK</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6" name="文本框 15">
            <a:extLst>
              <a:ext uri="{FF2B5EF4-FFF2-40B4-BE49-F238E27FC236}">
                <a16:creationId xmlns:a16="http://schemas.microsoft.com/office/drawing/2014/main" id="{BEEFAC5E-B1D2-4D87-96FD-9E6E9873ACB3}"/>
              </a:ext>
            </a:extLst>
          </p:cNvPr>
          <p:cNvSpPr txBox="1"/>
          <p:nvPr/>
        </p:nvSpPr>
        <p:spPr>
          <a:xfrm>
            <a:off x="385589" y="997555"/>
            <a:ext cx="11304541" cy="1900007"/>
          </a:xfrm>
          <a:prstGeom prst="rect">
            <a:avLst/>
          </a:prstGeom>
          <a:noFill/>
        </p:spPr>
        <p:txBody>
          <a:bodyPr wrap="square">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内核旁路</a:t>
            </a:r>
            <a:endPar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在传统的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模型中，用户空间的应用程序需要通过系统调用与内核交互，这会导致多次上下文切换和内存拷贝，增加了操作的延迟。而 </a:t>
            </a:r>
            <a:r>
              <a:rPr lang="en-US" altLang="zh-CN" sz="1600" dirty="0">
                <a:latin typeface="Times New Roman" panose="02020603050405020304" pitchFamily="18" charset="0"/>
                <a:cs typeface="Times New Roman" panose="02020603050405020304" pitchFamily="18" charset="0"/>
              </a:rPr>
              <a:t>SPDK </a:t>
            </a:r>
            <a:r>
              <a:rPr lang="zh-CN" altLang="en-US" sz="1600" dirty="0">
                <a:latin typeface="Times New Roman" panose="02020603050405020304" pitchFamily="18" charset="0"/>
                <a:cs typeface="Times New Roman" panose="02020603050405020304" pitchFamily="18" charset="0"/>
              </a:rPr>
              <a:t>通过直接与设备进行交互，消除了这些开销。</a:t>
            </a:r>
            <a:endPar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150000"/>
              </a:lnSpc>
            </a:pPr>
            <a:r>
              <a:rPr lang="en-US" altLang="zh-CN" sz="1600" dirty="0">
                <a:latin typeface="Times New Roman" panose="02020603050405020304" pitchFamily="18" charset="0"/>
                <a:cs typeface="Times New Roman" panose="02020603050405020304" pitchFamily="18" charset="0"/>
              </a:rPr>
              <a:t>SPDK </a:t>
            </a:r>
            <a:r>
              <a:rPr lang="zh-CN" altLang="en-US" sz="1600" dirty="0">
                <a:latin typeface="Times New Roman" panose="02020603050405020304" pitchFamily="18" charset="0"/>
                <a:cs typeface="Times New Roman" panose="02020603050405020304" pitchFamily="18" charset="0"/>
              </a:rPr>
              <a:t>的核心理念是绕过 </a:t>
            </a:r>
            <a:r>
              <a:rPr lang="en-US" altLang="zh-CN" sz="1600" dirty="0">
                <a:latin typeface="Times New Roman" panose="02020603050405020304" pitchFamily="18" charset="0"/>
                <a:cs typeface="Times New Roman" panose="02020603050405020304" pitchFamily="18" charset="0"/>
              </a:rPr>
              <a:t>Linux </a:t>
            </a:r>
            <a:r>
              <a:rPr lang="zh-CN" altLang="en-US" sz="1600" dirty="0">
                <a:latin typeface="Times New Roman" panose="02020603050405020304" pitchFamily="18" charset="0"/>
                <a:cs typeface="Times New Roman" panose="02020603050405020304" pitchFamily="18" charset="0"/>
              </a:rPr>
              <a:t>内核的传统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栈，直接在用户空间管理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设备。这种内核旁路技术可以避免在内核与用户空间之间的上下文切换，减少系统调用的开销，从而提升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操作的效率。</a:t>
            </a:r>
          </a:p>
        </p:txBody>
      </p:sp>
      <p:sp>
        <p:nvSpPr>
          <p:cNvPr id="19" name="文本框 18">
            <a:extLst>
              <a:ext uri="{FF2B5EF4-FFF2-40B4-BE49-F238E27FC236}">
                <a16:creationId xmlns:a16="http://schemas.microsoft.com/office/drawing/2014/main" id="{8D0A0D30-9499-447C-9870-EBE457E45867}"/>
              </a:ext>
            </a:extLst>
          </p:cNvPr>
          <p:cNvSpPr txBox="1"/>
          <p:nvPr/>
        </p:nvSpPr>
        <p:spPr>
          <a:xfrm>
            <a:off x="385589" y="3395361"/>
            <a:ext cx="10839458" cy="1161344"/>
          </a:xfrm>
          <a:prstGeom prst="rect">
            <a:avLst/>
          </a:prstGeom>
          <a:noFill/>
        </p:spPr>
        <p:txBody>
          <a:bodyPr wrap="square">
            <a:spAutoFit/>
          </a:bodyPr>
          <a:lstStyle/>
          <a:p>
            <a:pPr indent="-342900">
              <a:lnSpc>
                <a:spcPct val="150000"/>
              </a:lnSpc>
              <a:buFont typeface="+mj-lt"/>
              <a:buAutoNum type="arabicPeriod"/>
            </a:pPr>
            <a:r>
              <a:rPr lang="zh-CN" altLang="en-US" sz="1600" dirty="0">
                <a:latin typeface="Times New Roman" panose="02020603050405020304" pitchFamily="18" charset="0"/>
                <a:cs typeface="Times New Roman" panose="02020603050405020304" pitchFamily="18" charset="0"/>
              </a:rPr>
              <a:t>通过减少或完全消除内核在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操作中的参与，</a:t>
            </a:r>
            <a:r>
              <a:rPr lang="en-US" altLang="zh-CN" sz="1600" dirty="0">
                <a:latin typeface="Times New Roman" panose="02020603050405020304" pitchFamily="18" charset="0"/>
                <a:cs typeface="Times New Roman" panose="02020603050405020304" pitchFamily="18" charset="0"/>
              </a:rPr>
              <a:t>SPDK </a:t>
            </a:r>
            <a:r>
              <a:rPr lang="zh-CN" altLang="en-US" sz="1600" dirty="0">
                <a:latin typeface="Times New Roman" panose="02020603050405020304" pitchFamily="18" charset="0"/>
                <a:cs typeface="Times New Roman" panose="02020603050405020304" pitchFamily="18" charset="0"/>
              </a:rPr>
              <a:t>能够显著提高存储设备的访问速度。在某些高性能应用中，比如数据库、虚拟化环境和软件定义存储系统，</a:t>
            </a:r>
            <a:r>
              <a:rPr lang="en-US" altLang="zh-CN" sz="1600" dirty="0">
                <a:latin typeface="Times New Roman" panose="02020603050405020304" pitchFamily="18" charset="0"/>
                <a:cs typeface="Times New Roman" panose="02020603050405020304" pitchFamily="18" charset="0"/>
              </a:rPr>
              <a:t>SPDK </a:t>
            </a:r>
            <a:r>
              <a:rPr lang="zh-CN" altLang="en-US" sz="1600" dirty="0">
                <a:latin typeface="Times New Roman" panose="02020603050405020304" pitchFamily="18" charset="0"/>
                <a:cs typeface="Times New Roman" panose="02020603050405020304" pitchFamily="18" charset="0"/>
              </a:rPr>
              <a:t>可以提供数倍于传统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栈的性能。</a:t>
            </a:r>
            <a:endParaRPr lang="en-US" altLang="zh-CN" sz="1600" dirty="0">
              <a:latin typeface="Times New Roman" panose="02020603050405020304" pitchFamily="18" charset="0"/>
              <a:cs typeface="Times New Roman" panose="02020603050405020304" pitchFamily="18" charset="0"/>
            </a:endParaRPr>
          </a:p>
          <a:p>
            <a:pPr indent="-342900">
              <a:lnSpc>
                <a:spcPct val="150000"/>
              </a:lnSpc>
              <a:buFont typeface="+mj-lt"/>
              <a:buAutoNum type="arabicPeriod"/>
            </a:pPr>
            <a:r>
              <a:rPr lang="en-US" altLang="zh-CN" sz="1600" dirty="0">
                <a:latin typeface="Times New Roman" panose="02020603050405020304" pitchFamily="18" charset="0"/>
                <a:cs typeface="Times New Roman" panose="02020603050405020304" pitchFamily="18" charset="0"/>
              </a:rPr>
              <a:t>SPDK </a:t>
            </a:r>
            <a:r>
              <a:rPr lang="zh-CN" altLang="en-US" sz="1600" dirty="0">
                <a:latin typeface="Times New Roman" panose="02020603050405020304" pitchFamily="18" charset="0"/>
                <a:cs typeface="Times New Roman" panose="02020603050405020304" pitchFamily="18" charset="0"/>
              </a:rPr>
              <a:t>提供了丰富的库和 </a:t>
            </a:r>
            <a:r>
              <a:rPr lang="en-US" altLang="zh-CN" sz="1600" dirty="0">
                <a:latin typeface="Times New Roman" panose="02020603050405020304" pitchFamily="18" charset="0"/>
                <a:cs typeface="Times New Roman" panose="02020603050405020304" pitchFamily="18" charset="0"/>
              </a:rPr>
              <a:t>API</a:t>
            </a:r>
            <a:r>
              <a:rPr lang="zh-CN" altLang="en-US" sz="1600" dirty="0">
                <a:latin typeface="Times New Roman" panose="02020603050405020304" pitchFamily="18" charset="0"/>
                <a:cs typeface="Times New Roman" panose="02020603050405020304" pitchFamily="18" charset="0"/>
              </a:rPr>
              <a:t>，支持构建高度定制化的存储解决方案。</a:t>
            </a:r>
          </a:p>
        </p:txBody>
      </p:sp>
      <p:sp>
        <p:nvSpPr>
          <p:cNvPr id="22" name="文本框 21">
            <a:extLst>
              <a:ext uri="{FF2B5EF4-FFF2-40B4-BE49-F238E27FC236}">
                <a16:creationId xmlns:a16="http://schemas.microsoft.com/office/drawing/2014/main" id="{4310429F-AB6D-4E2D-ABB1-0F5B29327632}"/>
              </a:ext>
            </a:extLst>
          </p:cNvPr>
          <p:cNvSpPr txBox="1"/>
          <p:nvPr/>
        </p:nvSpPr>
        <p:spPr>
          <a:xfrm>
            <a:off x="385589" y="3026239"/>
            <a:ext cx="6097314" cy="338554"/>
          </a:xfrm>
          <a:prstGeom prst="rect">
            <a:avLst/>
          </a:prstGeom>
          <a:noFill/>
        </p:spPr>
        <p:txBody>
          <a:bodyPr wrap="square">
            <a:spAutoFit/>
          </a:bodyPr>
          <a:lstStyle/>
          <a:p>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优势</a:t>
            </a:r>
          </a:p>
        </p:txBody>
      </p:sp>
      <p:sp>
        <p:nvSpPr>
          <p:cNvPr id="27" name="文本框 26">
            <a:extLst>
              <a:ext uri="{FF2B5EF4-FFF2-40B4-BE49-F238E27FC236}">
                <a16:creationId xmlns:a16="http://schemas.microsoft.com/office/drawing/2014/main" id="{109F0E69-7A06-4DC8-BB6C-FD5A767F0FDF}"/>
              </a:ext>
            </a:extLst>
          </p:cNvPr>
          <p:cNvSpPr txBox="1"/>
          <p:nvPr/>
        </p:nvSpPr>
        <p:spPr>
          <a:xfrm>
            <a:off x="385589" y="5146937"/>
            <a:ext cx="10839458" cy="1525418"/>
          </a:xfrm>
          <a:prstGeom prst="rect">
            <a:avLst/>
          </a:prstGeom>
          <a:noFill/>
        </p:spPr>
        <p:txBody>
          <a:bodyPr wrap="square">
            <a:spAutoFit/>
          </a:bodyPr>
          <a:lstStyle/>
          <a:p>
            <a:pPr indent="-342900">
              <a:lnSpc>
                <a:spcPct val="150000"/>
              </a:lnSpc>
              <a:buFont typeface="+mj-lt"/>
              <a:buAutoNum type="arabicPeriod"/>
            </a:pPr>
            <a:r>
              <a:rPr lang="zh-CN" altLang="en-US" sz="1600" b="1" dirty="0"/>
              <a:t>开发复杂性</a:t>
            </a:r>
            <a:r>
              <a:rPr lang="zh-CN" altLang="en-US" sz="1600" dirty="0"/>
              <a:t>：绕过内核意味着开发者需要自己处理 </a:t>
            </a:r>
            <a:r>
              <a:rPr lang="en-US" altLang="zh-CN" sz="1600" dirty="0"/>
              <a:t>I/O </a:t>
            </a:r>
            <a:r>
              <a:rPr lang="zh-CN" altLang="en-US" sz="1600" dirty="0"/>
              <a:t>操作的所有细节</a:t>
            </a:r>
            <a:endParaRPr lang="en-US" altLang="zh-CN" sz="1600" dirty="0"/>
          </a:p>
          <a:p>
            <a:pPr indent="-342900">
              <a:lnSpc>
                <a:spcPct val="150000"/>
              </a:lnSpc>
              <a:buFont typeface="+mj-lt"/>
              <a:buAutoNum type="arabicPeriod"/>
            </a:pPr>
            <a:r>
              <a:rPr lang="zh-CN" altLang="en-US" sz="1600" b="1" dirty="0"/>
              <a:t>系统兼容性</a:t>
            </a:r>
            <a:r>
              <a:rPr lang="zh-CN" altLang="en-US" sz="1600" dirty="0"/>
              <a:t>：由于不使用标准的内核 </a:t>
            </a:r>
            <a:r>
              <a:rPr lang="en-US" altLang="zh-CN" sz="1600" dirty="0"/>
              <a:t>I/O </a:t>
            </a:r>
            <a:r>
              <a:rPr lang="zh-CN" altLang="en-US" sz="1600" dirty="0"/>
              <a:t>栈，</a:t>
            </a:r>
            <a:r>
              <a:rPr lang="en-US" altLang="zh-CN" sz="1600" dirty="0"/>
              <a:t>SPDK </a:t>
            </a:r>
            <a:r>
              <a:rPr lang="zh-CN" altLang="en-US" sz="1600" dirty="0"/>
              <a:t>可能在某些系统中遇到兼容性问题，特别是在与其他依赖内核 </a:t>
            </a:r>
            <a:r>
              <a:rPr lang="en-US" altLang="zh-CN" sz="1600" dirty="0"/>
              <a:t>I/O </a:t>
            </a:r>
            <a:r>
              <a:rPr lang="zh-CN" altLang="en-US" sz="1600" dirty="0"/>
              <a:t>栈的应用程序或工具集成时。</a:t>
            </a:r>
          </a:p>
          <a:p>
            <a:pPr indent="-342900">
              <a:lnSpc>
                <a:spcPct val="150000"/>
              </a:lnSpc>
              <a:buFont typeface="+mj-lt"/>
              <a:buAutoNum type="arabicPeriod"/>
            </a:pPr>
            <a:endParaRPr lang="zh-CN" altLang="en-US" sz="16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B82DD7FA-98DE-4EA6-8EC0-B8406E3DAEEC}"/>
              </a:ext>
            </a:extLst>
          </p:cNvPr>
          <p:cNvSpPr txBox="1"/>
          <p:nvPr/>
        </p:nvSpPr>
        <p:spPr>
          <a:xfrm>
            <a:off x="385589" y="4842092"/>
            <a:ext cx="6097314" cy="338554"/>
          </a:xfrm>
          <a:prstGeom prst="rect">
            <a:avLst/>
          </a:prstGeom>
          <a:noFill/>
        </p:spPr>
        <p:txBody>
          <a:bodyPr wrap="square">
            <a:spAutoFit/>
          </a:bodyPr>
          <a:lstStyle/>
          <a:p>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问题</a:t>
            </a:r>
          </a:p>
        </p:txBody>
      </p:sp>
    </p:spTree>
    <p:extLst>
      <p:ext uri="{BB962C8B-B14F-4D97-AF65-F5344CB8AC3E}">
        <p14:creationId xmlns:p14="http://schemas.microsoft.com/office/powerpoint/2010/main" val="36795807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YTA2MjAyN2RkOGM0YTljNjJhMjlhZWRlMDA3YmZjZ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3851</Words>
  <Application>Microsoft Office PowerPoint</Application>
  <PresentationFormat>宽屏</PresentationFormat>
  <Paragraphs>205</Paragraphs>
  <Slides>15</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_5b8b_4f53</vt:lpstr>
      <vt:lpstr>-apple-system</vt:lpstr>
      <vt:lpstr>NimbusRomNo9L-Regu</vt:lpstr>
      <vt:lpstr>PingFang SC</vt:lpstr>
      <vt:lpstr>Ubuntu</vt:lpstr>
      <vt:lpstr>等线</vt:lpstr>
      <vt:lpstr>等线 Light</vt:lpstr>
      <vt:lpstr>Arial</vt:lpstr>
      <vt:lpstr>Constantia</vt:lpstr>
      <vt:lpstr>Open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3983</cp:revision>
  <dcterms:created xsi:type="dcterms:W3CDTF">2019-02-21T08:55:00Z</dcterms:created>
  <dcterms:modified xsi:type="dcterms:W3CDTF">2024-08-29T17:58:40Z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2052-12.1.0.16417</vt:lpwstr>
  </property>
</Properties>
</file>