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9"/>
  </p:notesMasterIdLst>
  <p:sldIdLst>
    <p:sldId id="630" r:id="rId2"/>
    <p:sldId id="662" r:id="rId3"/>
    <p:sldId id="663" r:id="rId4"/>
    <p:sldId id="642" r:id="rId5"/>
    <p:sldId id="661" r:id="rId6"/>
    <p:sldId id="629" r:id="rId7"/>
    <p:sldId id="634" r:id="rId8"/>
  </p:sldIdLst>
  <p:sldSz cx="12192000" cy="6858000"/>
  <p:notesSz cx="6858000" cy="9144000"/>
  <p:custDataLst>
    <p:tags r:id="rId1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E03E238F-8B49-4D2C-90B4-E980B118F013}">
          <p14:sldIdLst>
            <p14:sldId id="630"/>
            <p14:sldId id="662"/>
            <p14:sldId id="663"/>
            <p14:sldId id="642"/>
            <p14:sldId id="661"/>
            <p14:sldId id="629"/>
            <p14:sldId id="63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4747BA"/>
    <a:srgbClr val="ADADE0"/>
    <a:srgbClr val="8484D1"/>
    <a:srgbClr val="0152D9"/>
    <a:srgbClr val="E5193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217" autoAdjust="0"/>
    <p:restoredTop sz="78163" autoAdjust="0"/>
  </p:normalViewPr>
  <p:slideViewPr>
    <p:cSldViewPr snapToGrid="0">
      <p:cViewPr varScale="1">
        <p:scale>
          <a:sx n="77" d="100"/>
          <a:sy n="77" d="100"/>
        </p:scale>
        <p:origin x="1092" y="36"/>
      </p:cViewPr>
      <p:guideLst/>
    </p:cSldViewPr>
  </p:slid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tags" Target="tags/tag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DBAFB0F-6192-48FE-99AC-AF225DC028A7}" type="datetimeFigureOut">
              <a:rPr lang="zh-CN" altLang="en-US" smtClean="0"/>
              <a:t>2024/10/16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4B1677A-EDDD-4DA4-9464-453B9AC95701}"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link.zhihu.com/?target=https%3A//www.usenix.org/conference/fast21/presentation/pan" TargetMode="External"/><Relationship Id="rId2" Type="http://schemas.openxmlformats.org/officeDocument/2006/relationships/slide" Target="../slides/slide2.xml"/><Relationship Id="rId1" Type="http://schemas.openxmlformats.org/officeDocument/2006/relationships/notesMaster" Target="../notesMasters/notesMaster1.xml"/><Relationship Id="rId4" Type="http://schemas.openxmlformats.org/officeDocument/2006/relationships/hyperlink" Target="https://link.zhihu.com/?target=https%3A//en.wikipedia.org/wiki/Thundering_herd_problem%23%3A~%3Atext%3DIn%2520computer%2520science%252C%2520the%2520thundering%2Cable%2520to%2520handle%2520the%2520event."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pPr>
            <a:r>
              <a:rPr lang="en-US" altLang="zh-CN" sz="2800" dirty="0"/>
              <a:t>Jian Zhang (Rutgers University), </a:t>
            </a:r>
            <a:r>
              <a:rPr lang="en-US" altLang="zh-CN" sz="2800" dirty="0" err="1"/>
              <a:t>Yujie</a:t>
            </a:r>
            <a:r>
              <a:rPr lang="en-US" altLang="zh-CN" sz="2800" dirty="0"/>
              <a:t> Ren (Rutgers University), Marie Nguyen (Samsung), </a:t>
            </a:r>
            <a:r>
              <a:rPr lang="en-US" altLang="zh-CN" sz="2800" dirty="0" err="1"/>
              <a:t>Changwoo</a:t>
            </a:r>
            <a:r>
              <a:rPr lang="en-US" altLang="zh-CN" sz="2800" dirty="0"/>
              <a:t> Min (</a:t>
            </a:r>
            <a:r>
              <a:rPr lang="en-US" altLang="zh-CN" sz="2800" dirty="0" err="1"/>
              <a:t>Igalia</a:t>
            </a:r>
            <a:r>
              <a:rPr lang="en-US" altLang="zh-CN" sz="2800" dirty="0"/>
              <a:t>), </a:t>
            </a:r>
            <a:r>
              <a:rPr lang="en-US" altLang="zh-CN" sz="2800" dirty="0" err="1"/>
              <a:t>Sudarsun</a:t>
            </a:r>
            <a:r>
              <a:rPr lang="en-US" altLang="zh-CN" sz="2800" dirty="0"/>
              <a:t> Kannan (Rutgers University)</a:t>
            </a:r>
            <a:endParaRPr kumimoji="0" lang="zh-CN" altLang="zh-CN" sz="1800" i="0" u="none" strike="noStrike" cap="none" normalizeH="0" baseline="0" dirty="0">
              <a:ln>
                <a:noFill/>
              </a:ln>
              <a:solidFill>
                <a:schemeClr val="tx1"/>
              </a:solidFill>
              <a:effectLst/>
              <a:latin typeface="Arial" panose="020B0604020202020204" pitchFamily="34" charset="0"/>
            </a:endParaRPr>
          </a:p>
        </p:txBody>
      </p:sp>
      <p:sp>
        <p:nvSpPr>
          <p:cNvPr id="4" name="灯片编号占位符 3"/>
          <p:cNvSpPr>
            <a:spLocks noGrp="1"/>
          </p:cNvSpPr>
          <p:nvPr>
            <p:ph type="sldNum" sz="quarter" idx="10"/>
          </p:nvPr>
        </p:nvSpPr>
        <p:spPr/>
        <p:txBody>
          <a:bodyPr/>
          <a:lstStyle/>
          <a:p>
            <a:fld id="{E4FF5570-FE69-4FDF-99DA-8CDE436443CD}" type="slidenum">
              <a:rPr lang="en-US" smtClean="0"/>
              <a:t>1</a:t>
            </a:fld>
            <a:endParaRPr lang="en-US" dirty="0"/>
          </a:p>
        </p:txBody>
      </p:sp>
    </p:spTree>
    <p:extLst>
      <p:ext uri="{BB962C8B-B14F-4D97-AF65-F5344CB8AC3E}">
        <p14:creationId xmlns:p14="http://schemas.microsoft.com/office/powerpoint/2010/main" val="13582933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buFont typeface="Arial" panose="020B0604020202020204" pitchFamily="34" charset="0"/>
              <a:buNone/>
            </a:pPr>
            <a:r>
              <a:rPr lang="zh-CN" altLang="en-US" sz="1200" dirty="0">
                <a:latin typeface="Constantia" panose="02030602050306030303" pitchFamily="18" charset="0"/>
              </a:rPr>
              <a:t>近期我进行了一些调研。下面是几个我们在未来打算详细深入分析的</a:t>
            </a:r>
            <a:r>
              <a:rPr lang="en-US" altLang="zh-CN" sz="1200" dirty="0">
                <a:latin typeface="Constantia" panose="02030602050306030303" pitchFamily="18" charset="0"/>
              </a:rPr>
              <a:t>Trace </a:t>
            </a:r>
            <a:r>
              <a:rPr lang="zh-CN" altLang="en-US" sz="1200" dirty="0">
                <a:latin typeface="Constantia" panose="02030602050306030303" pitchFamily="18" charset="0"/>
              </a:rPr>
              <a:t>数据。</a:t>
            </a:r>
            <a:endParaRPr lang="en-US" altLang="zh-CN" sz="1200" dirty="0">
              <a:latin typeface="Constantia" panose="02030602050306030303" pitchFamily="18" charset="0"/>
            </a:endParaRPr>
          </a:p>
          <a:p>
            <a:pPr>
              <a:buFont typeface="Arial" panose="020B0604020202020204" pitchFamily="34" charset="0"/>
              <a:buNone/>
            </a:pPr>
            <a:endParaRPr lang="en-US" altLang="zh-CN" sz="1200" dirty="0">
              <a:latin typeface="Constantia" panose="02030602050306030303" pitchFamily="18" charset="0"/>
            </a:endParaRPr>
          </a:p>
          <a:p>
            <a:pPr>
              <a:buFont typeface="Arial" panose="020B0604020202020204" pitchFamily="34" charset="0"/>
              <a:buNone/>
            </a:pPr>
            <a:r>
              <a:rPr lang="en-US" altLang="zh-CN" b="0" i="0" dirty="0">
                <a:solidFill>
                  <a:srgbClr val="191B1F"/>
                </a:solidFill>
                <a:effectLst/>
                <a:latin typeface="-apple-system"/>
              </a:rPr>
              <a:t>Meta </a:t>
            </a:r>
            <a:r>
              <a:rPr lang="zh-CN" altLang="en-US" b="0" i="0" dirty="0">
                <a:solidFill>
                  <a:srgbClr val="191B1F"/>
                </a:solidFill>
                <a:effectLst/>
                <a:latin typeface="-apple-system"/>
              </a:rPr>
              <a:t>的</a:t>
            </a:r>
            <a:r>
              <a:rPr lang="zh-CN" altLang="en-US" b="0" i="0" u="none" strike="noStrike" dirty="0">
                <a:effectLst/>
                <a:latin typeface="-apple-system"/>
                <a:hlinkClick r:id="rId3"/>
              </a:rPr>
              <a:t>“</a:t>
            </a:r>
            <a:r>
              <a:rPr lang="en-US" altLang="zh-CN" b="0" i="0" u="none" strike="noStrike" dirty="0">
                <a:effectLst/>
                <a:latin typeface="-apple-system"/>
                <a:hlinkClick r:id="rId3"/>
              </a:rPr>
              <a:t>Tectonic”</a:t>
            </a:r>
            <a:r>
              <a:rPr lang="zh-CN" altLang="en-US" b="0" i="0" u="none" strike="noStrike" dirty="0">
                <a:effectLst/>
                <a:latin typeface="-apple-system"/>
                <a:hlinkClick r:id="rId3"/>
              </a:rPr>
              <a:t>分布式存储解决方案</a:t>
            </a:r>
            <a:r>
              <a:rPr lang="zh-CN" altLang="en-US" b="0" i="0" u="none" strike="noStrike" dirty="0">
                <a:effectLst/>
                <a:latin typeface="-apple-system"/>
              </a:rPr>
              <a:t>  </a:t>
            </a:r>
            <a:r>
              <a:rPr lang="en-US" altLang="zh-CN" b="1" i="0" u="none" strike="noStrike" dirty="0">
                <a:effectLst/>
                <a:latin typeface="-apple-system"/>
              </a:rPr>
              <a:t>Fast21 </a:t>
            </a:r>
            <a:r>
              <a:rPr lang="zh-CN" altLang="en-US" b="0" i="0" dirty="0">
                <a:solidFill>
                  <a:srgbClr val="191B1F"/>
                </a:solidFill>
                <a:effectLst/>
                <a:latin typeface="-apple-system"/>
              </a:rPr>
              <a:t>版本提供支持。该解决方案使数千个 </a:t>
            </a:r>
            <a:r>
              <a:rPr lang="en-US" altLang="zh-CN" b="0" i="0" dirty="0">
                <a:solidFill>
                  <a:srgbClr val="191B1F"/>
                </a:solidFill>
                <a:effectLst/>
                <a:latin typeface="-apple-system"/>
              </a:rPr>
              <a:t>GPU </a:t>
            </a:r>
            <a:r>
              <a:rPr lang="zh-CN" altLang="en-US" b="0" i="0" dirty="0">
                <a:solidFill>
                  <a:srgbClr val="191B1F"/>
                </a:solidFill>
                <a:effectLst/>
                <a:latin typeface="-apple-system"/>
              </a:rPr>
              <a:t>能够以同步方式保存和加载检查点（对任何存储解决方案来说都是一个</a:t>
            </a:r>
            <a:r>
              <a:rPr lang="zh-CN" altLang="en-US" b="0" i="0" u="none" strike="noStrike" dirty="0">
                <a:effectLst/>
                <a:latin typeface="-apple-system"/>
                <a:hlinkClick r:id="rId4"/>
              </a:rPr>
              <a:t>挑战</a:t>
            </a:r>
            <a:r>
              <a:rPr lang="zh-CN" altLang="en-US" b="0" i="0" dirty="0">
                <a:solidFill>
                  <a:srgbClr val="191B1F"/>
                </a:solidFill>
                <a:effectLst/>
                <a:latin typeface="-apple-system"/>
              </a:rPr>
              <a:t>），同时还提供数据加载所需的灵活且高吞吐量的 </a:t>
            </a:r>
            <a:r>
              <a:rPr lang="en-US" altLang="zh-CN" b="0" i="0" dirty="0">
                <a:solidFill>
                  <a:srgbClr val="191B1F"/>
                </a:solidFill>
                <a:effectLst/>
                <a:latin typeface="-apple-system"/>
              </a:rPr>
              <a:t>EB </a:t>
            </a:r>
            <a:r>
              <a:rPr lang="zh-CN" altLang="en-US" b="0" i="0" dirty="0">
                <a:solidFill>
                  <a:srgbClr val="191B1F"/>
                </a:solidFill>
                <a:effectLst/>
                <a:latin typeface="-apple-system"/>
              </a:rPr>
              <a:t>级存储</a:t>
            </a:r>
            <a:endParaRPr lang="en-US" altLang="zh-CN" sz="1200" dirty="0">
              <a:latin typeface="Constantia" panose="02030602050306030303" pitchFamily="18" charset="0"/>
            </a:endParaRPr>
          </a:p>
          <a:p>
            <a:pPr>
              <a:buFont typeface="Arial" panose="020B0604020202020204" pitchFamily="34" charset="0"/>
              <a:buNone/>
            </a:pPr>
            <a:endParaRPr lang="zh-CN" altLang="en-US" sz="1200" dirty="0">
              <a:latin typeface="Constantia" panose="02030602050306030303" pitchFamily="18" charset="0"/>
            </a:endParaRPr>
          </a:p>
        </p:txBody>
      </p:sp>
      <p:sp>
        <p:nvSpPr>
          <p:cNvPr id="4" name="灯片编号占位符 3"/>
          <p:cNvSpPr>
            <a:spLocks noGrp="1"/>
          </p:cNvSpPr>
          <p:nvPr>
            <p:ph type="sldNum" sz="quarter" idx="10"/>
          </p:nvPr>
        </p:nvSpPr>
        <p:spPr/>
        <p:txBody>
          <a:bodyPr/>
          <a:lstStyle/>
          <a:p>
            <a:fld id="{E4FF5570-FE69-4FDF-99DA-8CDE436443CD}" type="slidenum">
              <a:rPr lang="en-US" smtClean="0"/>
              <a:t>2</a:t>
            </a:fld>
            <a:endParaRPr lang="en-US" dirty="0"/>
          </a:p>
        </p:txBody>
      </p:sp>
    </p:spTree>
    <p:extLst>
      <p:ext uri="{BB962C8B-B14F-4D97-AF65-F5344CB8AC3E}">
        <p14:creationId xmlns:p14="http://schemas.microsoft.com/office/powerpoint/2010/main" val="21279773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buFont typeface="Arial" panose="020B0604020202020204" pitchFamily="34" charset="0"/>
              <a:buNone/>
            </a:pPr>
            <a:r>
              <a:rPr lang="zh-CN" altLang="en-US" sz="1200" dirty="0">
                <a:latin typeface="Constantia" panose="02030602050306030303" pitchFamily="18" charset="0"/>
              </a:rPr>
              <a:t>近期我进行了一些调研。下面是几个我们在未来打算详细深入分析的</a:t>
            </a:r>
            <a:r>
              <a:rPr lang="en-US" altLang="zh-CN" sz="1200" dirty="0">
                <a:latin typeface="Constantia" panose="02030602050306030303" pitchFamily="18" charset="0"/>
              </a:rPr>
              <a:t>Trace </a:t>
            </a:r>
            <a:r>
              <a:rPr lang="zh-CN" altLang="en-US" sz="1200" dirty="0">
                <a:latin typeface="Constantia" panose="02030602050306030303" pitchFamily="18" charset="0"/>
              </a:rPr>
              <a:t>数据。</a:t>
            </a:r>
            <a:endParaRPr lang="en-US" altLang="zh-CN" sz="1200" dirty="0">
              <a:latin typeface="Constantia" panose="02030602050306030303" pitchFamily="18" charset="0"/>
            </a:endParaRPr>
          </a:p>
          <a:p>
            <a:pPr>
              <a:buFont typeface="Arial" panose="020B0604020202020204" pitchFamily="34" charset="0"/>
              <a:buNone/>
            </a:pPr>
            <a:endParaRPr lang="zh-CN" altLang="en-US" sz="1200" dirty="0">
              <a:latin typeface="Constantia" panose="02030602050306030303" pitchFamily="18" charset="0"/>
            </a:endParaRPr>
          </a:p>
        </p:txBody>
      </p:sp>
      <p:sp>
        <p:nvSpPr>
          <p:cNvPr id="4" name="灯片编号占位符 3"/>
          <p:cNvSpPr>
            <a:spLocks noGrp="1"/>
          </p:cNvSpPr>
          <p:nvPr>
            <p:ph type="sldNum" sz="quarter" idx="10"/>
          </p:nvPr>
        </p:nvSpPr>
        <p:spPr/>
        <p:txBody>
          <a:bodyPr/>
          <a:lstStyle/>
          <a:p>
            <a:fld id="{E4FF5570-FE69-4FDF-99DA-8CDE436443CD}" type="slidenum">
              <a:rPr lang="en-US" smtClean="0"/>
              <a:t>3</a:t>
            </a:fld>
            <a:endParaRPr lang="en-US" dirty="0"/>
          </a:p>
        </p:txBody>
      </p:sp>
    </p:spTree>
    <p:extLst>
      <p:ext uri="{BB962C8B-B14F-4D97-AF65-F5344CB8AC3E}">
        <p14:creationId xmlns:p14="http://schemas.microsoft.com/office/powerpoint/2010/main" val="40104175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buFont typeface="Arial" panose="020B0604020202020204" pitchFamily="34" charset="0"/>
              <a:buNone/>
            </a:pPr>
            <a:r>
              <a:rPr lang="zh-CN" altLang="en-US" sz="1200" dirty="0">
                <a:latin typeface="Constantia" panose="02030602050306030303" pitchFamily="18" charset="0"/>
              </a:rPr>
              <a:t>在调研中主要关注的特征包括但不限于</a:t>
            </a:r>
          </a:p>
        </p:txBody>
      </p:sp>
      <p:sp>
        <p:nvSpPr>
          <p:cNvPr id="4" name="灯片编号占位符 3"/>
          <p:cNvSpPr>
            <a:spLocks noGrp="1"/>
          </p:cNvSpPr>
          <p:nvPr>
            <p:ph type="sldNum" sz="quarter" idx="10"/>
          </p:nvPr>
        </p:nvSpPr>
        <p:spPr/>
        <p:txBody>
          <a:bodyPr/>
          <a:lstStyle/>
          <a:p>
            <a:fld id="{E4FF5570-FE69-4FDF-99DA-8CDE436443CD}" type="slidenum">
              <a:rPr lang="en-US" smtClean="0"/>
              <a:t>4</a:t>
            </a:fld>
            <a:endParaRPr lang="en-US" dirty="0"/>
          </a:p>
        </p:txBody>
      </p:sp>
    </p:spTree>
    <p:extLst>
      <p:ext uri="{BB962C8B-B14F-4D97-AF65-F5344CB8AC3E}">
        <p14:creationId xmlns:p14="http://schemas.microsoft.com/office/powerpoint/2010/main" val="14462846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zh-CN" altLang="en-US"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不同负载间的区别， </a:t>
            </a:r>
            <a:r>
              <a:rPr lang="zh-CN" altLang="en-US" sz="12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举例：</a:t>
            </a:r>
            <a:endParaRPr lang="en-US" altLang="zh-CN" sz="1200" b="1" dirty="0">
              <a:solidFill>
                <a:srgbClr val="4747BA"/>
              </a:solidFill>
              <a:latin typeface="Constantia" panose="02030602050306030303" pitchFamily="18" charset="0"/>
              <a:ea typeface="腾讯体 W3" panose="020C04030202040F0204" pitchFamily="34" charset="-122"/>
              <a:cs typeface="Times"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zh-CN" altLang="en-US" sz="1200" b="0" dirty="0">
                <a:solidFill>
                  <a:srgbClr val="4747BA"/>
                </a:solidFill>
                <a:latin typeface="Constantia" panose="02030602050306030303" pitchFamily="18" charset="0"/>
                <a:ea typeface="腾讯体 W3" panose="020C04030202040F0204" pitchFamily="34" charset="-122"/>
                <a:cs typeface="Times" panose="02020603050405020304" pitchFamily="18" charset="0"/>
              </a:rPr>
              <a:t>数据类型</a:t>
            </a:r>
            <a:endParaRPr lang="en-US" altLang="zh-CN" sz="1400" b="0" dirty="0">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zh-CN" altLang="en-US" b="1" dirty="0"/>
              <a:t>碎片化的小文件</a:t>
            </a:r>
            <a:r>
              <a:rPr lang="zh-CN" altLang="en-US" dirty="0"/>
              <a:t>：这些文件通常导致高频的随机访问，需要高效的缓存策略以减少寻址时间。</a:t>
            </a:r>
          </a:p>
          <a:p>
            <a:pPr lvl="1">
              <a:buFont typeface="Arial" panose="020B0604020202020204" pitchFamily="34" charset="0"/>
              <a:buChar char="•"/>
            </a:pPr>
            <a:r>
              <a:rPr lang="zh-CN" altLang="en-US" b="1" dirty="0"/>
              <a:t>媒体文件（图片、音频、视频）</a:t>
            </a:r>
            <a:r>
              <a:rPr lang="zh-CN" altLang="en-US" dirty="0"/>
              <a:t>：这类文件通常较大，且访问模式可能更倾向于顺序读取，这影响了预取策略和缓存块大小的选择。</a:t>
            </a:r>
            <a:endParaRPr lang="en-US" altLang="zh-CN" dirty="0"/>
          </a:p>
          <a:p>
            <a:pPr>
              <a:buFont typeface="Arial" panose="020B0604020202020204" pitchFamily="34" charset="0"/>
              <a:buChar char="•"/>
            </a:pPr>
            <a:r>
              <a:rPr lang="zh-CN" altLang="en-US" dirty="0"/>
              <a:t>存储接口</a:t>
            </a:r>
            <a:endParaRPr lang="en-US" altLang="zh-CN" dirty="0"/>
          </a:p>
          <a:p>
            <a:pPr lvl="1">
              <a:buFont typeface="Arial" panose="020B0604020202020204" pitchFamily="34" charset="0"/>
              <a:buChar char="•"/>
            </a:pPr>
            <a:r>
              <a:rPr lang="zh-CN" altLang="en-US" b="1" dirty="0"/>
              <a:t>文件系统</a:t>
            </a:r>
            <a:r>
              <a:rPr lang="zh-CN" altLang="en-US" dirty="0"/>
              <a:t>：通常以文件为操作单位，可能涉及复杂的元数据操作和权限检查。</a:t>
            </a:r>
            <a:endParaRPr lang="en-US" altLang="zh-CN" dirty="0"/>
          </a:p>
          <a:p>
            <a:pPr lvl="1">
              <a:buFont typeface="Arial" panose="020B0604020202020204" pitchFamily="34" charset="0"/>
              <a:buChar char="•"/>
            </a:pPr>
            <a:r>
              <a:rPr lang="zh-CN" altLang="en-US" b="1" dirty="0"/>
              <a:t>键值存储</a:t>
            </a:r>
            <a:r>
              <a:rPr lang="zh-CN" altLang="en-US" dirty="0"/>
              <a:t>：以键值对形式访问，通常需要优化大量的随机访问性能。</a:t>
            </a:r>
            <a:endParaRPr lang="en-US" altLang="zh-CN" dirty="0"/>
          </a:p>
          <a:p>
            <a:pPr lvl="1">
              <a:buFont typeface="Arial" panose="020B0604020202020204" pitchFamily="34" charset="0"/>
              <a:buChar char="•"/>
            </a:pPr>
            <a:r>
              <a:rPr lang="zh-CN" altLang="en-US" b="1" dirty="0"/>
              <a:t>块设备</a:t>
            </a:r>
            <a:r>
              <a:rPr lang="zh-CN" altLang="en-US" dirty="0"/>
              <a:t>：以块为单位的访问，通常适用于底层存储系统，如数据库和虚拟机文件系统。</a:t>
            </a:r>
            <a:endParaRPr lang="en-US" altLang="zh-CN" dirty="0"/>
          </a:p>
          <a:p>
            <a:pPr>
              <a:buFont typeface="Arial" panose="020B0604020202020204" pitchFamily="34" charset="0"/>
              <a:buChar char="•"/>
            </a:pPr>
            <a:r>
              <a:rPr lang="zh-CN" altLang="en-US" dirty="0"/>
              <a:t>访问模式</a:t>
            </a:r>
            <a:r>
              <a:rPr lang="en-US" altLang="zh-CN" dirty="0"/>
              <a:t>	</a:t>
            </a:r>
          </a:p>
          <a:p>
            <a:pPr lvl="1">
              <a:buFont typeface="Arial" panose="020B0604020202020204" pitchFamily="34" charset="0"/>
              <a:buChar char="•"/>
            </a:pPr>
            <a:r>
              <a:rPr lang="zh-CN" altLang="en-US" b="1" dirty="0"/>
              <a:t>随机与顺序的访问比例</a:t>
            </a:r>
            <a:r>
              <a:rPr lang="zh-CN" altLang="en-US" dirty="0"/>
              <a:t>：影响缓存块的大小和替换策略。</a:t>
            </a:r>
          </a:p>
          <a:p>
            <a:pPr lvl="1">
              <a:buFont typeface="Arial" panose="020B0604020202020204" pitchFamily="34" charset="0"/>
              <a:buChar char="•"/>
            </a:pPr>
            <a:r>
              <a:rPr lang="zh-CN" altLang="en-US" b="1" dirty="0"/>
              <a:t>读写操作的频率和类型</a:t>
            </a:r>
            <a:r>
              <a:rPr lang="zh-CN" altLang="en-US" dirty="0"/>
              <a:t>：不同的操作类型（如同步写入、异步读取）需要不同的优化策略。</a:t>
            </a:r>
          </a:p>
          <a:p>
            <a:pPr lvl="1">
              <a:buFont typeface="Arial" panose="020B0604020202020204" pitchFamily="34" charset="0"/>
              <a:buChar char="•"/>
            </a:pPr>
            <a:r>
              <a:rPr lang="zh-CN" altLang="en-US" b="1" dirty="0"/>
              <a:t>用户和应用的并发级别</a:t>
            </a:r>
            <a:r>
              <a:rPr lang="zh-CN" altLang="en-US" dirty="0"/>
              <a:t>：高并发应用需要优化锁机制和并发访问性能。</a:t>
            </a:r>
          </a:p>
          <a:p>
            <a:pPr>
              <a:buFont typeface="Arial" panose="020B0604020202020204" pitchFamily="34" charset="0"/>
              <a:buChar char="•"/>
            </a:pPr>
            <a:endParaRPr lang="en-US" altLang="zh-CN" dirty="0"/>
          </a:p>
          <a:p>
            <a:pPr>
              <a:buFont typeface="Arial" panose="020B0604020202020204" pitchFamily="34" charset="0"/>
              <a:buChar char="•"/>
            </a:pPr>
            <a:endParaRPr lang="zh-CN" altLang="en-US" dirty="0"/>
          </a:p>
          <a:p>
            <a:pPr>
              <a:buFont typeface="Arial" panose="020B0604020202020204" pitchFamily="34" charset="0"/>
              <a:buNone/>
            </a:pPr>
            <a:endParaRPr lang="zh-CN" altLang="en-US" sz="1200" dirty="0">
              <a:latin typeface="Constantia" panose="02030602050306030303" pitchFamily="18" charset="0"/>
            </a:endParaRPr>
          </a:p>
        </p:txBody>
      </p:sp>
      <p:sp>
        <p:nvSpPr>
          <p:cNvPr id="4" name="灯片编号占位符 3"/>
          <p:cNvSpPr>
            <a:spLocks noGrp="1"/>
          </p:cNvSpPr>
          <p:nvPr>
            <p:ph type="sldNum" sz="quarter" idx="10"/>
          </p:nvPr>
        </p:nvSpPr>
        <p:spPr/>
        <p:txBody>
          <a:bodyPr/>
          <a:lstStyle/>
          <a:p>
            <a:fld id="{E4FF5570-FE69-4FDF-99DA-8CDE436443CD}" type="slidenum">
              <a:rPr lang="en-US" smtClean="0"/>
              <a:t>5</a:t>
            </a:fld>
            <a:endParaRPr lang="en-US" dirty="0"/>
          </a:p>
        </p:txBody>
      </p:sp>
    </p:spTree>
    <p:extLst>
      <p:ext uri="{BB962C8B-B14F-4D97-AF65-F5344CB8AC3E}">
        <p14:creationId xmlns:p14="http://schemas.microsoft.com/office/powerpoint/2010/main" val="3459336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Thanks</a:t>
            </a:r>
            <a:r>
              <a:rPr kumimoji="1" lang="zh-CN" altLang="en-US" dirty="0"/>
              <a:t> </a:t>
            </a:r>
            <a:r>
              <a:rPr kumimoji="1" lang="en-US" altLang="zh-CN" dirty="0"/>
              <a:t>for</a:t>
            </a:r>
            <a:r>
              <a:rPr kumimoji="1" lang="zh-CN" altLang="en-US" dirty="0"/>
              <a:t> </a:t>
            </a:r>
            <a:r>
              <a:rPr kumimoji="1" lang="en-US" altLang="zh-CN" dirty="0"/>
              <a:t>listening!</a:t>
            </a:r>
            <a:endParaRPr kumimoji="1" lang="zh-CN" altLang="en-US" dirty="0"/>
          </a:p>
        </p:txBody>
      </p:sp>
      <p:sp>
        <p:nvSpPr>
          <p:cNvPr id="4" name="幻灯片编号占位符 3"/>
          <p:cNvSpPr>
            <a:spLocks noGrp="1"/>
          </p:cNvSpPr>
          <p:nvPr>
            <p:ph type="sldNum" sz="quarter" idx="10"/>
          </p:nvPr>
        </p:nvSpPr>
        <p:spPr/>
        <p:txBody>
          <a:bodyPr/>
          <a:lstStyle/>
          <a:p>
            <a:fld id="{94B1677A-EDDD-4DA4-9464-453B9AC95701}" type="slidenum">
              <a:rPr lang="zh-CN" altLang="en-US" smtClean="0"/>
              <a:t>6</a:t>
            </a:fld>
            <a:endParaRPr lang="zh-CN" altLang="en-US"/>
          </a:p>
        </p:txBody>
      </p:sp>
    </p:spTree>
    <p:extLst>
      <p:ext uri="{BB962C8B-B14F-4D97-AF65-F5344CB8AC3E}">
        <p14:creationId xmlns:p14="http://schemas.microsoft.com/office/powerpoint/2010/main" val="23096013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buFont typeface="Arial" panose="020B0604020202020204" pitchFamily="34" charset="0"/>
              <a:buNone/>
            </a:pPr>
            <a:endParaRPr lang="zh-CN" altLang="en-US" sz="1200" dirty="0">
              <a:latin typeface="Constantia" panose="02030602050306030303" pitchFamily="18" charset="0"/>
            </a:endParaRPr>
          </a:p>
        </p:txBody>
      </p:sp>
      <p:sp>
        <p:nvSpPr>
          <p:cNvPr id="4" name="灯片编号占位符 3"/>
          <p:cNvSpPr>
            <a:spLocks noGrp="1"/>
          </p:cNvSpPr>
          <p:nvPr>
            <p:ph type="sldNum" sz="quarter" idx="10"/>
          </p:nvPr>
        </p:nvSpPr>
        <p:spPr/>
        <p:txBody>
          <a:bodyPr/>
          <a:lstStyle/>
          <a:p>
            <a:fld id="{E4FF5570-FE69-4FDF-99DA-8CDE436443CD}" type="slidenum">
              <a:rPr lang="en-US" smtClean="0"/>
              <a:t>7</a:t>
            </a:fld>
            <a:endParaRPr lang="en-US" dirty="0"/>
          </a:p>
        </p:txBody>
      </p:sp>
    </p:spTree>
    <p:extLst>
      <p:ext uri="{BB962C8B-B14F-4D97-AF65-F5344CB8AC3E}">
        <p14:creationId xmlns:p14="http://schemas.microsoft.com/office/powerpoint/2010/main" val="32675618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B3A1CB8A-CC46-473E-BAED-B264D45A45B1}" type="datetimeFigureOut">
              <a:rPr lang="zh-CN" altLang="en-US" smtClean="0"/>
              <a:t>2024/10/16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DB86486-090B-4251-B152-8050B4D26FD2}"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B3A1CB8A-CC46-473E-BAED-B264D45A45B1}" type="datetimeFigureOut">
              <a:rPr lang="zh-CN" altLang="en-US" smtClean="0"/>
              <a:t>2024/10/16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DB86486-090B-4251-B152-8050B4D26FD2}"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B3A1CB8A-CC46-473E-BAED-B264D45A45B1}" type="datetimeFigureOut">
              <a:rPr lang="zh-CN" altLang="en-US" smtClean="0"/>
              <a:t>2024/10/16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DB86486-090B-4251-B152-8050B4D26FD2}"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B3A1CB8A-CC46-473E-BAED-B264D45A45B1}" type="datetimeFigureOut">
              <a:rPr lang="zh-CN" altLang="en-US" smtClean="0"/>
              <a:t>2024/10/16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DB86486-090B-4251-B152-8050B4D26FD2}"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B3A1CB8A-CC46-473E-BAED-B264D45A45B1}" type="datetimeFigureOut">
              <a:rPr lang="zh-CN" altLang="en-US" smtClean="0"/>
              <a:t>2024/10/16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DB86486-090B-4251-B152-8050B4D26FD2}"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B3A1CB8A-CC46-473E-BAED-B264D45A45B1}" type="datetimeFigureOut">
              <a:rPr lang="zh-CN" altLang="en-US" smtClean="0"/>
              <a:t>2024/10/16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DB86486-090B-4251-B152-8050B4D26FD2}"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B3A1CB8A-CC46-473E-BAED-B264D45A45B1}" type="datetimeFigureOut">
              <a:rPr lang="zh-CN" altLang="en-US" smtClean="0"/>
              <a:t>2024/10/16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DB86486-090B-4251-B152-8050B4D26FD2}"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B3A1CB8A-CC46-473E-BAED-B264D45A45B1}" type="datetimeFigureOut">
              <a:rPr lang="zh-CN" altLang="en-US" smtClean="0"/>
              <a:t>2024/10/16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DB86486-090B-4251-B152-8050B4D26FD2}"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3A1CB8A-CC46-473E-BAED-B264D45A45B1}" type="datetimeFigureOut">
              <a:rPr lang="zh-CN" altLang="en-US" smtClean="0"/>
              <a:t>2024/10/16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DB86486-090B-4251-B152-8050B4D26FD2}"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B3A1CB8A-CC46-473E-BAED-B264D45A45B1}" type="datetimeFigureOut">
              <a:rPr lang="zh-CN" altLang="en-US" smtClean="0"/>
              <a:t>2024/10/16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DB86486-090B-4251-B152-8050B4D26FD2}"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B3A1CB8A-CC46-473E-BAED-B264D45A45B1}" type="datetimeFigureOut">
              <a:rPr lang="zh-CN" altLang="en-US" smtClean="0"/>
              <a:t>2024/10/16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DB86486-090B-4251-B152-8050B4D26FD2}"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A1CB8A-CC46-473E-BAED-B264D45A45B1}" type="datetimeFigureOut">
              <a:rPr lang="zh-CN" altLang="en-US" smtClean="0"/>
              <a:t>2024/10/16</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B86486-090B-4251-B152-8050B4D26FD2}"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p14:dur="0" advClick="0"/>
    </mc:Choice>
    <mc:Fallback xmlns="">
      <p:transition advClick="0"/>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3.jpeg"/></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0" y="6522720"/>
            <a:ext cx="4267200" cy="335280"/>
          </a:xfrm>
          <a:prstGeom prst="rect">
            <a:avLst/>
          </a:prstGeom>
          <a:solidFill>
            <a:srgbClr val="4747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4267200" y="6522720"/>
            <a:ext cx="4267200" cy="335280"/>
          </a:xfrm>
          <a:prstGeom prst="rect">
            <a:avLst/>
          </a:prstGeom>
          <a:solidFill>
            <a:srgbClr val="848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Constantia" panose="02030602050306030303" pitchFamily="18" charset="0"/>
            </a:endParaRPr>
          </a:p>
        </p:txBody>
      </p:sp>
      <p:sp>
        <p:nvSpPr>
          <p:cNvPr id="12" name="矩形 11"/>
          <p:cNvSpPr/>
          <p:nvPr/>
        </p:nvSpPr>
        <p:spPr>
          <a:xfrm>
            <a:off x="8534400" y="6522720"/>
            <a:ext cx="3657600" cy="335280"/>
          </a:xfrm>
          <a:prstGeom prst="rect">
            <a:avLst/>
          </a:prstGeom>
          <a:solidFill>
            <a:srgbClr val="ADADE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endParaRPr>
          </a:p>
        </p:txBody>
      </p:sp>
      <p:sp>
        <p:nvSpPr>
          <p:cNvPr id="14" name="日期占位符 7"/>
          <p:cNvSpPr>
            <a:spLocks noGrp="1"/>
          </p:cNvSpPr>
          <p:nvPr>
            <p:ph type="dt" sz="half" idx="10"/>
          </p:nvPr>
        </p:nvSpPr>
        <p:spPr>
          <a:xfrm>
            <a:off x="1209907" y="6494974"/>
            <a:ext cx="1847385" cy="365125"/>
          </a:xfrm>
        </p:spPr>
        <p:txBody>
          <a:bodyPr/>
          <a:lstStyle/>
          <a:p>
            <a:fld id="{31CCC338-FFC3-4940-99DD-6195BEF39901}" type="datetime4">
              <a:rPr lang="en-US" altLang="zh-CN" sz="1400" b="1" smtClean="0">
                <a:solidFill>
                  <a:schemeClr val="bg1"/>
                </a:solidFill>
                <a:latin typeface="Constantia" panose="02030602050306030303" pitchFamily="18" charset="0"/>
                <a:cs typeface="Times" panose="02020603050405020304" pitchFamily="18" charset="0"/>
              </a:rPr>
              <a:t>October 16, 2024</a:t>
            </a:fld>
            <a:endParaRPr lang="zh-CN" altLang="en-US" sz="1400" b="1" dirty="0">
              <a:solidFill>
                <a:schemeClr val="bg1"/>
              </a:solidFill>
              <a:latin typeface="Constantia" panose="02030602050306030303" pitchFamily="18" charset="0"/>
              <a:cs typeface="Times" panose="02020603050405020304" pitchFamily="18" charset="0"/>
            </a:endParaRPr>
          </a:p>
        </p:txBody>
      </p:sp>
      <p:sp>
        <p:nvSpPr>
          <p:cNvPr id="17" name="矩形 16"/>
          <p:cNvSpPr/>
          <p:nvPr/>
        </p:nvSpPr>
        <p:spPr>
          <a:xfrm>
            <a:off x="770953" y="2653168"/>
            <a:ext cx="10424795" cy="707886"/>
          </a:xfrm>
          <a:prstGeom prst="rect">
            <a:avLst/>
          </a:prstGeom>
        </p:spPr>
        <p:txBody>
          <a:bodyPr wrap="square">
            <a:spAutoFit/>
          </a:bodyPr>
          <a:lstStyle/>
          <a:p>
            <a:pPr algn="ctr"/>
            <a:r>
              <a:rPr lang="zh-CN" altLang="en-US" sz="4000" b="1" dirty="0">
                <a:solidFill>
                  <a:srgbClr val="4747BA"/>
                </a:solidFill>
                <a:latin typeface="Constantia" panose="02030602050306030303" pitchFamily="18" charset="0"/>
                <a:ea typeface="微软雅黑" panose="020B0503020204020204" charset="-122"/>
                <a:cs typeface="Calibri" panose="020F0502020204030204" pitchFamily="34" charset="0"/>
              </a:rPr>
              <a:t>常见数据集负载特征分析</a:t>
            </a:r>
            <a:endParaRPr lang="en-US" altLang="zh-CN" sz="4000" b="1" dirty="0">
              <a:solidFill>
                <a:srgbClr val="4747BA"/>
              </a:solidFill>
              <a:latin typeface="Constantia" panose="02030602050306030303" pitchFamily="18" charset="0"/>
              <a:ea typeface="微软雅黑" panose="020B0503020204020204" charset="-122"/>
              <a:cs typeface="Calibri" panose="020F0502020204030204" pitchFamily="34" charset="0"/>
            </a:endParaRPr>
          </a:p>
        </p:txBody>
      </p:sp>
      <p:sp>
        <p:nvSpPr>
          <p:cNvPr id="16" name="Fußzeilenplatzhalter 4"/>
          <p:cNvSpPr>
            <a:spLocks noGrp="1"/>
          </p:cNvSpPr>
          <p:nvPr>
            <p:ph type="ftr" sz="quarter" idx="11"/>
          </p:nvPr>
        </p:nvSpPr>
        <p:spPr>
          <a:xfrm>
            <a:off x="4095916" y="6553437"/>
            <a:ext cx="4520431" cy="273844"/>
          </a:xfrm>
        </p:spPr>
        <p:txBody>
          <a:bodyPr/>
          <a:lstStyle/>
          <a:p>
            <a:r>
              <a:rPr lang="en-US" altLang="zh-CN" sz="1400" b="1" dirty="0" err="1">
                <a:solidFill>
                  <a:schemeClr val="bg1"/>
                </a:solidFill>
                <a:latin typeface="Constantia" panose="02030602050306030303" pitchFamily="18" charset="0"/>
              </a:rPr>
              <a:t>Ziqi</a:t>
            </a:r>
            <a:r>
              <a:rPr lang="en-US" altLang="zh-CN" sz="1400" b="1" dirty="0">
                <a:solidFill>
                  <a:schemeClr val="bg1"/>
                </a:solidFill>
                <a:latin typeface="Constantia" panose="02030602050306030303" pitchFamily="18" charset="0"/>
              </a:rPr>
              <a:t> Liu | HUST</a:t>
            </a:r>
            <a:endParaRPr lang="zh-CN" altLang="en-US" sz="1400" b="1" dirty="0">
              <a:solidFill>
                <a:schemeClr val="bg1"/>
              </a:solidFill>
              <a:latin typeface="Constantia" panose="02030602050306030303" pitchFamily="18" charset="0"/>
            </a:endParaRPr>
          </a:p>
        </p:txBody>
      </p:sp>
      <p:pic>
        <p:nvPicPr>
          <p:cNvPr id="15" name="图片 14"/>
          <p:cNvPicPr>
            <a:picLocks noChangeAspect="1"/>
          </p:cNvPicPr>
          <p:nvPr/>
        </p:nvPicPr>
        <p:blipFill>
          <a:blip r:embed="rId3"/>
          <a:stretch>
            <a:fillRect/>
          </a:stretch>
        </p:blipFill>
        <p:spPr>
          <a:xfrm>
            <a:off x="445434" y="232034"/>
            <a:ext cx="2438400" cy="527343"/>
          </a:xfrm>
          <a:prstGeom prst="rect">
            <a:avLst/>
          </a:prstGeom>
        </p:spPr>
      </p:pic>
      <p:sp>
        <p:nvSpPr>
          <p:cNvPr id="19" name="灯片编号占位符 8"/>
          <p:cNvSpPr>
            <a:spLocks noGrp="1"/>
          </p:cNvSpPr>
          <p:nvPr>
            <p:ph type="sldNum" sz="quarter" idx="12"/>
          </p:nvPr>
        </p:nvSpPr>
        <p:spPr>
          <a:xfrm>
            <a:off x="9847869" y="6405035"/>
            <a:ext cx="809393" cy="545001"/>
          </a:xfrm>
        </p:spPr>
        <p:txBody>
          <a:bodyPr/>
          <a:lstStyle/>
          <a:p>
            <a:pPr algn="ctr"/>
            <a:fld id="{152851E7-9224-42D2-A4FF-119762E40804}" type="slidenum">
              <a:rPr lang="zh-CN" altLang="en-US" sz="1400" b="1" smtClean="0">
                <a:solidFill>
                  <a:schemeClr val="bg1"/>
                </a:solidFill>
                <a:latin typeface="Constantia" panose="02030602050306030303" pitchFamily="18" charset="0"/>
                <a:cs typeface="Times" panose="02020603050405020304" pitchFamily="18" charset="0"/>
              </a:rPr>
              <a:t>1</a:t>
            </a:fld>
            <a:endParaRPr lang="zh-CN" altLang="en-US" sz="1400" b="1" dirty="0">
              <a:solidFill>
                <a:schemeClr val="bg1"/>
              </a:solidFill>
              <a:latin typeface="Constantia" panose="02030602050306030303" pitchFamily="18" charset="0"/>
              <a:cs typeface="Times" panose="02020603050405020304" pitchFamily="18" charset="0"/>
            </a:endParaRPr>
          </a:p>
        </p:txBody>
      </p:sp>
      <p:pic>
        <p:nvPicPr>
          <p:cNvPr id="13" name="图片 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90829" y="204228"/>
            <a:ext cx="3323471" cy="570629"/>
          </a:xfrm>
          <a:prstGeom prst="rect">
            <a:avLst/>
          </a:prstGeom>
        </p:spPr>
      </p:pic>
      <p:sp>
        <p:nvSpPr>
          <p:cNvPr id="5" name="Rectangle 4">
            <a:extLst>
              <a:ext uri="{FF2B5EF4-FFF2-40B4-BE49-F238E27FC236}">
                <a16:creationId xmlns:a16="http://schemas.microsoft.com/office/drawing/2014/main" id="{5B00FA83-343B-7088-C385-3E1596E3CB3D}"/>
              </a:ext>
            </a:extLst>
          </p:cNvPr>
          <p:cNvSpPr>
            <a:spLocks noChangeArrowheads="1"/>
          </p:cNvSpPr>
          <p:nvPr/>
        </p:nvSpPr>
        <p:spPr bwMode="auto">
          <a:xfrm>
            <a:off x="2133599" y="7283461"/>
            <a:ext cx="6653049" cy="4616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2400" b="0" i="0" u="none" strike="noStrike" cap="none" normalizeH="0" baseline="0" dirty="0">
              <a:ln>
                <a:noFill/>
              </a:ln>
              <a:solidFill>
                <a:schemeClr val="tx1"/>
              </a:solidFill>
              <a:effectLst/>
              <a:latin typeface="Arial" panose="020B0604020202020204" pitchFamily="34" charset="0"/>
            </a:endParaRPr>
          </a:p>
        </p:txBody>
      </p:sp>
      <p:sp>
        <p:nvSpPr>
          <p:cNvPr id="18" name="矩形 17">
            <a:extLst>
              <a:ext uri="{FF2B5EF4-FFF2-40B4-BE49-F238E27FC236}">
                <a16:creationId xmlns:a16="http://schemas.microsoft.com/office/drawing/2014/main" id="{4A1DB89C-AF73-43BF-9EDF-3B4EFFD3280A}"/>
              </a:ext>
            </a:extLst>
          </p:cNvPr>
          <p:cNvSpPr/>
          <p:nvPr/>
        </p:nvSpPr>
        <p:spPr>
          <a:xfrm>
            <a:off x="4813800" y="5011308"/>
            <a:ext cx="2339102" cy="461665"/>
          </a:xfrm>
          <a:prstGeom prst="rect">
            <a:avLst/>
          </a:prstGeom>
        </p:spPr>
        <p:txBody>
          <a:bodyPr wrap="none">
            <a:spAutoFit/>
          </a:bodyPr>
          <a:lstStyle/>
          <a:p>
            <a:pPr algn="ctr"/>
            <a:r>
              <a:rPr lang="zh-CN" altLang="en-US" sz="2400" b="1" dirty="0">
                <a:solidFill>
                  <a:srgbClr val="4747BA"/>
                </a:solidFill>
                <a:latin typeface="Constantia" panose="02030602050306030303" pitchFamily="18" charset="0"/>
              </a:rPr>
              <a:t>汇报人：柳子淇</a:t>
            </a:r>
          </a:p>
        </p:txBody>
      </p:sp>
      <p:sp>
        <p:nvSpPr>
          <p:cNvPr id="20" name="文本框 19">
            <a:extLst>
              <a:ext uri="{FF2B5EF4-FFF2-40B4-BE49-F238E27FC236}">
                <a16:creationId xmlns:a16="http://schemas.microsoft.com/office/drawing/2014/main" id="{1389A67F-0B59-49DA-8DB3-3281A326E87A}"/>
              </a:ext>
            </a:extLst>
          </p:cNvPr>
          <p:cNvSpPr txBox="1"/>
          <p:nvPr/>
        </p:nvSpPr>
        <p:spPr>
          <a:xfrm>
            <a:off x="3049002" y="5947252"/>
            <a:ext cx="6093994" cy="461665"/>
          </a:xfrm>
          <a:prstGeom prst="rect">
            <a:avLst/>
          </a:prstGeom>
          <a:noFill/>
        </p:spPr>
        <p:txBody>
          <a:bodyPr wrap="square">
            <a:spAutoFit/>
          </a:bodyPr>
          <a:lstStyle/>
          <a:p>
            <a:pPr algn="ctr">
              <a:defRPr/>
            </a:pPr>
            <a:r>
              <a:rPr lang="en-US" altLang="zh-CN" sz="2400" b="1" dirty="0">
                <a:solidFill>
                  <a:srgbClr val="4747BA"/>
                </a:solidFill>
                <a:latin typeface="Constantia" panose="02030602050306030303" pitchFamily="18" charset="0"/>
              </a:rPr>
              <a:t>10 . 17</a:t>
            </a:r>
            <a:endParaRPr lang="zh-CN" altLang="en-US" sz="2400" b="1" dirty="0">
              <a:solidFill>
                <a:srgbClr val="4747BA"/>
              </a:solidFill>
              <a:latin typeface="Constantia" panose="02030602050306030303" pitchFamily="18" charset="0"/>
            </a:endParaRPr>
          </a:p>
        </p:txBody>
      </p:sp>
    </p:spTree>
    <p:extLst>
      <p:ext uri="{BB962C8B-B14F-4D97-AF65-F5344CB8AC3E}">
        <p14:creationId xmlns:p14="http://schemas.microsoft.com/office/powerpoint/2010/main" val="2751902912"/>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0" y="6522720"/>
            <a:ext cx="4267200" cy="335280"/>
          </a:xfrm>
          <a:prstGeom prst="rect">
            <a:avLst/>
          </a:prstGeom>
          <a:solidFill>
            <a:srgbClr val="4747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4267200" y="6522720"/>
            <a:ext cx="4267200" cy="335280"/>
          </a:xfrm>
          <a:prstGeom prst="rect">
            <a:avLst/>
          </a:prstGeom>
          <a:solidFill>
            <a:srgbClr val="848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8534400" y="6538313"/>
            <a:ext cx="3657600" cy="335280"/>
          </a:xfrm>
          <a:prstGeom prst="rect">
            <a:avLst/>
          </a:prstGeom>
          <a:solidFill>
            <a:srgbClr val="ADADE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dirty="0">
              <a:solidFill>
                <a:schemeClr val="bg1"/>
              </a:solidFill>
              <a:latin typeface="Constantia" panose="02030602050306030303" pitchFamily="18" charset="0"/>
            </a:endParaRPr>
          </a:p>
        </p:txBody>
      </p:sp>
      <p:sp>
        <p:nvSpPr>
          <p:cNvPr id="24" name="日期占位符 7"/>
          <p:cNvSpPr>
            <a:spLocks noGrp="1"/>
          </p:cNvSpPr>
          <p:nvPr>
            <p:ph type="dt" sz="half" idx="10"/>
          </p:nvPr>
        </p:nvSpPr>
        <p:spPr>
          <a:xfrm>
            <a:off x="1209907" y="6494974"/>
            <a:ext cx="1847385" cy="365125"/>
          </a:xfrm>
        </p:spPr>
        <p:txBody>
          <a:bodyPr/>
          <a:lstStyle/>
          <a:p>
            <a:fld id="{31CCC338-FFC3-4940-99DD-6195BEF39901}" type="datetime4">
              <a:rPr lang="en-US" altLang="zh-CN" sz="1400" b="1">
                <a:solidFill>
                  <a:schemeClr val="bg1"/>
                </a:solidFill>
                <a:latin typeface="Constantia" panose="02030602050306030303" pitchFamily="18" charset="0"/>
                <a:cs typeface="Times" panose="02020603050405020304" pitchFamily="18" charset="0"/>
              </a:rPr>
              <a:t>October 17, 2024</a:t>
            </a:fld>
            <a:endParaRPr lang="zh-CN" altLang="en-US" sz="1400" b="1" dirty="0">
              <a:solidFill>
                <a:schemeClr val="bg1"/>
              </a:solidFill>
              <a:latin typeface="Constantia" panose="02030602050306030303" pitchFamily="18" charset="0"/>
              <a:cs typeface="Times" panose="02020603050405020304" pitchFamily="18" charset="0"/>
            </a:endParaRPr>
          </a:p>
        </p:txBody>
      </p:sp>
      <p:cxnSp>
        <p:nvCxnSpPr>
          <p:cNvPr id="26" name="直接连接符 25"/>
          <p:cNvCxnSpPr/>
          <p:nvPr/>
        </p:nvCxnSpPr>
        <p:spPr>
          <a:xfrm>
            <a:off x="385590" y="859531"/>
            <a:ext cx="11479576" cy="0"/>
          </a:xfrm>
          <a:prstGeom prst="line">
            <a:avLst/>
          </a:prstGeom>
          <a:ln w="38100">
            <a:solidFill>
              <a:srgbClr val="4747BA"/>
            </a:solidFill>
          </a:ln>
        </p:spPr>
        <p:style>
          <a:lnRef idx="1">
            <a:schemeClr val="accent1"/>
          </a:lnRef>
          <a:fillRef idx="0">
            <a:schemeClr val="accent1"/>
          </a:fillRef>
          <a:effectRef idx="0">
            <a:schemeClr val="accent1"/>
          </a:effectRef>
          <a:fontRef idx="minor">
            <a:schemeClr val="tx1"/>
          </a:fontRef>
        </p:style>
      </p:cxnSp>
      <p:pic>
        <p:nvPicPr>
          <p:cNvPr id="23" name="图片 2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04063" y="218980"/>
            <a:ext cx="730337" cy="556270"/>
          </a:xfrm>
          <a:prstGeom prst="rect">
            <a:avLst/>
          </a:prstGeom>
        </p:spPr>
      </p:pic>
      <p:sp>
        <p:nvSpPr>
          <p:cNvPr id="14" name="灯片编号占位符 8"/>
          <p:cNvSpPr>
            <a:spLocks noGrp="1"/>
          </p:cNvSpPr>
          <p:nvPr>
            <p:ph type="sldNum" sz="quarter" idx="12"/>
          </p:nvPr>
        </p:nvSpPr>
        <p:spPr>
          <a:xfrm>
            <a:off x="9847869" y="6405035"/>
            <a:ext cx="809393" cy="545001"/>
          </a:xfrm>
        </p:spPr>
        <p:txBody>
          <a:bodyPr/>
          <a:lstStyle/>
          <a:p>
            <a:pPr algn="ctr"/>
            <a:fld id="{152851E7-9224-42D2-A4FF-119762E40804}" type="slidenum">
              <a:rPr lang="zh-CN" altLang="en-US" sz="1400" b="1" smtClean="0">
                <a:solidFill>
                  <a:schemeClr val="bg1"/>
                </a:solidFill>
                <a:latin typeface="Constantia" panose="02030602050306030303" pitchFamily="18" charset="0"/>
                <a:cs typeface="Times" panose="02020603050405020304" pitchFamily="18" charset="0"/>
              </a:rPr>
              <a:t>2</a:t>
            </a:fld>
            <a:endParaRPr lang="zh-CN" altLang="en-US" sz="1400" b="1" dirty="0">
              <a:solidFill>
                <a:schemeClr val="bg1"/>
              </a:solidFill>
              <a:latin typeface="Constantia" panose="02030602050306030303" pitchFamily="18" charset="0"/>
              <a:cs typeface="Times" panose="02020603050405020304" pitchFamily="18" charset="0"/>
            </a:endParaRPr>
          </a:p>
        </p:txBody>
      </p:sp>
      <p:pic>
        <p:nvPicPr>
          <p:cNvPr id="44" name="图片 4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90829" y="204228"/>
            <a:ext cx="3323471" cy="570629"/>
          </a:xfrm>
          <a:prstGeom prst="rect">
            <a:avLst/>
          </a:prstGeom>
        </p:spPr>
      </p:pic>
      <p:sp>
        <p:nvSpPr>
          <p:cNvPr id="10" name="Fußzeilenplatzhalter 4"/>
          <p:cNvSpPr>
            <a:spLocks noGrp="1"/>
          </p:cNvSpPr>
          <p:nvPr>
            <p:ph type="ftr" sz="quarter" idx="11"/>
          </p:nvPr>
        </p:nvSpPr>
        <p:spPr>
          <a:xfrm>
            <a:off x="4095916" y="6553437"/>
            <a:ext cx="4520431" cy="273844"/>
          </a:xfrm>
        </p:spPr>
        <p:txBody>
          <a:bodyPr/>
          <a:lstStyle/>
          <a:p>
            <a:r>
              <a:rPr lang="en-US" altLang="zh-CN" sz="1400" b="1" dirty="0" err="1">
                <a:solidFill>
                  <a:schemeClr val="bg1"/>
                </a:solidFill>
                <a:latin typeface="Constantia" panose="02030602050306030303" pitchFamily="18" charset="0"/>
              </a:rPr>
              <a:t>Ziqi</a:t>
            </a:r>
            <a:r>
              <a:rPr lang="en-US" altLang="zh-CN" sz="1400" b="1" dirty="0">
                <a:solidFill>
                  <a:schemeClr val="bg1"/>
                </a:solidFill>
                <a:latin typeface="Constantia" panose="02030602050306030303" pitchFamily="18" charset="0"/>
              </a:rPr>
              <a:t> Liu | HUST</a:t>
            </a:r>
            <a:endParaRPr lang="zh-CN" altLang="en-US" sz="1400" b="1" dirty="0">
              <a:solidFill>
                <a:schemeClr val="bg1"/>
              </a:solidFill>
              <a:latin typeface="Constantia" panose="02030602050306030303" pitchFamily="18" charset="0"/>
            </a:endParaRPr>
          </a:p>
        </p:txBody>
      </p:sp>
      <p:sp>
        <p:nvSpPr>
          <p:cNvPr id="3" name="文本框 2">
            <a:extLst>
              <a:ext uri="{FF2B5EF4-FFF2-40B4-BE49-F238E27FC236}">
                <a16:creationId xmlns:a16="http://schemas.microsoft.com/office/drawing/2014/main" id="{DEB44779-53D4-7056-169D-EB471F9F0E95}"/>
              </a:ext>
            </a:extLst>
          </p:cNvPr>
          <p:cNvSpPr txBox="1"/>
          <p:nvPr/>
        </p:nvSpPr>
        <p:spPr>
          <a:xfrm>
            <a:off x="385590" y="310242"/>
            <a:ext cx="6798981" cy="535531"/>
          </a:xfrm>
          <a:prstGeom prst="rect">
            <a:avLst/>
          </a:prstGeom>
          <a:noFill/>
        </p:spPr>
        <p:txBody>
          <a:bodyPr wrap="square" rtlCol="0">
            <a:spAutoFit/>
          </a:bodyPr>
          <a:lstStyle/>
          <a:p>
            <a:pPr>
              <a:lnSpc>
                <a:spcPct val="90000"/>
              </a:lnSpc>
              <a:spcBef>
                <a:spcPts val="1000"/>
              </a:spcBef>
              <a:defRPr/>
            </a:pPr>
            <a:r>
              <a:rPr lang="zh-CN" altLang="en-US" sz="32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数据集</a:t>
            </a:r>
            <a:endParaRPr lang="en-US" altLang="zh-CN" sz="3200" b="1" dirty="0">
              <a:solidFill>
                <a:srgbClr val="4747BA"/>
              </a:solidFill>
              <a:latin typeface="Constantia" panose="02030602050306030303" pitchFamily="18" charset="0"/>
              <a:ea typeface="腾讯体 W3" panose="020C04030202040F0204" pitchFamily="34" charset="-122"/>
              <a:cs typeface="Times" panose="02020603050405020304" pitchFamily="18" charset="0"/>
            </a:endParaRPr>
          </a:p>
        </p:txBody>
      </p:sp>
      <p:sp>
        <p:nvSpPr>
          <p:cNvPr id="13" name="文本框 12">
            <a:extLst>
              <a:ext uri="{FF2B5EF4-FFF2-40B4-BE49-F238E27FC236}">
                <a16:creationId xmlns:a16="http://schemas.microsoft.com/office/drawing/2014/main" id="{CCA969A4-457A-47F9-AF90-CDD7FDA19277}"/>
              </a:ext>
            </a:extLst>
          </p:cNvPr>
          <p:cNvSpPr txBox="1"/>
          <p:nvPr/>
        </p:nvSpPr>
        <p:spPr>
          <a:xfrm>
            <a:off x="385590" y="1232396"/>
            <a:ext cx="10702713" cy="4799775"/>
          </a:xfrm>
          <a:prstGeom prst="rect">
            <a:avLst/>
          </a:prstGeom>
          <a:noFill/>
        </p:spPr>
        <p:txBody>
          <a:bodyPr wrap="square">
            <a:spAutoFit/>
          </a:bodyPr>
          <a:lstStyle/>
          <a:p>
            <a:pPr>
              <a:lnSpc>
                <a:spcPct val="150000"/>
              </a:lnSpc>
            </a:pPr>
            <a:r>
              <a:rPr lang="zh-CN" altLang="en-US" sz="2000" dirty="0"/>
              <a:t>缓存系统的性能直接影响到数据中心的效率和成本。通过深入分析工作负载特性，可以为缓存系统的设计与优化提供科学依据，从而提高性能并减少资源浪费。</a:t>
            </a:r>
            <a:endParaRPr lang="en-US" altLang="zh-CN" sz="2000" b="1" dirty="0">
              <a:solidFill>
                <a:srgbClr val="4747BA"/>
              </a:solidFill>
              <a:latin typeface="Constantia" panose="02030602050306030303" pitchFamily="18" charset="0"/>
              <a:ea typeface="腾讯体 W3" panose="020C04030202040F0204" pitchFamily="34" charset="-122"/>
              <a:cs typeface="Times" panose="02020603050405020304" pitchFamily="18" charset="0"/>
            </a:endParaRPr>
          </a:p>
          <a:p>
            <a:pPr>
              <a:lnSpc>
                <a:spcPct val="150000"/>
              </a:lnSpc>
            </a:pPr>
            <a:r>
              <a:rPr lang="zh-CN" altLang="en-US" sz="20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典型的</a:t>
            </a:r>
            <a:r>
              <a:rPr lang="en-US" altLang="zh-CN" sz="20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Trace</a:t>
            </a:r>
            <a:endParaRPr lang="en-US" altLang="zh-CN" b="1" dirty="0">
              <a:solidFill>
                <a:srgbClr val="191B1F"/>
              </a:solidFill>
              <a:latin typeface="-apple-system"/>
            </a:endParaRPr>
          </a:p>
          <a:p>
            <a:pPr indent="-285750">
              <a:lnSpc>
                <a:spcPct val="150000"/>
              </a:lnSpc>
              <a:buFont typeface="Arial" panose="020B0604020202020204" pitchFamily="34" charset="0"/>
              <a:buChar char="•"/>
            </a:pPr>
            <a:r>
              <a:rPr lang="en-US" altLang="zh-CN" b="1" dirty="0"/>
              <a:t>Meta </a:t>
            </a:r>
          </a:p>
          <a:p>
            <a:pPr lvl="1" indent="-285750">
              <a:lnSpc>
                <a:spcPct val="150000"/>
              </a:lnSpc>
              <a:buFont typeface="Arial" panose="020B0604020202020204" pitchFamily="34" charset="0"/>
              <a:buChar char="•"/>
            </a:pPr>
            <a:r>
              <a:rPr lang="en-US" altLang="zh-CN" dirty="0" err="1"/>
              <a:t>MetaStorage</a:t>
            </a:r>
            <a:r>
              <a:rPr lang="en-US" altLang="zh-CN" dirty="0"/>
              <a:t> </a:t>
            </a:r>
            <a:r>
              <a:rPr lang="zh-CN" altLang="en-US" dirty="0"/>
              <a:t>（</a:t>
            </a:r>
            <a:r>
              <a:rPr lang="en-US" altLang="zh-CN" dirty="0"/>
              <a:t>Baleen</a:t>
            </a:r>
            <a:r>
              <a:rPr lang="zh-CN" altLang="en-US" dirty="0"/>
              <a:t>）：</a:t>
            </a:r>
            <a:endParaRPr lang="en-US" altLang="zh-CN" dirty="0"/>
          </a:p>
          <a:p>
            <a:pPr lvl="2" indent="-285750">
              <a:lnSpc>
                <a:spcPct val="150000"/>
              </a:lnSpc>
              <a:buFont typeface="Arial" panose="020B0604020202020204" pitchFamily="34" charset="0"/>
              <a:buChar char="•"/>
            </a:pPr>
            <a:r>
              <a:rPr lang="zh-CN" altLang="en-US" dirty="0"/>
              <a:t>大规模存储系统（</a:t>
            </a:r>
            <a:r>
              <a:rPr lang="en-US" altLang="zh-CN" dirty="0">
                <a:effectLst/>
              </a:rPr>
              <a:t>Tectonic</a:t>
            </a:r>
            <a:r>
              <a:rPr lang="zh-CN" altLang="en-US" dirty="0">
                <a:effectLst/>
              </a:rPr>
              <a:t>）</a:t>
            </a:r>
            <a:r>
              <a:rPr lang="zh-CN" altLang="en-US" dirty="0"/>
              <a:t>，使用闪存缓存（</a:t>
            </a:r>
            <a:r>
              <a:rPr lang="en-US" altLang="zh-CN" dirty="0" err="1"/>
              <a:t>Cachelib</a:t>
            </a:r>
            <a:r>
              <a:rPr lang="zh-CN" altLang="en-US" dirty="0"/>
              <a:t>）来减少对后端硬盘（</a:t>
            </a:r>
            <a:r>
              <a:rPr lang="en-US" altLang="zh-CN" dirty="0"/>
              <a:t>HDD</a:t>
            </a:r>
            <a:r>
              <a:rPr lang="zh-CN" altLang="en-US" dirty="0"/>
              <a:t>）的负载，满足吞吐要求。具体地，块被划分为多个段，每个段可以单独缓存。（</a:t>
            </a:r>
            <a:r>
              <a:rPr lang="en-US" altLang="zh-CN" dirty="0"/>
              <a:t>Tectonic </a:t>
            </a:r>
            <a:r>
              <a:rPr lang="zh-CN" altLang="en-US" dirty="0"/>
              <a:t>的块大小为 </a:t>
            </a:r>
            <a:r>
              <a:rPr lang="en-US" altLang="zh-CN" dirty="0"/>
              <a:t>8 MB</a:t>
            </a:r>
            <a:r>
              <a:rPr lang="zh-CN" altLang="en-US" dirty="0"/>
              <a:t>，段大小为 </a:t>
            </a:r>
            <a:r>
              <a:rPr lang="en-US" altLang="zh-CN" dirty="0"/>
              <a:t>128 KB</a:t>
            </a:r>
            <a:r>
              <a:rPr lang="zh-CN" altLang="en-US" dirty="0"/>
              <a:t>）</a:t>
            </a:r>
            <a:endParaRPr lang="en-US" altLang="zh-CN" dirty="0"/>
          </a:p>
          <a:p>
            <a:pPr lvl="1" indent="-285750">
              <a:lnSpc>
                <a:spcPct val="150000"/>
              </a:lnSpc>
              <a:buFont typeface="Arial" panose="020B0604020202020204" pitchFamily="34" charset="0"/>
              <a:buChar char="•"/>
            </a:pPr>
            <a:r>
              <a:rPr lang="en-US" altLang="zh-CN" dirty="0" err="1"/>
              <a:t>MetaCDN</a:t>
            </a:r>
            <a:endParaRPr lang="en-US" altLang="zh-CN" dirty="0"/>
          </a:p>
          <a:p>
            <a:pPr lvl="1" indent="-285750">
              <a:lnSpc>
                <a:spcPct val="150000"/>
              </a:lnSpc>
              <a:buFont typeface="Arial" panose="020B0604020202020204" pitchFamily="34" charset="0"/>
              <a:buChar char="•"/>
            </a:pPr>
            <a:r>
              <a:rPr lang="en-US" altLang="zh-CN" dirty="0" err="1"/>
              <a:t>MetaKV</a:t>
            </a:r>
            <a:endParaRPr lang="en-US" altLang="zh-CN" dirty="0"/>
          </a:p>
          <a:p>
            <a:pPr lvl="1" indent="-285750">
              <a:lnSpc>
                <a:spcPct val="150000"/>
              </a:lnSpc>
              <a:buFont typeface="Arial" panose="020B0604020202020204" pitchFamily="34" charset="0"/>
              <a:buChar char="•"/>
            </a:pPr>
            <a:endParaRPr lang="zh-CN" altLang="en-US" sz="2000" i="0" dirty="0">
              <a:solidFill>
                <a:srgbClr val="222226"/>
              </a:solidFill>
              <a:effectLst/>
              <a:latin typeface="PingFang SC"/>
            </a:endParaRPr>
          </a:p>
        </p:txBody>
      </p:sp>
      <p:sp>
        <p:nvSpPr>
          <p:cNvPr id="6" name="Rectangle 4">
            <a:extLst>
              <a:ext uri="{FF2B5EF4-FFF2-40B4-BE49-F238E27FC236}">
                <a16:creationId xmlns:a16="http://schemas.microsoft.com/office/drawing/2014/main" id="{67AC9C38-5648-8A93-9F02-CC0802EECCB3}"/>
              </a:ext>
            </a:extLst>
          </p:cNvPr>
          <p:cNvSpPr>
            <a:spLocks noChangeArrowheads="1"/>
          </p:cNvSpPr>
          <p:nvPr/>
        </p:nvSpPr>
        <p:spPr bwMode="auto">
          <a:xfrm>
            <a:off x="0" y="-184666"/>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7" name="Rectangle 5">
            <a:extLst>
              <a:ext uri="{FF2B5EF4-FFF2-40B4-BE49-F238E27FC236}">
                <a16:creationId xmlns:a16="http://schemas.microsoft.com/office/drawing/2014/main" id="{EDF79C23-0AFD-1D55-21DA-470D3BC27176}"/>
              </a:ext>
            </a:extLst>
          </p:cNvPr>
          <p:cNvSpPr>
            <a:spLocks noChangeArrowheads="1"/>
          </p:cNvSpPr>
          <p:nvPr/>
        </p:nvSpPr>
        <p:spPr bwMode="auto">
          <a:xfrm>
            <a:off x="0" y="-184666"/>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8" name="Rectangle 6">
            <a:extLst>
              <a:ext uri="{FF2B5EF4-FFF2-40B4-BE49-F238E27FC236}">
                <a16:creationId xmlns:a16="http://schemas.microsoft.com/office/drawing/2014/main" id="{6485AD2A-389E-B051-1661-4073CE6B3060}"/>
              </a:ext>
            </a:extLst>
          </p:cNvPr>
          <p:cNvSpPr>
            <a:spLocks noChangeArrowheads="1"/>
          </p:cNvSpPr>
          <p:nvPr/>
        </p:nvSpPr>
        <p:spPr bwMode="auto">
          <a:xfrm>
            <a:off x="0" y="-184666"/>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09667338"/>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0" y="6522720"/>
            <a:ext cx="4267200" cy="335280"/>
          </a:xfrm>
          <a:prstGeom prst="rect">
            <a:avLst/>
          </a:prstGeom>
          <a:solidFill>
            <a:srgbClr val="4747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4267200" y="6522720"/>
            <a:ext cx="4267200" cy="335280"/>
          </a:xfrm>
          <a:prstGeom prst="rect">
            <a:avLst/>
          </a:prstGeom>
          <a:solidFill>
            <a:srgbClr val="848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8534400" y="6538313"/>
            <a:ext cx="3657600" cy="335280"/>
          </a:xfrm>
          <a:prstGeom prst="rect">
            <a:avLst/>
          </a:prstGeom>
          <a:solidFill>
            <a:srgbClr val="ADADE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dirty="0">
              <a:solidFill>
                <a:schemeClr val="bg1"/>
              </a:solidFill>
              <a:latin typeface="Constantia" panose="02030602050306030303" pitchFamily="18" charset="0"/>
            </a:endParaRPr>
          </a:p>
        </p:txBody>
      </p:sp>
      <p:sp>
        <p:nvSpPr>
          <p:cNvPr id="24" name="日期占位符 7"/>
          <p:cNvSpPr>
            <a:spLocks noGrp="1"/>
          </p:cNvSpPr>
          <p:nvPr>
            <p:ph type="dt" sz="half" idx="10"/>
          </p:nvPr>
        </p:nvSpPr>
        <p:spPr>
          <a:xfrm>
            <a:off x="1209907" y="6494974"/>
            <a:ext cx="1847385" cy="365125"/>
          </a:xfrm>
        </p:spPr>
        <p:txBody>
          <a:bodyPr/>
          <a:lstStyle/>
          <a:p>
            <a:fld id="{31CCC338-FFC3-4940-99DD-6195BEF39901}" type="datetime4">
              <a:rPr lang="en-US" altLang="zh-CN" sz="1400" b="1">
                <a:solidFill>
                  <a:schemeClr val="bg1"/>
                </a:solidFill>
                <a:latin typeface="Constantia" panose="02030602050306030303" pitchFamily="18" charset="0"/>
                <a:cs typeface="Times" panose="02020603050405020304" pitchFamily="18" charset="0"/>
              </a:rPr>
              <a:t>October 17, 2024</a:t>
            </a:fld>
            <a:endParaRPr lang="zh-CN" altLang="en-US" sz="1400" b="1" dirty="0">
              <a:solidFill>
                <a:schemeClr val="bg1"/>
              </a:solidFill>
              <a:latin typeface="Constantia" panose="02030602050306030303" pitchFamily="18" charset="0"/>
              <a:cs typeface="Times" panose="02020603050405020304" pitchFamily="18" charset="0"/>
            </a:endParaRPr>
          </a:p>
        </p:txBody>
      </p:sp>
      <p:cxnSp>
        <p:nvCxnSpPr>
          <p:cNvPr id="26" name="直接连接符 25"/>
          <p:cNvCxnSpPr/>
          <p:nvPr/>
        </p:nvCxnSpPr>
        <p:spPr>
          <a:xfrm>
            <a:off x="385590" y="859531"/>
            <a:ext cx="11479576" cy="0"/>
          </a:xfrm>
          <a:prstGeom prst="line">
            <a:avLst/>
          </a:prstGeom>
          <a:ln w="38100">
            <a:solidFill>
              <a:srgbClr val="4747BA"/>
            </a:solidFill>
          </a:ln>
        </p:spPr>
        <p:style>
          <a:lnRef idx="1">
            <a:schemeClr val="accent1"/>
          </a:lnRef>
          <a:fillRef idx="0">
            <a:schemeClr val="accent1"/>
          </a:fillRef>
          <a:effectRef idx="0">
            <a:schemeClr val="accent1"/>
          </a:effectRef>
          <a:fontRef idx="minor">
            <a:schemeClr val="tx1"/>
          </a:fontRef>
        </p:style>
      </p:cxnSp>
      <p:pic>
        <p:nvPicPr>
          <p:cNvPr id="23" name="图片 2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04063" y="218980"/>
            <a:ext cx="730337" cy="556270"/>
          </a:xfrm>
          <a:prstGeom prst="rect">
            <a:avLst/>
          </a:prstGeom>
        </p:spPr>
      </p:pic>
      <p:sp>
        <p:nvSpPr>
          <p:cNvPr id="14" name="灯片编号占位符 8"/>
          <p:cNvSpPr>
            <a:spLocks noGrp="1"/>
          </p:cNvSpPr>
          <p:nvPr>
            <p:ph type="sldNum" sz="quarter" idx="12"/>
          </p:nvPr>
        </p:nvSpPr>
        <p:spPr>
          <a:xfrm>
            <a:off x="9847869" y="6405035"/>
            <a:ext cx="809393" cy="545001"/>
          </a:xfrm>
        </p:spPr>
        <p:txBody>
          <a:bodyPr/>
          <a:lstStyle/>
          <a:p>
            <a:pPr algn="ctr"/>
            <a:fld id="{152851E7-9224-42D2-A4FF-119762E40804}" type="slidenum">
              <a:rPr lang="zh-CN" altLang="en-US" sz="1400" b="1" smtClean="0">
                <a:solidFill>
                  <a:schemeClr val="bg1"/>
                </a:solidFill>
                <a:latin typeface="Constantia" panose="02030602050306030303" pitchFamily="18" charset="0"/>
                <a:cs typeface="Times" panose="02020603050405020304" pitchFamily="18" charset="0"/>
              </a:rPr>
              <a:t>3</a:t>
            </a:fld>
            <a:endParaRPr lang="zh-CN" altLang="en-US" sz="1400" b="1" dirty="0">
              <a:solidFill>
                <a:schemeClr val="bg1"/>
              </a:solidFill>
              <a:latin typeface="Constantia" panose="02030602050306030303" pitchFamily="18" charset="0"/>
              <a:cs typeface="Times" panose="02020603050405020304" pitchFamily="18" charset="0"/>
            </a:endParaRPr>
          </a:p>
        </p:txBody>
      </p:sp>
      <p:pic>
        <p:nvPicPr>
          <p:cNvPr id="44" name="图片 4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90829" y="204228"/>
            <a:ext cx="3323471" cy="570629"/>
          </a:xfrm>
          <a:prstGeom prst="rect">
            <a:avLst/>
          </a:prstGeom>
        </p:spPr>
      </p:pic>
      <p:sp>
        <p:nvSpPr>
          <p:cNvPr id="10" name="Fußzeilenplatzhalter 4"/>
          <p:cNvSpPr>
            <a:spLocks noGrp="1"/>
          </p:cNvSpPr>
          <p:nvPr>
            <p:ph type="ftr" sz="quarter" idx="11"/>
          </p:nvPr>
        </p:nvSpPr>
        <p:spPr>
          <a:xfrm>
            <a:off x="4095916" y="6553437"/>
            <a:ext cx="4520431" cy="273844"/>
          </a:xfrm>
        </p:spPr>
        <p:txBody>
          <a:bodyPr/>
          <a:lstStyle/>
          <a:p>
            <a:r>
              <a:rPr lang="en-US" altLang="zh-CN" sz="1400" b="1" dirty="0" err="1">
                <a:solidFill>
                  <a:schemeClr val="bg1"/>
                </a:solidFill>
                <a:latin typeface="Constantia" panose="02030602050306030303" pitchFamily="18" charset="0"/>
              </a:rPr>
              <a:t>Ziqi</a:t>
            </a:r>
            <a:r>
              <a:rPr lang="en-US" altLang="zh-CN" sz="1400" b="1" dirty="0">
                <a:solidFill>
                  <a:schemeClr val="bg1"/>
                </a:solidFill>
                <a:latin typeface="Constantia" panose="02030602050306030303" pitchFamily="18" charset="0"/>
              </a:rPr>
              <a:t> Liu | HUST</a:t>
            </a:r>
            <a:endParaRPr lang="zh-CN" altLang="en-US" sz="1400" b="1" dirty="0">
              <a:solidFill>
                <a:schemeClr val="bg1"/>
              </a:solidFill>
              <a:latin typeface="Constantia" panose="02030602050306030303" pitchFamily="18" charset="0"/>
            </a:endParaRPr>
          </a:p>
        </p:txBody>
      </p:sp>
      <p:sp>
        <p:nvSpPr>
          <p:cNvPr id="3" name="文本框 2">
            <a:extLst>
              <a:ext uri="{FF2B5EF4-FFF2-40B4-BE49-F238E27FC236}">
                <a16:creationId xmlns:a16="http://schemas.microsoft.com/office/drawing/2014/main" id="{DEB44779-53D4-7056-169D-EB471F9F0E95}"/>
              </a:ext>
            </a:extLst>
          </p:cNvPr>
          <p:cNvSpPr txBox="1"/>
          <p:nvPr/>
        </p:nvSpPr>
        <p:spPr>
          <a:xfrm>
            <a:off x="385590" y="310242"/>
            <a:ext cx="6798981" cy="535531"/>
          </a:xfrm>
          <a:prstGeom prst="rect">
            <a:avLst/>
          </a:prstGeom>
          <a:noFill/>
        </p:spPr>
        <p:txBody>
          <a:bodyPr wrap="square" rtlCol="0">
            <a:spAutoFit/>
          </a:bodyPr>
          <a:lstStyle/>
          <a:p>
            <a:pPr>
              <a:lnSpc>
                <a:spcPct val="90000"/>
              </a:lnSpc>
              <a:spcBef>
                <a:spcPts val="1000"/>
              </a:spcBef>
              <a:defRPr/>
            </a:pPr>
            <a:r>
              <a:rPr lang="zh-CN" altLang="en-US" sz="32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数据集</a:t>
            </a:r>
            <a:endParaRPr lang="en-US" altLang="zh-CN" sz="3200" b="1" dirty="0">
              <a:solidFill>
                <a:srgbClr val="4747BA"/>
              </a:solidFill>
              <a:latin typeface="Constantia" panose="02030602050306030303" pitchFamily="18" charset="0"/>
              <a:ea typeface="腾讯体 W3" panose="020C04030202040F0204" pitchFamily="34" charset="-122"/>
              <a:cs typeface="Times" panose="02020603050405020304" pitchFamily="18" charset="0"/>
            </a:endParaRPr>
          </a:p>
        </p:txBody>
      </p:sp>
      <p:sp>
        <p:nvSpPr>
          <p:cNvPr id="13" name="文本框 12">
            <a:extLst>
              <a:ext uri="{FF2B5EF4-FFF2-40B4-BE49-F238E27FC236}">
                <a16:creationId xmlns:a16="http://schemas.microsoft.com/office/drawing/2014/main" id="{CCA969A4-457A-47F9-AF90-CDD7FDA19277}"/>
              </a:ext>
            </a:extLst>
          </p:cNvPr>
          <p:cNvSpPr txBox="1"/>
          <p:nvPr/>
        </p:nvSpPr>
        <p:spPr>
          <a:xfrm>
            <a:off x="385590" y="943813"/>
            <a:ext cx="10702713" cy="6036974"/>
          </a:xfrm>
          <a:prstGeom prst="rect">
            <a:avLst/>
          </a:prstGeom>
          <a:noFill/>
        </p:spPr>
        <p:txBody>
          <a:bodyPr wrap="square">
            <a:spAutoFit/>
          </a:bodyPr>
          <a:lstStyle/>
          <a:p>
            <a:pPr indent="-285750">
              <a:lnSpc>
                <a:spcPct val="150000"/>
              </a:lnSpc>
              <a:buFont typeface="Arial" panose="020B0604020202020204" pitchFamily="34" charset="0"/>
              <a:buChar char="•"/>
            </a:pPr>
            <a:r>
              <a:rPr lang="en-US" altLang="zh-CN" sz="2000" b="1" dirty="0">
                <a:effectLst/>
              </a:rPr>
              <a:t>Google </a:t>
            </a:r>
            <a:r>
              <a:rPr lang="en-US" altLang="zh-CN" sz="2000" b="1" dirty="0" err="1">
                <a:effectLst/>
              </a:rPr>
              <a:t>Thesios</a:t>
            </a:r>
            <a:r>
              <a:rPr lang="en-US" altLang="zh-CN" sz="2000" b="1" dirty="0">
                <a:effectLst/>
              </a:rPr>
              <a:t> </a:t>
            </a:r>
          </a:p>
          <a:p>
            <a:pPr lvl="2" indent="-285750">
              <a:lnSpc>
                <a:spcPct val="150000"/>
              </a:lnSpc>
              <a:buFont typeface="Arial" panose="020B0604020202020204" pitchFamily="34" charset="0"/>
              <a:buChar char="•"/>
            </a:pPr>
            <a:r>
              <a:rPr lang="en-US" altLang="zh-CN" sz="2000" dirty="0" err="1"/>
              <a:t>Thesios</a:t>
            </a:r>
            <a:r>
              <a:rPr lang="en-US" altLang="zh-CN" sz="2000" dirty="0"/>
              <a:t> </a:t>
            </a:r>
            <a:r>
              <a:rPr lang="zh-CN" altLang="en-US" sz="2000" dirty="0"/>
              <a:t>项目收集了 </a:t>
            </a:r>
            <a:r>
              <a:rPr lang="en-US" altLang="zh-CN" sz="2000" dirty="0"/>
              <a:t>Google </a:t>
            </a:r>
            <a:r>
              <a:rPr lang="zh-CN" altLang="en-US" sz="2000" dirty="0"/>
              <a:t>分布式存储系统中多个硬盘（</a:t>
            </a:r>
            <a:r>
              <a:rPr lang="en-US" altLang="zh-CN" sz="2000" dirty="0"/>
              <a:t>HDDs</a:t>
            </a:r>
            <a:r>
              <a:rPr lang="zh-CN" altLang="en-US" sz="2000" dirty="0"/>
              <a:t>）上的 </a:t>
            </a:r>
            <a:r>
              <a:rPr lang="en-US" altLang="zh-CN" sz="2000" dirty="0"/>
              <a:t>I/O </a:t>
            </a:r>
            <a:r>
              <a:rPr lang="zh-CN" altLang="en-US" sz="2000" dirty="0"/>
              <a:t>追踪数据。并利用这些数据来合成代表性的 </a:t>
            </a:r>
            <a:r>
              <a:rPr lang="en-US" altLang="zh-CN" sz="2000" dirty="0"/>
              <a:t>I/O </a:t>
            </a:r>
            <a:r>
              <a:rPr lang="zh-CN" altLang="en-US" sz="2000" dirty="0"/>
              <a:t>追踪，有助于研究缓存策略和数据存取模式。</a:t>
            </a:r>
            <a:endParaRPr lang="en-US" altLang="zh-CN" sz="2000" dirty="0"/>
          </a:p>
          <a:p>
            <a:pPr lvl="2" indent="-285750">
              <a:lnSpc>
                <a:spcPct val="150000"/>
              </a:lnSpc>
              <a:buFont typeface="Arial" panose="020B0604020202020204" pitchFamily="34" charset="0"/>
              <a:buChar char="•"/>
            </a:pPr>
            <a:r>
              <a:rPr lang="zh-CN" altLang="en-US" sz="2000" dirty="0"/>
              <a:t>同名文章（</a:t>
            </a:r>
            <a:r>
              <a:rPr lang="en-US" altLang="zh-CN" sz="2000" dirty="0"/>
              <a:t>ASPLOS ‘24</a:t>
            </a:r>
            <a:r>
              <a:rPr lang="zh-CN" altLang="en-US" sz="2000" dirty="0"/>
              <a:t>）</a:t>
            </a:r>
            <a:endParaRPr lang="en-US" altLang="zh-CN" sz="2000" dirty="0"/>
          </a:p>
          <a:p>
            <a:pPr lvl="2" indent="-285750">
              <a:lnSpc>
                <a:spcPct val="150000"/>
              </a:lnSpc>
              <a:buFont typeface="Arial" panose="020B0604020202020204" pitchFamily="34" charset="0"/>
              <a:buChar char="•"/>
            </a:pPr>
            <a:r>
              <a:rPr lang="zh-CN" altLang="en-US" sz="2000" dirty="0"/>
              <a:t>数据集较大且较新，</a:t>
            </a:r>
            <a:r>
              <a:rPr lang="en-US" altLang="zh-CN" sz="2000" dirty="0"/>
              <a:t>3*16TB</a:t>
            </a:r>
            <a:r>
              <a:rPr lang="zh-CN" altLang="en-US" sz="2000" dirty="0"/>
              <a:t>，</a:t>
            </a:r>
            <a:r>
              <a:rPr lang="en-US" altLang="zh-CN" sz="2000" dirty="0"/>
              <a:t>2024</a:t>
            </a:r>
            <a:r>
              <a:rPr lang="zh-CN" altLang="en-US" sz="2000" dirty="0"/>
              <a:t>年</a:t>
            </a:r>
            <a:r>
              <a:rPr lang="en-US" altLang="zh-CN" sz="2000" dirty="0"/>
              <a:t>3</a:t>
            </a:r>
            <a:r>
              <a:rPr lang="zh-CN" altLang="en-US" sz="2000" dirty="0"/>
              <a:t>月更新</a:t>
            </a:r>
            <a:endParaRPr lang="en-US" altLang="zh-CN" sz="2000" b="1" dirty="0">
              <a:effectLst/>
            </a:endParaRPr>
          </a:p>
          <a:p>
            <a:pPr indent="-285750">
              <a:lnSpc>
                <a:spcPct val="150000"/>
              </a:lnSpc>
              <a:buFont typeface="Arial" panose="020B0604020202020204" pitchFamily="34" charset="0"/>
              <a:buChar char="•"/>
            </a:pPr>
            <a:r>
              <a:rPr lang="en-US" altLang="zh-CN" sz="2000" b="1" dirty="0">
                <a:solidFill>
                  <a:srgbClr val="191B1F"/>
                </a:solidFill>
                <a:latin typeface="-apple-system"/>
              </a:rPr>
              <a:t>Ali block Trace</a:t>
            </a:r>
          </a:p>
          <a:p>
            <a:pPr lvl="1" indent="-285750">
              <a:lnSpc>
                <a:spcPct val="150000"/>
              </a:lnSpc>
              <a:buFont typeface="Arial" panose="020B0604020202020204" pitchFamily="34" charset="0"/>
              <a:buChar char="•"/>
            </a:pPr>
            <a:r>
              <a:rPr lang="zh-CN" altLang="en-US" sz="2000" dirty="0"/>
              <a:t>阿里云弹性块存储服务，该服务主要涉及虚拟磁盘的存储。这些追踪数据来自于位于北京地区的一个集群，包括了</a:t>
            </a:r>
            <a:r>
              <a:rPr lang="en-US" altLang="zh-CN" sz="2000" dirty="0"/>
              <a:t>2020</a:t>
            </a:r>
            <a:r>
              <a:rPr lang="zh-CN" altLang="en-US" sz="2000" dirty="0"/>
              <a:t>年</a:t>
            </a:r>
            <a:r>
              <a:rPr lang="en-US" altLang="zh-CN" sz="2000" dirty="0"/>
              <a:t>1</a:t>
            </a:r>
            <a:r>
              <a:rPr lang="zh-CN" altLang="en-US" sz="2000" dirty="0"/>
              <a:t>月份从随机抽样的</a:t>
            </a:r>
            <a:r>
              <a:rPr lang="en-US" altLang="zh-CN" sz="2000" dirty="0"/>
              <a:t>1000</a:t>
            </a:r>
            <a:r>
              <a:rPr lang="zh-CN" altLang="en-US" sz="2000" dirty="0"/>
              <a:t>个虚拟磁盘中记录的所有磁盘</a:t>
            </a:r>
            <a:r>
              <a:rPr lang="en-US" altLang="zh-CN" sz="2000" dirty="0"/>
              <a:t>I/O</a:t>
            </a:r>
            <a:r>
              <a:rPr lang="zh-CN" altLang="en-US" sz="2000" dirty="0"/>
              <a:t>活动。</a:t>
            </a:r>
            <a:endParaRPr lang="en-US" altLang="zh-CN" sz="2000" b="1" dirty="0">
              <a:solidFill>
                <a:srgbClr val="191B1F"/>
              </a:solidFill>
              <a:latin typeface="-apple-system"/>
              <a:ea typeface="腾讯体 W3" panose="020C04030202040F0204" pitchFamily="34" charset="-122"/>
              <a:cs typeface="Times" panose="02020603050405020304" pitchFamily="18" charset="0"/>
            </a:endParaRPr>
          </a:p>
          <a:p>
            <a:pPr indent="-285750">
              <a:lnSpc>
                <a:spcPct val="150000"/>
              </a:lnSpc>
              <a:buFont typeface="Arial" panose="020B0604020202020204" pitchFamily="34" charset="0"/>
              <a:buChar char="•"/>
            </a:pPr>
            <a:r>
              <a:rPr lang="en-US" altLang="zh-CN" sz="2000" b="1" dirty="0">
                <a:solidFill>
                  <a:srgbClr val="191B1F"/>
                </a:solidFill>
                <a:latin typeface="-apple-system"/>
                <a:ea typeface="腾讯体 W3" panose="020C04030202040F0204" pitchFamily="34" charset="-122"/>
                <a:cs typeface="Times" panose="02020603050405020304" pitchFamily="18" charset="0"/>
              </a:rPr>
              <a:t>Tencent </a:t>
            </a:r>
          </a:p>
          <a:p>
            <a:pPr lvl="1" indent="-285750">
              <a:lnSpc>
                <a:spcPct val="150000"/>
              </a:lnSpc>
              <a:buFont typeface="Arial" panose="020B0604020202020204" pitchFamily="34" charset="0"/>
              <a:buChar char="•"/>
            </a:pPr>
            <a:r>
              <a:rPr lang="en-US" altLang="zh-CN" sz="2000" b="0" i="0" dirty="0">
                <a:solidFill>
                  <a:srgbClr val="444445"/>
                </a:solidFill>
                <a:effectLst/>
                <a:latin typeface="Arial" panose="020B0604020202020204" pitchFamily="34" charset="0"/>
              </a:rPr>
              <a:t>Tencent Block Storage</a:t>
            </a:r>
          </a:p>
          <a:p>
            <a:pPr lvl="1" indent="-285750">
              <a:lnSpc>
                <a:spcPct val="150000"/>
              </a:lnSpc>
              <a:buFont typeface="Arial" panose="020B0604020202020204" pitchFamily="34" charset="0"/>
              <a:buChar char="•"/>
            </a:pPr>
            <a:r>
              <a:rPr lang="en-US" altLang="zh-CN" sz="2000" b="0" i="0" dirty="0">
                <a:solidFill>
                  <a:srgbClr val="444445"/>
                </a:solidFill>
                <a:effectLst/>
                <a:latin typeface="Arial" panose="020B0604020202020204" pitchFamily="34" charset="0"/>
              </a:rPr>
              <a:t>Tencent Photo </a:t>
            </a:r>
            <a:r>
              <a:rPr lang="en-US" altLang="zh-CN" sz="2000" dirty="0"/>
              <a:t>Cache</a:t>
            </a:r>
            <a:endParaRPr lang="en-US" altLang="zh-CN" sz="2000" b="0" i="0" dirty="0">
              <a:solidFill>
                <a:srgbClr val="444445"/>
              </a:solidFill>
              <a:effectLst/>
              <a:latin typeface="Arial" panose="020B0604020202020204" pitchFamily="34" charset="0"/>
              <a:ea typeface="腾讯体 W3" panose="020C04030202040F0204" pitchFamily="34" charset="-122"/>
              <a:cs typeface="Times" panose="02020603050405020304" pitchFamily="18" charset="0"/>
            </a:endParaRPr>
          </a:p>
          <a:p>
            <a:pPr lvl="1" indent="-285750">
              <a:lnSpc>
                <a:spcPct val="150000"/>
              </a:lnSpc>
              <a:buFont typeface="Arial" panose="020B0604020202020204" pitchFamily="34" charset="0"/>
              <a:buChar char="•"/>
            </a:pPr>
            <a:endParaRPr lang="en-US" altLang="zh-CN" sz="2000" b="0" i="0" dirty="0">
              <a:solidFill>
                <a:srgbClr val="444445"/>
              </a:solidFill>
              <a:effectLst/>
              <a:latin typeface="Arial" panose="020B0604020202020204" pitchFamily="34" charset="0"/>
            </a:endParaRPr>
          </a:p>
        </p:txBody>
      </p:sp>
      <p:sp>
        <p:nvSpPr>
          <p:cNvPr id="6" name="Rectangle 4">
            <a:extLst>
              <a:ext uri="{FF2B5EF4-FFF2-40B4-BE49-F238E27FC236}">
                <a16:creationId xmlns:a16="http://schemas.microsoft.com/office/drawing/2014/main" id="{67AC9C38-5648-8A93-9F02-CC0802EECCB3}"/>
              </a:ext>
            </a:extLst>
          </p:cNvPr>
          <p:cNvSpPr>
            <a:spLocks noChangeArrowheads="1"/>
          </p:cNvSpPr>
          <p:nvPr/>
        </p:nvSpPr>
        <p:spPr bwMode="auto">
          <a:xfrm>
            <a:off x="0" y="-184666"/>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7" name="Rectangle 5">
            <a:extLst>
              <a:ext uri="{FF2B5EF4-FFF2-40B4-BE49-F238E27FC236}">
                <a16:creationId xmlns:a16="http://schemas.microsoft.com/office/drawing/2014/main" id="{EDF79C23-0AFD-1D55-21DA-470D3BC27176}"/>
              </a:ext>
            </a:extLst>
          </p:cNvPr>
          <p:cNvSpPr>
            <a:spLocks noChangeArrowheads="1"/>
          </p:cNvSpPr>
          <p:nvPr/>
        </p:nvSpPr>
        <p:spPr bwMode="auto">
          <a:xfrm>
            <a:off x="0" y="-184666"/>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8" name="Rectangle 6">
            <a:extLst>
              <a:ext uri="{FF2B5EF4-FFF2-40B4-BE49-F238E27FC236}">
                <a16:creationId xmlns:a16="http://schemas.microsoft.com/office/drawing/2014/main" id="{6485AD2A-389E-B051-1661-4073CE6B3060}"/>
              </a:ext>
            </a:extLst>
          </p:cNvPr>
          <p:cNvSpPr>
            <a:spLocks noChangeArrowheads="1"/>
          </p:cNvSpPr>
          <p:nvPr/>
        </p:nvSpPr>
        <p:spPr bwMode="auto">
          <a:xfrm>
            <a:off x="0" y="-184666"/>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91578804"/>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0" y="6522720"/>
            <a:ext cx="4267200" cy="335280"/>
          </a:xfrm>
          <a:prstGeom prst="rect">
            <a:avLst/>
          </a:prstGeom>
          <a:solidFill>
            <a:srgbClr val="4747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4267200" y="6522720"/>
            <a:ext cx="4267200" cy="335280"/>
          </a:xfrm>
          <a:prstGeom prst="rect">
            <a:avLst/>
          </a:prstGeom>
          <a:solidFill>
            <a:srgbClr val="848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8534400" y="6538313"/>
            <a:ext cx="3657600" cy="335280"/>
          </a:xfrm>
          <a:prstGeom prst="rect">
            <a:avLst/>
          </a:prstGeom>
          <a:solidFill>
            <a:srgbClr val="ADADE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dirty="0">
              <a:solidFill>
                <a:schemeClr val="bg1"/>
              </a:solidFill>
              <a:latin typeface="Constantia" panose="02030602050306030303" pitchFamily="18" charset="0"/>
            </a:endParaRPr>
          </a:p>
        </p:txBody>
      </p:sp>
      <p:sp>
        <p:nvSpPr>
          <p:cNvPr id="24" name="日期占位符 7"/>
          <p:cNvSpPr>
            <a:spLocks noGrp="1"/>
          </p:cNvSpPr>
          <p:nvPr>
            <p:ph type="dt" sz="half" idx="10"/>
          </p:nvPr>
        </p:nvSpPr>
        <p:spPr>
          <a:xfrm>
            <a:off x="1209907" y="6494974"/>
            <a:ext cx="1847385" cy="365125"/>
          </a:xfrm>
        </p:spPr>
        <p:txBody>
          <a:bodyPr/>
          <a:lstStyle/>
          <a:p>
            <a:fld id="{31CCC338-FFC3-4940-99DD-6195BEF39901}" type="datetime4">
              <a:rPr lang="en-US" altLang="zh-CN" sz="1400" b="1">
                <a:solidFill>
                  <a:schemeClr val="bg1"/>
                </a:solidFill>
                <a:latin typeface="Constantia" panose="02030602050306030303" pitchFamily="18" charset="0"/>
                <a:cs typeface="Times" panose="02020603050405020304" pitchFamily="18" charset="0"/>
              </a:rPr>
              <a:t>October 16, 2024</a:t>
            </a:fld>
            <a:endParaRPr lang="zh-CN" altLang="en-US" sz="1400" b="1" dirty="0">
              <a:solidFill>
                <a:schemeClr val="bg1"/>
              </a:solidFill>
              <a:latin typeface="Constantia" panose="02030602050306030303" pitchFamily="18" charset="0"/>
              <a:cs typeface="Times" panose="02020603050405020304" pitchFamily="18" charset="0"/>
            </a:endParaRPr>
          </a:p>
        </p:txBody>
      </p:sp>
      <p:cxnSp>
        <p:nvCxnSpPr>
          <p:cNvPr id="26" name="直接连接符 25"/>
          <p:cNvCxnSpPr/>
          <p:nvPr/>
        </p:nvCxnSpPr>
        <p:spPr>
          <a:xfrm>
            <a:off x="385590" y="859531"/>
            <a:ext cx="11479576" cy="0"/>
          </a:xfrm>
          <a:prstGeom prst="line">
            <a:avLst/>
          </a:prstGeom>
          <a:ln w="38100">
            <a:solidFill>
              <a:srgbClr val="4747BA"/>
            </a:solidFill>
          </a:ln>
        </p:spPr>
        <p:style>
          <a:lnRef idx="1">
            <a:schemeClr val="accent1"/>
          </a:lnRef>
          <a:fillRef idx="0">
            <a:schemeClr val="accent1"/>
          </a:fillRef>
          <a:effectRef idx="0">
            <a:schemeClr val="accent1"/>
          </a:effectRef>
          <a:fontRef idx="minor">
            <a:schemeClr val="tx1"/>
          </a:fontRef>
        </p:style>
      </p:cxnSp>
      <p:pic>
        <p:nvPicPr>
          <p:cNvPr id="23" name="图片 2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04063" y="218980"/>
            <a:ext cx="730337" cy="556270"/>
          </a:xfrm>
          <a:prstGeom prst="rect">
            <a:avLst/>
          </a:prstGeom>
        </p:spPr>
      </p:pic>
      <p:sp>
        <p:nvSpPr>
          <p:cNvPr id="14" name="灯片编号占位符 8"/>
          <p:cNvSpPr>
            <a:spLocks noGrp="1"/>
          </p:cNvSpPr>
          <p:nvPr>
            <p:ph type="sldNum" sz="quarter" idx="12"/>
          </p:nvPr>
        </p:nvSpPr>
        <p:spPr>
          <a:xfrm>
            <a:off x="9847869" y="6405035"/>
            <a:ext cx="809393" cy="545001"/>
          </a:xfrm>
        </p:spPr>
        <p:txBody>
          <a:bodyPr/>
          <a:lstStyle/>
          <a:p>
            <a:pPr algn="ctr"/>
            <a:fld id="{152851E7-9224-42D2-A4FF-119762E40804}" type="slidenum">
              <a:rPr lang="zh-CN" altLang="en-US" sz="1400" b="1" smtClean="0">
                <a:solidFill>
                  <a:schemeClr val="bg1"/>
                </a:solidFill>
                <a:latin typeface="Constantia" panose="02030602050306030303" pitchFamily="18" charset="0"/>
                <a:cs typeface="Times" panose="02020603050405020304" pitchFamily="18" charset="0"/>
              </a:rPr>
              <a:t>4</a:t>
            </a:fld>
            <a:endParaRPr lang="zh-CN" altLang="en-US" sz="1400" b="1" dirty="0">
              <a:solidFill>
                <a:schemeClr val="bg1"/>
              </a:solidFill>
              <a:latin typeface="Constantia" panose="02030602050306030303" pitchFamily="18" charset="0"/>
              <a:cs typeface="Times" panose="02020603050405020304" pitchFamily="18" charset="0"/>
            </a:endParaRPr>
          </a:p>
        </p:txBody>
      </p:sp>
      <p:pic>
        <p:nvPicPr>
          <p:cNvPr id="44" name="图片 4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90829" y="204228"/>
            <a:ext cx="3323471" cy="570629"/>
          </a:xfrm>
          <a:prstGeom prst="rect">
            <a:avLst/>
          </a:prstGeom>
        </p:spPr>
      </p:pic>
      <p:sp>
        <p:nvSpPr>
          <p:cNvPr id="10" name="Fußzeilenplatzhalter 4"/>
          <p:cNvSpPr>
            <a:spLocks noGrp="1"/>
          </p:cNvSpPr>
          <p:nvPr>
            <p:ph type="ftr" sz="quarter" idx="11"/>
          </p:nvPr>
        </p:nvSpPr>
        <p:spPr>
          <a:xfrm>
            <a:off x="4095916" y="6553437"/>
            <a:ext cx="4520431" cy="273844"/>
          </a:xfrm>
        </p:spPr>
        <p:txBody>
          <a:bodyPr/>
          <a:lstStyle/>
          <a:p>
            <a:r>
              <a:rPr lang="en-US" altLang="zh-CN" sz="1400" b="1" dirty="0" err="1">
                <a:solidFill>
                  <a:schemeClr val="bg1"/>
                </a:solidFill>
                <a:latin typeface="Constantia" panose="02030602050306030303" pitchFamily="18" charset="0"/>
              </a:rPr>
              <a:t>Ziqi</a:t>
            </a:r>
            <a:r>
              <a:rPr lang="en-US" altLang="zh-CN" sz="1400" b="1" dirty="0">
                <a:solidFill>
                  <a:schemeClr val="bg1"/>
                </a:solidFill>
                <a:latin typeface="Constantia" panose="02030602050306030303" pitchFamily="18" charset="0"/>
              </a:rPr>
              <a:t> Liu | HUST</a:t>
            </a:r>
            <a:endParaRPr lang="zh-CN" altLang="en-US" sz="1400" b="1" dirty="0">
              <a:solidFill>
                <a:schemeClr val="bg1"/>
              </a:solidFill>
              <a:latin typeface="Constantia" panose="02030602050306030303" pitchFamily="18" charset="0"/>
            </a:endParaRPr>
          </a:p>
        </p:txBody>
      </p:sp>
      <p:sp>
        <p:nvSpPr>
          <p:cNvPr id="3" name="文本框 2">
            <a:extLst>
              <a:ext uri="{FF2B5EF4-FFF2-40B4-BE49-F238E27FC236}">
                <a16:creationId xmlns:a16="http://schemas.microsoft.com/office/drawing/2014/main" id="{DEB44779-53D4-7056-169D-EB471F9F0E95}"/>
              </a:ext>
            </a:extLst>
          </p:cNvPr>
          <p:cNvSpPr txBox="1"/>
          <p:nvPr/>
        </p:nvSpPr>
        <p:spPr>
          <a:xfrm>
            <a:off x="385590" y="310242"/>
            <a:ext cx="6798981" cy="535531"/>
          </a:xfrm>
          <a:prstGeom prst="rect">
            <a:avLst/>
          </a:prstGeom>
          <a:noFill/>
        </p:spPr>
        <p:txBody>
          <a:bodyPr wrap="square" rtlCol="0">
            <a:spAutoFit/>
          </a:bodyPr>
          <a:lstStyle/>
          <a:p>
            <a:pPr>
              <a:lnSpc>
                <a:spcPct val="90000"/>
              </a:lnSpc>
              <a:spcBef>
                <a:spcPts val="1000"/>
              </a:spcBef>
              <a:defRPr/>
            </a:pPr>
            <a:r>
              <a:rPr lang="zh-CN" altLang="en-US" sz="32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特征分析</a:t>
            </a:r>
            <a:endParaRPr lang="en-US" altLang="zh-CN" sz="3200" b="1" dirty="0">
              <a:solidFill>
                <a:srgbClr val="4747BA"/>
              </a:solidFill>
              <a:latin typeface="Constantia" panose="02030602050306030303" pitchFamily="18" charset="0"/>
              <a:ea typeface="腾讯体 W3" panose="020C04030202040F0204" pitchFamily="34" charset="-122"/>
              <a:cs typeface="Times" panose="02020603050405020304" pitchFamily="18" charset="0"/>
            </a:endParaRPr>
          </a:p>
        </p:txBody>
      </p:sp>
      <p:sp>
        <p:nvSpPr>
          <p:cNvPr id="13" name="文本框 12">
            <a:extLst>
              <a:ext uri="{FF2B5EF4-FFF2-40B4-BE49-F238E27FC236}">
                <a16:creationId xmlns:a16="http://schemas.microsoft.com/office/drawing/2014/main" id="{CCA969A4-457A-47F9-AF90-CDD7FDA19277}"/>
              </a:ext>
            </a:extLst>
          </p:cNvPr>
          <p:cNvSpPr txBox="1"/>
          <p:nvPr/>
        </p:nvSpPr>
        <p:spPr>
          <a:xfrm>
            <a:off x="385590" y="988972"/>
            <a:ext cx="11154477" cy="5036122"/>
          </a:xfrm>
          <a:prstGeom prst="rect">
            <a:avLst/>
          </a:prstGeom>
          <a:noFill/>
        </p:spPr>
        <p:txBody>
          <a:bodyPr wrap="square">
            <a:spAutoFit/>
          </a:bodyPr>
          <a:lstStyle/>
          <a:p>
            <a:pPr algn="just">
              <a:lnSpc>
                <a:spcPct val="150000"/>
              </a:lnSpc>
            </a:pPr>
            <a:r>
              <a:rPr lang="zh-CN" altLang="en-US" sz="18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主要关注的特征：</a:t>
            </a:r>
            <a:endParaRPr lang="en-US" altLang="zh-CN" sz="2000" dirty="0">
              <a:latin typeface="Times New Roman" panose="02020603050405020304" pitchFamily="18" charset="0"/>
              <a:cs typeface="Times New Roman" panose="02020603050405020304" pitchFamily="18" charset="0"/>
            </a:endParaRPr>
          </a:p>
          <a:p>
            <a:pPr indent="-285750">
              <a:lnSpc>
                <a:spcPct val="150000"/>
              </a:lnSpc>
              <a:buFont typeface="Arial" panose="020B0604020202020204" pitchFamily="34" charset="0"/>
              <a:buChar char="•"/>
            </a:pPr>
            <a:r>
              <a:rPr lang="zh-CN" altLang="en-US" b="1" dirty="0">
                <a:solidFill>
                  <a:srgbClr val="191B1F"/>
                </a:solidFill>
                <a:latin typeface="-apple-system"/>
              </a:rPr>
              <a:t>重用距离分布：</a:t>
            </a:r>
            <a:r>
              <a:rPr lang="zh-CN" altLang="en-US" dirty="0"/>
              <a:t>重用距离是指同一数据项被连续两次访问之间的请求间隔。通过分析重用距离的分布，可以了解数据访问的时间局部性，可以预测不同缓存大小，不同替换策略的效果。 </a:t>
            </a:r>
            <a:endParaRPr lang="en-US" altLang="zh-CN" dirty="0"/>
          </a:p>
          <a:p>
            <a:pPr indent="-285750">
              <a:lnSpc>
                <a:spcPct val="150000"/>
              </a:lnSpc>
              <a:buFont typeface="Arial" panose="020B0604020202020204" pitchFamily="34" charset="0"/>
              <a:buChar char="•"/>
            </a:pPr>
            <a:r>
              <a:rPr lang="en-US" altLang="zh-CN" b="1" dirty="0">
                <a:solidFill>
                  <a:srgbClr val="191B1F"/>
                </a:solidFill>
                <a:latin typeface="-apple-system"/>
              </a:rPr>
              <a:t>IO</a:t>
            </a:r>
            <a:r>
              <a:rPr lang="zh-CN" altLang="en-US" b="1" dirty="0">
                <a:solidFill>
                  <a:srgbClr val="191B1F"/>
                </a:solidFill>
                <a:latin typeface="-apple-system"/>
              </a:rPr>
              <a:t>访问模式多样性：</a:t>
            </a:r>
            <a:endParaRPr lang="en-US" altLang="zh-CN" b="1" dirty="0">
              <a:solidFill>
                <a:srgbClr val="191B1F"/>
              </a:solidFill>
              <a:latin typeface="-apple-system"/>
            </a:endParaRPr>
          </a:p>
          <a:p>
            <a:pPr lvl="2" indent="-285750">
              <a:lnSpc>
                <a:spcPct val="150000"/>
              </a:lnSpc>
              <a:buFont typeface="Arial" panose="020B0604020202020204" pitchFamily="34" charset="0"/>
              <a:buChar char="•"/>
            </a:pPr>
            <a:r>
              <a:rPr lang="zh-CN" altLang="en-US" dirty="0">
                <a:solidFill>
                  <a:srgbClr val="191B1F"/>
                </a:solidFill>
                <a:latin typeface="-apple-system"/>
              </a:rPr>
              <a:t>顺序性和随机性访问的比例。</a:t>
            </a:r>
            <a:endParaRPr lang="en-US" altLang="zh-CN" dirty="0">
              <a:solidFill>
                <a:srgbClr val="191B1F"/>
              </a:solidFill>
              <a:latin typeface="-apple-system"/>
            </a:endParaRPr>
          </a:p>
          <a:p>
            <a:pPr lvl="2" indent="-285750">
              <a:lnSpc>
                <a:spcPct val="150000"/>
              </a:lnSpc>
              <a:buFont typeface="Arial" panose="020B0604020202020204" pitchFamily="34" charset="0"/>
              <a:buChar char="•"/>
            </a:pPr>
            <a:r>
              <a:rPr lang="zh-CN" altLang="en-US" dirty="0">
                <a:solidFill>
                  <a:srgbClr val="191B1F"/>
                </a:solidFill>
                <a:latin typeface="-apple-system"/>
              </a:rPr>
              <a:t>读写比例</a:t>
            </a:r>
            <a:r>
              <a:rPr lang="zh-CN" altLang="en-US" dirty="0"/>
              <a:t>。</a:t>
            </a:r>
            <a:endParaRPr lang="zh-CN" altLang="en-US" dirty="0">
              <a:solidFill>
                <a:srgbClr val="191B1F"/>
              </a:solidFill>
              <a:latin typeface="-apple-system"/>
            </a:endParaRPr>
          </a:p>
          <a:p>
            <a:pPr indent="-285750">
              <a:lnSpc>
                <a:spcPct val="150000"/>
              </a:lnSpc>
              <a:buFont typeface="Arial" panose="020B0604020202020204" pitchFamily="34" charset="0"/>
              <a:buChar char="•"/>
            </a:pPr>
            <a:r>
              <a:rPr lang="zh-CN" altLang="en-US" b="1" dirty="0">
                <a:solidFill>
                  <a:srgbClr val="191B1F"/>
                </a:solidFill>
                <a:latin typeface="-apple-system"/>
              </a:rPr>
              <a:t>热点数据识别： </a:t>
            </a:r>
            <a:r>
              <a:rPr lang="zh-CN" altLang="en-US" dirty="0">
                <a:solidFill>
                  <a:srgbClr val="191B1F"/>
                </a:solidFill>
                <a:latin typeface="-apple-system"/>
              </a:rPr>
              <a:t>（</a:t>
            </a:r>
            <a:r>
              <a:rPr lang="zh-CN" altLang="en-US" dirty="0"/>
              <a:t>访问频率分布</a:t>
            </a:r>
            <a:r>
              <a:rPr lang="zh-CN" altLang="en-US" dirty="0">
                <a:solidFill>
                  <a:srgbClr val="191B1F"/>
                </a:solidFill>
                <a:latin typeface="-apple-system"/>
              </a:rPr>
              <a:t>）识别热点数据和访问频率，为缓存分层和数据预加载提供依据。</a:t>
            </a:r>
          </a:p>
          <a:p>
            <a:pPr indent="-285750">
              <a:lnSpc>
                <a:spcPct val="150000"/>
              </a:lnSpc>
              <a:buFont typeface="Arial" panose="020B0604020202020204" pitchFamily="34" charset="0"/>
              <a:buChar char="•"/>
            </a:pPr>
            <a:r>
              <a:rPr lang="zh-CN" altLang="en-US" b="1" dirty="0">
                <a:solidFill>
                  <a:srgbClr val="191B1F"/>
                </a:solidFill>
                <a:latin typeface="-apple-system"/>
              </a:rPr>
              <a:t>冷启动：</a:t>
            </a:r>
            <a:r>
              <a:rPr lang="zh-CN" altLang="en-US" dirty="0"/>
              <a:t>冷启动分析涉及系统启动或缓存清空后的数据访问模式，快速填充缓存能够最小化冷启动期间性能下降。</a:t>
            </a:r>
            <a:endParaRPr lang="en-US" altLang="zh-CN" dirty="0"/>
          </a:p>
          <a:p>
            <a:pPr indent="-285750">
              <a:lnSpc>
                <a:spcPct val="150000"/>
              </a:lnSpc>
              <a:buFont typeface="Arial" panose="020B0604020202020204" pitchFamily="34" charset="0"/>
              <a:buChar char="•"/>
            </a:pPr>
            <a:r>
              <a:rPr lang="zh-CN" altLang="en-US" b="1" dirty="0">
                <a:solidFill>
                  <a:srgbClr val="191B1F"/>
                </a:solidFill>
                <a:latin typeface="-apple-system"/>
              </a:rPr>
              <a:t>并发性：</a:t>
            </a:r>
            <a:r>
              <a:rPr lang="en-US" altLang="zh-CN" b="1" dirty="0">
                <a:solidFill>
                  <a:srgbClr val="191B1F"/>
                </a:solidFill>
                <a:latin typeface="-apple-system"/>
              </a:rPr>
              <a:t> </a:t>
            </a:r>
            <a:r>
              <a:rPr lang="zh-CN" altLang="en-US" dirty="0">
                <a:solidFill>
                  <a:srgbClr val="191B1F"/>
                </a:solidFill>
                <a:latin typeface="-apple-system"/>
              </a:rPr>
              <a:t>面对</a:t>
            </a:r>
            <a:r>
              <a:rPr lang="zh-CN" altLang="en-US" dirty="0"/>
              <a:t>高并发性情况需要更复杂的缓存管理策略以避免性能瓶颈，分析并发访问缓存系统的请求数有助于设计更加健壮的缓存管理策略。</a:t>
            </a:r>
            <a:endParaRPr lang="en-US" altLang="zh-CN" dirty="0"/>
          </a:p>
          <a:p>
            <a:pPr indent="-285750">
              <a:lnSpc>
                <a:spcPct val="150000"/>
              </a:lnSpc>
              <a:buFont typeface="Arial" panose="020B0604020202020204" pitchFamily="34" charset="0"/>
              <a:buChar char="•"/>
            </a:pPr>
            <a:r>
              <a:rPr lang="en-US" altLang="zh-CN" dirty="0"/>
              <a:t>……</a:t>
            </a:r>
          </a:p>
        </p:txBody>
      </p:sp>
      <p:sp>
        <p:nvSpPr>
          <p:cNvPr id="6" name="Rectangle 4">
            <a:extLst>
              <a:ext uri="{FF2B5EF4-FFF2-40B4-BE49-F238E27FC236}">
                <a16:creationId xmlns:a16="http://schemas.microsoft.com/office/drawing/2014/main" id="{67AC9C38-5648-8A93-9F02-CC0802EECCB3}"/>
              </a:ext>
            </a:extLst>
          </p:cNvPr>
          <p:cNvSpPr>
            <a:spLocks noChangeArrowheads="1"/>
          </p:cNvSpPr>
          <p:nvPr/>
        </p:nvSpPr>
        <p:spPr bwMode="auto">
          <a:xfrm>
            <a:off x="0" y="-184666"/>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7" name="Rectangle 5">
            <a:extLst>
              <a:ext uri="{FF2B5EF4-FFF2-40B4-BE49-F238E27FC236}">
                <a16:creationId xmlns:a16="http://schemas.microsoft.com/office/drawing/2014/main" id="{EDF79C23-0AFD-1D55-21DA-470D3BC27176}"/>
              </a:ext>
            </a:extLst>
          </p:cNvPr>
          <p:cNvSpPr>
            <a:spLocks noChangeArrowheads="1"/>
          </p:cNvSpPr>
          <p:nvPr/>
        </p:nvSpPr>
        <p:spPr bwMode="auto">
          <a:xfrm>
            <a:off x="0" y="-184666"/>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8" name="Rectangle 6">
            <a:extLst>
              <a:ext uri="{FF2B5EF4-FFF2-40B4-BE49-F238E27FC236}">
                <a16:creationId xmlns:a16="http://schemas.microsoft.com/office/drawing/2014/main" id="{6485AD2A-389E-B051-1661-4073CE6B3060}"/>
              </a:ext>
            </a:extLst>
          </p:cNvPr>
          <p:cNvSpPr>
            <a:spLocks noChangeArrowheads="1"/>
          </p:cNvSpPr>
          <p:nvPr/>
        </p:nvSpPr>
        <p:spPr bwMode="auto">
          <a:xfrm>
            <a:off x="0" y="-184666"/>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4" name="Rectangle 2">
            <a:extLst>
              <a:ext uri="{FF2B5EF4-FFF2-40B4-BE49-F238E27FC236}">
                <a16:creationId xmlns:a16="http://schemas.microsoft.com/office/drawing/2014/main" id="{B913275F-EBCC-A934-5619-7ABB1EB5B8AA}"/>
              </a:ext>
            </a:extLst>
          </p:cNvPr>
          <p:cNvSpPr>
            <a:spLocks noChangeArrowheads="1"/>
          </p:cNvSpPr>
          <p:nvPr/>
        </p:nvSpPr>
        <p:spPr bwMode="auto">
          <a:xfrm>
            <a:off x="0" y="-184666"/>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5" name="Rectangle 3">
            <a:extLst>
              <a:ext uri="{FF2B5EF4-FFF2-40B4-BE49-F238E27FC236}">
                <a16:creationId xmlns:a16="http://schemas.microsoft.com/office/drawing/2014/main" id="{82F9E3F1-8C17-84D9-10C9-2E73686943BB}"/>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9" name="Rectangle 4">
            <a:extLst>
              <a:ext uri="{FF2B5EF4-FFF2-40B4-BE49-F238E27FC236}">
                <a16:creationId xmlns:a16="http://schemas.microsoft.com/office/drawing/2014/main" id="{23E5B138-6D9B-1BB0-C58F-3EF9433B1774}"/>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1" name="Rectangle 5">
            <a:extLst>
              <a:ext uri="{FF2B5EF4-FFF2-40B4-BE49-F238E27FC236}">
                <a16:creationId xmlns:a16="http://schemas.microsoft.com/office/drawing/2014/main" id="{B093115F-D914-CCEE-0BD8-1CBA0AE39E0A}"/>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62843191"/>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0" y="6522720"/>
            <a:ext cx="4267200" cy="335280"/>
          </a:xfrm>
          <a:prstGeom prst="rect">
            <a:avLst/>
          </a:prstGeom>
          <a:solidFill>
            <a:srgbClr val="4747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4267200" y="6522720"/>
            <a:ext cx="4267200" cy="335280"/>
          </a:xfrm>
          <a:prstGeom prst="rect">
            <a:avLst/>
          </a:prstGeom>
          <a:solidFill>
            <a:srgbClr val="848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8534400" y="6538313"/>
            <a:ext cx="3657600" cy="335280"/>
          </a:xfrm>
          <a:prstGeom prst="rect">
            <a:avLst/>
          </a:prstGeom>
          <a:solidFill>
            <a:srgbClr val="ADADE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dirty="0">
              <a:solidFill>
                <a:schemeClr val="bg1"/>
              </a:solidFill>
              <a:latin typeface="Constantia" panose="02030602050306030303" pitchFamily="18" charset="0"/>
            </a:endParaRPr>
          </a:p>
        </p:txBody>
      </p:sp>
      <p:sp>
        <p:nvSpPr>
          <p:cNvPr id="24" name="日期占位符 7"/>
          <p:cNvSpPr>
            <a:spLocks noGrp="1"/>
          </p:cNvSpPr>
          <p:nvPr>
            <p:ph type="dt" sz="half" idx="10"/>
          </p:nvPr>
        </p:nvSpPr>
        <p:spPr>
          <a:xfrm>
            <a:off x="1209907" y="6494974"/>
            <a:ext cx="1847385" cy="365125"/>
          </a:xfrm>
        </p:spPr>
        <p:txBody>
          <a:bodyPr/>
          <a:lstStyle/>
          <a:p>
            <a:fld id="{31CCC338-FFC3-4940-99DD-6195BEF39901}" type="datetime4">
              <a:rPr lang="en-US" altLang="zh-CN" sz="1400" b="1">
                <a:solidFill>
                  <a:schemeClr val="bg1"/>
                </a:solidFill>
                <a:latin typeface="Constantia" panose="02030602050306030303" pitchFamily="18" charset="0"/>
                <a:cs typeface="Times" panose="02020603050405020304" pitchFamily="18" charset="0"/>
              </a:rPr>
              <a:t>October 16, 2024</a:t>
            </a:fld>
            <a:endParaRPr lang="zh-CN" altLang="en-US" sz="1400" b="1" dirty="0">
              <a:solidFill>
                <a:schemeClr val="bg1"/>
              </a:solidFill>
              <a:latin typeface="Constantia" panose="02030602050306030303" pitchFamily="18" charset="0"/>
              <a:cs typeface="Times" panose="02020603050405020304" pitchFamily="18" charset="0"/>
            </a:endParaRPr>
          </a:p>
        </p:txBody>
      </p:sp>
      <p:cxnSp>
        <p:nvCxnSpPr>
          <p:cNvPr id="26" name="直接连接符 25"/>
          <p:cNvCxnSpPr/>
          <p:nvPr/>
        </p:nvCxnSpPr>
        <p:spPr>
          <a:xfrm>
            <a:off x="385590" y="859531"/>
            <a:ext cx="11479576" cy="0"/>
          </a:xfrm>
          <a:prstGeom prst="line">
            <a:avLst/>
          </a:prstGeom>
          <a:ln w="38100">
            <a:solidFill>
              <a:srgbClr val="4747BA"/>
            </a:solidFill>
          </a:ln>
        </p:spPr>
        <p:style>
          <a:lnRef idx="1">
            <a:schemeClr val="accent1"/>
          </a:lnRef>
          <a:fillRef idx="0">
            <a:schemeClr val="accent1"/>
          </a:fillRef>
          <a:effectRef idx="0">
            <a:schemeClr val="accent1"/>
          </a:effectRef>
          <a:fontRef idx="minor">
            <a:schemeClr val="tx1"/>
          </a:fontRef>
        </p:style>
      </p:cxnSp>
      <p:pic>
        <p:nvPicPr>
          <p:cNvPr id="23" name="图片 2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04063" y="218980"/>
            <a:ext cx="730337" cy="556270"/>
          </a:xfrm>
          <a:prstGeom prst="rect">
            <a:avLst/>
          </a:prstGeom>
        </p:spPr>
      </p:pic>
      <p:sp>
        <p:nvSpPr>
          <p:cNvPr id="14" name="灯片编号占位符 8"/>
          <p:cNvSpPr>
            <a:spLocks noGrp="1"/>
          </p:cNvSpPr>
          <p:nvPr>
            <p:ph type="sldNum" sz="quarter" idx="12"/>
          </p:nvPr>
        </p:nvSpPr>
        <p:spPr>
          <a:xfrm>
            <a:off x="9847869" y="6405035"/>
            <a:ext cx="809393" cy="545001"/>
          </a:xfrm>
        </p:spPr>
        <p:txBody>
          <a:bodyPr/>
          <a:lstStyle/>
          <a:p>
            <a:pPr algn="ctr"/>
            <a:fld id="{152851E7-9224-42D2-A4FF-119762E40804}" type="slidenum">
              <a:rPr lang="zh-CN" altLang="en-US" sz="1400" b="1" smtClean="0">
                <a:solidFill>
                  <a:schemeClr val="bg1"/>
                </a:solidFill>
                <a:latin typeface="Constantia" panose="02030602050306030303" pitchFamily="18" charset="0"/>
                <a:cs typeface="Times" panose="02020603050405020304" pitchFamily="18" charset="0"/>
              </a:rPr>
              <a:t>5</a:t>
            </a:fld>
            <a:endParaRPr lang="zh-CN" altLang="en-US" sz="1400" b="1" dirty="0">
              <a:solidFill>
                <a:schemeClr val="bg1"/>
              </a:solidFill>
              <a:latin typeface="Constantia" panose="02030602050306030303" pitchFamily="18" charset="0"/>
              <a:cs typeface="Times" panose="02020603050405020304" pitchFamily="18" charset="0"/>
            </a:endParaRPr>
          </a:p>
        </p:txBody>
      </p:sp>
      <p:pic>
        <p:nvPicPr>
          <p:cNvPr id="44" name="图片 4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90829" y="204228"/>
            <a:ext cx="3323471" cy="570629"/>
          </a:xfrm>
          <a:prstGeom prst="rect">
            <a:avLst/>
          </a:prstGeom>
        </p:spPr>
      </p:pic>
      <p:sp>
        <p:nvSpPr>
          <p:cNvPr id="10" name="Fußzeilenplatzhalter 4"/>
          <p:cNvSpPr>
            <a:spLocks noGrp="1"/>
          </p:cNvSpPr>
          <p:nvPr>
            <p:ph type="ftr" sz="quarter" idx="11"/>
          </p:nvPr>
        </p:nvSpPr>
        <p:spPr>
          <a:xfrm>
            <a:off x="4095916" y="6553437"/>
            <a:ext cx="4520431" cy="273844"/>
          </a:xfrm>
        </p:spPr>
        <p:txBody>
          <a:bodyPr/>
          <a:lstStyle/>
          <a:p>
            <a:r>
              <a:rPr lang="en-US" altLang="zh-CN" sz="1400" b="1" dirty="0" err="1">
                <a:solidFill>
                  <a:schemeClr val="bg1"/>
                </a:solidFill>
                <a:latin typeface="Constantia" panose="02030602050306030303" pitchFamily="18" charset="0"/>
              </a:rPr>
              <a:t>Ziqi</a:t>
            </a:r>
            <a:r>
              <a:rPr lang="en-US" altLang="zh-CN" sz="1400" b="1" dirty="0">
                <a:solidFill>
                  <a:schemeClr val="bg1"/>
                </a:solidFill>
                <a:latin typeface="Constantia" panose="02030602050306030303" pitchFamily="18" charset="0"/>
              </a:rPr>
              <a:t> Liu | HUST</a:t>
            </a:r>
            <a:endParaRPr lang="zh-CN" altLang="en-US" sz="1400" b="1" dirty="0">
              <a:solidFill>
                <a:schemeClr val="bg1"/>
              </a:solidFill>
              <a:latin typeface="Constantia" panose="02030602050306030303" pitchFamily="18" charset="0"/>
            </a:endParaRPr>
          </a:p>
        </p:txBody>
      </p:sp>
      <p:sp>
        <p:nvSpPr>
          <p:cNvPr id="3" name="文本框 2">
            <a:extLst>
              <a:ext uri="{FF2B5EF4-FFF2-40B4-BE49-F238E27FC236}">
                <a16:creationId xmlns:a16="http://schemas.microsoft.com/office/drawing/2014/main" id="{DEB44779-53D4-7056-169D-EB471F9F0E95}"/>
              </a:ext>
            </a:extLst>
          </p:cNvPr>
          <p:cNvSpPr txBox="1"/>
          <p:nvPr/>
        </p:nvSpPr>
        <p:spPr>
          <a:xfrm>
            <a:off x="385590" y="310242"/>
            <a:ext cx="6798981" cy="535531"/>
          </a:xfrm>
          <a:prstGeom prst="rect">
            <a:avLst/>
          </a:prstGeom>
          <a:noFill/>
        </p:spPr>
        <p:txBody>
          <a:bodyPr wrap="square" rtlCol="0">
            <a:spAutoFit/>
          </a:bodyPr>
          <a:lstStyle/>
          <a:p>
            <a:pPr>
              <a:lnSpc>
                <a:spcPct val="90000"/>
              </a:lnSpc>
              <a:spcBef>
                <a:spcPts val="1000"/>
              </a:spcBef>
              <a:defRPr/>
            </a:pPr>
            <a:r>
              <a:rPr lang="zh-CN" altLang="en-US" sz="32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特征分析</a:t>
            </a:r>
            <a:endParaRPr lang="en-US" altLang="zh-CN" sz="3200" b="1" dirty="0">
              <a:solidFill>
                <a:srgbClr val="4747BA"/>
              </a:solidFill>
              <a:latin typeface="Constantia" panose="02030602050306030303" pitchFamily="18" charset="0"/>
              <a:ea typeface="腾讯体 W3" panose="020C04030202040F0204" pitchFamily="34" charset="-122"/>
              <a:cs typeface="Times" panose="02020603050405020304" pitchFamily="18" charset="0"/>
            </a:endParaRPr>
          </a:p>
        </p:txBody>
      </p:sp>
      <p:sp>
        <p:nvSpPr>
          <p:cNvPr id="13" name="文本框 12">
            <a:extLst>
              <a:ext uri="{FF2B5EF4-FFF2-40B4-BE49-F238E27FC236}">
                <a16:creationId xmlns:a16="http://schemas.microsoft.com/office/drawing/2014/main" id="{CCA969A4-457A-47F9-AF90-CDD7FDA19277}"/>
              </a:ext>
            </a:extLst>
          </p:cNvPr>
          <p:cNvSpPr txBox="1"/>
          <p:nvPr/>
        </p:nvSpPr>
        <p:spPr>
          <a:xfrm>
            <a:off x="385590" y="889723"/>
            <a:ext cx="11154477" cy="5450851"/>
          </a:xfrm>
          <a:prstGeom prst="rect">
            <a:avLst/>
          </a:prstGeom>
          <a:noFill/>
        </p:spPr>
        <p:txBody>
          <a:bodyPr wrap="square">
            <a:spAutoFit/>
          </a:bodyPr>
          <a:lstStyle/>
          <a:p>
            <a:pPr>
              <a:lnSpc>
                <a:spcPct val="150000"/>
              </a:lnSpc>
            </a:pPr>
            <a:r>
              <a:rPr lang="zh-CN" altLang="en-US" dirty="0">
                <a:solidFill>
                  <a:srgbClr val="191B1F"/>
                </a:solidFill>
                <a:latin typeface="-apple-system"/>
              </a:rPr>
              <a:t>同样的缓存策略可能在不同场景下产生较大的差异。</a:t>
            </a:r>
            <a:endParaRPr lang="en-US" altLang="zh-CN" sz="1800" b="1" dirty="0">
              <a:solidFill>
                <a:srgbClr val="4747BA"/>
              </a:solidFill>
              <a:latin typeface="Constantia" panose="02030602050306030303" pitchFamily="18" charset="0"/>
              <a:ea typeface="腾讯体 W3" panose="020C04030202040F0204" pitchFamily="34" charset="-122"/>
              <a:cs typeface="Times" panose="02020603050405020304" pitchFamily="18" charset="0"/>
            </a:endParaRPr>
          </a:p>
          <a:p>
            <a:pPr algn="just">
              <a:lnSpc>
                <a:spcPct val="150000"/>
              </a:lnSpc>
            </a:pPr>
            <a:r>
              <a:rPr lang="zh-CN" altLang="en-US" sz="18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负载之间的区别：</a:t>
            </a:r>
            <a:endParaRPr lang="en-US" altLang="zh-CN" sz="2000" dirty="0">
              <a:latin typeface="Times New Roman" panose="02020603050405020304" pitchFamily="18" charset="0"/>
              <a:cs typeface="Times New Roman" panose="02020603050405020304" pitchFamily="18" charset="0"/>
            </a:endParaRPr>
          </a:p>
          <a:p>
            <a:pPr indent="-285750">
              <a:lnSpc>
                <a:spcPct val="150000"/>
              </a:lnSpc>
              <a:buFont typeface="Arial" panose="020B0604020202020204" pitchFamily="34" charset="0"/>
              <a:buChar char="•"/>
            </a:pPr>
            <a:r>
              <a:rPr lang="zh-CN" altLang="en-US" b="1" dirty="0">
                <a:solidFill>
                  <a:srgbClr val="191B1F"/>
                </a:solidFill>
                <a:latin typeface="-apple-system"/>
              </a:rPr>
              <a:t>数据类型不同：</a:t>
            </a:r>
            <a:endParaRPr lang="en-US" altLang="zh-CN" b="1" dirty="0">
              <a:solidFill>
                <a:srgbClr val="191B1F"/>
              </a:solidFill>
              <a:latin typeface="-apple-system"/>
            </a:endParaRPr>
          </a:p>
          <a:p>
            <a:pPr marL="628650" lvl="2">
              <a:lnSpc>
                <a:spcPct val="150000"/>
              </a:lnSpc>
            </a:pPr>
            <a:r>
              <a:rPr lang="zh-CN" altLang="en-US" dirty="0">
                <a:solidFill>
                  <a:srgbClr val="191B1F"/>
                </a:solidFill>
                <a:latin typeface="-apple-system"/>
              </a:rPr>
              <a:t>例如，碎片化的小文件；媒体（图片、音频、视频）</a:t>
            </a:r>
            <a:endParaRPr lang="en-US" altLang="zh-CN" dirty="0">
              <a:solidFill>
                <a:srgbClr val="191B1F"/>
              </a:solidFill>
              <a:latin typeface="-apple-system"/>
            </a:endParaRPr>
          </a:p>
          <a:p>
            <a:pPr indent="-285750">
              <a:lnSpc>
                <a:spcPct val="150000"/>
              </a:lnSpc>
              <a:buFont typeface="Arial" panose="020B0604020202020204" pitchFamily="34" charset="0"/>
              <a:buChar char="•"/>
            </a:pPr>
            <a:r>
              <a:rPr lang="zh-CN" altLang="en-US" b="1" dirty="0">
                <a:solidFill>
                  <a:srgbClr val="191B1F"/>
                </a:solidFill>
                <a:latin typeface="-apple-system"/>
              </a:rPr>
              <a:t>接口不同：</a:t>
            </a:r>
            <a:r>
              <a:rPr lang="zh-CN" altLang="en-US" dirty="0">
                <a:solidFill>
                  <a:srgbClr val="191B1F"/>
                </a:solidFill>
                <a:latin typeface="-apple-system"/>
              </a:rPr>
              <a:t>文件，键值，块设备</a:t>
            </a:r>
            <a:endParaRPr lang="en-US" altLang="zh-CN" b="1" dirty="0">
              <a:solidFill>
                <a:srgbClr val="191B1F"/>
              </a:solidFill>
              <a:latin typeface="-apple-system"/>
            </a:endParaRPr>
          </a:p>
          <a:p>
            <a:pPr indent="-285750">
              <a:lnSpc>
                <a:spcPct val="150000"/>
              </a:lnSpc>
              <a:buFont typeface="Arial" panose="020B0604020202020204" pitchFamily="34" charset="0"/>
              <a:buChar char="•"/>
            </a:pPr>
            <a:r>
              <a:rPr lang="zh-CN" altLang="en-US" b="1" dirty="0">
                <a:solidFill>
                  <a:srgbClr val="191B1F"/>
                </a:solidFill>
                <a:latin typeface="-apple-system"/>
              </a:rPr>
              <a:t>访问模式不同：</a:t>
            </a:r>
            <a:endParaRPr lang="en-US" altLang="zh-CN" b="1" dirty="0">
              <a:solidFill>
                <a:srgbClr val="191B1F"/>
              </a:solidFill>
              <a:latin typeface="-apple-system"/>
            </a:endParaRPr>
          </a:p>
          <a:p>
            <a:pPr lvl="1" fontAlgn="base">
              <a:lnSpc>
                <a:spcPct val="150000"/>
              </a:lnSpc>
              <a:spcBef>
                <a:spcPct val="0"/>
              </a:spcBef>
              <a:spcAft>
                <a:spcPct val="0"/>
              </a:spcAft>
            </a:pPr>
            <a:r>
              <a:rPr lang="zh-CN" altLang="zh-CN" dirty="0">
                <a:solidFill>
                  <a:srgbClr val="191B1F"/>
                </a:solidFill>
                <a:latin typeface="-apple-system"/>
              </a:rPr>
              <a:t>随机与顺序的访问比例</a:t>
            </a:r>
            <a:r>
              <a:rPr lang="zh-CN" altLang="en-US" dirty="0">
                <a:solidFill>
                  <a:srgbClr val="191B1F"/>
                </a:solidFill>
                <a:latin typeface="-apple-system"/>
              </a:rPr>
              <a:t>；</a:t>
            </a:r>
            <a:r>
              <a:rPr lang="zh-CN" altLang="zh-CN" dirty="0">
                <a:solidFill>
                  <a:srgbClr val="191B1F"/>
                </a:solidFill>
                <a:latin typeface="-apple-system"/>
              </a:rPr>
              <a:t>读写操作的频率和类型</a:t>
            </a:r>
            <a:r>
              <a:rPr lang="zh-CN" altLang="en-US" dirty="0">
                <a:solidFill>
                  <a:srgbClr val="191B1F"/>
                </a:solidFill>
                <a:latin typeface="-apple-system"/>
              </a:rPr>
              <a:t>；</a:t>
            </a:r>
            <a:r>
              <a:rPr lang="zh-CN" altLang="zh-CN" dirty="0">
                <a:solidFill>
                  <a:srgbClr val="191B1F"/>
                </a:solidFill>
                <a:latin typeface="-apple-system"/>
              </a:rPr>
              <a:t>用户和应用的并发级别。</a:t>
            </a:r>
            <a:endParaRPr lang="en-US" altLang="zh-CN" dirty="0">
              <a:solidFill>
                <a:srgbClr val="191B1F"/>
              </a:solidFill>
              <a:latin typeface="-apple-system"/>
            </a:endParaRPr>
          </a:p>
          <a:p>
            <a:pPr indent="-285750">
              <a:lnSpc>
                <a:spcPct val="150000"/>
              </a:lnSpc>
              <a:buFont typeface="Arial" panose="020B0604020202020204" pitchFamily="34" charset="0"/>
              <a:buChar char="•"/>
            </a:pPr>
            <a:r>
              <a:rPr lang="zh-CN" altLang="en-US" b="1" dirty="0">
                <a:solidFill>
                  <a:srgbClr val="191B1F"/>
                </a:solidFill>
                <a:latin typeface="-apple-system"/>
              </a:rPr>
              <a:t>文件存储介质不同：</a:t>
            </a:r>
            <a:endParaRPr lang="en-US" altLang="zh-CN" b="1" dirty="0">
              <a:solidFill>
                <a:srgbClr val="191B1F"/>
              </a:solidFill>
              <a:latin typeface="-apple-system"/>
            </a:endParaRPr>
          </a:p>
          <a:p>
            <a:pPr lvl="2" indent="-285750">
              <a:lnSpc>
                <a:spcPct val="150000"/>
              </a:lnSpc>
              <a:buFont typeface="Arial" panose="020B0604020202020204" pitchFamily="34" charset="0"/>
              <a:buChar char="•"/>
            </a:pPr>
            <a:r>
              <a:rPr lang="zh-CN" altLang="en-US" dirty="0">
                <a:solidFill>
                  <a:srgbClr val="191B1F"/>
                </a:solidFill>
                <a:latin typeface="-apple-system"/>
              </a:rPr>
              <a:t>缓存设备介质（</a:t>
            </a:r>
            <a:r>
              <a:rPr lang="en-US" altLang="zh-CN" dirty="0">
                <a:solidFill>
                  <a:srgbClr val="191B1F"/>
                </a:solidFill>
                <a:latin typeface="-apple-system"/>
              </a:rPr>
              <a:t>DDR</a:t>
            </a:r>
            <a:r>
              <a:rPr lang="zh-CN" altLang="en-US" dirty="0">
                <a:solidFill>
                  <a:srgbClr val="191B1F"/>
                </a:solidFill>
                <a:latin typeface="-apple-system"/>
              </a:rPr>
              <a:t>内存，持久内存，</a:t>
            </a:r>
            <a:r>
              <a:rPr lang="en-US" altLang="zh-CN" dirty="0">
                <a:solidFill>
                  <a:srgbClr val="191B1F"/>
                </a:solidFill>
                <a:latin typeface="-apple-system"/>
              </a:rPr>
              <a:t>CXL memory</a:t>
            </a:r>
            <a:r>
              <a:rPr lang="zh-CN" altLang="en-US" dirty="0">
                <a:solidFill>
                  <a:srgbClr val="191B1F"/>
                </a:solidFill>
                <a:latin typeface="-apple-system"/>
              </a:rPr>
              <a:t>，</a:t>
            </a:r>
            <a:r>
              <a:rPr lang="en-US" altLang="zh-CN" dirty="0">
                <a:solidFill>
                  <a:srgbClr val="191B1F"/>
                </a:solidFill>
                <a:latin typeface="-apple-system"/>
              </a:rPr>
              <a:t>SSD</a:t>
            </a:r>
            <a:r>
              <a:rPr lang="zh-CN" altLang="en-US" dirty="0">
                <a:solidFill>
                  <a:srgbClr val="191B1F"/>
                </a:solidFill>
                <a:latin typeface="-apple-system"/>
              </a:rPr>
              <a:t>，</a:t>
            </a:r>
            <a:r>
              <a:rPr lang="en-US" altLang="zh-CN" dirty="0">
                <a:solidFill>
                  <a:srgbClr val="191B1F"/>
                </a:solidFill>
                <a:latin typeface="-apple-system"/>
              </a:rPr>
              <a:t>ZNS</a:t>
            </a:r>
            <a:r>
              <a:rPr lang="zh-CN" altLang="en-US" dirty="0">
                <a:solidFill>
                  <a:srgbClr val="191B1F"/>
                </a:solidFill>
                <a:latin typeface="-apple-system"/>
              </a:rPr>
              <a:t>）</a:t>
            </a:r>
            <a:endParaRPr lang="en-US" altLang="zh-CN" dirty="0">
              <a:solidFill>
                <a:srgbClr val="191B1F"/>
              </a:solidFill>
              <a:latin typeface="-apple-system"/>
            </a:endParaRPr>
          </a:p>
          <a:p>
            <a:pPr lvl="2" indent="-285750">
              <a:lnSpc>
                <a:spcPct val="150000"/>
              </a:lnSpc>
              <a:buFont typeface="Arial" panose="020B0604020202020204" pitchFamily="34" charset="0"/>
              <a:buChar char="•"/>
            </a:pPr>
            <a:r>
              <a:rPr lang="zh-CN" altLang="en-US" dirty="0">
                <a:solidFill>
                  <a:srgbClr val="191B1F"/>
                </a:solidFill>
                <a:latin typeface="-apple-system"/>
              </a:rPr>
              <a:t>下一级介质（</a:t>
            </a:r>
            <a:r>
              <a:rPr lang="en-US" altLang="zh-CN" dirty="0">
                <a:solidFill>
                  <a:srgbClr val="191B1F"/>
                </a:solidFill>
                <a:latin typeface="-apple-system"/>
              </a:rPr>
              <a:t>SSD</a:t>
            </a:r>
            <a:r>
              <a:rPr lang="zh-CN" altLang="en-US" dirty="0">
                <a:solidFill>
                  <a:srgbClr val="191B1F"/>
                </a:solidFill>
                <a:latin typeface="-apple-system"/>
              </a:rPr>
              <a:t>，</a:t>
            </a:r>
            <a:r>
              <a:rPr lang="en-US" altLang="zh-CN" dirty="0">
                <a:solidFill>
                  <a:srgbClr val="191B1F"/>
                </a:solidFill>
                <a:latin typeface="-apple-system"/>
              </a:rPr>
              <a:t>HDD</a:t>
            </a:r>
            <a:r>
              <a:rPr lang="zh-CN" altLang="en-US" dirty="0">
                <a:solidFill>
                  <a:srgbClr val="191B1F"/>
                </a:solidFill>
                <a:latin typeface="-apple-system"/>
              </a:rPr>
              <a:t>）</a:t>
            </a:r>
            <a:endParaRPr lang="en-US" altLang="zh-CN" dirty="0">
              <a:solidFill>
                <a:srgbClr val="191B1F"/>
              </a:solidFill>
              <a:latin typeface="-apple-system"/>
            </a:endParaRPr>
          </a:p>
          <a:p>
            <a:pPr indent="-285750">
              <a:lnSpc>
                <a:spcPct val="150000"/>
              </a:lnSpc>
              <a:buFont typeface="Arial" panose="020B0604020202020204" pitchFamily="34" charset="0"/>
              <a:buChar char="•"/>
            </a:pPr>
            <a:r>
              <a:rPr lang="zh-CN" altLang="en-US" b="1" dirty="0">
                <a:solidFill>
                  <a:srgbClr val="191B1F"/>
                </a:solidFill>
                <a:latin typeface="-apple-system"/>
              </a:rPr>
              <a:t>业务需求与性能目标：</a:t>
            </a:r>
            <a:endParaRPr lang="en-US" altLang="zh-CN" b="1" dirty="0">
              <a:solidFill>
                <a:srgbClr val="191B1F"/>
              </a:solidFill>
              <a:latin typeface="-apple-system"/>
            </a:endParaRPr>
          </a:p>
          <a:p>
            <a:pPr marL="628650" lvl="2">
              <a:lnSpc>
                <a:spcPct val="150000"/>
              </a:lnSpc>
            </a:pPr>
            <a:r>
              <a:rPr lang="zh-CN" altLang="en-US" dirty="0"/>
              <a:t>延迟敏感</a:t>
            </a:r>
            <a:r>
              <a:rPr lang="en-US" altLang="zh-CN" b="1" dirty="0">
                <a:solidFill>
                  <a:srgbClr val="191B1F"/>
                </a:solidFill>
                <a:latin typeface="-apple-system"/>
              </a:rPr>
              <a:t> or </a:t>
            </a:r>
            <a:r>
              <a:rPr lang="zh-CN" altLang="en-US" dirty="0"/>
              <a:t>吞吐量优先</a:t>
            </a:r>
            <a:endParaRPr lang="en-US" altLang="zh-CN" b="1" dirty="0">
              <a:solidFill>
                <a:srgbClr val="191B1F"/>
              </a:solidFill>
              <a:latin typeface="-apple-system"/>
            </a:endParaRPr>
          </a:p>
          <a:p>
            <a:pPr indent="-285750">
              <a:lnSpc>
                <a:spcPct val="150000"/>
              </a:lnSpc>
              <a:buFont typeface="Arial" panose="020B0604020202020204" pitchFamily="34" charset="0"/>
              <a:buChar char="•"/>
            </a:pPr>
            <a:r>
              <a:rPr lang="en-US" altLang="zh-CN" dirty="0">
                <a:solidFill>
                  <a:srgbClr val="191B1F"/>
                </a:solidFill>
                <a:latin typeface="-apple-system"/>
              </a:rPr>
              <a:t>……</a:t>
            </a:r>
          </a:p>
        </p:txBody>
      </p:sp>
      <p:sp>
        <p:nvSpPr>
          <p:cNvPr id="6" name="Rectangle 4">
            <a:extLst>
              <a:ext uri="{FF2B5EF4-FFF2-40B4-BE49-F238E27FC236}">
                <a16:creationId xmlns:a16="http://schemas.microsoft.com/office/drawing/2014/main" id="{67AC9C38-5648-8A93-9F02-CC0802EECCB3}"/>
              </a:ext>
            </a:extLst>
          </p:cNvPr>
          <p:cNvSpPr>
            <a:spLocks noChangeArrowheads="1"/>
          </p:cNvSpPr>
          <p:nvPr/>
        </p:nvSpPr>
        <p:spPr bwMode="auto">
          <a:xfrm>
            <a:off x="0" y="-184666"/>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7" name="Rectangle 5">
            <a:extLst>
              <a:ext uri="{FF2B5EF4-FFF2-40B4-BE49-F238E27FC236}">
                <a16:creationId xmlns:a16="http://schemas.microsoft.com/office/drawing/2014/main" id="{EDF79C23-0AFD-1D55-21DA-470D3BC27176}"/>
              </a:ext>
            </a:extLst>
          </p:cNvPr>
          <p:cNvSpPr>
            <a:spLocks noChangeArrowheads="1"/>
          </p:cNvSpPr>
          <p:nvPr/>
        </p:nvSpPr>
        <p:spPr bwMode="auto">
          <a:xfrm>
            <a:off x="0" y="-184666"/>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8" name="Rectangle 6">
            <a:extLst>
              <a:ext uri="{FF2B5EF4-FFF2-40B4-BE49-F238E27FC236}">
                <a16:creationId xmlns:a16="http://schemas.microsoft.com/office/drawing/2014/main" id="{6485AD2A-389E-B051-1661-4073CE6B3060}"/>
              </a:ext>
            </a:extLst>
          </p:cNvPr>
          <p:cNvSpPr>
            <a:spLocks noChangeArrowheads="1"/>
          </p:cNvSpPr>
          <p:nvPr/>
        </p:nvSpPr>
        <p:spPr bwMode="auto">
          <a:xfrm>
            <a:off x="0" y="-184666"/>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4" name="Rectangle 2">
            <a:extLst>
              <a:ext uri="{FF2B5EF4-FFF2-40B4-BE49-F238E27FC236}">
                <a16:creationId xmlns:a16="http://schemas.microsoft.com/office/drawing/2014/main" id="{B913275F-EBCC-A934-5619-7ABB1EB5B8AA}"/>
              </a:ext>
            </a:extLst>
          </p:cNvPr>
          <p:cNvSpPr>
            <a:spLocks noChangeArrowheads="1"/>
          </p:cNvSpPr>
          <p:nvPr/>
        </p:nvSpPr>
        <p:spPr bwMode="auto">
          <a:xfrm>
            <a:off x="0" y="-184666"/>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5" name="Rectangle 3">
            <a:extLst>
              <a:ext uri="{FF2B5EF4-FFF2-40B4-BE49-F238E27FC236}">
                <a16:creationId xmlns:a16="http://schemas.microsoft.com/office/drawing/2014/main" id="{82F9E3F1-8C17-84D9-10C9-2E73686943BB}"/>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9" name="Rectangle 4">
            <a:extLst>
              <a:ext uri="{FF2B5EF4-FFF2-40B4-BE49-F238E27FC236}">
                <a16:creationId xmlns:a16="http://schemas.microsoft.com/office/drawing/2014/main" id="{23E5B138-6D9B-1BB0-C58F-3EF9433B1774}"/>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1" name="Rectangle 5">
            <a:extLst>
              <a:ext uri="{FF2B5EF4-FFF2-40B4-BE49-F238E27FC236}">
                <a16:creationId xmlns:a16="http://schemas.microsoft.com/office/drawing/2014/main" id="{B093115F-D914-CCEE-0BD8-1CBA0AE39E0A}"/>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2807038"/>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文本框 20"/>
          <p:cNvSpPr txBox="1"/>
          <p:nvPr/>
        </p:nvSpPr>
        <p:spPr>
          <a:xfrm>
            <a:off x="8244849" y="4730406"/>
            <a:ext cx="2099301" cy="1328569"/>
          </a:xfrm>
          <a:prstGeom prst="rect">
            <a:avLst/>
          </a:prstGeom>
          <a:noFill/>
        </p:spPr>
        <p:txBody>
          <a:bodyPr wrap="square" rtlCol="0">
            <a:spAutoFit/>
          </a:bodyPr>
          <a:lstStyle/>
          <a:p>
            <a:pPr algn="ctr">
              <a:lnSpc>
                <a:spcPct val="90000"/>
              </a:lnSpc>
              <a:spcBef>
                <a:spcPts val="1000"/>
              </a:spcBef>
              <a:defRPr/>
            </a:pPr>
            <a:endParaRPr lang="en-US" altLang="zh-CN" sz="4000" b="1" dirty="0">
              <a:solidFill>
                <a:srgbClr val="4747BA"/>
              </a:solidFill>
              <a:latin typeface="Constantia" panose="02030602050306030303" pitchFamily="18" charset="0"/>
              <a:ea typeface="腾讯体 W3" panose="020C04030202040F0204" pitchFamily="34" charset="-122"/>
              <a:cs typeface="Times" panose="02020603050405020304" pitchFamily="18" charset="0"/>
            </a:endParaRPr>
          </a:p>
          <a:p>
            <a:pPr lvl="0" algn="ctr">
              <a:lnSpc>
                <a:spcPct val="90000"/>
              </a:lnSpc>
              <a:spcBef>
                <a:spcPts val="1000"/>
              </a:spcBef>
              <a:defRPr/>
            </a:pPr>
            <a:r>
              <a:rPr lang="en-US" altLang="zh-CN" sz="40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Thanks</a:t>
            </a:r>
            <a:r>
              <a:rPr lang="zh-CN" altLang="en-US" sz="40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a:t>
            </a:r>
          </a:p>
        </p:txBody>
      </p:sp>
      <p:sp>
        <p:nvSpPr>
          <p:cNvPr id="8" name="矩形: 圆角 7"/>
          <p:cNvSpPr/>
          <p:nvPr/>
        </p:nvSpPr>
        <p:spPr>
          <a:xfrm rot="2755966">
            <a:off x="4146517" y="3347706"/>
            <a:ext cx="1613489" cy="1613489"/>
          </a:xfrm>
          <a:prstGeom prst="roundRect">
            <a:avLst/>
          </a:prstGeom>
          <a:solidFill>
            <a:srgbClr val="8484D1"/>
          </a:solidFill>
          <a:ln>
            <a:noFill/>
          </a:ln>
          <a:effectLst>
            <a:outerShdw blurRad="88900" dist="50800" dir="8100000" sx="101000" sy="101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p:cNvSpPr/>
          <p:nvPr/>
        </p:nvSpPr>
        <p:spPr>
          <a:xfrm rot="2755966">
            <a:off x="2770276" y="966707"/>
            <a:ext cx="1613489" cy="1613489"/>
          </a:xfrm>
          <a:prstGeom prst="roundRect">
            <a:avLst/>
          </a:prstGeom>
          <a:solidFill>
            <a:srgbClr val="8484D1"/>
          </a:solidFill>
          <a:ln>
            <a:noFill/>
          </a:ln>
          <a:effectLst>
            <a:outerShdw blurRad="88900" dist="50800" dir="8100000" sx="101000" sy="101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圆角 9"/>
          <p:cNvSpPr/>
          <p:nvPr/>
        </p:nvSpPr>
        <p:spPr>
          <a:xfrm rot="2755966">
            <a:off x="4586763" y="2029472"/>
            <a:ext cx="732996" cy="732996"/>
          </a:xfrm>
          <a:prstGeom prst="roundRect">
            <a:avLst/>
          </a:prstGeom>
          <a:solidFill>
            <a:srgbClr val="ADADE0"/>
          </a:solidFill>
          <a:ln>
            <a:noFill/>
          </a:ln>
          <a:effectLst>
            <a:outerShdw blurRad="88900" dist="50800" dir="8100000" sx="101000" sy="101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圆角 10"/>
          <p:cNvSpPr/>
          <p:nvPr/>
        </p:nvSpPr>
        <p:spPr>
          <a:xfrm rot="2755966">
            <a:off x="1415554" y="2470682"/>
            <a:ext cx="3134556" cy="3134556"/>
          </a:xfrm>
          <a:prstGeom prst="roundRect">
            <a:avLst/>
          </a:prstGeom>
          <a:blipFill dpi="0" rotWithShape="0">
            <a:blip r:embed="rId3"/>
            <a:srcRect/>
            <a:stretch>
              <a:fillRect/>
            </a:stretch>
          </a:blipFill>
          <a:ln>
            <a:noFill/>
          </a:ln>
          <a:effectLst>
            <a:outerShdw blurRad="114300" dist="50800" dir="7800000" sx="101000" sy="101000" algn="tr" rotWithShape="0">
              <a:prstClr val="black">
                <a:alpha val="6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 name="矩形: 圆角 11"/>
          <p:cNvSpPr/>
          <p:nvPr/>
        </p:nvSpPr>
        <p:spPr>
          <a:xfrm rot="2755966">
            <a:off x="5633126" y="2433704"/>
            <a:ext cx="1685894" cy="1685894"/>
          </a:xfrm>
          <a:prstGeom prst="roundRect">
            <a:avLst/>
          </a:prstGeom>
          <a:solidFill>
            <a:srgbClr val="4747BA"/>
          </a:solidFill>
          <a:ln>
            <a:noFill/>
          </a:ln>
          <a:effectLst>
            <a:outerShdw blurRad="88900" dist="50800" dir="8100000" sx="101000" sy="101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5" name="矩形: 圆角 14"/>
          <p:cNvSpPr/>
          <p:nvPr/>
        </p:nvSpPr>
        <p:spPr>
          <a:xfrm rot="2755966">
            <a:off x="3965400" y="5546431"/>
            <a:ext cx="732996" cy="732996"/>
          </a:xfrm>
          <a:prstGeom prst="roundRect">
            <a:avLst/>
          </a:prstGeom>
          <a:solidFill>
            <a:srgbClr val="ADADE0"/>
          </a:solidFill>
          <a:ln>
            <a:noFill/>
          </a:ln>
          <a:effectLst>
            <a:outerShdw blurRad="88900" dist="50800" dir="8100000" sx="101000" sy="101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圆角 15"/>
          <p:cNvSpPr/>
          <p:nvPr/>
        </p:nvSpPr>
        <p:spPr>
          <a:xfrm rot="2755966">
            <a:off x="5089423" y="716157"/>
            <a:ext cx="1134056" cy="1134056"/>
          </a:xfrm>
          <a:prstGeom prst="roundRect">
            <a:avLst/>
          </a:prstGeom>
          <a:solidFill>
            <a:srgbClr val="4747BA"/>
          </a:solidFill>
          <a:ln>
            <a:noFill/>
          </a:ln>
          <a:effectLst>
            <a:outerShdw blurRad="88900" dist="50800" dir="8100000" sx="101000" sy="101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圆角 18"/>
          <p:cNvSpPr/>
          <p:nvPr/>
        </p:nvSpPr>
        <p:spPr>
          <a:xfrm rot="2755966">
            <a:off x="7189439" y="1365266"/>
            <a:ext cx="396502" cy="396502"/>
          </a:xfrm>
          <a:prstGeom prst="roundRect">
            <a:avLst/>
          </a:prstGeom>
          <a:solidFill>
            <a:srgbClr val="ADADE0"/>
          </a:solidFill>
          <a:ln>
            <a:noFill/>
          </a:ln>
          <a:effectLst>
            <a:outerShdw blurRad="88900" dist="50800" dir="8100000" sx="101000" sy="101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7" name="图片 1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804063" y="218980"/>
            <a:ext cx="730337" cy="556270"/>
          </a:xfrm>
          <a:prstGeom prst="rect">
            <a:avLst/>
          </a:prstGeom>
        </p:spPr>
      </p:pic>
      <p:pic>
        <p:nvPicPr>
          <p:cNvPr id="18" name="图片 1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590829" y="204228"/>
            <a:ext cx="3323471" cy="570629"/>
          </a:xfrm>
          <a:prstGeom prst="rect">
            <a:avLst/>
          </a:prstGeom>
        </p:spPr>
      </p:pic>
    </p:spTree>
    <p:extLst>
      <p:ext uri="{BB962C8B-B14F-4D97-AF65-F5344CB8AC3E}">
        <p14:creationId xmlns:p14="http://schemas.microsoft.com/office/powerpoint/2010/main" val="2617283558"/>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0" y="6522720"/>
            <a:ext cx="4267200" cy="335280"/>
          </a:xfrm>
          <a:prstGeom prst="rect">
            <a:avLst/>
          </a:prstGeom>
          <a:solidFill>
            <a:srgbClr val="4747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4267200" y="6522720"/>
            <a:ext cx="4267200" cy="335280"/>
          </a:xfrm>
          <a:prstGeom prst="rect">
            <a:avLst/>
          </a:prstGeom>
          <a:solidFill>
            <a:srgbClr val="8484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8534400" y="6538313"/>
            <a:ext cx="3657600" cy="335280"/>
          </a:xfrm>
          <a:prstGeom prst="rect">
            <a:avLst/>
          </a:prstGeom>
          <a:solidFill>
            <a:srgbClr val="ADADE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600" dirty="0">
              <a:solidFill>
                <a:schemeClr val="bg1"/>
              </a:solidFill>
              <a:latin typeface="Constantia" panose="02030602050306030303" pitchFamily="18" charset="0"/>
            </a:endParaRPr>
          </a:p>
        </p:txBody>
      </p:sp>
      <p:sp>
        <p:nvSpPr>
          <p:cNvPr id="24" name="日期占位符 7"/>
          <p:cNvSpPr>
            <a:spLocks noGrp="1"/>
          </p:cNvSpPr>
          <p:nvPr>
            <p:ph type="dt" sz="half" idx="10"/>
          </p:nvPr>
        </p:nvSpPr>
        <p:spPr>
          <a:xfrm>
            <a:off x="1209907" y="6494974"/>
            <a:ext cx="1847385" cy="365125"/>
          </a:xfrm>
        </p:spPr>
        <p:txBody>
          <a:bodyPr/>
          <a:lstStyle/>
          <a:p>
            <a:fld id="{31CCC338-FFC3-4940-99DD-6195BEF39901}" type="datetime4">
              <a:rPr lang="en-US" altLang="zh-CN" sz="1400" b="1">
                <a:solidFill>
                  <a:schemeClr val="bg1"/>
                </a:solidFill>
                <a:latin typeface="Constantia" panose="02030602050306030303" pitchFamily="18" charset="0"/>
                <a:cs typeface="Times" panose="02020603050405020304" pitchFamily="18" charset="0"/>
              </a:rPr>
              <a:t>October 16, 2024</a:t>
            </a:fld>
            <a:endParaRPr lang="zh-CN" altLang="en-US" sz="1400" b="1" dirty="0">
              <a:solidFill>
                <a:schemeClr val="bg1"/>
              </a:solidFill>
              <a:latin typeface="Constantia" panose="02030602050306030303" pitchFamily="18" charset="0"/>
              <a:cs typeface="Times" panose="02020603050405020304" pitchFamily="18" charset="0"/>
            </a:endParaRPr>
          </a:p>
        </p:txBody>
      </p:sp>
      <p:cxnSp>
        <p:nvCxnSpPr>
          <p:cNvPr id="26" name="直接连接符 25"/>
          <p:cNvCxnSpPr/>
          <p:nvPr/>
        </p:nvCxnSpPr>
        <p:spPr>
          <a:xfrm>
            <a:off x="385590" y="859531"/>
            <a:ext cx="11479576" cy="0"/>
          </a:xfrm>
          <a:prstGeom prst="line">
            <a:avLst/>
          </a:prstGeom>
          <a:ln w="38100">
            <a:solidFill>
              <a:srgbClr val="4747BA"/>
            </a:solidFill>
          </a:ln>
        </p:spPr>
        <p:style>
          <a:lnRef idx="1">
            <a:schemeClr val="accent1"/>
          </a:lnRef>
          <a:fillRef idx="0">
            <a:schemeClr val="accent1"/>
          </a:fillRef>
          <a:effectRef idx="0">
            <a:schemeClr val="accent1"/>
          </a:effectRef>
          <a:fontRef idx="minor">
            <a:schemeClr val="tx1"/>
          </a:fontRef>
        </p:style>
      </p:cxnSp>
      <p:pic>
        <p:nvPicPr>
          <p:cNvPr id="23" name="图片 2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04063" y="218980"/>
            <a:ext cx="730337" cy="556270"/>
          </a:xfrm>
          <a:prstGeom prst="rect">
            <a:avLst/>
          </a:prstGeom>
        </p:spPr>
      </p:pic>
      <p:sp>
        <p:nvSpPr>
          <p:cNvPr id="14" name="灯片编号占位符 8"/>
          <p:cNvSpPr>
            <a:spLocks noGrp="1"/>
          </p:cNvSpPr>
          <p:nvPr>
            <p:ph type="sldNum" sz="quarter" idx="12"/>
          </p:nvPr>
        </p:nvSpPr>
        <p:spPr>
          <a:xfrm>
            <a:off x="9847869" y="6405035"/>
            <a:ext cx="809393" cy="545001"/>
          </a:xfrm>
        </p:spPr>
        <p:txBody>
          <a:bodyPr/>
          <a:lstStyle/>
          <a:p>
            <a:pPr algn="ctr"/>
            <a:fld id="{152851E7-9224-42D2-A4FF-119762E40804}" type="slidenum">
              <a:rPr lang="zh-CN" altLang="en-US" sz="1400" b="1" smtClean="0">
                <a:solidFill>
                  <a:schemeClr val="bg1"/>
                </a:solidFill>
                <a:latin typeface="Constantia" panose="02030602050306030303" pitchFamily="18" charset="0"/>
                <a:cs typeface="Times" panose="02020603050405020304" pitchFamily="18" charset="0"/>
              </a:rPr>
              <a:t>7</a:t>
            </a:fld>
            <a:endParaRPr lang="zh-CN" altLang="en-US" sz="1400" b="1" dirty="0">
              <a:solidFill>
                <a:schemeClr val="bg1"/>
              </a:solidFill>
              <a:latin typeface="Constantia" panose="02030602050306030303" pitchFamily="18" charset="0"/>
              <a:cs typeface="Times" panose="02020603050405020304" pitchFamily="18" charset="0"/>
            </a:endParaRPr>
          </a:p>
        </p:txBody>
      </p:sp>
      <p:pic>
        <p:nvPicPr>
          <p:cNvPr id="44" name="图片 4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90829" y="204228"/>
            <a:ext cx="3323471" cy="570629"/>
          </a:xfrm>
          <a:prstGeom prst="rect">
            <a:avLst/>
          </a:prstGeom>
        </p:spPr>
      </p:pic>
      <p:sp>
        <p:nvSpPr>
          <p:cNvPr id="10" name="Fußzeilenplatzhalter 4"/>
          <p:cNvSpPr>
            <a:spLocks noGrp="1"/>
          </p:cNvSpPr>
          <p:nvPr>
            <p:ph type="ftr" sz="quarter" idx="11"/>
          </p:nvPr>
        </p:nvSpPr>
        <p:spPr>
          <a:xfrm>
            <a:off x="4095916" y="6553437"/>
            <a:ext cx="4520431" cy="273844"/>
          </a:xfrm>
        </p:spPr>
        <p:txBody>
          <a:bodyPr/>
          <a:lstStyle/>
          <a:p>
            <a:r>
              <a:rPr lang="en-US" altLang="zh-CN" sz="1400" b="1" dirty="0" err="1">
                <a:solidFill>
                  <a:schemeClr val="bg1"/>
                </a:solidFill>
                <a:latin typeface="Constantia" panose="02030602050306030303" pitchFamily="18" charset="0"/>
              </a:rPr>
              <a:t>Ziqi</a:t>
            </a:r>
            <a:r>
              <a:rPr lang="en-US" altLang="zh-CN" sz="1400" b="1" dirty="0">
                <a:solidFill>
                  <a:schemeClr val="bg1"/>
                </a:solidFill>
                <a:latin typeface="Constantia" panose="02030602050306030303" pitchFamily="18" charset="0"/>
              </a:rPr>
              <a:t> Liu | HUST</a:t>
            </a:r>
            <a:endParaRPr lang="zh-CN" altLang="en-US" sz="1400" b="1" dirty="0">
              <a:solidFill>
                <a:schemeClr val="bg1"/>
              </a:solidFill>
              <a:latin typeface="Constantia" panose="02030602050306030303" pitchFamily="18" charset="0"/>
            </a:endParaRPr>
          </a:p>
        </p:txBody>
      </p:sp>
      <p:sp>
        <p:nvSpPr>
          <p:cNvPr id="13" name="文本框 12">
            <a:extLst>
              <a:ext uri="{FF2B5EF4-FFF2-40B4-BE49-F238E27FC236}">
                <a16:creationId xmlns:a16="http://schemas.microsoft.com/office/drawing/2014/main" id="{043291DD-805D-4FC9-AE82-1C4FBCC8DEF6}"/>
              </a:ext>
            </a:extLst>
          </p:cNvPr>
          <p:cNvSpPr txBox="1"/>
          <p:nvPr/>
        </p:nvSpPr>
        <p:spPr>
          <a:xfrm>
            <a:off x="385590" y="1157972"/>
            <a:ext cx="10115572" cy="6130974"/>
          </a:xfrm>
          <a:prstGeom prst="rect">
            <a:avLst/>
          </a:prstGeom>
          <a:noFill/>
        </p:spPr>
        <p:txBody>
          <a:bodyPr wrap="square" rtlCol="0">
            <a:spAutoFit/>
          </a:bodyPr>
          <a:lstStyle/>
          <a:p>
            <a:pPr algn="just">
              <a:lnSpc>
                <a:spcPct val="150000"/>
              </a:lnSpc>
            </a:pPr>
            <a:r>
              <a:rPr lang="zh-CN" altLang="en-US" sz="2000" dirty="0"/>
              <a:t>缓存系统的性能直接影响到数据中心的效率和成本。通过深入分析工作负载特性，我们可以为缓存系统的设计与优化提供科学依据，从而提高性能并减少资源浪费。</a:t>
            </a:r>
            <a:endParaRPr lang="en-US" altLang="zh-CN" sz="2000" dirty="0"/>
          </a:p>
          <a:p>
            <a:pPr algn="just">
              <a:lnSpc>
                <a:spcPct val="150000"/>
              </a:lnSpc>
            </a:pPr>
            <a:endParaRPr lang="en-US" altLang="zh-CN" sz="2000" dirty="0">
              <a:latin typeface="Times New Roman" panose="02020603050405020304" pitchFamily="18" charset="0"/>
              <a:cs typeface="Times New Roman" panose="02020603050405020304" pitchFamily="18" charset="0"/>
            </a:endParaRPr>
          </a:p>
          <a:p>
            <a:pPr algn="just">
              <a:lnSpc>
                <a:spcPct val="150000"/>
              </a:lnSpc>
            </a:pPr>
            <a:endParaRPr lang="en-US" altLang="zh-CN" sz="2000" dirty="0">
              <a:latin typeface="Times New Roman" panose="02020603050405020304" pitchFamily="18" charset="0"/>
              <a:cs typeface="Times New Roman" panose="02020603050405020304" pitchFamily="18" charset="0"/>
            </a:endParaRPr>
          </a:p>
          <a:p>
            <a:pPr algn="just">
              <a:lnSpc>
                <a:spcPct val="150000"/>
              </a:lnSpc>
            </a:pPr>
            <a:r>
              <a:rPr lang="zh-CN" altLang="en-US" sz="2000" dirty="0">
                <a:latin typeface="Times New Roman" panose="02020603050405020304" pitchFamily="18" charset="0"/>
                <a:cs typeface="Times New Roman" panose="02020603050405020304" pitchFamily="18" charset="0"/>
              </a:rPr>
              <a:t>它通过引入一个“近缓存”（</a:t>
            </a:r>
            <a:r>
              <a:rPr lang="en-US" altLang="zh-CN" sz="2000" dirty="0">
                <a:latin typeface="Times New Roman" panose="02020603050405020304" pitchFamily="18" charset="0"/>
                <a:cs typeface="Times New Roman" panose="02020603050405020304" pitchFamily="18" charset="0"/>
              </a:rPr>
              <a:t>near-cache</a:t>
            </a:r>
            <a:r>
              <a:rPr lang="zh-CN" altLang="en-US" sz="2000" dirty="0">
                <a:latin typeface="Times New Roman" panose="02020603050405020304" pitchFamily="18" charset="0"/>
                <a:cs typeface="Times New Roman" panose="02020603050405020304" pitchFamily="18" charset="0"/>
              </a:rPr>
              <a:t>）的概念，最大化数据访问的最近缓存，并在主机和设备之间采用协作式缓存支持并发的</a:t>
            </a:r>
            <a:r>
              <a:rPr lang="en-US" altLang="zh-CN" sz="2000" dirty="0">
                <a:latin typeface="Times New Roman" panose="02020603050405020304" pitchFamily="18" charset="0"/>
                <a:cs typeface="Times New Roman" panose="02020603050405020304" pitchFamily="18" charset="0"/>
              </a:rPr>
              <a:t>I/O</a:t>
            </a:r>
            <a:r>
              <a:rPr lang="zh-CN" altLang="en-US" sz="2000" dirty="0">
                <a:latin typeface="Times New Roman" panose="02020603050405020304" pitchFamily="18" charset="0"/>
                <a:cs typeface="Times New Roman" panose="02020603050405020304" pitchFamily="18" charset="0"/>
              </a:rPr>
              <a:t>和数据处理，从而提高整体带宽和数据访问延迟。此外，</a:t>
            </a:r>
            <a:r>
              <a:rPr lang="en-US" altLang="zh-CN" sz="2000" dirty="0" err="1">
                <a:latin typeface="Times New Roman" panose="02020603050405020304" pitchFamily="18" charset="0"/>
                <a:cs typeface="Times New Roman" panose="02020603050405020304" pitchFamily="18" charset="0"/>
              </a:rPr>
              <a:t>OmniCache</a:t>
            </a:r>
            <a:r>
              <a:rPr lang="zh-CN" altLang="en-US" sz="2000" dirty="0">
                <a:latin typeface="Times New Roman" panose="02020603050405020304" pitchFamily="18" charset="0"/>
                <a:cs typeface="Times New Roman" panose="02020603050405020304" pitchFamily="18" charset="0"/>
              </a:rPr>
              <a:t>还引入了动态的卸载机制，根据实时的硬件和软件指标来优化处理位置（主机或设备），并支持新兴的内存扩展技术如</a:t>
            </a:r>
            <a:r>
              <a:rPr lang="en-US" altLang="zh-CN" sz="2000" dirty="0">
                <a:latin typeface="Times New Roman" panose="02020603050405020304" pitchFamily="18" charset="0"/>
                <a:cs typeface="Times New Roman" panose="02020603050405020304" pitchFamily="18" charset="0"/>
              </a:rPr>
              <a:t>CXL</a:t>
            </a:r>
            <a:r>
              <a:rPr lang="zh-CN" altLang="en-US" sz="2000" dirty="0">
                <a:latin typeface="Times New Roman" panose="02020603050405020304" pitchFamily="18" charset="0"/>
                <a:cs typeface="Times New Roman" panose="02020603050405020304" pitchFamily="18" charset="0"/>
              </a:rPr>
              <a:t>。 </a:t>
            </a:r>
            <a:endParaRPr lang="en-US" altLang="zh-CN" sz="2000" dirty="0">
              <a:latin typeface="Times New Roman" panose="02020603050405020304" pitchFamily="18" charset="0"/>
              <a:cs typeface="Times New Roman" panose="02020603050405020304" pitchFamily="18" charset="0"/>
            </a:endParaRPr>
          </a:p>
          <a:p>
            <a:pPr algn="just">
              <a:lnSpc>
                <a:spcPct val="150000"/>
              </a:lnSpc>
            </a:pPr>
            <a:endParaRPr lang="en-US" altLang="zh-CN" sz="2000" dirty="0">
              <a:latin typeface="Times New Roman" panose="02020603050405020304" pitchFamily="18" charset="0"/>
              <a:cs typeface="Times New Roman" panose="02020603050405020304" pitchFamily="18" charset="0"/>
            </a:endParaRPr>
          </a:p>
          <a:p>
            <a:pPr algn="just">
              <a:lnSpc>
                <a:spcPct val="150000"/>
              </a:lnSpc>
            </a:pPr>
            <a:r>
              <a:rPr lang="en-US" altLang="zh-CN" sz="2400" b="1" dirty="0">
                <a:latin typeface="Times New Roman" panose="02020603050405020304" pitchFamily="18" charset="0"/>
                <a:cs typeface="Times New Roman" panose="02020603050405020304" pitchFamily="18" charset="0"/>
              </a:rPr>
              <a:t> </a:t>
            </a:r>
            <a:r>
              <a:rPr lang="en-US" altLang="zh-CN" sz="2000" dirty="0">
                <a:solidFill>
                  <a:srgbClr val="777777"/>
                </a:solidFill>
                <a:latin typeface="Open Sans" panose="020B0606030504020204" pitchFamily="34" charset="0"/>
                <a:cs typeface="Open Sans" panose="020B0606030504020204" pitchFamily="34" charset="0"/>
              </a:rPr>
              <a:t>//</a:t>
            </a:r>
            <a:r>
              <a:rPr lang="zh-CN" altLang="en-US" sz="2000" dirty="0">
                <a:solidFill>
                  <a:srgbClr val="777777"/>
                </a:solidFill>
                <a:latin typeface="Open Sans" panose="020B0606030504020204" pitchFamily="34" charset="0"/>
                <a:cs typeface="Open Sans" panose="020B0606030504020204" pitchFamily="34" charset="0"/>
              </a:rPr>
              <a:t> </a:t>
            </a:r>
            <a:r>
              <a:rPr lang="en-US" altLang="zh-CN" sz="2000" dirty="0">
                <a:solidFill>
                  <a:srgbClr val="777777"/>
                </a:solidFill>
                <a:latin typeface="Open Sans" panose="020B0606030504020204" pitchFamily="34" charset="0"/>
                <a:cs typeface="Open Sans" panose="020B0606030504020204" pitchFamily="34" charset="0"/>
              </a:rPr>
              <a:t>Near-cache</a:t>
            </a:r>
            <a:r>
              <a:rPr lang="zh-CN" altLang="en-US" sz="2000" dirty="0">
                <a:solidFill>
                  <a:srgbClr val="777777"/>
                </a:solidFill>
                <a:latin typeface="Open Sans" panose="020B0606030504020204" pitchFamily="34" charset="0"/>
                <a:cs typeface="Open Sans" panose="020B0606030504020204" pitchFamily="34" charset="0"/>
              </a:rPr>
              <a:t>，尽量利用最近的缓存（主机或设备缓存）进行数据操作，以减少数据移动和提升</a:t>
            </a:r>
            <a:r>
              <a:rPr lang="en-US" altLang="zh-CN" sz="2000" dirty="0">
                <a:solidFill>
                  <a:srgbClr val="777777"/>
                </a:solidFill>
                <a:latin typeface="Open Sans" panose="020B0606030504020204" pitchFamily="34" charset="0"/>
                <a:cs typeface="Open Sans" panose="020B0606030504020204" pitchFamily="34" charset="0"/>
              </a:rPr>
              <a:t>I/O</a:t>
            </a:r>
            <a:r>
              <a:rPr lang="zh-CN" altLang="en-US" sz="2000" dirty="0">
                <a:solidFill>
                  <a:srgbClr val="777777"/>
                </a:solidFill>
                <a:latin typeface="Open Sans" panose="020B0606030504020204" pitchFamily="34" charset="0"/>
                <a:cs typeface="Open Sans" panose="020B0606030504020204" pitchFamily="34" charset="0"/>
              </a:rPr>
              <a:t>性能。</a:t>
            </a:r>
          </a:p>
          <a:p>
            <a:pPr algn="just">
              <a:lnSpc>
                <a:spcPct val="150000"/>
              </a:lnSpc>
            </a:pPr>
            <a:endParaRPr lang="zh-CN" altLang="en-US" sz="2000" dirty="0">
              <a:latin typeface="Times New Roman" panose="02020603050405020304" pitchFamily="18" charset="0"/>
              <a:cs typeface="Times New Roman" panose="02020603050405020304" pitchFamily="18" charset="0"/>
            </a:endParaRPr>
          </a:p>
          <a:p>
            <a:pPr algn="just">
              <a:lnSpc>
                <a:spcPct val="150000"/>
              </a:lnSpc>
            </a:pPr>
            <a:endParaRPr lang="zh-CN" altLang="en-US" sz="2000" dirty="0">
              <a:latin typeface="Times New Roman" panose="02020603050405020304" pitchFamily="18" charset="0"/>
              <a:cs typeface="Times New Roman" panose="02020603050405020304" pitchFamily="18" charset="0"/>
            </a:endParaRPr>
          </a:p>
        </p:txBody>
      </p:sp>
      <p:sp>
        <p:nvSpPr>
          <p:cNvPr id="19" name="文本框 18">
            <a:extLst>
              <a:ext uri="{FF2B5EF4-FFF2-40B4-BE49-F238E27FC236}">
                <a16:creationId xmlns:a16="http://schemas.microsoft.com/office/drawing/2014/main" id="{A9BC8F82-FE5B-4129-A467-D2F1FD24E9B7}"/>
              </a:ext>
            </a:extLst>
          </p:cNvPr>
          <p:cNvSpPr txBox="1"/>
          <p:nvPr/>
        </p:nvSpPr>
        <p:spPr>
          <a:xfrm>
            <a:off x="385590" y="310242"/>
            <a:ext cx="6798981" cy="535531"/>
          </a:xfrm>
          <a:prstGeom prst="rect">
            <a:avLst/>
          </a:prstGeom>
          <a:noFill/>
        </p:spPr>
        <p:txBody>
          <a:bodyPr wrap="square" rtlCol="0">
            <a:spAutoFit/>
          </a:bodyPr>
          <a:lstStyle/>
          <a:p>
            <a:pPr>
              <a:lnSpc>
                <a:spcPct val="90000"/>
              </a:lnSpc>
              <a:spcBef>
                <a:spcPts val="1000"/>
              </a:spcBef>
              <a:defRPr/>
            </a:pPr>
            <a:r>
              <a:rPr lang="zh-CN" altLang="en-US" sz="3200" b="1" dirty="0">
                <a:solidFill>
                  <a:srgbClr val="4747BA"/>
                </a:solidFill>
                <a:latin typeface="Constantia" panose="02030602050306030303" pitchFamily="18" charset="0"/>
                <a:ea typeface="腾讯体 W3" panose="020C04030202040F0204" pitchFamily="34" charset="-122"/>
                <a:cs typeface="Times" panose="02020603050405020304" pitchFamily="18" charset="0"/>
              </a:rPr>
              <a:t>摘要</a:t>
            </a:r>
            <a:endParaRPr lang="en-US" altLang="zh-CN" sz="3200" b="1" dirty="0">
              <a:solidFill>
                <a:srgbClr val="4747BA"/>
              </a:solidFill>
              <a:latin typeface="Constantia" panose="02030602050306030303" pitchFamily="18" charset="0"/>
              <a:ea typeface="腾讯体 W3" panose="020C04030202040F0204" pitchFamily="34" charset="-122"/>
              <a:cs typeface="Times" panose="02020603050405020304" pitchFamily="18" charset="0"/>
            </a:endParaRPr>
          </a:p>
        </p:txBody>
      </p:sp>
      <p:sp>
        <p:nvSpPr>
          <p:cNvPr id="2" name="Rectangle 1">
            <a:extLst>
              <a:ext uri="{FF2B5EF4-FFF2-40B4-BE49-F238E27FC236}">
                <a16:creationId xmlns:a16="http://schemas.microsoft.com/office/drawing/2014/main" id="{FBD52C49-668B-C95B-8EAE-ADD10764FCE9}"/>
              </a:ext>
            </a:extLst>
          </p:cNvPr>
          <p:cNvSpPr>
            <a:spLocks noChangeArrowheads="1"/>
          </p:cNvSpPr>
          <p:nvPr/>
        </p:nvSpPr>
        <p:spPr bwMode="auto">
          <a:xfrm>
            <a:off x="0" y="-184666"/>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21291854"/>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KSO_WPP_MARK_KEY" val="fd68cb81-96cb-4b63-9d56-4d2877e4c057"/>
  <p:tag name="COMMONDATA" val="eyJoZGlkIjoiYTA2MjAyN2RkOGM0YTljNjJhMjlhZWRlMDA3YmZjZGMifQ=="/>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2184</TotalTime>
  <Words>1073</Words>
  <Application>Microsoft Office PowerPoint</Application>
  <PresentationFormat>宽屏</PresentationFormat>
  <Paragraphs>99</Paragraphs>
  <Slides>7</Slides>
  <Notes>7</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7</vt:i4>
      </vt:variant>
    </vt:vector>
  </HeadingPairs>
  <TitlesOfParts>
    <vt:vector size="16" baseType="lpstr">
      <vt:lpstr>-apple-system</vt:lpstr>
      <vt:lpstr>PingFang SC</vt:lpstr>
      <vt:lpstr>等线</vt:lpstr>
      <vt:lpstr>等线 Light</vt:lpstr>
      <vt:lpstr>Arial</vt:lpstr>
      <vt:lpstr>Constantia</vt:lpstr>
      <vt:lpstr>Open Sans</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zhouke</dc:creator>
  <cp:lastModifiedBy>子淇 柳</cp:lastModifiedBy>
  <cp:revision>4563</cp:revision>
  <dcterms:created xsi:type="dcterms:W3CDTF">2019-02-21T08:55:00Z</dcterms:created>
  <dcterms:modified xsi:type="dcterms:W3CDTF">2024-10-16T16:42:28Z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65A6CB78243D48A083A0131B29BE5B9E_12</vt:lpwstr>
  </property>
  <property fmtid="{D5CDD505-2E9C-101B-9397-08002B2CF9AE}" pid="3" name="KSOProductBuildVer">
    <vt:lpwstr>2052-12.1.0.16417</vt:lpwstr>
  </property>
</Properties>
</file>