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6" r:id="rId2"/>
    <p:sldId id="549" r:id="rId3"/>
    <p:sldId id="548" r:id="rId4"/>
    <p:sldId id="547" r:id="rId5"/>
    <p:sldId id="550" r:id="rId6"/>
    <p:sldId id="552" r:id="rId7"/>
    <p:sldId id="563" r:id="rId8"/>
    <p:sldId id="623" r:id="rId9"/>
    <p:sldId id="624" r:id="rId10"/>
    <p:sldId id="570" r:id="rId11"/>
    <p:sldId id="622" r:id="rId12"/>
    <p:sldId id="564" r:id="rId13"/>
    <p:sldId id="581" r:id="rId14"/>
    <p:sldId id="594" r:id="rId15"/>
    <p:sldId id="597" r:id="rId16"/>
    <p:sldId id="536" r:id="rId17"/>
    <p:sldId id="604" r:id="rId18"/>
    <p:sldId id="619" r:id="rId19"/>
    <p:sldId id="620" r:id="rId20"/>
    <p:sldId id="617" r:id="rId21"/>
    <p:sldId id="625" r:id="rId22"/>
    <p:sldId id="626" r:id="rId23"/>
    <p:sldId id="628" r:id="rId24"/>
    <p:sldId id="602" r:id="rId25"/>
    <p:sldId id="559" r:id="rId26"/>
    <p:sldId id="603" r:id="rId27"/>
    <p:sldId id="560" r:id="rId28"/>
    <p:sldId id="60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A769DD9-F381-4E38-98EF-6C140B5A38E2}">
          <p14:sldIdLst>
            <p14:sldId id="266"/>
            <p14:sldId id="549"/>
            <p14:sldId id="548"/>
            <p14:sldId id="547"/>
            <p14:sldId id="550"/>
            <p14:sldId id="552"/>
            <p14:sldId id="563"/>
            <p14:sldId id="623"/>
            <p14:sldId id="624"/>
            <p14:sldId id="570"/>
            <p14:sldId id="622"/>
            <p14:sldId id="564"/>
            <p14:sldId id="581"/>
            <p14:sldId id="594"/>
            <p14:sldId id="597"/>
            <p14:sldId id="536"/>
            <p14:sldId id="604"/>
            <p14:sldId id="619"/>
            <p14:sldId id="620"/>
            <p14:sldId id="617"/>
            <p14:sldId id="625"/>
            <p14:sldId id="626"/>
            <p14:sldId id="628"/>
            <p14:sldId id="602"/>
            <p14:sldId id="559"/>
            <p14:sldId id="603"/>
            <p14:sldId id="560"/>
            <p14:sldId id="6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79" autoAdjust="0"/>
    <p:restoredTop sz="75782" autoAdjust="0"/>
  </p:normalViewPr>
  <p:slideViewPr>
    <p:cSldViewPr snapToGrid="0">
      <p:cViewPr>
        <p:scale>
          <a:sx n="66" d="100"/>
          <a:sy n="66" d="100"/>
        </p:scale>
        <p:origin x="13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3B35-3CCA-4E00-9C00-5A848D20FD36}" type="datetimeFigureOut">
              <a:rPr lang="zh-CN" altLang="en-US" smtClean="0"/>
              <a:t>2024/10/29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9F179-00FA-45E7-87E4-75F23849A846}" type="slidenum">
              <a:rPr lang="zh-CN" altLang="en-US" smtClean="0"/>
              <a:t>‹#›</a:t>
            </a:fld>
            <a:endParaRPr lang="zh-CN" altLang="en-US"/>
          </a:p>
        </p:txBody>
      </p:sp>
    </p:spTree>
    <p:extLst>
      <p:ext uri="{BB962C8B-B14F-4D97-AF65-F5344CB8AC3E}">
        <p14:creationId xmlns:p14="http://schemas.microsoft.com/office/powerpoint/2010/main" val="381819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eeexplore.ieee.org/stamp/stamp.jsp?tp=&amp;arnumber=1024792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senix.org/system/files/osdi21-han.pdf"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usenix.org/system/files/atc22-bergman.pdf" TargetMode="External"/><Relationship Id="rId4" Type="http://schemas.openxmlformats.org/officeDocument/2006/relationships/hyperlink" Target="https://www.usenix.org/system/files/osdi23-min.pdf"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usenix.org/system/files/osdi21-han.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GB"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FF5570-FE69-4FDF-99DA-8CDE436443CD}"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dirty="0">
                <a:latin typeface="_5b8b_4f53"/>
              </a:rPr>
              <a:t>稍微总结一下：由于</a:t>
            </a:r>
            <a:r>
              <a:rPr lang="en-US" altLang="zh-CN" dirty="0">
                <a:latin typeface="_5b8b_4f53"/>
              </a:rPr>
              <a:t>ZNS</a:t>
            </a:r>
            <a:r>
              <a:rPr lang="zh-CN" altLang="en-US" dirty="0">
                <a:latin typeface="_5b8b_4f53"/>
              </a:rPr>
              <a:t>的设计及接口规范过于优雅（严格），导致其使用场景的局限和不灵活，</a:t>
            </a:r>
            <a:endParaRPr lang="en-US" altLang="zh-CN" dirty="0">
              <a:latin typeface="_5b8b_4f53"/>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dirty="0">
                <a:latin typeface="_5b8b_4f53"/>
              </a:rPr>
              <a:t>之前的两篇硬件上的工作都是在</a:t>
            </a:r>
            <a:r>
              <a:rPr lang="en-US" altLang="zh-CN" dirty="0">
                <a:latin typeface="_5b8b_4f53"/>
              </a:rPr>
              <a:t>ZNS</a:t>
            </a:r>
            <a:r>
              <a:rPr lang="zh-CN" altLang="en-US" dirty="0">
                <a:latin typeface="_5b8b_4f53"/>
              </a:rPr>
              <a:t>的</a:t>
            </a:r>
            <a:r>
              <a:rPr lang="en-US" altLang="zh-CN" dirty="0">
                <a:latin typeface="_5b8b_4f53"/>
              </a:rPr>
              <a:t>Zone</a:t>
            </a:r>
            <a:r>
              <a:rPr lang="zh-CN" altLang="en-US" dirty="0">
                <a:latin typeface="_5b8b_4f53"/>
              </a:rPr>
              <a:t>语义的接口上做文章，并辅以对应的硬件设计和优化。</a:t>
            </a:r>
            <a:endParaRPr lang="en-US" altLang="zh-CN" dirty="0">
              <a:latin typeface="_5b8b_4f53"/>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下面的部分都是一些应用层的事情。主要就是</a:t>
            </a:r>
            <a:r>
              <a:rPr lang="en-US" altLang="zh-CN" sz="1200" dirty="0" err="1">
                <a:latin typeface="Constantia" panose="02030602050306030303" pitchFamily="18" charset="0"/>
              </a:rPr>
              <a:t>RocksDB</a:t>
            </a:r>
            <a:r>
              <a:rPr lang="zh-CN" altLang="en-US" sz="1200" dirty="0">
                <a:latin typeface="Constantia" panose="02030602050306030303" pitchFamily="18" charset="0"/>
              </a:rPr>
              <a:t>这种</a:t>
            </a:r>
            <a:r>
              <a:rPr lang="en-US" altLang="zh-CN" sz="1200" dirty="0">
                <a:latin typeface="Constantia" panose="02030602050306030303" pitchFamily="18" charset="0"/>
              </a:rPr>
              <a:t>KV</a:t>
            </a:r>
            <a:r>
              <a:rPr lang="zh-CN" altLang="en-US" sz="1200" dirty="0">
                <a:latin typeface="Constantia" panose="02030602050306030303" pitchFamily="18" charset="0"/>
              </a:rPr>
              <a:t>库。</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err="1">
                <a:latin typeface="Constantia" panose="02030602050306030303" pitchFamily="18" charset="0"/>
              </a:rPr>
              <a:t>ZenFS</a:t>
            </a:r>
            <a:r>
              <a:rPr lang="zh-CN" altLang="en-US" sz="1200" dirty="0">
                <a:latin typeface="Constantia" panose="02030602050306030303" pitchFamily="18" charset="0"/>
              </a:rPr>
              <a:t>是</a:t>
            </a:r>
            <a:r>
              <a:rPr lang="en-US" altLang="zh-CN" sz="1200" dirty="0">
                <a:latin typeface="Constantia" panose="02030602050306030303" pitchFamily="18" charset="0"/>
              </a:rPr>
              <a:t>ZNS</a:t>
            </a:r>
            <a:r>
              <a:rPr lang="zh-CN" altLang="en-US" sz="1200" dirty="0">
                <a:latin typeface="Constantia" panose="02030602050306030303" pitchFamily="18" charset="0"/>
              </a:rPr>
              <a:t>第一篇文章里实现的工作。它使得 </a:t>
            </a:r>
            <a:r>
              <a:rPr lang="en-US" altLang="zh-CN" sz="1200" dirty="0" err="1">
                <a:latin typeface="Constantia" panose="02030602050306030303" pitchFamily="18" charset="0"/>
              </a:rPr>
              <a:t>RocksDB</a:t>
            </a:r>
            <a:r>
              <a:rPr lang="zh-CN" altLang="en-US" sz="1200" dirty="0">
                <a:latin typeface="Constantia" panose="02030602050306030303" pitchFamily="18" charset="0"/>
              </a:rPr>
              <a:t> 适配</a:t>
            </a:r>
            <a:r>
              <a:rPr lang="en-US" altLang="zh-CN" sz="1200" dirty="0">
                <a:latin typeface="Constantia" panose="02030602050306030303" pitchFamily="18" charset="0"/>
              </a:rPr>
              <a:t>ZNS</a:t>
            </a:r>
            <a:r>
              <a:rPr lang="zh-CN" altLang="en-US" sz="1200" dirty="0">
                <a:latin typeface="Constantia" panose="02030602050306030303" pitchFamily="18" charset="0"/>
              </a:rPr>
              <a:t>，并取得了很好的效果。</a:t>
            </a:r>
            <a:endParaRPr lang="en-US" altLang="zh-CN" sz="1200" dirty="0">
              <a:latin typeface="Constantia" panose="02030602050306030303"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zh-CN" sz="1200" dirty="0">
                <a:solidFill>
                  <a:srgbClr val="374151"/>
                </a:solidFill>
                <a:latin typeface="_5b8b_4f53"/>
              </a:rPr>
              <a:t>到目前为止，</a:t>
            </a:r>
            <a:r>
              <a:rPr lang="en-US" altLang="zh-CN" sz="1200" dirty="0" err="1">
                <a:solidFill>
                  <a:srgbClr val="374151"/>
                </a:solidFill>
                <a:latin typeface="_5b8b_4f53"/>
              </a:rPr>
              <a:t>ZenFS</a:t>
            </a:r>
            <a:r>
              <a:rPr lang="en-US" altLang="zh-CN" sz="1200" dirty="0">
                <a:solidFill>
                  <a:srgbClr val="374151"/>
                </a:solidFill>
                <a:latin typeface="_5b8b_4f53"/>
              </a:rPr>
              <a:t> </a:t>
            </a:r>
            <a:r>
              <a:rPr lang="zh-CN" altLang="zh-CN" sz="1200" dirty="0">
                <a:solidFill>
                  <a:srgbClr val="374151"/>
                </a:solidFill>
                <a:latin typeface="_5b8b_4f53"/>
              </a:rPr>
              <a:t>是唯一支持</a:t>
            </a:r>
            <a:r>
              <a:rPr lang="en-US" altLang="zh-CN" sz="1200" dirty="0">
                <a:solidFill>
                  <a:srgbClr val="374151"/>
                </a:solidFill>
                <a:latin typeface="_5b8b_4f53"/>
              </a:rPr>
              <a:t> ZNS SSD </a:t>
            </a:r>
            <a:r>
              <a:rPr lang="zh-CN" altLang="zh-CN" sz="1200" dirty="0">
                <a:solidFill>
                  <a:srgbClr val="374151"/>
                </a:solidFill>
                <a:latin typeface="_5b8b_4f53"/>
              </a:rPr>
              <a:t>的</a:t>
            </a:r>
            <a:r>
              <a:rPr lang="zh-CN" altLang="en-US" sz="1200" dirty="0">
                <a:solidFill>
                  <a:srgbClr val="374151"/>
                </a:solidFill>
                <a:latin typeface="_5b8b_4f53"/>
              </a:rPr>
              <a:t>（可以用于生产级环境的）</a:t>
            </a:r>
            <a:r>
              <a:rPr lang="zh-CN" altLang="zh-CN" sz="1200" dirty="0">
                <a:solidFill>
                  <a:srgbClr val="374151"/>
                </a:solidFill>
                <a:latin typeface="_5b8b_4f53"/>
              </a:rPr>
              <a:t>基于</a:t>
            </a:r>
            <a:r>
              <a:rPr lang="en-US" altLang="zh-CN" sz="1200" dirty="0">
                <a:solidFill>
                  <a:srgbClr val="374151"/>
                </a:solidFill>
                <a:latin typeface="_5b8b_4f53"/>
              </a:rPr>
              <a:t> LSM </a:t>
            </a:r>
            <a:r>
              <a:rPr lang="zh-CN" altLang="zh-CN" sz="1200" dirty="0">
                <a:solidFill>
                  <a:srgbClr val="374151"/>
                </a:solidFill>
                <a:latin typeface="_5b8b_4f53"/>
              </a:rPr>
              <a:t>树的键值存储</a:t>
            </a:r>
            <a:r>
              <a:rPr lang="zh-CN" altLang="en-US" sz="1200" dirty="0">
                <a:solidFill>
                  <a:srgbClr val="374151"/>
                </a:solidFill>
                <a:latin typeface="_5b8b_4f53"/>
              </a:rPr>
              <a:t>方案</a:t>
            </a:r>
            <a:r>
              <a:rPr lang="zh-CN" altLang="zh-CN" sz="1200" dirty="0">
                <a:solidFill>
                  <a:srgbClr val="374151"/>
                </a:solidFill>
                <a:latin typeface="_5b8b_4f53"/>
              </a:rPr>
              <a:t>。</a:t>
            </a:r>
            <a:endParaRPr lang="en-US" altLang="zh-CN" sz="1200" dirty="0">
              <a:solidFill>
                <a:srgbClr val="374151"/>
              </a:solidFill>
              <a:latin typeface="_5b8b_4f53"/>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218331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i="0" u="none" strike="noStrike" cap="none" normalizeH="0" baseline="0" dirty="0">
                <a:ln>
                  <a:noFill/>
                </a:ln>
                <a:solidFill>
                  <a:srgbClr val="0563C1"/>
                </a:solidFill>
                <a:effectLst/>
                <a:latin typeface="Ubuntu" panose="020B0504030602030204" pitchFamily="34" charset="0"/>
                <a:hlinkClick r:id="rId3"/>
              </a:rPr>
              <a:t>https://ieeexplore.ieee.org/stamp/stamp.jsp?tp=&amp;arnumber=10247926</a:t>
            </a: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200" dirty="0" err="1">
                <a:latin typeface="Constantia" panose="02030602050306030303" pitchFamily="18" charset="0"/>
              </a:rPr>
              <a:t>ZoneKV</a:t>
            </a:r>
            <a:r>
              <a:rPr lang="zh-CN" altLang="en-US" sz="1200" dirty="0">
                <a:latin typeface="Constantia" panose="02030602050306030303" pitchFamily="18" charset="0"/>
              </a:rPr>
              <a:t>是字节跳动</a:t>
            </a:r>
            <a:r>
              <a:rPr lang="en-US" altLang="zh-CN" sz="1200" dirty="0">
                <a:latin typeface="Constantia" panose="02030602050306030303" pitchFamily="18" charset="0"/>
              </a:rPr>
              <a:t>ZNS</a:t>
            </a:r>
            <a:r>
              <a:rPr lang="zh-CN" altLang="en-US" sz="1200" dirty="0">
                <a:latin typeface="Constantia" panose="02030602050306030303" pitchFamily="18" charset="0"/>
              </a:rPr>
              <a:t>的实现</a:t>
            </a: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293027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实际上还有一篇文章叫</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ZenFS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，可能是当时还没见刊，完全没有提到</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这样做还有一个好处</a:t>
            </a:r>
            <a:r>
              <a:rPr lang="en-US" altLang="zh-CN" sz="1200" dirty="0">
                <a:latin typeface="Constantia" panose="02030602050306030303" pitchFamily="18" charset="0"/>
              </a:rPr>
              <a:t> , </a:t>
            </a:r>
            <a:r>
              <a:rPr lang="zh-CN" altLang="en-US" sz="1200" dirty="0">
                <a:latin typeface="Constantia" panose="02030602050306030303" pitchFamily="18" charset="0"/>
              </a:rPr>
              <a:t>就是</a:t>
            </a:r>
            <a:r>
              <a:rPr lang="en-US" altLang="zh-CN" sz="1200" dirty="0">
                <a:latin typeface="Constantia" panose="02030602050306030303" pitchFamily="18" charset="0"/>
              </a:rPr>
              <a:t>SST</a:t>
            </a:r>
            <a:r>
              <a:rPr lang="zh-CN" altLang="en-US" sz="1200" dirty="0">
                <a:latin typeface="Constantia" panose="02030602050306030303" pitchFamily="18" charset="0"/>
              </a:rPr>
              <a:t>合并的时候也是从低向高合并</a:t>
            </a:r>
            <a:r>
              <a:rPr lang="en-US" altLang="zh-CN" sz="1200" dirty="0">
                <a:latin typeface="Constantia" panose="02030602050306030303" pitchFamily="18" charset="0"/>
              </a:rPr>
              <a:t>,  key</a:t>
            </a:r>
            <a:r>
              <a:rPr lang="zh-CN" altLang="en-US" sz="1200" dirty="0">
                <a:latin typeface="Constantia" panose="02030602050306030303" pitchFamily="18" charset="0"/>
              </a:rPr>
              <a:t>小的先合并</a:t>
            </a: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这个较大的数字意味着SSTables的生命周期较长，表明这些SSTables不太可能很快被更新或压缩。</a:t>
            </a:r>
          </a:p>
          <a:p>
            <a:pPr indent="0" algn="just">
              <a:spcAft>
                <a:spcPts val="1200"/>
              </a:spcAft>
              <a:buFont typeface="Arial" panose="020B0604020202020204" pitchFamily="34" charset="0"/>
              <a:buNone/>
            </a:pPr>
            <a:endParaRPr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传统的磁盘I/O堆栈需要内核文件系统、块层、I/O调度层、块设备驱动层等一系列I/O子系统才能到达磁盘。这些长链总是会降低数据存储效率，间接降低磁盘吞吐量并增加请求延迟。 ZoneKV 针对 ZNS 进行了优化通过直接在 ZNS SSD 上执行端到端数据放置并绕过巨大的 I/O 堆栈。</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（这也不算是他的工作，很多存储引擎都是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直通</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的）</a:t>
            </a: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字节的</a:t>
            </a:r>
            <a:r>
              <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Abase</a:t>
            </a: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产品</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1800" b="1" i="0" dirty="0">
              <a:solidFill>
                <a:srgbClr val="4747BA"/>
              </a:solidFill>
              <a:effectLst/>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a:t>LSM</a:t>
            </a:r>
            <a:r>
              <a:rPr lang="zh-CN" altLang="en-US"/>
              <a:t>树的压缩机制导致数据访问频率差异大，区域之间的擦除计数的不平衡。低层级的</a:t>
            </a:r>
            <a:r>
              <a:rPr lang="en-US" altLang="zh-CN"/>
              <a:t>SSTable</a:t>
            </a:r>
            <a:r>
              <a:rPr lang="zh-CN" altLang="en-US"/>
              <a:t>将有更多机会进行压缩，因此会频繁更新，其使用寿命低于高层级的</a:t>
            </a:r>
            <a:r>
              <a:rPr lang="en-US" altLang="zh-CN"/>
              <a:t>SSTable</a:t>
            </a:r>
            <a:r>
              <a:rPr lang="zh-CN" altLang="en-US"/>
              <a:t>。</a:t>
            </a:r>
            <a:r>
              <a:rPr lang="en-US" altLang="zh-CN"/>
              <a:t>LSM</a:t>
            </a:r>
            <a:r>
              <a:rPr lang="zh-CN" altLang="en-US"/>
              <a:t>树中的大多数写入、更新操作集中在较低层级的</a:t>
            </a:r>
            <a:r>
              <a:rPr lang="en-US" altLang="zh-CN"/>
              <a:t>SSTable</a:t>
            </a:r>
            <a:r>
              <a:rPr lang="zh-CN" altLang="en-US"/>
              <a:t>上，导致写入分布不平衡，会降低</a:t>
            </a:r>
            <a:r>
              <a:rPr lang="en-US" altLang="zh-CN"/>
              <a:t>SSD</a:t>
            </a:r>
            <a:r>
              <a:rPr lang="zh-CN" altLang="en-US"/>
              <a:t>的有限使用寿命。</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75284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a:t>根据磨损（即擦除计数）对区域进行排序，并将区域分类为与数据热度级别数量相等的多个组。然后，将数据分配到对应的区域，以确保数据热度等于区域的磨损级别。因此，热数据可以存储在磨损级别较低的区域，反之亦然。理想情况下，我们可以实现区域之间的磨损均衡。</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2477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在推广初期，为了向下兼容，做了太多妥协，目前，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单盘容量，寿命都不能满足数据中心的需求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对于程序来讲，写放大就是写了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1TB</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的数据，造成了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1.5TB</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的硬盘磨损。</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ZNS</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可以视为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OC 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的一种工业实现。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单盘大容量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&gt;7.6T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）一方面，溢价，很贵；另一方面，他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读写性能很难得到保证。</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不会像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规格的盘如三星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980Pro</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那样</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那么快。现在也有一些宣称很强的企业盘但是超级贵。</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646977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3489415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21</a:t>
            </a:fld>
            <a:endParaRPr lang="en-US" dirty="0"/>
          </a:p>
        </p:txBody>
      </p:sp>
    </p:spTree>
    <p:extLst>
      <p:ext uri="{BB962C8B-B14F-4D97-AF65-F5344CB8AC3E}">
        <p14:creationId xmlns:p14="http://schemas.microsoft.com/office/powerpoint/2010/main" val="3467478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22</a:t>
            </a:fld>
            <a:endParaRPr lang="en-US" dirty="0"/>
          </a:p>
        </p:txBody>
      </p:sp>
    </p:spTree>
    <p:extLst>
      <p:ext uri="{BB962C8B-B14F-4D97-AF65-F5344CB8AC3E}">
        <p14:creationId xmlns:p14="http://schemas.microsoft.com/office/powerpoint/2010/main" val="286445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23</a:t>
            </a:fld>
            <a:endParaRPr lang="en-US" dirty="0"/>
          </a:p>
        </p:txBody>
      </p:sp>
    </p:spTree>
    <p:extLst>
      <p:ext uri="{BB962C8B-B14F-4D97-AF65-F5344CB8AC3E}">
        <p14:creationId xmlns:p14="http://schemas.microsoft.com/office/powerpoint/2010/main" val="1487948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24</a:t>
            </a:fld>
            <a:endParaRPr lang="en-US" dirty="0"/>
          </a:p>
        </p:txBody>
      </p:sp>
    </p:spTree>
    <p:extLst>
      <p:ext uri="{BB962C8B-B14F-4D97-AF65-F5344CB8AC3E}">
        <p14:creationId xmlns:p14="http://schemas.microsoft.com/office/powerpoint/2010/main" val="3154048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25</a:t>
            </a:fld>
            <a:endParaRPr lang="en-US" dirty="0"/>
          </a:p>
        </p:txBody>
      </p:sp>
    </p:spTree>
    <p:extLst>
      <p:ext uri="{BB962C8B-B14F-4D97-AF65-F5344CB8AC3E}">
        <p14:creationId xmlns:p14="http://schemas.microsoft.com/office/powerpoint/2010/main" val="3818044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800" b="1" i="0" dirty="0">
                <a:solidFill>
                  <a:srgbClr val="333333"/>
                </a:solidFill>
                <a:effectLst/>
                <a:latin typeface="-apple-system"/>
              </a:rPr>
              <a:t>Abase2</a:t>
            </a:r>
            <a:r>
              <a:rPr lang="zh-CN" altLang="en-US" sz="2800" b="1" i="0" dirty="0">
                <a:solidFill>
                  <a:srgbClr val="333333"/>
                </a:solidFill>
                <a:effectLst/>
                <a:latin typeface="-apple-system"/>
              </a:rPr>
              <a:t>：字节跳动新一代高可用 </a:t>
            </a:r>
            <a:r>
              <a:rPr lang="en-US" altLang="zh-CN" sz="2800" b="1" i="0" dirty="0">
                <a:solidFill>
                  <a:srgbClr val="333333"/>
                </a:solidFill>
                <a:effectLst/>
                <a:latin typeface="-apple-system"/>
              </a:rPr>
              <a:t>NoSQL </a:t>
            </a:r>
            <a:r>
              <a:rPr lang="zh-CN" altLang="en-US" sz="2800" b="1" i="0" dirty="0">
                <a:solidFill>
                  <a:srgbClr val="333333"/>
                </a:solidFill>
                <a:effectLst/>
                <a:latin typeface="-apple-system"/>
              </a:rPr>
              <a:t>数据库 </a:t>
            </a:r>
            <a:endParaRPr lang="en-US" altLang="zh-CN" sz="2800" b="1"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dirty="0">
                <a:solidFill>
                  <a:srgbClr val="333333"/>
                </a:solidFill>
                <a:effectLst/>
                <a:latin typeface="-apple-system"/>
              </a:rPr>
              <a:t>https://www.51cto.com/article/709845.html</a:t>
            </a:r>
            <a:endParaRPr lang="zh-CN" altLang="en-US" sz="1800" b="1" i="0" dirty="0">
              <a:solidFill>
                <a:srgbClr val="333333"/>
              </a:solidFill>
              <a:effectLst/>
              <a:latin typeface="-apple-system"/>
            </a:endParaRPr>
          </a:p>
          <a:p>
            <a:pPr algn="l"/>
            <a:endParaRPr lang="en-US" altLang="zh-CN" sz="1800" b="0" i="0" dirty="0">
              <a:solidFill>
                <a:srgbClr val="222222"/>
              </a:solidFill>
              <a:effectLst/>
              <a:latin typeface="PingFangSC-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0" i="0" dirty="0">
                <a:solidFill>
                  <a:srgbClr val="222222"/>
                </a:solidFill>
                <a:effectLst/>
                <a:latin typeface="PingFangSC-Regular"/>
              </a:rPr>
              <a:t>单体数据库，</a:t>
            </a: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r>
              <a:rPr lang="zh-CN" altLang="en-US" sz="1800" b="0" i="0" dirty="0">
                <a:solidFill>
                  <a:srgbClr val="222222"/>
                </a:solidFill>
                <a:effectLst/>
                <a:latin typeface="PingFangSC-Regular"/>
              </a:rPr>
              <a:t>，</a:t>
            </a:r>
            <a:r>
              <a:rPr lang="zh-CN" altLang="en-US" sz="2800" b="0" i="0" dirty="0">
                <a:solidFill>
                  <a:srgbClr val="333333"/>
                </a:solidFill>
                <a:effectLst/>
                <a:latin typeface="PingFangSC-Regular"/>
              </a:rPr>
              <a:t>向上承接分布式团队业务，</a:t>
            </a:r>
            <a:r>
              <a:rPr lang="zh-CN" altLang="en-US" sz="1800" b="0" i="0" dirty="0">
                <a:solidFill>
                  <a:srgbClr val="222222"/>
                </a:solidFill>
                <a:effectLst/>
                <a:latin typeface="PingFangSC-Regular"/>
              </a:rPr>
              <a:t>向下使用 </a:t>
            </a:r>
            <a:r>
              <a:rPr lang="en-US" altLang="zh-CN" sz="1800" b="0" i="0" dirty="0">
                <a:solidFill>
                  <a:srgbClr val="222222"/>
                </a:solidFill>
                <a:effectLst/>
                <a:latin typeface="PingFangSC-Regular"/>
              </a:rPr>
              <a:t>SSD+ZNS+DPU</a:t>
            </a:r>
            <a:r>
              <a:rPr lang="zh-CN" altLang="en-US" sz="1800" b="0" i="0" dirty="0">
                <a:solidFill>
                  <a:srgbClr val="222222"/>
                </a:solidFill>
                <a:effectLst/>
                <a:latin typeface="PingFangSC-Regular"/>
              </a:rPr>
              <a:t>，</a:t>
            </a:r>
            <a:r>
              <a:rPr lang="en-US" altLang="zh-CN" sz="1800" b="0" i="0" dirty="0">
                <a:solidFill>
                  <a:srgbClr val="222222"/>
                </a:solidFill>
                <a:effectLst/>
                <a:latin typeface="PingFangSC-Regular"/>
              </a:rPr>
              <a:t>22</a:t>
            </a:r>
            <a:r>
              <a:rPr lang="zh-CN" altLang="en-US" sz="1800" b="0" i="0" dirty="0">
                <a:solidFill>
                  <a:srgbClr val="222222"/>
                </a:solidFill>
                <a:effectLst/>
                <a:latin typeface="PingFangSC-Regular"/>
              </a:rPr>
              <a:t>年中旬提交的关于</a:t>
            </a:r>
            <a:r>
              <a:rPr lang="en-US" altLang="zh-CN" sz="1800" b="0" i="0" dirty="0">
                <a:solidFill>
                  <a:srgbClr val="222222"/>
                </a:solidFill>
                <a:effectLst/>
                <a:latin typeface="PingFangSC-Regular"/>
              </a:rPr>
              <a:t>ZNS</a:t>
            </a:r>
            <a:r>
              <a:rPr lang="zh-CN" altLang="en-US" sz="1800" b="0" i="0" dirty="0">
                <a:solidFill>
                  <a:srgbClr val="222222"/>
                </a:solidFill>
                <a:effectLst/>
                <a:latin typeface="PingFangSC-Regular"/>
              </a:rPr>
              <a:t>的代码</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https://www.nowcoder.com/discuss/375095020267872256</a:t>
            </a: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2800" b="1" i="0" dirty="0">
                <a:solidFill>
                  <a:srgbClr val="0052FF"/>
                </a:solidFill>
                <a:effectLst/>
                <a:latin typeface="system-ui"/>
              </a:rPr>
              <a:t>做了一个很奇怪的硬件改进</a:t>
            </a:r>
            <a:r>
              <a:rPr lang="en-US" altLang="zh-CN" sz="2800" b="1" i="0" dirty="0">
                <a:solidFill>
                  <a:srgbClr val="0052FF"/>
                </a:solidFill>
                <a:effectLst/>
                <a:latin typeface="system-ui"/>
              </a:rPr>
              <a:t>,</a:t>
            </a:r>
            <a:r>
              <a:rPr lang="zh-CN" altLang="en-US" sz="2800" b="1" i="0" dirty="0">
                <a:solidFill>
                  <a:srgbClr val="0052FF"/>
                </a:solidFill>
                <a:effectLst/>
                <a:latin typeface="system-ui"/>
              </a:rPr>
              <a:t>要支持写入数据最后一个</a:t>
            </a:r>
            <a:r>
              <a:rPr lang="en-US" altLang="zh-CN" sz="2800" b="1" i="0" dirty="0">
                <a:solidFill>
                  <a:srgbClr val="0052FF"/>
                </a:solidFill>
                <a:effectLst/>
                <a:latin typeface="system-ui"/>
              </a:rPr>
              <a:t>LBA overwrite</a:t>
            </a:r>
            <a:r>
              <a:rPr lang="zh-CN" altLang="en-US" sz="2800" b="1" i="0" dirty="0">
                <a:solidFill>
                  <a:srgbClr val="0052FF"/>
                </a:solidFill>
                <a:effectLst/>
                <a:latin typeface="system-ui"/>
              </a:rPr>
              <a:t>覆盖写，优化</a:t>
            </a:r>
            <a:r>
              <a:rPr lang="en-US" altLang="zh-CN" sz="2800" b="1" i="0" dirty="0">
                <a:solidFill>
                  <a:srgbClr val="0052FF"/>
                </a:solidFill>
                <a:effectLst/>
                <a:latin typeface="system-ui"/>
              </a:rPr>
              <a:t>NAND</a:t>
            </a:r>
            <a:r>
              <a:rPr lang="zh-CN" altLang="en-US" sz="2800" b="1" i="0" dirty="0">
                <a:solidFill>
                  <a:srgbClr val="0052FF"/>
                </a:solidFill>
                <a:effectLst/>
                <a:latin typeface="system-ui"/>
              </a:rPr>
              <a:t>存储空间，最终降低写放大</a:t>
            </a:r>
            <a:endParaRPr lang="en-US" altLang="zh-CN" sz="1800" b="1" i="0" kern="100" dirty="0">
              <a:solidFill>
                <a:srgbClr val="0052F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郭宽？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各类存储系统，尤其是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花费了大量的精力进行写放大的优化，但即便是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写放大降低到 </a:t>
            </a:r>
            <a:r>
              <a:rPr lang="en-US" altLang="zh-CN" sz="4000" b="0" i="0" dirty="0">
                <a:solidFill>
                  <a:srgbClr val="191B1F"/>
                </a:solidFill>
                <a:effectLst/>
                <a:latin typeface="-apple-system"/>
              </a:rPr>
              <a:t>5</a:t>
            </a:r>
            <a:r>
              <a:rPr lang="zh-CN" altLang="en-US" sz="4000" b="0" i="0" dirty="0">
                <a:solidFill>
                  <a:srgbClr val="191B1F"/>
                </a:solidFill>
                <a:effectLst/>
                <a:latin typeface="-apple-system"/>
              </a:rPr>
              <a:t>，</a:t>
            </a:r>
            <a:r>
              <a:rPr lang="en-US" altLang="zh-CN" sz="4000" b="0" i="0" dirty="0">
                <a:solidFill>
                  <a:srgbClr val="191B1F"/>
                </a:solidFill>
                <a:effectLst/>
                <a:latin typeface="-apple-system"/>
              </a:rPr>
              <a:t>SSD </a:t>
            </a:r>
            <a:r>
              <a:rPr lang="zh-CN" altLang="en-US" sz="4000" b="0" i="0" dirty="0">
                <a:solidFill>
                  <a:srgbClr val="191B1F"/>
                </a:solidFill>
                <a:effectLst/>
                <a:latin typeface="-apple-system"/>
              </a:rPr>
              <a:t>自身的写放大通常也有 </a:t>
            </a:r>
            <a:r>
              <a:rPr lang="en-US" altLang="zh-CN" sz="4000" b="0" i="0" dirty="0">
                <a:solidFill>
                  <a:srgbClr val="191B1F"/>
                </a:solidFill>
                <a:effectLst/>
                <a:latin typeface="-apple-system"/>
              </a:rPr>
              <a:t>3 </a:t>
            </a:r>
            <a:r>
              <a:rPr lang="zh-CN" altLang="en-US" sz="4000" b="0" i="0" dirty="0">
                <a:solidFill>
                  <a:srgbClr val="191B1F"/>
                </a:solidFill>
                <a:effectLst/>
                <a:latin typeface="-apple-system"/>
              </a:rPr>
              <a:t>倍，综合写放大还是 </a:t>
            </a:r>
            <a:r>
              <a:rPr lang="en-US" altLang="zh-CN" sz="4000" b="0" i="0" dirty="0">
                <a:solidFill>
                  <a:srgbClr val="191B1F"/>
                </a:solidFill>
                <a:effectLst/>
                <a:latin typeface="-apple-system"/>
              </a:rPr>
              <a:t>15 </a:t>
            </a:r>
            <a:r>
              <a:rPr lang="zh-CN" altLang="en-US" sz="4000" b="0" i="0" dirty="0">
                <a:solidFill>
                  <a:srgbClr val="191B1F"/>
                </a:solidFill>
                <a:effectLst/>
                <a:latin typeface="-apple-system"/>
              </a:rPr>
              <a:t>倍之多。</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4000" b="0" i="0" dirty="0">
              <a:solidFill>
                <a:srgbClr val="191B1F"/>
              </a:solidFill>
              <a:effectLst/>
              <a:latin typeface="-apple-system"/>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预测未来硬件的发展趋势是非常，</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已有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研究</a:t>
            </a:r>
            <a:r>
              <a:rPr lang="en-US" altLang="zh-CN" sz="2800" b="1" i="0" dirty="0" err="1">
                <a:solidFill>
                  <a:srgbClr val="333333"/>
                </a:solidFill>
                <a:effectLst/>
                <a:latin typeface="HelveticaNeue Regular"/>
              </a:rPr>
              <a:t>ZonedStore</a:t>
            </a:r>
            <a:r>
              <a:rPr lang="en-US" altLang="zh-CN" sz="2800" b="1" i="0" dirty="0">
                <a:solidFill>
                  <a:srgbClr val="333333"/>
                </a:solidFill>
                <a:effectLst/>
                <a:latin typeface="HelveticaNeue Regular"/>
              </a:rPr>
              <a:t>: A Concurrent ZNS-Aware Cache System for Cloud Data Storage</a:t>
            </a:r>
          </a:p>
        </p:txBody>
      </p:sp>
      <p:sp>
        <p:nvSpPr>
          <p:cNvPr id="4" name="灯片编号占位符 3"/>
          <p:cNvSpPr>
            <a:spLocks noGrp="1"/>
          </p:cNvSpPr>
          <p:nvPr>
            <p:ph type="sldNum" sz="quarter" idx="10"/>
          </p:nvPr>
        </p:nvSpPr>
        <p:spPr/>
        <p:txBody>
          <a:bodyPr/>
          <a:lstStyle/>
          <a:p>
            <a:fld id="{E4FF5570-FE69-4FDF-99DA-8CDE436443CD}" type="slidenum">
              <a:rPr lang="en-US" smtClean="0"/>
              <a:t>26</a:t>
            </a:fld>
            <a:endParaRPr lang="en-US" dirty="0"/>
          </a:p>
        </p:txBody>
      </p:sp>
    </p:spTree>
    <p:extLst>
      <p:ext uri="{BB962C8B-B14F-4D97-AF65-F5344CB8AC3E}">
        <p14:creationId xmlns:p14="http://schemas.microsoft.com/office/powerpoint/2010/main" val="3055313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28</a:t>
            </a:fld>
            <a:endParaRPr lang="en-US" dirty="0"/>
          </a:p>
        </p:txBody>
      </p:sp>
    </p:spTree>
    <p:extLst>
      <p:ext uri="{BB962C8B-B14F-4D97-AF65-F5344CB8AC3E}">
        <p14:creationId xmlns:p14="http://schemas.microsoft.com/office/powerpoint/2010/main" val="231735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70000"/>
              </a:lnSpc>
              <a:spcAft>
                <a:spcPts val="1200"/>
              </a:spcAft>
              <a:defRPr/>
            </a:pPr>
            <a:r>
              <a:rPr lang="en-US" altLang="zh-CN" sz="1800" dirty="0"/>
              <a:t>F2FS</a:t>
            </a:r>
            <a:r>
              <a:rPr lang="zh-CN" altLang="en-US" sz="1800" dirty="0"/>
              <a:t>：</a:t>
            </a:r>
            <a:r>
              <a:rPr lang="en-US" altLang="zh-CN" sz="1800" dirty="0"/>
              <a:t>A new file system for flash storage</a:t>
            </a:r>
            <a:r>
              <a:rPr lang="zh-CN" altLang="en-US" sz="1800" dirty="0"/>
              <a:t>，</a:t>
            </a:r>
            <a:r>
              <a:rPr lang="en-US" altLang="zh-CN" sz="1800" dirty="0"/>
              <a:t>FAST ’15</a:t>
            </a:r>
          </a:p>
          <a:p>
            <a:pPr marR="0" lvl="0" indent="0" fontAlgn="auto">
              <a:lnSpc>
                <a:spcPct val="70000"/>
              </a:lnSpc>
              <a:spcBef>
                <a:spcPts val="0"/>
              </a:spcBef>
              <a:spcAft>
                <a:spcPts val="1200"/>
              </a:spcAft>
              <a:buClrTx/>
              <a:buSzTx/>
              <a:buFont typeface="Arial" panose="020B0604020202020204" pitchFamily="34" charset="0"/>
              <a:buNone/>
              <a:tabLst/>
              <a:defRPr/>
            </a:pPr>
            <a:r>
              <a:rPr lang="en-US" altLang="zh-CN" sz="1800" dirty="0" err="1"/>
              <a:t>BetrFS</a:t>
            </a:r>
            <a:r>
              <a:rPr lang="en-US" altLang="zh-CN" sz="1800" dirty="0"/>
              <a:t>: a </a:t>
            </a:r>
            <a:r>
              <a:rPr lang="en-US" altLang="zh-CN" sz="1800" dirty="0" err="1"/>
              <a:t>compleat</a:t>
            </a:r>
            <a:r>
              <a:rPr lang="en-US" altLang="zh-CN" sz="1800" dirty="0"/>
              <a:t> file system for commodity SSDs</a:t>
            </a:r>
            <a:r>
              <a:rPr lang="zh-CN" altLang="en-US" sz="1800" dirty="0"/>
              <a:t>，</a:t>
            </a:r>
            <a:r>
              <a:rPr lang="en-US" altLang="zh-CN" sz="1800" dirty="0" err="1"/>
              <a:t>EuroSys</a:t>
            </a:r>
            <a:r>
              <a:rPr lang="en-US" altLang="zh-CN" sz="1800" dirty="0"/>
              <a:t> '22</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259626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具体的设计思想，和带来的优势</a:t>
            </a: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en-US" altLang="zh-CN" sz="1200" dirty="0"/>
              <a:t>ZNS</a:t>
            </a:r>
            <a:r>
              <a:rPr lang="zh-CN" altLang="en-US" sz="1200" dirty="0"/>
              <a:t>把原本</a:t>
            </a:r>
            <a:r>
              <a:rPr lang="en-US" altLang="zh-CN" sz="1200" dirty="0"/>
              <a:t>FTL</a:t>
            </a:r>
            <a:r>
              <a:rPr lang="zh-CN" altLang="en-US" sz="1200" dirty="0"/>
              <a:t>的工作丢给了主机</a:t>
            </a:r>
            <a:r>
              <a:rPr lang="en-US" altLang="zh-CN" sz="1200" dirty="0"/>
              <a:t>,”</a:t>
            </a:r>
            <a:r>
              <a:rPr lang="zh-CN" altLang="en-US" sz="1200" dirty="0"/>
              <a:t>增加了主机端的开销</a:t>
            </a:r>
            <a:r>
              <a:rPr lang="en-US" altLang="zh-CN" sz="1200" dirty="0"/>
              <a:t>”</a:t>
            </a: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实际上，适配成本才是</a:t>
            </a:r>
            <a:r>
              <a:rPr lang="en-US" altLang="zh-CN" sz="1200" dirty="0"/>
              <a:t>ZNS</a:t>
            </a:r>
            <a:r>
              <a:rPr lang="zh-CN" altLang="en-US" sz="1200" dirty="0"/>
              <a:t>的主要缺点。（但是</a:t>
            </a:r>
            <a:r>
              <a:rPr lang="en-US" altLang="zh-CN" sz="1200" dirty="0"/>
              <a:t>IO</a:t>
            </a:r>
            <a:r>
              <a:rPr lang="zh-CN" altLang="en-US" sz="1200" dirty="0"/>
              <a:t>本来也是要做策略的，有了</a:t>
            </a:r>
            <a:r>
              <a:rPr lang="en-US" altLang="zh-CN" sz="1200" dirty="0"/>
              <a:t>ZNS</a:t>
            </a:r>
            <a:r>
              <a:rPr lang="zh-CN" altLang="en-US" sz="1200" dirty="0"/>
              <a:t>，可以直接在物理地址上做；</a:t>
            </a:r>
            <a:r>
              <a:rPr lang="en-US" altLang="zh-CN" sz="1200" dirty="0" err="1"/>
              <a:t>ZenFS</a:t>
            </a:r>
            <a:r>
              <a:rPr lang="zh-CN" altLang="en-US" sz="1200" dirty="0"/>
              <a:t>的代码量也只有几千行）</a:t>
            </a: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44C06-F784-6DAC-1915-581C78B29F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3368A4-1A7A-C906-7C38-A1F35E2C25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6F6428-B0C6-CE8A-CAFE-80B3EE0C2A1F}"/>
              </a:ext>
            </a:extLst>
          </p:cNvPr>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a:extLst>
              <a:ext uri="{FF2B5EF4-FFF2-40B4-BE49-F238E27FC236}">
                <a16:creationId xmlns:a16="http://schemas.microsoft.com/office/drawing/2014/main" id="{DB1DAFFE-4908-88CA-8C3E-9E3DEFD08EB3}"/>
              </a:ext>
            </a:extLst>
          </p:cNvPr>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96056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其中比较有意义，简单高效的就是 端到端应用，为特定存储引擎做适配</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3"/>
              </a:rPr>
              <a:t>https://www.usenix.org/system/files/osdi21-han.pdf</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4"/>
              </a:rPr>
              <a:t>https://www.usenix.org/system/files/osdi23-min.pdf</a:t>
            </a:r>
            <a:endParaRPr lang="en-US" altLang="zh-CN"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endParaRPr lang="en-US" altLang="zh-CN" sz="1200"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5"/>
              </a:rPr>
              <a:t>https://www.usenix.org/system/files/atc22-bergman.pdf</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413430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核心是放宽了对数据写入的强制要求。支持了稀疏的顺序的写入（而不强制地址是紧密连续的）</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b="0" i="0" dirty="0">
                <a:effectLst/>
                <a:latin typeface="_5b8b_4f53"/>
              </a:rPr>
              <a:t>copyback-aware</a:t>
            </a:r>
            <a:r>
              <a:rPr lang="zh-CN" altLang="en-US" sz="1200" b="0" i="0" dirty="0">
                <a:effectLst/>
                <a:latin typeface="Constantia" panose="02030602050306030303" pitchFamily="18" charset="0"/>
              </a:rPr>
              <a:t>，硬件检测到复制发生在同一个通道下，可以进行快速复制。</a:t>
            </a:r>
            <a:endParaRPr lang="en-US" altLang="zh-CN" sz="1200" b="0" i="0" dirty="0">
              <a:effectLst/>
              <a:latin typeface="Constantia" panose="02030602050306030303" pitchFamily="18" charset="0"/>
            </a:endParaRPr>
          </a:p>
          <a:p>
            <a:pPr indent="0" algn="just">
              <a:spcAft>
                <a:spcPts val="1200"/>
              </a:spcAft>
              <a:buFont typeface="Arial" panose="020B0604020202020204" pitchFamily="34" charset="0"/>
              <a:buNone/>
            </a:pPr>
            <a:endParaRPr lang="en-US" altLang="zh-CN" sz="1200" b="0" i="0" dirty="0">
              <a:effectLst/>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Consolas" panose="020B0609020204030204" pitchFamily="49" charset="0"/>
                <a:hlinkClick r:id="rId3"/>
              </a:rPr>
              <a:t>https://www.usenix.org/system/files/osdi21-han.pdf</a:t>
            </a: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41723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a:latin typeface="Constantia" panose="02030602050306030303" pitchFamily="18" charset="0"/>
              </a:rPr>
              <a:t>https://www.usenix.org/system/files/osdi23-min.pdf</a:t>
            </a: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a:latin typeface="Constantia" panose="02030602050306030303" pitchFamily="18" charset="0"/>
              </a:rPr>
              <a:t>ZNS</a:t>
            </a:r>
            <a:r>
              <a:rPr lang="zh-CN" altLang="en-US" sz="1200" dirty="0">
                <a:latin typeface="Constantia" panose="02030602050306030303" pitchFamily="18" charset="0"/>
              </a:rPr>
              <a:t>盘能同时激活的</a:t>
            </a:r>
            <a:r>
              <a:rPr lang="en-US" altLang="zh-CN" sz="1200" dirty="0">
                <a:latin typeface="Constantia" panose="02030602050306030303" pitchFamily="18" charset="0"/>
              </a:rPr>
              <a:t>Zone</a:t>
            </a:r>
            <a:r>
              <a:rPr lang="zh-CN" altLang="en-US" sz="1200" dirty="0">
                <a:latin typeface="Constantia" panose="02030602050306030303" pitchFamily="18" charset="0"/>
              </a:rPr>
              <a:t>数是有限的（</a:t>
            </a:r>
            <a:r>
              <a:rPr lang="en-US" altLang="zh-CN" sz="1200" dirty="0">
                <a:latin typeface="Constantia" panose="02030602050306030303" pitchFamily="18" charset="0"/>
              </a:rPr>
              <a:t>14</a:t>
            </a:r>
            <a:r>
              <a:rPr lang="zh-CN" altLang="en-US" sz="1200" dirty="0">
                <a:latin typeface="Constantia" panose="02030602050306030303" pitchFamily="18" charset="0"/>
              </a:rPr>
              <a:t>个左右）</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err="1">
                <a:latin typeface="Constantia" panose="02030602050306030303" pitchFamily="18" charset="0"/>
              </a:rPr>
              <a:t>eZNS</a:t>
            </a:r>
            <a:r>
              <a:rPr lang="zh-CN" altLang="en-US" sz="1200" dirty="0">
                <a:latin typeface="Constantia" panose="02030602050306030303" pitchFamily="18" charset="0"/>
              </a:rPr>
              <a:t>解决的是</a:t>
            </a:r>
            <a:r>
              <a:rPr lang="en-US" altLang="zh-CN" sz="1200" dirty="0">
                <a:latin typeface="Constantia" panose="02030602050306030303" pitchFamily="18" charset="0"/>
              </a:rPr>
              <a:t>Zone</a:t>
            </a:r>
            <a:r>
              <a:rPr lang="zh-CN" altLang="en-US" sz="1200" dirty="0">
                <a:latin typeface="Constantia" panose="02030602050306030303" pitchFamily="18" charset="0"/>
              </a:rPr>
              <a:t>分配以后无法动态调整其配置的问题。</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56102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33C0B-BA49-2F3E-8EAA-764B32BD41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7BA738-3549-3ECF-F948-B6E5EBA63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1374DF-5659-FDF6-2070-AE11434F8064}"/>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7506DF7F-F591-CD56-F9B6-A92969B17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EF4A84-D278-9FB9-379D-DC875FC65B7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92597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74BBC-196A-0E9B-F373-E16CEA1A5F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374340-E7D9-2157-E994-FACA4CAA3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096F4-B47B-25CB-6CF8-DF6AADEF42BC}"/>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FC23EDDA-384F-51C8-8582-47891C2D8A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AE7E70-7517-B9C3-4C0A-F0B686D24F81}"/>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2115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02090C-FBE5-D326-71F3-916EE23121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2128B6-90CA-B3F8-E92F-7A4A0D8F3C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0ABAF-ED0A-980F-605B-63E77F68396E}"/>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808731AF-EC01-4BF2-4B8B-2B27A54F90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D63F4-5927-3A17-136C-9ADBC04DB5BC}"/>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45203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FC6BB-EE9A-4B8C-8C32-41E0B3CF0F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67910A-15A4-F601-A7D2-EF174DE50F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EE3AB4-EF6D-0B4A-46CD-E28DCFE9044A}"/>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9FF68886-863F-7C45-DD64-6B77F0FD0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A872F-D3E6-62F1-B045-B580E0ADE3C8}"/>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669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D5794-6334-E64F-9564-0A468AC785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6B4B9A-9E8F-2EF6-FE2B-2F30C28AB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5C17EA-1660-B44E-7D52-005454423062}"/>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FF699A6D-5F13-3A32-FBE6-2105858D4A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08342-3959-041C-A0E5-79D5F4742F29}"/>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80355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FAFF4-63AE-F396-5D8F-9220E2E40E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386221-E3AA-689A-ACE2-F3C02C3C4E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BDB6AF-64CE-9CA9-237A-7B36AD49A7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37C703-E512-1AFF-ECF2-8041945FE618}"/>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6" name="页脚占位符 5">
            <a:extLst>
              <a:ext uri="{FF2B5EF4-FFF2-40B4-BE49-F238E27FC236}">
                <a16:creationId xmlns:a16="http://schemas.microsoft.com/office/drawing/2014/main" id="{9ADDCE5D-9781-3FBC-DB4E-B9DBFC1B87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A0F3D3-6ACE-0343-C0D6-E036884B14EE}"/>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62283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D7806-8492-1BE4-6471-E3A23654EF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3F816E-A998-2031-71CD-124995077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62E14C-E43D-5C0D-8E81-AAC4A6D010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601416-613D-EBC7-E662-3A1EE307D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6CC91D-2433-FEEE-AA2A-34249F749A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DC815A-4784-8DDA-0820-CB8782A49F86}"/>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8" name="页脚占位符 7">
            <a:extLst>
              <a:ext uri="{FF2B5EF4-FFF2-40B4-BE49-F238E27FC236}">
                <a16:creationId xmlns:a16="http://schemas.microsoft.com/office/drawing/2014/main" id="{FD8276C3-4B74-23C6-D2F2-4563A9265B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C6C627-A1CD-FB85-6A73-3C56F870B875}"/>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69524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5DD24-30C0-8AE1-9C8B-4A5EECE84A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B7692E-DEBA-84C6-7B66-5434EF84406B}"/>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4" name="页脚占位符 3">
            <a:extLst>
              <a:ext uri="{FF2B5EF4-FFF2-40B4-BE49-F238E27FC236}">
                <a16:creationId xmlns:a16="http://schemas.microsoft.com/office/drawing/2014/main" id="{FB174D78-39CA-9A83-4E4D-F9DB11F28F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3EFED9-BE67-3424-9F45-E335C0336FB2}"/>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504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F364E9-81EF-5B7E-D79C-2E2126A4FA3E}"/>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3" name="页脚占位符 2">
            <a:extLst>
              <a:ext uri="{FF2B5EF4-FFF2-40B4-BE49-F238E27FC236}">
                <a16:creationId xmlns:a16="http://schemas.microsoft.com/office/drawing/2014/main" id="{BA4C7443-8D17-C402-4C46-D80E593A96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920F61-7442-527A-3B08-001C0ACBAD83}"/>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697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48A7-5003-7033-125C-F1E2C0ADEF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D17948-0403-952F-6E9A-369DDD42A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2A87FE-97B0-299A-4104-C323CD60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634DC1-6B35-03E4-6083-275FA510D363}"/>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6" name="页脚占位符 5">
            <a:extLst>
              <a:ext uri="{FF2B5EF4-FFF2-40B4-BE49-F238E27FC236}">
                <a16:creationId xmlns:a16="http://schemas.microsoft.com/office/drawing/2014/main" id="{4DFD6B4C-E678-510B-5AE8-C1BA7363D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CEB999-C509-EE41-7914-F449E7C15DD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60785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2E269-61DD-F352-24A8-A599706B39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3D7290-88B2-5633-B5AD-455C041A4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C496F8-9DE7-CF16-DB1E-439C68BD7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53D5C4-5B52-4E40-FC2E-371AA32E635B}"/>
              </a:ext>
            </a:extLst>
          </p:cNvPr>
          <p:cNvSpPr>
            <a:spLocks noGrp="1"/>
          </p:cNvSpPr>
          <p:nvPr>
            <p:ph type="dt" sz="half" idx="10"/>
          </p:nvPr>
        </p:nvSpPr>
        <p:spPr/>
        <p:txBody>
          <a:bodyPr/>
          <a:lstStyle/>
          <a:p>
            <a:fld id="{A0040790-74FE-4212-A615-F89461BB8B94}" type="datetimeFigureOut">
              <a:rPr lang="zh-CN" altLang="en-US" smtClean="0"/>
              <a:t>2024/10/29</a:t>
            </a:fld>
            <a:endParaRPr lang="zh-CN" altLang="en-US"/>
          </a:p>
        </p:txBody>
      </p:sp>
      <p:sp>
        <p:nvSpPr>
          <p:cNvPr id="6" name="页脚占位符 5">
            <a:extLst>
              <a:ext uri="{FF2B5EF4-FFF2-40B4-BE49-F238E27FC236}">
                <a16:creationId xmlns:a16="http://schemas.microsoft.com/office/drawing/2014/main" id="{1FADED3B-E4BA-C225-17CC-873620A640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14772-52E8-F466-6D5C-FA49C1B0346F}"/>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58064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31824-657A-0B0C-ABF6-11F0E5D19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C9584B-4F4F-3CE1-922A-88B4D93CE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14D41-7120-4B52-6B2F-6E7897BF4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40790-74FE-4212-A615-F89461BB8B94}"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A828AE9F-ADD7-1CC6-BDD2-07E1D501B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84E46C-8E1A-6909-4D55-05C635F63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5330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ieeexplore.ieee.org/stamp/stamp.jsp?tp=&amp;arnumber=10247926"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github.com/westerndigitalcorporation/zenf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日期占位符 7"/>
          <p:cNvSpPr>
            <a:spLocks noGrp="1"/>
          </p:cNvSpPr>
          <p:nvPr>
            <p:ph type="dt" sz="half" idx="10"/>
          </p:nvPr>
        </p:nvSpPr>
        <p:spPr>
          <a:xfrm>
            <a:off x="1209907" y="6494974"/>
            <a:ext cx="1847385"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CCC338-FFC3-4940-99DD-6195BEF39901}" type="datetime4">
              <a:rPr kumimoji="0" lang="en-US" altLang="zh-CN"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October 29, 2024</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sp>
        <p:nvSpPr>
          <p:cNvPr id="17" name="矩形 16"/>
          <p:cNvSpPr/>
          <p:nvPr/>
        </p:nvSpPr>
        <p:spPr>
          <a:xfrm>
            <a:off x="825693" y="2379146"/>
            <a:ext cx="10540612"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ZNS SSD </a:t>
            </a:r>
            <a:r>
              <a:rPr kumimoji="0" lang="zh-CN" altLang="en-US"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技术综述</a:t>
            </a:r>
            <a:r>
              <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 </a:t>
            </a:r>
          </a:p>
        </p:txBody>
      </p:sp>
      <p:sp>
        <p:nvSpPr>
          <p:cNvPr id="20" name="矩形 19"/>
          <p:cNvSpPr/>
          <p:nvPr/>
        </p:nvSpPr>
        <p:spPr>
          <a:xfrm>
            <a:off x="2300524" y="5393551"/>
            <a:ext cx="7590949"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747BA"/>
                </a:solidFill>
                <a:latin typeface="Constantia" panose="02030602050306030303" pitchFamily="18" charset="0"/>
              </a:rPr>
              <a:t>小组成员：</a:t>
            </a:r>
            <a:r>
              <a:rPr lang="en-US" altLang="zh-CN" sz="2400" b="1" dirty="0">
                <a:solidFill>
                  <a:srgbClr val="4747BA"/>
                </a:solidFill>
                <a:latin typeface="Constantia" panose="02030602050306030303" pitchFamily="18" charset="0"/>
              </a:rPr>
              <a:t>	</a:t>
            </a:r>
            <a:r>
              <a:rPr lang="zh-CN" altLang="en-US" sz="2400" b="1" dirty="0">
                <a:solidFill>
                  <a:srgbClr val="4747BA"/>
                </a:solidFill>
                <a:latin typeface="Constantia" panose="02030602050306030303" pitchFamily="18" charset="0"/>
              </a:rPr>
              <a:t>柳子淇</a:t>
            </a:r>
            <a:r>
              <a:rPr lang="en-US" altLang="zh-CN" sz="2400" b="1" dirty="0">
                <a:solidFill>
                  <a:srgbClr val="4747BA"/>
                </a:solidFill>
                <a:latin typeface="Constantia" panose="02030602050306030303" pitchFamily="18" charset="0"/>
              </a:rPr>
              <a:t>    </a:t>
            </a:r>
            <a:r>
              <a:rPr lang="zh-CN" altLang="en-US" sz="2400" b="1" dirty="0">
                <a:solidFill>
                  <a:srgbClr val="4747BA"/>
                </a:solidFill>
                <a:latin typeface="Constantia" panose="02030602050306030303" pitchFamily="18" charset="0"/>
              </a:rPr>
              <a:t>李茗畦    黄若宁</a:t>
            </a:r>
            <a:endParaRPr lang="en-US" altLang="zh-CN" sz="2400" b="1" dirty="0">
              <a:solidFill>
                <a:srgbClr val="4747BA"/>
              </a:solidFill>
              <a:latin typeface="Constantia" panose="02030602050306030303" pitchFamily="18" charset="0"/>
            </a:endParaRPr>
          </a:p>
        </p:txBody>
      </p:sp>
      <p:sp>
        <p:nvSpPr>
          <p:cNvPr id="16" name="Fußzeilenplatzhalter 4"/>
          <p:cNvSpPr>
            <a:spLocks noGrp="1"/>
          </p:cNvSpPr>
          <p:nvPr>
            <p:ph type="ftr" sz="quarter" idx="11"/>
          </p:nvPr>
        </p:nvSpPr>
        <p:spPr>
          <a:xfrm>
            <a:off x="4095916" y="6553437"/>
            <a:ext cx="4520431" cy="273844"/>
          </a:xfrm>
        </p:spPr>
        <p:txBody>
          <a:bodyPr>
            <a:normAutofit fontScale="87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rPr>
              <a:t>HUST </a:t>
            </a:r>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52851E7-9224-42D2-A4FF-119762E40804}" type="slidenum">
              <a:rPr kumimoji="0" lang="zh-CN" altLang="en-US"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1" name="文本框 20">
            <a:extLst>
              <a:ext uri="{FF2B5EF4-FFF2-40B4-BE49-F238E27FC236}">
                <a16:creationId xmlns:a16="http://schemas.microsoft.com/office/drawing/2014/main" id="{4F59C03F-4529-480B-BB38-48398DE9C760}"/>
              </a:ext>
            </a:extLst>
          </p:cNvPr>
          <p:cNvSpPr txBox="1"/>
          <p:nvPr/>
        </p:nvSpPr>
        <p:spPr>
          <a:xfrm>
            <a:off x="3049002" y="5947252"/>
            <a:ext cx="6093994" cy="461665"/>
          </a:xfrm>
          <a:prstGeom prst="rect">
            <a:avLst/>
          </a:prstGeom>
          <a:noFill/>
        </p:spPr>
        <p:txBody>
          <a:bodyPr wrap="square">
            <a:spAutoFit/>
          </a:bodyPr>
          <a:lstStyle/>
          <a:p>
            <a:pPr algn="ctr">
              <a:defRPr/>
            </a:pPr>
            <a:r>
              <a:rPr lang="en-US" altLang="zh-CN" sz="2400" b="1" dirty="0">
                <a:solidFill>
                  <a:srgbClr val="4747BA"/>
                </a:solidFill>
                <a:latin typeface="Constantia" panose="02030602050306030303" pitchFamily="18" charset="0"/>
              </a:rPr>
              <a:t>10.30</a:t>
            </a:r>
            <a:endParaRPr lang="zh-CN" altLang="en-US" sz="2400" b="1" dirty="0">
              <a:solidFill>
                <a:srgbClr val="4747BA"/>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ZenFS</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026" name="Picture 2" descr="zenfs stack">
            <a:extLst>
              <a:ext uri="{FF2B5EF4-FFF2-40B4-BE49-F238E27FC236}">
                <a16:creationId xmlns:a16="http://schemas.microsoft.com/office/drawing/2014/main" id="{4B4CC639-85FB-7B51-CF73-83CED6DDDC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15" y="990710"/>
            <a:ext cx="4766664" cy="527800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8E45185-58C0-B2CB-1237-629814AE1812}"/>
              </a:ext>
            </a:extLst>
          </p:cNvPr>
          <p:cNvSpPr txBox="1"/>
          <p:nvPr/>
        </p:nvSpPr>
        <p:spPr>
          <a:xfrm>
            <a:off x="385590" y="857432"/>
            <a:ext cx="6187440" cy="5509200"/>
          </a:xfrm>
          <a:prstGeom prst="rect">
            <a:avLst/>
          </a:prstGeom>
          <a:noFill/>
        </p:spPr>
        <p:txBody>
          <a:bodyPr wrap="square">
            <a:spAutoFit/>
          </a:bodyPr>
          <a:lstStyle/>
          <a:p>
            <a:pPr>
              <a:lnSpc>
                <a:spcPct val="150000"/>
              </a:lnSpc>
            </a:pPr>
            <a:r>
              <a:rPr lang="en-US" altLang="zh-CN" dirty="0" err="1">
                <a:latin typeface="_5b8b_4f53"/>
              </a:rPr>
              <a:t>ZenFS</a:t>
            </a:r>
            <a:r>
              <a:rPr lang="en-US" altLang="zh-CN" dirty="0">
                <a:latin typeface="_5b8b_4f53"/>
              </a:rPr>
              <a:t> </a:t>
            </a:r>
            <a:r>
              <a:rPr lang="zh-CN" altLang="en-US" dirty="0">
                <a:latin typeface="_5b8b_4f53"/>
              </a:rPr>
              <a:t>是专为 </a:t>
            </a:r>
            <a:r>
              <a:rPr lang="en-US" altLang="zh-CN" dirty="0" err="1">
                <a:latin typeface="_5b8b_4f53"/>
              </a:rPr>
              <a:t>RocksDB</a:t>
            </a:r>
            <a:r>
              <a:rPr lang="en-US" altLang="zh-CN" dirty="0">
                <a:latin typeface="_5b8b_4f53"/>
              </a:rPr>
              <a:t> </a:t>
            </a:r>
            <a:r>
              <a:rPr lang="zh-CN" altLang="en-US" dirty="0">
                <a:latin typeface="_5b8b_4f53"/>
              </a:rPr>
              <a:t>设计的文件系统插件，旨在与区域块存储设备（支持</a:t>
            </a:r>
            <a:r>
              <a:rPr lang="en-US" altLang="zh-CN" dirty="0">
                <a:latin typeface="_5b8b_4f53"/>
              </a:rPr>
              <a:t>Zone</a:t>
            </a:r>
            <a:r>
              <a:rPr lang="zh-CN" altLang="en-US" dirty="0">
                <a:latin typeface="_5b8b_4f53"/>
              </a:rPr>
              <a:t>接口的，如 </a:t>
            </a:r>
            <a:r>
              <a:rPr lang="en-US" altLang="zh-CN" dirty="0">
                <a:latin typeface="_5b8b_4f53"/>
              </a:rPr>
              <a:t>ZNS SSD</a:t>
            </a:r>
            <a:r>
              <a:rPr lang="zh-CN" altLang="en-US" dirty="0">
                <a:latin typeface="_5b8b_4f53"/>
              </a:rPr>
              <a:t>）无缝集成，以改善 </a:t>
            </a:r>
            <a:r>
              <a:rPr lang="en-US" altLang="zh-CN" dirty="0" err="1">
                <a:latin typeface="_5b8b_4f53"/>
              </a:rPr>
              <a:t>RocksDB</a:t>
            </a:r>
            <a:r>
              <a:rPr lang="en-US" altLang="zh-CN" dirty="0">
                <a:latin typeface="_5b8b_4f53"/>
              </a:rPr>
              <a:t> </a:t>
            </a:r>
            <a:r>
              <a:rPr lang="zh-CN" altLang="en-US" dirty="0">
                <a:latin typeface="_5b8b_4f53"/>
              </a:rPr>
              <a:t>的吞吐量和访问延迟，降低写放大。</a:t>
            </a:r>
            <a:endParaRPr lang="en-US" altLang="zh-CN" dirty="0">
              <a:latin typeface="_5b8b_4f53"/>
            </a:endParaRPr>
          </a:p>
          <a:p>
            <a:pPr marL="285750" indent="-285750">
              <a:lnSpc>
                <a:spcPct val="150000"/>
              </a:lnSpc>
              <a:buFont typeface="Wingdings" panose="05000000000000000000" charset="0"/>
              <a:buChar char="q"/>
            </a:pPr>
            <a:endParaRPr lang="en-US" altLang="zh-CN" dirty="0">
              <a:latin typeface="_5b8b_4f53"/>
            </a:endParaRPr>
          </a:p>
          <a:p>
            <a:pPr>
              <a:lnSpc>
                <a:spcPct val="150000"/>
              </a:lnSpc>
            </a:pPr>
            <a:r>
              <a:rPr lang="en-US" altLang="zh-CN" dirty="0" err="1">
                <a:latin typeface="_5b8b_4f53"/>
              </a:rPr>
              <a:t>ZenFS</a:t>
            </a:r>
            <a:r>
              <a:rPr lang="en-US" altLang="zh-CN" dirty="0">
                <a:latin typeface="_5b8b_4f53"/>
              </a:rPr>
              <a:t> </a:t>
            </a:r>
            <a:r>
              <a:rPr lang="zh-CN" altLang="en-US" dirty="0">
                <a:latin typeface="_5b8b_4f53"/>
              </a:rPr>
              <a:t>将文件存储在单个区域（</a:t>
            </a:r>
            <a:r>
              <a:rPr lang="en-US" altLang="zh-CN" dirty="0">
                <a:latin typeface="_5b8b_4f53"/>
              </a:rPr>
              <a:t>Zone</a:t>
            </a:r>
            <a:r>
              <a:rPr lang="zh-CN" altLang="en-US" dirty="0">
                <a:latin typeface="_5b8b_4f53"/>
              </a:rPr>
              <a:t>）中，使用区段（</a:t>
            </a:r>
            <a:r>
              <a:rPr lang="en-US" altLang="zh-CN" dirty="0">
                <a:latin typeface="_5b8b_4f53"/>
              </a:rPr>
              <a:t>extent</a:t>
            </a:r>
            <a:r>
              <a:rPr lang="zh-CN" altLang="en-US" dirty="0">
                <a:latin typeface="_5b8b_4f53"/>
              </a:rPr>
              <a:t>）为单位分配。一个文件（</a:t>
            </a:r>
            <a:r>
              <a:rPr lang="en-US" altLang="zh-CN" dirty="0">
                <a:latin typeface="_5b8b_4f53"/>
              </a:rPr>
              <a:t>SST</a:t>
            </a:r>
            <a:r>
              <a:rPr lang="zh-CN" altLang="en-US" dirty="0">
                <a:latin typeface="_5b8b_4f53"/>
              </a:rPr>
              <a:t>，</a:t>
            </a:r>
            <a:r>
              <a:rPr lang="en-US" altLang="zh-CN" dirty="0" err="1">
                <a:latin typeface="_5b8b_4f53"/>
              </a:rPr>
              <a:t>RocksDB</a:t>
            </a:r>
            <a:r>
              <a:rPr lang="zh-CN" altLang="en-US" dirty="0">
                <a:latin typeface="_5b8b_4f53"/>
              </a:rPr>
              <a:t>的文件格式）可以由一个或多个区段组成，这些区段可以存储在同一区域或不同区域中。但一个</a:t>
            </a:r>
            <a:r>
              <a:rPr lang="en-US" altLang="zh-CN" dirty="0">
                <a:latin typeface="_5b8b_4f53"/>
              </a:rPr>
              <a:t>extent</a:t>
            </a:r>
            <a:r>
              <a:rPr lang="zh-CN" altLang="en-US" dirty="0">
                <a:latin typeface="_5b8b_4f53"/>
              </a:rPr>
              <a:t>不会跨越多个</a:t>
            </a:r>
            <a:r>
              <a:rPr lang="en-US" altLang="zh-CN" dirty="0">
                <a:latin typeface="_5b8b_4f53"/>
              </a:rPr>
              <a:t>Zone</a:t>
            </a:r>
            <a:r>
              <a:rPr lang="zh-CN" altLang="en-US" dirty="0">
                <a:latin typeface="_5b8b_4f53"/>
              </a:rPr>
              <a:t>。其架构图如右图所示。</a:t>
            </a:r>
            <a:endParaRPr lang="en-US" altLang="zh-CN" dirty="0">
              <a:latin typeface="_5b8b_4f53"/>
            </a:endParaRPr>
          </a:p>
          <a:p>
            <a:pPr>
              <a:lnSpc>
                <a:spcPct val="150000"/>
              </a:lnSpc>
            </a:pPr>
            <a:endParaRPr lang="en-US" altLang="zh-CN" dirty="0">
              <a:latin typeface="_5b8b_4f53"/>
            </a:endParaRPr>
          </a:p>
          <a:p>
            <a:pPr indent="0" algn="just">
              <a:spcAft>
                <a:spcPts val="1200"/>
              </a:spcAft>
              <a:buFont typeface="Arial" panose="020B0604020202020204" pitchFamily="34" charset="0"/>
              <a:buNone/>
            </a:pPr>
            <a:r>
              <a:rPr lang="en-US" altLang="zh-CN" sz="1800" dirty="0" err="1">
                <a:latin typeface="Constantia" panose="02030602050306030303" pitchFamily="18" charset="0"/>
              </a:rPr>
              <a:t>ZenFS</a:t>
            </a:r>
            <a:r>
              <a:rPr lang="zh-CN" altLang="en-US" sz="1800" dirty="0">
                <a:latin typeface="Constantia" panose="02030602050306030303" pitchFamily="18" charset="0"/>
              </a:rPr>
              <a:t>是</a:t>
            </a:r>
            <a:r>
              <a:rPr lang="en-US" altLang="zh-CN" sz="1800" dirty="0">
                <a:latin typeface="Constantia" panose="02030602050306030303" pitchFamily="18" charset="0"/>
              </a:rPr>
              <a:t>ZNS</a:t>
            </a:r>
            <a:r>
              <a:rPr lang="zh-CN" altLang="en-US" sz="1800" dirty="0">
                <a:latin typeface="Constantia" panose="02030602050306030303" pitchFamily="18" charset="0"/>
              </a:rPr>
              <a:t>第一篇文章里实现的工作。它使得 </a:t>
            </a:r>
            <a:r>
              <a:rPr lang="en-US" altLang="zh-CN" sz="1800" dirty="0" err="1">
                <a:latin typeface="Constantia" panose="02030602050306030303" pitchFamily="18" charset="0"/>
              </a:rPr>
              <a:t>RocksDB</a:t>
            </a:r>
            <a:r>
              <a:rPr lang="zh-CN" altLang="en-US" sz="1800" dirty="0">
                <a:latin typeface="Constantia" panose="02030602050306030303" pitchFamily="18" charset="0"/>
              </a:rPr>
              <a:t> 适配</a:t>
            </a:r>
            <a:r>
              <a:rPr lang="en-US" altLang="zh-CN" sz="1800" dirty="0">
                <a:latin typeface="Constantia" panose="02030602050306030303" pitchFamily="18" charset="0"/>
              </a:rPr>
              <a:t>ZNS</a:t>
            </a:r>
            <a:r>
              <a:rPr lang="zh-CN" altLang="en-US" sz="1800" dirty="0">
                <a:latin typeface="Constantia" panose="02030602050306030303" pitchFamily="18" charset="0"/>
              </a:rPr>
              <a:t>，并取得了很好的效果。</a:t>
            </a:r>
            <a:endParaRPr lang="en-US" altLang="zh-CN" sz="1800" dirty="0">
              <a:latin typeface="Constantia" panose="02030602050306030303" pitchFamily="18" charset="0"/>
            </a:endParaRPr>
          </a:p>
          <a:p>
            <a:pPr marR="0" lvl="0" algn="just" fontAlgn="auto">
              <a:lnSpc>
                <a:spcPct val="100000"/>
              </a:lnSpc>
              <a:spcBef>
                <a:spcPts val="0"/>
              </a:spcBef>
              <a:spcAft>
                <a:spcPts val="1200"/>
              </a:spcAft>
              <a:buClrTx/>
              <a:buSzTx/>
              <a:tabLst/>
              <a:defRPr/>
            </a:pPr>
            <a:r>
              <a:rPr lang="zh-CN" altLang="zh-CN" dirty="0">
                <a:latin typeface="Constantia" panose="02030602050306030303" pitchFamily="18" charset="0"/>
              </a:rPr>
              <a:t>到目前为止，</a:t>
            </a:r>
            <a:r>
              <a:rPr lang="en-US" altLang="zh-CN" dirty="0" err="1">
                <a:latin typeface="Constantia" panose="02030602050306030303" pitchFamily="18" charset="0"/>
              </a:rPr>
              <a:t>ZenFS</a:t>
            </a:r>
            <a:r>
              <a:rPr lang="en-US" altLang="zh-CN" dirty="0">
                <a:latin typeface="Constantia" panose="02030602050306030303" pitchFamily="18" charset="0"/>
              </a:rPr>
              <a:t> </a:t>
            </a:r>
            <a:r>
              <a:rPr lang="zh-CN" altLang="zh-CN" dirty="0">
                <a:latin typeface="Constantia" panose="02030602050306030303" pitchFamily="18" charset="0"/>
              </a:rPr>
              <a:t>是唯一</a:t>
            </a:r>
            <a:r>
              <a:rPr lang="zh-CN" altLang="en-US" dirty="0">
                <a:latin typeface="Constantia" panose="02030602050306030303" pitchFamily="18" charset="0"/>
              </a:rPr>
              <a:t>（生产环境级别的）</a:t>
            </a:r>
            <a:r>
              <a:rPr lang="zh-CN" altLang="zh-CN" dirty="0">
                <a:latin typeface="Constantia" panose="02030602050306030303" pitchFamily="18" charset="0"/>
              </a:rPr>
              <a:t>支持</a:t>
            </a:r>
            <a:r>
              <a:rPr lang="en-US" altLang="zh-CN" dirty="0">
                <a:latin typeface="Constantia" panose="02030602050306030303" pitchFamily="18" charset="0"/>
              </a:rPr>
              <a:t> ZNS SSD </a:t>
            </a:r>
            <a:r>
              <a:rPr lang="zh-CN" altLang="zh-CN" dirty="0">
                <a:latin typeface="Constantia" panose="02030602050306030303" pitchFamily="18" charset="0"/>
              </a:rPr>
              <a:t>的</a:t>
            </a:r>
            <a:r>
              <a:rPr lang="zh-CN" altLang="en-US" dirty="0">
                <a:latin typeface="Constantia" panose="02030602050306030303" pitchFamily="18" charset="0"/>
              </a:rPr>
              <a:t>开源</a:t>
            </a:r>
            <a:r>
              <a:rPr lang="zh-CN" altLang="zh-CN" dirty="0">
                <a:latin typeface="Constantia" panose="02030602050306030303" pitchFamily="18" charset="0"/>
              </a:rPr>
              <a:t>键值存储</a:t>
            </a:r>
            <a:r>
              <a:rPr lang="zh-CN" altLang="en-US" dirty="0">
                <a:latin typeface="Constantia" panose="02030602050306030303" pitchFamily="18" charset="0"/>
              </a:rPr>
              <a:t>方案</a:t>
            </a:r>
            <a:r>
              <a:rPr lang="zh-CN" altLang="zh-CN" dirty="0">
                <a:latin typeface="Constantia" panose="02030602050306030303" pitchFamily="18" charset="0"/>
              </a:rPr>
              <a:t>。</a:t>
            </a:r>
            <a:endParaRPr lang="en-US" altLang="zh-CN" dirty="0">
              <a:latin typeface="Constantia" panose="02030602050306030303" pitchFamily="18" charset="0"/>
            </a:endParaRPr>
          </a:p>
        </p:txBody>
      </p:sp>
    </p:spTree>
    <p:extLst>
      <p:ext uri="{BB962C8B-B14F-4D97-AF65-F5344CB8AC3E}">
        <p14:creationId xmlns:p14="http://schemas.microsoft.com/office/powerpoint/2010/main" val="16366446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47870" y="2347912"/>
            <a:ext cx="10424795" cy="1323439"/>
          </a:xfrm>
          <a:prstGeom prst="rect">
            <a:avLst/>
          </a:prstGeom>
        </p:spPr>
        <p:txBody>
          <a:bodyPr wrap="square">
            <a:spAutoFit/>
          </a:bodyPr>
          <a:lstStyle/>
          <a:p>
            <a:pPr algn="ctr"/>
            <a:r>
              <a:rPr lang="en-US" altLang="zh-CN" sz="4000" b="1" dirty="0" err="1">
                <a:solidFill>
                  <a:srgbClr val="4747BA"/>
                </a:solidFill>
                <a:latin typeface="Constantia" panose="02030602050306030303" pitchFamily="18" charset="0"/>
                <a:ea typeface="微软雅黑" panose="020B0503020204020204" charset="-122"/>
                <a:cs typeface="Calibri" panose="020F0502020204030204" pitchFamily="34" charset="0"/>
              </a:rPr>
              <a:t>ZoneKV</a:t>
            </a: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 A Space-Efficient Key-Value Store for ZNS SSDs</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9" name="Rectangle 1"/>
          <p:cNvSpPr>
            <a:spLocks noChangeArrowheads="1"/>
          </p:cNvSpPr>
          <p:nvPr/>
        </p:nvSpPr>
        <p:spPr bwMode="auto">
          <a:xfrm>
            <a:off x="135200" y="5068939"/>
            <a:ext cx="11650133" cy="112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6635" rIns="0" bIns="71415"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ctr" eaLnBrk="1" fontAlgn="base" hangingPunct="1">
              <a:lnSpc>
                <a:spcPct val="150000"/>
              </a:lnSpc>
              <a:spcBef>
                <a:spcPct val="0"/>
              </a:spcBef>
              <a:spcAft>
                <a:spcPct val="0"/>
              </a:spcAft>
              <a:buClrTx/>
              <a:buSzTx/>
              <a:buFontTx/>
              <a:buNone/>
            </a:pPr>
            <a:r>
              <a:rPr lang="en-US" altLang="zh-CN" sz="2400" b="1" dirty="0">
                <a:solidFill>
                  <a:srgbClr val="4747BA"/>
                </a:solidFill>
                <a:latin typeface="Constantia" panose="02030602050306030303" pitchFamily="18" charset="0"/>
              </a:rPr>
              <a:t>DAC 23</a:t>
            </a:r>
          </a:p>
          <a:p>
            <a:pPr algn="ctr" eaLnBrk="1" hangingPunct="1">
              <a:lnSpc>
                <a:spcPct val="150000"/>
              </a:lnSpc>
            </a:pPr>
            <a:r>
              <a:rPr kumimoji="0" lang="zh-CN" altLang="zh-CN" sz="1600" i="0" u="none" strike="noStrike" cap="none" normalizeH="0" baseline="0" dirty="0">
                <a:ln>
                  <a:noFill/>
                </a:ln>
                <a:solidFill>
                  <a:srgbClr val="0563C1"/>
                </a:solidFill>
                <a:effectLst/>
                <a:latin typeface="Ubuntu" panose="020B0504030602030204" pitchFamily="34" charset="0"/>
                <a:hlinkClick r:id="rId5"/>
              </a:rPr>
              <a:t>https://ieeexplore.ieee.org/stamp/stamp.jsp?tp=&amp;arnumber=10247926</a:t>
            </a:r>
            <a:endParaRPr kumimoji="0" lang="zh-CN" altLang="zh-CN" sz="36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3229DC73-7142-65CE-68D9-36FB6F58DB37}"/>
              </a:ext>
            </a:extLst>
          </p:cNvPr>
          <p:cNvSpPr txBox="1"/>
          <p:nvPr/>
        </p:nvSpPr>
        <p:spPr>
          <a:xfrm>
            <a:off x="385590" y="1108510"/>
            <a:ext cx="10009200" cy="3276923"/>
          </a:xfrm>
          <a:prstGeom prst="rect">
            <a:avLst/>
          </a:prstGeom>
          <a:noFill/>
        </p:spPr>
        <p:txBody>
          <a:bodyPr wrap="square" rtlCol="0">
            <a:spAutoFit/>
          </a:bodyPr>
          <a:lstStyle/>
          <a:p>
            <a:pPr>
              <a:lnSpc>
                <a:spcPct val="150000"/>
              </a:lnSpc>
            </a:pPr>
            <a:r>
              <a:rPr lang="en-US" altLang="zh-CN" sz="2000" dirty="0" err="1"/>
              <a:t>ZoneKV</a:t>
            </a:r>
            <a:r>
              <a:rPr lang="en-US" altLang="zh-CN" sz="2000" dirty="0"/>
              <a:t> </a:t>
            </a:r>
            <a:r>
              <a:rPr lang="zh-CN" altLang="en-US" sz="2000" dirty="0"/>
              <a:t>是针对 </a:t>
            </a:r>
            <a:r>
              <a:rPr lang="en-US" altLang="zh-CN" sz="2000" dirty="0"/>
              <a:t>ZNS SSDs </a:t>
            </a:r>
            <a:r>
              <a:rPr lang="zh-CN" altLang="en-US" sz="2000" dirty="0"/>
              <a:t>设计的键值存储系统，旨在解决通过传统适配方法（</a:t>
            </a:r>
            <a:r>
              <a:rPr lang="en-US" altLang="zh-CN" sz="2000" dirty="0" err="1"/>
              <a:t>ZenFS</a:t>
            </a:r>
            <a:r>
              <a:rPr lang="zh-CN" altLang="en-US" sz="2000" dirty="0"/>
              <a:t>）引起的区域碎片化和空间放大问题。</a:t>
            </a:r>
            <a:endParaRPr lang="en-US" altLang="zh-CN" sz="2000" dirty="0"/>
          </a:p>
          <a:p>
            <a:pPr>
              <a:lnSpc>
                <a:spcPct val="150000"/>
              </a:lnSpc>
            </a:pPr>
            <a:endParaRPr lang="en-US" altLang="zh-CN" sz="2000" b="0" i="0" dirty="0">
              <a:effectLst/>
              <a:latin typeface="_5b8b_4f53"/>
            </a:endParaRPr>
          </a:p>
          <a:p>
            <a:pPr marL="285750" indent="-285750">
              <a:lnSpc>
                <a:spcPct val="150000"/>
              </a:lnSpc>
              <a:buFont typeface="Wingdings" panose="05000000000000000000" charset="0"/>
              <a:buChar char="q"/>
            </a:pPr>
            <a:r>
              <a:rPr lang="zh-CN" altLang="en-US" sz="2000" b="0" i="0" dirty="0">
                <a:effectLst/>
                <a:latin typeface="_5b8b_4f53"/>
              </a:rPr>
              <a:t>提出了一个基于生命周期的区域存储模型和特定级别的区域分配算法，将生命周期相似的</a:t>
            </a:r>
            <a:r>
              <a:rPr lang="en-US" altLang="zh-CN" sz="2000" b="0" i="0" dirty="0" err="1">
                <a:effectLst/>
                <a:latin typeface="_5b8b_4f53"/>
              </a:rPr>
              <a:t>SSTables</a:t>
            </a:r>
            <a:r>
              <a:rPr lang="zh-CN" altLang="en-US" sz="2000" b="0" i="0" dirty="0">
                <a:effectLst/>
                <a:latin typeface="_5b8b_4f53"/>
              </a:rPr>
              <a:t>存储在同一区域。</a:t>
            </a:r>
          </a:p>
          <a:p>
            <a:pPr marL="285750" indent="-285750">
              <a:lnSpc>
                <a:spcPct val="150000"/>
              </a:lnSpc>
              <a:buFont typeface="Wingdings" panose="05000000000000000000" charset="0"/>
              <a:buChar char="q"/>
            </a:pPr>
            <a:r>
              <a:rPr lang="zh-CN" altLang="en-US" sz="2000" b="0" i="0" dirty="0">
                <a:effectLst/>
                <a:latin typeface="_5b8b_4f53"/>
              </a:rPr>
              <a:t>在真实的</a:t>
            </a:r>
            <a:r>
              <a:rPr lang="en-US" altLang="zh-CN" sz="2000" b="0" i="0" dirty="0">
                <a:effectLst/>
                <a:latin typeface="_5b8b_4f53"/>
              </a:rPr>
              <a:t>ZNS SSD</a:t>
            </a:r>
            <a:r>
              <a:rPr lang="zh-CN" altLang="en-US" sz="2000" b="0" i="0" dirty="0">
                <a:effectLst/>
                <a:latin typeface="_5b8b_4f53"/>
              </a:rPr>
              <a:t>上评估了</a:t>
            </a:r>
            <a:r>
              <a:rPr lang="en-US" altLang="zh-CN" sz="2000" b="0" i="0" dirty="0" err="1">
                <a:effectLst/>
                <a:latin typeface="_5b8b_4f53"/>
              </a:rPr>
              <a:t>ZoneKV</a:t>
            </a:r>
            <a:r>
              <a:rPr lang="zh-CN" altLang="en-US" sz="2000" b="0" i="0" dirty="0">
                <a:effectLst/>
                <a:latin typeface="_5b8b_4f53"/>
              </a:rPr>
              <a:t>，结果显示</a:t>
            </a:r>
            <a:r>
              <a:rPr lang="en-US" altLang="zh-CN" sz="2000" b="0" i="0" dirty="0" err="1">
                <a:effectLst/>
                <a:latin typeface="_5b8b_4f53"/>
              </a:rPr>
              <a:t>ZoneKV</a:t>
            </a:r>
            <a:r>
              <a:rPr lang="zh-CN" altLang="en-US" sz="2000" b="0" i="0" dirty="0">
                <a:effectLst/>
                <a:latin typeface="_5b8b_4f53"/>
              </a:rPr>
              <a:t>能够减少</a:t>
            </a:r>
            <a:r>
              <a:rPr lang="en-US" altLang="zh-CN" sz="2000" b="0" i="0" dirty="0">
                <a:effectLst/>
                <a:latin typeface="_5b8b_4f53"/>
              </a:rPr>
              <a:t>60%</a:t>
            </a:r>
            <a:r>
              <a:rPr lang="zh-CN" altLang="en-US" sz="2000" b="0" i="0" dirty="0">
                <a:effectLst/>
                <a:latin typeface="_5b8b_4f53"/>
              </a:rPr>
              <a:t>的空间放大，并保持比</a:t>
            </a:r>
            <a:r>
              <a:rPr lang="en-US" altLang="zh-CN" sz="2000" b="0" i="0" dirty="0" err="1">
                <a:effectLst/>
                <a:latin typeface="_5b8b_4f53"/>
              </a:rPr>
              <a:t>RocksDB</a:t>
            </a:r>
            <a:r>
              <a:rPr lang="en-US" altLang="zh-CN" sz="2000" b="0" i="0" dirty="0">
                <a:effectLst/>
                <a:latin typeface="_5b8b_4f53"/>
              </a:rPr>
              <a:t> with </a:t>
            </a:r>
            <a:r>
              <a:rPr lang="en-US" altLang="zh-CN" sz="2000" b="0" i="0" dirty="0" err="1">
                <a:effectLst/>
                <a:latin typeface="_5b8b_4f53"/>
              </a:rPr>
              <a:t>ZenFS</a:t>
            </a:r>
            <a:r>
              <a:rPr lang="zh-CN" altLang="en-US" sz="2000" b="0" i="0" dirty="0">
                <a:effectLst/>
                <a:latin typeface="_5b8b_4f53"/>
              </a:rPr>
              <a:t>更高的吞吐量。</a:t>
            </a:r>
            <a:endParaRPr lang="en-US" altLang="zh-CN" sz="2000" dirty="0">
              <a:latin typeface="_5b8b_4f53"/>
            </a:endParaRPr>
          </a:p>
        </p:txBody>
      </p:sp>
    </p:spTree>
    <p:extLst>
      <p:ext uri="{BB962C8B-B14F-4D97-AF65-F5344CB8AC3E}">
        <p14:creationId xmlns:p14="http://schemas.microsoft.com/office/powerpoint/2010/main" val="4295025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文本框 1"/>
          <p:cNvSpPr txBox="1"/>
          <p:nvPr/>
        </p:nvSpPr>
        <p:spPr>
          <a:xfrm>
            <a:off x="385590" y="4233866"/>
            <a:ext cx="5814060" cy="1200329"/>
          </a:xfrm>
          <a:prstGeom prst="rect">
            <a:avLst/>
          </a:prstGeom>
          <a:noFill/>
        </p:spPr>
        <p:txBody>
          <a:bodyPr wrap="square">
            <a:spAutoFit/>
          </a:bodyPr>
          <a:lstStyle/>
          <a:p>
            <a:pPr marR="0" lvl="0" indent="0" eaLnBrk="0" fontAlgn="base" hangingPunct="0">
              <a:lnSpc>
                <a:spcPct val="100000"/>
              </a:lnSpc>
              <a:spcBef>
                <a:spcPct val="0"/>
              </a:spcBef>
              <a:spcAft>
                <a:spcPct val="0"/>
              </a:spcAft>
              <a:buClrTx/>
              <a:buSzTx/>
            </a:pPr>
            <a:r>
              <a:rPr lang="zh-CN" altLang="zh-CN" dirty="0">
                <a:latin typeface="Ubuntu" panose="020B0504030602030204" pitchFamily="34" charset="0"/>
              </a:rPr>
              <a:t>总之，如图所示：L0、L1一组；</a:t>
            </a:r>
          </a:p>
          <a:p>
            <a:pPr marR="0" lvl="0" indent="0" eaLnBrk="0" fontAlgn="base" hangingPunct="0">
              <a:lnSpc>
                <a:spcPct val="100000"/>
              </a:lnSpc>
              <a:spcBef>
                <a:spcPct val="0"/>
              </a:spcBef>
              <a:spcAft>
                <a:spcPct val="0"/>
              </a:spcAft>
              <a:buClrTx/>
              <a:buSzTx/>
            </a:pPr>
            <a:endParaRPr lang="zh-CN" altLang="zh-CN" dirty="0">
              <a:latin typeface="Ubuntu" panose="020B0504030602030204" pitchFamily="34" charset="0"/>
            </a:endParaRPr>
          </a:p>
          <a:p>
            <a:pPr marR="0" lvl="0" indent="0" eaLnBrk="0" fontAlgn="base" hangingPunct="0">
              <a:lnSpc>
                <a:spcPct val="100000"/>
              </a:lnSpc>
              <a:spcBef>
                <a:spcPct val="0"/>
              </a:spcBef>
              <a:spcAft>
                <a:spcPct val="0"/>
              </a:spcAft>
              <a:buClrTx/>
              <a:buSzTx/>
            </a:pPr>
            <a:r>
              <a:rPr lang="zh-CN" altLang="zh-CN" dirty="0">
                <a:latin typeface="Ubuntu" panose="020B0504030602030204" pitchFamily="34" charset="0"/>
              </a:rPr>
              <a:t>L</a:t>
            </a:r>
            <a:r>
              <a:rPr lang="en-US" altLang="zh-CN" dirty="0">
                <a:latin typeface="Ubuntu" panose="020B0504030602030204" pitchFamily="34" charset="0"/>
              </a:rPr>
              <a:t>i</a:t>
            </a:r>
            <a:r>
              <a:rPr lang="zh-CN" altLang="zh-CN" dirty="0">
                <a:latin typeface="Ubuntu" panose="020B0504030602030204" pitchFamily="34" charset="0"/>
              </a:rPr>
              <a:t>&gt;=2切片</a:t>
            </a:r>
            <a:r>
              <a:rPr lang="en-US" altLang="zh-CN" dirty="0">
                <a:latin typeface="Ubuntu" panose="020B0504030602030204" pitchFamily="34" charset="0"/>
              </a:rPr>
              <a:t>(</a:t>
            </a:r>
            <a:r>
              <a:rPr lang="zh-CN" altLang="zh-CN" dirty="0">
                <a:latin typeface="Ubuntu" panose="020B0504030602030204" pitchFamily="34" charset="0"/>
              </a:rPr>
              <a:t>按</a:t>
            </a:r>
            <a:r>
              <a:rPr lang="en-US" altLang="zh-CN" dirty="0">
                <a:latin typeface="Ubuntu" panose="020B0504030602030204" pitchFamily="34" charset="0"/>
              </a:rPr>
              <a:t>key</a:t>
            </a:r>
            <a:r>
              <a:rPr lang="zh-CN" altLang="en-US" dirty="0">
                <a:latin typeface="Ubuntu" panose="020B0504030602030204" pitchFamily="34" charset="0"/>
              </a:rPr>
              <a:t>范围分组</a:t>
            </a:r>
            <a:r>
              <a:rPr lang="en-US" altLang="zh-CN" dirty="0">
                <a:latin typeface="Ubuntu" panose="020B0504030602030204" pitchFamily="34" charset="0"/>
              </a:rPr>
              <a:t>)</a:t>
            </a:r>
            <a:r>
              <a:rPr lang="zh-CN" altLang="zh-CN" dirty="0">
                <a:latin typeface="Ubuntu" panose="020B0504030602030204" pitchFamily="34" charset="0"/>
              </a:rPr>
              <a:t>后放入不同</a:t>
            </a:r>
            <a:r>
              <a:rPr lang="en-US" altLang="zh-CN" dirty="0">
                <a:latin typeface="Ubuntu" panose="020B0504030602030204" pitchFamily="34" charset="0"/>
              </a:rPr>
              <a:t>Zone</a:t>
            </a:r>
            <a:r>
              <a:rPr lang="zh-CN" altLang="en-US" dirty="0">
                <a:latin typeface="Ubuntu" panose="020B0504030602030204" pitchFamily="34" charset="0"/>
              </a:rPr>
              <a:t>（不同层不能放入同一个</a:t>
            </a:r>
            <a:r>
              <a:rPr lang="en-US" altLang="zh-CN" dirty="0">
                <a:latin typeface="Ubuntu" panose="020B0504030602030204" pitchFamily="34" charset="0"/>
              </a:rPr>
              <a:t>Zone</a:t>
            </a:r>
            <a:r>
              <a:rPr lang="zh-CN" altLang="en-US" dirty="0">
                <a:latin typeface="Ubuntu" panose="020B0504030602030204" pitchFamily="34" charset="0"/>
              </a:rPr>
              <a:t>）</a:t>
            </a:r>
          </a:p>
        </p:txBody>
      </p:sp>
      <p:sp>
        <p:nvSpPr>
          <p:cNvPr id="3" name="文本框 2"/>
          <p:cNvSpPr txBox="1"/>
          <p:nvPr/>
        </p:nvSpPr>
        <p:spPr>
          <a:xfrm>
            <a:off x="492125" y="1457241"/>
            <a:ext cx="6096000" cy="2943922"/>
          </a:xfrm>
          <a:prstGeom prst="rect">
            <a:avLst/>
          </a:prstGeom>
          <a:noFill/>
        </p:spPr>
        <p:txBody>
          <a:bodyPr wrap="square" rtlCol="0" anchor="t">
            <a:noAutofit/>
          </a:bodyPr>
          <a:lstStyle/>
          <a:p>
            <a:pPr eaLnBrk="0" fontAlgn="base" hangingPunct="0">
              <a:spcBef>
                <a:spcPct val="0"/>
              </a:spcBef>
              <a:spcAft>
                <a:spcPct val="0"/>
              </a:spcAft>
            </a:pPr>
            <a:r>
              <a:rPr lang="en-US" altLang="zh-CN" dirty="0" err="1">
                <a:latin typeface="雅黑"/>
              </a:rPr>
              <a:t>RocksDB</a:t>
            </a:r>
            <a:r>
              <a:rPr lang="zh-CN" altLang="en-US" dirty="0">
                <a:latin typeface="雅黑"/>
              </a:rPr>
              <a:t>分为内存、持久化两部分。</a:t>
            </a:r>
            <a:r>
              <a:rPr lang="en-US" altLang="zh-CN" dirty="0" err="1">
                <a:latin typeface="雅黑"/>
              </a:rPr>
              <a:t>ZoneKV</a:t>
            </a:r>
            <a:r>
              <a:rPr lang="zh-CN" altLang="en-US" dirty="0">
                <a:latin typeface="雅黑"/>
              </a:rPr>
              <a:t>的内存组件与RocksDB一致；对于持久化组件，有两点改进：</a:t>
            </a:r>
          </a:p>
          <a:p>
            <a:pPr eaLnBrk="0" fontAlgn="base" hangingPunct="0">
              <a:spcBef>
                <a:spcPct val="0"/>
              </a:spcBef>
              <a:spcAft>
                <a:spcPct val="0"/>
              </a:spcAft>
            </a:pPr>
            <a:endParaRPr lang="zh-CN" altLang="en-US" dirty="0">
              <a:latin typeface="雅黑"/>
            </a:endParaRPr>
          </a:p>
          <a:p>
            <a:pPr eaLnBrk="0" fontAlgn="base" hangingPunct="0">
              <a:spcBef>
                <a:spcPct val="0"/>
              </a:spcBef>
              <a:spcAft>
                <a:spcPct val="0"/>
              </a:spcAft>
            </a:pPr>
            <a:r>
              <a:rPr lang="zh-CN" altLang="en-US" dirty="0">
                <a:latin typeface="雅黑"/>
              </a:rPr>
              <a:t>- 当SSTables写入特定级别时(无论是刷新操作或压缩操作)，ZoneKV根据生命周期信息将SSTables写入特定区域</a:t>
            </a:r>
          </a:p>
          <a:p>
            <a:pPr eaLnBrk="0" fontAlgn="base" hangingPunct="0">
              <a:spcBef>
                <a:spcPct val="0"/>
              </a:spcBef>
              <a:spcAft>
                <a:spcPct val="0"/>
              </a:spcAft>
            </a:pPr>
            <a:endParaRPr lang="zh-CN" altLang="en-US" dirty="0">
              <a:latin typeface="雅黑"/>
            </a:endParaRPr>
          </a:p>
          <a:p>
            <a:pPr eaLnBrk="0" fontAlgn="base" hangingPunct="0">
              <a:spcBef>
                <a:spcPct val="0"/>
              </a:spcBef>
              <a:spcAft>
                <a:spcPct val="0"/>
              </a:spcAft>
            </a:pPr>
            <a:r>
              <a:rPr lang="zh-CN" altLang="en-US" dirty="0">
                <a:latin typeface="雅黑"/>
              </a:rPr>
              <a:t>- LSM树中的每个级别都存储在不同的区域中，以使每个区域包含具有相似生命周期的SSTable。</a:t>
            </a:r>
          </a:p>
        </p:txBody>
      </p:sp>
      <p:pic>
        <p:nvPicPr>
          <p:cNvPr id="6" name="图片 5">
            <a:extLst>
              <a:ext uri="{FF2B5EF4-FFF2-40B4-BE49-F238E27FC236}">
                <a16:creationId xmlns:a16="http://schemas.microsoft.com/office/drawing/2014/main" id="{5DDA76E3-F6C3-4556-B856-9342A34F5DCA}"/>
              </a:ext>
            </a:extLst>
          </p:cNvPr>
          <p:cNvPicPr>
            <a:picLocks noChangeAspect="1"/>
          </p:cNvPicPr>
          <p:nvPr/>
        </p:nvPicPr>
        <p:blipFill>
          <a:blip r:embed="rId5"/>
          <a:stretch>
            <a:fillRect/>
          </a:stretch>
        </p:blipFill>
        <p:spPr>
          <a:xfrm>
            <a:off x="6400800" y="1287891"/>
            <a:ext cx="5640771" cy="4637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p:cNvSpPr txBox="1"/>
          <p:nvPr/>
        </p:nvSpPr>
        <p:spPr>
          <a:xfrm>
            <a:off x="261584" y="4248252"/>
            <a:ext cx="6139215" cy="1409980"/>
          </a:xfrm>
          <a:prstGeom prst="rect">
            <a:avLst/>
          </a:prstGeom>
          <a:noFill/>
        </p:spPr>
        <p:txBody>
          <a:bodyPr wrap="square" rtlCol="0" anchor="t">
            <a:noAutofit/>
          </a:bodyPr>
          <a:lstStyle/>
          <a:p>
            <a:pPr eaLnBrk="0" fontAlgn="base" hangingPunct="0">
              <a:spcBef>
                <a:spcPct val="0"/>
              </a:spcBef>
              <a:spcAft>
                <a:spcPct val="0"/>
              </a:spcAft>
            </a:pPr>
            <a:r>
              <a:rPr lang="zh-CN" altLang="en-US" dirty="0">
                <a:latin typeface="雅黑"/>
              </a:rPr>
              <a:t>ZoneKV的实现是基于RocksDB的。与ZenFS一样，ZoneKV修改了RocksDB中FileSystemWrapper类的接口，并通过libzbd直接与区域交互。</a:t>
            </a:r>
          </a:p>
        </p:txBody>
      </p:sp>
      <p:sp>
        <p:nvSpPr>
          <p:cNvPr id="7" name="文本框 6"/>
          <p:cNvSpPr txBox="1"/>
          <p:nvPr/>
        </p:nvSpPr>
        <p:spPr>
          <a:xfrm>
            <a:off x="261585" y="1498608"/>
            <a:ext cx="6139216" cy="2398835"/>
          </a:xfrm>
          <a:prstGeom prst="rect">
            <a:avLst/>
          </a:prstGeom>
          <a:noFill/>
        </p:spPr>
        <p:txBody>
          <a:bodyPr wrap="square" rtlCol="0" anchor="t">
            <a:noAutofit/>
          </a:bodyPr>
          <a:lstStyle/>
          <a:p>
            <a:pPr eaLnBrk="0" fontAlgn="base" hangingPunct="0">
              <a:spcBef>
                <a:spcPct val="0"/>
              </a:spcBef>
              <a:spcAft>
                <a:spcPct val="0"/>
              </a:spcAft>
            </a:pPr>
            <a:r>
              <a:rPr lang="zh-CN" altLang="en-US" dirty="0">
                <a:latin typeface="雅黑"/>
              </a:rPr>
              <a:t>ZoneKV并没有显式地维护每个SSTable的生命周期信息，而是使用SSTable所在级别的值作为生命周期的隐式表示。</a:t>
            </a:r>
            <a:endParaRPr lang="en-US" altLang="zh-CN" dirty="0">
              <a:latin typeface="雅黑"/>
            </a:endParaRPr>
          </a:p>
          <a:p>
            <a:pPr eaLnBrk="0" fontAlgn="base" hangingPunct="0">
              <a:spcBef>
                <a:spcPct val="0"/>
              </a:spcBef>
              <a:spcAft>
                <a:spcPct val="0"/>
              </a:spcAft>
            </a:pPr>
            <a:endParaRPr lang="zh-CN" altLang="en-US" dirty="0">
              <a:latin typeface="雅黑"/>
            </a:endParaRPr>
          </a:p>
          <a:p>
            <a:pPr eaLnBrk="0" fontAlgn="base" hangingPunct="0">
              <a:spcBef>
                <a:spcPct val="0"/>
              </a:spcBef>
              <a:spcAft>
                <a:spcPct val="0"/>
              </a:spcAft>
            </a:pPr>
            <a:r>
              <a:rPr lang="zh-CN" altLang="en-US" dirty="0">
                <a:latin typeface="雅黑"/>
              </a:rPr>
              <a:t>具体来说，ZoneKV将日志文件的生命周期标记为-1，意味日志文件具有无限的生命周期；</a:t>
            </a:r>
          </a:p>
          <a:p>
            <a:pPr eaLnBrk="0" fontAlgn="base" hangingPunct="0">
              <a:spcBef>
                <a:spcPct val="0"/>
              </a:spcBef>
              <a:spcAft>
                <a:spcPct val="0"/>
              </a:spcAft>
            </a:pPr>
            <a:r>
              <a:rPr lang="zh-CN" altLang="en-US" dirty="0">
                <a:latin typeface="雅黑"/>
              </a:rPr>
              <a:t>L0和L1：将L0和L1级别的SSTables的生命周期设置为1；</a:t>
            </a:r>
          </a:p>
          <a:p>
            <a:pPr eaLnBrk="0" fontAlgn="base" hangingPunct="0">
              <a:spcBef>
                <a:spcPct val="0"/>
              </a:spcBef>
              <a:spcAft>
                <a:spcPct val="0"/>
              </a:spcAft>
            </a:pPr>
            <a:r>
              <a:rPr lang="zh-CN" altLang="en-US" dirty="0">
                <a:latin typeface="雅黑"/>
              </a:rPr>
              <a:t>Li（i ≥ 2）：，对于Li（i ≥ 2）级别的SSTables，它们的生命周期被设置为i。</a:t>
            </a:r>
          </a:p>
        </p:txBody>
      </p:sp>
      <p:pic>
        <p:nvPicPr>
          <p:cNvPr id="15" name="图片 14">
            <a:extLst>
              <a:ext uri="{FF2B5EF4-FFF2-40B4-BE49-F238E27FC236}">
                <a16:creationId xmlns:a16="http://schemas.microsoft.com/office/drawing/2014/main" id="{C65687BE-5B7C-4650-ABC4-30A948B25CF2}"/>
              </a:ext>
            </a:extLst>
          </p:cNvPr>
          <p:cNvPicPr>
            <a:picLocks noChangeAspect="1"/>
          </p:cNvPicPr>
          <p:nvPr/>
        </p:nvPicPr>
        <p:blipFill>
          <a:blip r:embed="rId5"/>
          <a:stretch>
            <a:fillRect/>
          </a:stretch>
        </p:blipFill>
        <p:spPr>
          <a:xfrm>
            <a:off x="6400800" y="1287891"/>
            <a:ext cx="5640771" cy="4637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5" name="文本框 4">
            <a:extLst>
              <a:ext uri="{FF2B5EF4-FFF2-40B4-BE49-F238E27FC236}">
                <a16:creationId xmlns:a16="http://schemas.microsoft.com/office/drawing/2014/main" id="{2C211CB8-90D7-701D-CC51-B5D075C3A21D}"/>
              </a:ext>
            </a:extLst>
          </p:cNvPr>
          <p:cNvSpPr txBox="1"/>
          <p:nvPr/>
        </p:nvSpPr>
        <p:spPr>
          <a:xfrm>
            <a:off x="385590" y="5582405"/>
            <a:ext cx="11738677" cy="959311"/>
          </a:xfrm>
          <a:prstGeom prst="rect">
            <a:avLst/>
          </a:prstGeom>
          <a:noFill/>
        </p:spPr>
        <p:txBody>
          <a:bodyPr wrap="square" rtlCol="0" anchor="t">
            <a:noAutofit/>
          </a:bodyPr>
          <a:lstStyle/>
          <a:p>
            <a:pPr indent="0" eaLnBrk="0" fontAlgn="base" hangingPunct="0">
              <a:lnSpc>
                <a:spcPct val="150000"/>
              </a:lnSpc>
              <a:spcBef>
                <a:spcPct val="0"/>
              </a:spcBef>
              <a:spcAft>
                <a:spcPct val="0"/>
              </a:spcAft>
              <a:buFont typeface="Arial" panose="020B0604020202020204" pitchFamily="34" charset="0"/>
              <a:buNone/>
            </a:pPr>
            <a:r>
              <a:rPr lang="zh-CN" altLang="en-US" b="1" dirty="0">
                <a:solidFill>
                  <a:srgbClr val="34495E"/>
                </a:solidFill>
                <a:latin typeface="Ubuntu" panose="020B0504030602030204" pitchFamily="34" charset="0"/>
                <a:sym typeface="+mn-ea"/>
              </a:rPr>
              <a:t>在空间占用上优化效果明显</a:t>
            </a:r>
            <a:r>
              <a:rPr lang="zh-CN" altLang="en-US" dirty="0">
                <a:solidFill>
                  <a:srgbClr val="34495E"/>
                </a:solidFill>
                <a:latin typeface="Ubuntu" panose="020B0504030602030204" pitchFamily="34" charset="0"/>
                <a:sym typeface="+mn-ea"/>
              </a:rPr>
              <a:t>：在吞吐量小幅度提升情况下，减少了</a:t>
            </a:r>
            <a:r>
              <a:rPr lang="en-US" altLang="zh-CN" dirty="0">
                <a:solidFill>
                  <a:srgbClr val="34495E"/>
                </a:solidFill>
                <a:latin typeface="Ubuntu" panose="020B0504030602030204" pitchFamily="34" charset="0"/>
                <a:sym typeface="+mn-ea"/>
              </a:rPr>
              <a:t>Zone</a:t>
            </a:r>
            <a:r>
              <a:rPr lang="zh-CN" altLang="en-US" dirty="0">
                <a:solidFill>
                  <a:srgbClr val="34495E"/>
                </a:solidFill>
                <a:latin typeface="Ubuntu" panose="020B0504030602030204" pitchFamily="34" charset="0"/>
                <a:sym typeface="+mn-ea"/>
              </a:rPr>
              <a:t>的使用，并有效降低了空间浪费。</a:t>
            </a: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3" name="图片 2">
            <a:extLst>
              <a:ext uri="{FF2B5EF4-FFF2-40B4-BE49-F238E27FC236}">
                <a16:creationId xmlns:a16="http://schemas.microsoft.com/office/drawing/2014/main" id="{E2892198-C640-4F18-B38C-5DD7A5094D03}"/>
              </a:ext>
            </a:extLst>
          </p:cNvPr>
          <p:cNvPicPr>
            <a:picLocks noChangeAspect="1"/>
          </p:cNvPicPr>
          <p:nvPr/>
        </p:nvPicPr>
        <p:blipFill>
          <a:blip r:embed="rId6"/>
          <a:stretch>
            <a:fillRect/>
          </a:stretch>
        </p:blipFill>
        <p:spPr>
          <a:xfrm>
            <a:off x="254000" y="828812"/>
            <a:ext cx="9292377" cy="461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47870" y="2347912"/>
            <a:ext cx="10424795" cy="1938992"/>
          </a:xfrm>
          <a:prstGeom prst="rect">
            <a:avLst/>
          </a:prstGeom>
        </p:spPr>
        <p:txBody>
          <a:bodyPr wrap="square">
            <a:spAutoFit/>
          </a:bodyPr>
          <a:lstStyle/>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WA-Zone: Wear-Aware Zone Management Optimization for</a:t>
            </a:r>
          </a:p>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 LSM-Tree on ZNS SSDs</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547076" y="2274725"/>
            <a:ext cx="5020431" cy="2543132"/>
          </a:xfrm>
          <a:prstGeom prst="rect">
            <a:avLst/>
          </a:prstGeom>
          <a:noFill/>
        </p:spPr>
        <p:txBody>
          <a:bodyPr wrap="square" rtlCol="0">
            <a:spAutoFit/>
          </a:bodyPr>
          <a:lstStyle/>
          <a:p>
            <a:pPr>
              <a:lnSpc>
                <a:spcPct val="150000"/>
              </a:lnSpc>
            </a:pPr>
            <a:r>
              <a:rPr lang="en-US" altLang="zh-CN" dirty="0"/>
              <a:t>ZNS SSDs</a:t>
            </a:r>
            <a:r>
              <a:rPr lang="zh-CN" altLang="en-US" dirty="0"/>
              <a:t>在分配可用区域时随机分配，将同一层级（即</a:t>
            </a:r>
            <a:r>
              <a:rPr lang="zh-CN" altLang="en-US" dirty="0">
                <a:latin typeface="_5b8b_4f53"/>
              </a:rPr>
              <a:t>生命周期相似</a:t>
            </a:r>
            <a:r>
              <a:rPr lang="zh-CN" altLang="en-US" dirty="0"/>
              <a:t>）的</a:t>
            </a:r>
            <a:r>
              <a:rPr lang="en-US" altLang="zh-CN" dirty="0" err="1"/>
              <a:t>SSTable</a:t>
            </a:r>
            <a:r>
              <a:rPr lang="zh-CN" altLang="en-US" dirty="0"/>
              <a:t>分配到同一区域以减少写放大效应。热数据可能集中在少数区域中，大多数写入、更新操作集中在较低层级的</a:t>
            </a:r>
            <a:r>
              <a:rPr lang="en-US" altLang="zh-CN" dirty="0" err="1"/>
              <a:t>SSTable</a:t>
            </a:r>
            <a:r>
              <a:rPr lang="zh-CN" altLang="en-US" dirty="0"/>
              <a:t>上，从而导致区域间擦除计数的分布不平衡，会降低</a:t>
            </a:r>
            <a:r>
              <a:rPr lang="en-US" altLang="zh-CN" dirty="0"/>
              <a:t>SSD</a:t>
            </a:r>
            <a:r>
              <a:rPr lang="zh-CN" altLang="en-US" dirty="0"/>
              <a:t>的有限使用寿命。</a:t>
            </a:r>
            <a:endParaRPr lang="en-US" altLang="zh-CN" dirty="0"/>
          </a:p>
        </p:txBody>
      </p:sp>
      <p:sp>
        <p:nvSpPr>
          <p:cNvPr id="2" name="文本框 1"/>
          <p:cNvSpPr txBox="1"/>
          <p:nvPr/>
        </p:nvSpPr>
        <p:spPr>
          <a:xfrm>
            <a:off x="277700" y="84216"/>
            <a:ext cx="6675760"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
        <p:nvSpPr>
          <p:cNvPr id="3" name="文本框 2">
            <a:extLst>
              <a:ext uri="{FF2B5EF4-FFF2-40B4-BE49-F238E27FC236}">
                <a16:creationId xmlns:a16="http://schemas.microsoft.com/office/drawing/2014/main" id="{9978C83E-198C-46FC-A847-FB1EF211F071}"/>
              </a:ext>
            </a:extLst>
          </p:cNvPr>
          <p:cNvSpPr txBox="1"/>
          <p:nvPr/>
        </p:nvSpPr>
        <p:spPr>
          <a:xfrm>
            <a:off x="547076" y="1324025"/>
            <a:ext cx="5020431" cy="400110"/>
          </a:xfrm>
          <a:prstGeom prst="rect">
            <a:avLst/>
          </a:prstGeom>
          <a:noFill/>
        </p:spPr>
        <p:txBody>
          <a:bodyPr wrap="square" rtlCol="0">
            <a:spAutoFit/>
          </a:bodyPr>
          <a:lstStyle/>
          <a:p>
            <a:r>
              <a:rPr lang="en-US" altLang="zh-CN" sz="2000" b="1" dirty="0"/>
              <a:t>Challenge1 </a:t>
            </a:r>
            <a:r>
              <a:rPr lang="zh-CN" altLang="en-US" sz="2000" b="1" dirty="0"/>
              <a:t>区域间擦除技术的不平衡分布</a:t>
            </a:r>
          </a:p>
        </p:txBody>
      </p:sp>
      <p:pic>
        <p:nvPicPr>
          <p:cNvPr id="6" name="图片 5">
            <a:extLst>
              <a:ext uri="{FF2B5EF4-FFF2-40B4-BE49-F238E27FC236}">
                <a16:creationId xmlns:a16="http://schemas.microsoft.com/office/drawing/2014/main" id="{680D629F-4D2B-40B1-8B8C-26DD724A2575}"/>
              </a:ext>
            </a:extLst>
          </p:cNvPr>
          <p:cNvPicPr>
            <a:picLocks noChangeAspect="1"/>
          </p:cNvPicPr>
          <p:nvPr/>
        </p:nvPicPr>
        <p:blipFill>
          <a:blip r:embed="rId5"/>
          <a:stretch>
            <a:fillRect/>
          </a:stretch>
        </p:blipFill>
        <p:spPr>
          <a:xfrm>
            <a:off x="5694052" y="1429007"/>
            <a:ext cx="6112358" cy="2422066"/>
          </a:xfrm>
          <a:prstGeom prst="rect">
            <a:avLst/>
          </a:prstGeom>
        </p:spPr>
      </p:pic>
      <p:pic>
        <p:nvPicPr>
          <p:cNvPr id="7" name="图片 6">
            <a:extLst>
              <a:ext uri="{FF2B5EF4-FFF2-40B4-BE49-F238E27FC236}">
                <a16:creationId xmlns:a16="http://schemas.microsoft.com/office/drawing/2014/main" id="{12457B29-9B26-477B-9383-1743A70506B5}"/>
              </a:ext>
            </a:extLst>
          </p:cNvPr>
          <p:cNvPicPr>
            <a:picLocks noChangeAspect="1"/>
          </p:cNvPicPr>
          <p:nvPr/>
        </p:nvPicPr>
        <p:blipFill>
          <a:blip r:embed="rId6"/>
          <a:stretch>
            <a:fillRect/>
          </a:stretch>
        </p:blipFill>
        <p:spPr>
          <a:xfrm>
            <a:off x="5694052" y="4436470"/>
            <a:ext cx="6457950" cy="150085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520673" y="2157530"/>
            <a:ext cx="4679977" cy="3373937"/>
          </a:xfrm>
          <a:prstGeom prst="rect">
            <a:avLst/>
          </a:prstGeom>
          <a:noFill/>
        </p:spPr>
        <p:txBody>
          <a:bodyPr wrap="square" rtlCol="0">
            <a:spAutoFit/>
          </a:bodyPr>
          <a:lstStyle/>
          <a:p>
            <a:pPr>
              <a:lnSpc>
                <a:spcPct val="150000"/>
              </a:lnSpc>
            </a:pPr>
            <a:r>
              <a:rPr lang="zh-CN" altLang="en-US" dirty="0"/>
              <a:t>当前基于区域的文件系统（例如</a:t>
            </a:r>
            <a:r>
              <a:rPr lang="en-US" altLang="zh-CN" dirty="0" err="1"/>
              <a:t>ZenFS</a:t>
            </a:r>
            <a:r>
              <a:rPr lang="zh-CN" altLang="en-US" dirty="0"/>
              <a:t>）中的区域重置方案为，在区域上的所有已分配空间内的数据变为无效时重置该区域。</a:t>
            </a:r>
            <a:endParaRPr lang="en-US" altLang="zh-CN" dirty="0"/>
          </a:p>
          <a:p>
            <a:pPr>
              <a:lnSpc>
                <a:spcPct val="150000"/>
              </a:lnSpc>
            </a:pPr>
            <a:endParaRPr lang="en-US" altLang="zh-CN" dirty="0"/>
          </a:p>
          <a:p>
            <a:pPr>
              <a:lnSpc>
                <a:spcPct val="150000"/>
              </a:lnSpc>
            </a:pPr>
            <a:r>
              <a:rPr lang="zh-CN" altLang="en-US" dirty="0"/>
              <a:t>然而，即使一个区域有大量未使用空间，只要数据失效了，该区域也会被重置。这些对未使用块的不必要擦除操作进一步减少了</a:t>
            </a:r>
            <a:r>
              <a:rPr lang="en-US" altLang="zh-CN" dirty="0"/>
              <a:t>SSD</a:t>
            </a:r>
            <a:r>
              <a:rPr lang="zh-CN" altLang="en-US" dirty="0"/>
              <a:t>的使用寿命。</a:t>
            </a:r>
            <a:endParaRPr lang="en-US" altLang="zh-CN" dirty="0">
              <a:solidFill>
                <a:srgbClr val="374151"/>
              </a:solidFill>
              <a:latin typeface="_5b8b_4f53"/>
            </a:endParaRPr>
          </a:p>
        </p:txBody>
      </p:sp>
      <p:sp>
        <p:nvSpPr>
          <p:cNvPr id="3" name="文本框 2">
            <a:extLst>
              <a:ext uri="{FF2B5EF4-FFF2-40B4-BE49-F238E27FC236}">
                <a16:creationId xmlns:a16="http://schemas.microsoft.com/office/drawing/2014/main" id="{9978C83E-198C-46FC-A847-FB1EF211F071}"/>
              </a:ext>
            </a:extLst>
          </p:cNvPr>
          <p:cNvSpPr txBox="1"/>
          <p:nvPr/>
        </p:nvSpPr>
        <p:spPr>
          <a:xfrm>
            <a:off x="520673" y="1391336"/>
            <a:ext cx="5070502" cy="400110"/>
          </a:xfrm>
          <a:prstGeom prst="rect">
            <a:avLst/>
          </a:prstGeom>
          <a:noFill/>
        </p:spPr>
        <p:txBody>
          <a:bodyPr wrap="square" rtlCol="0">
            <a:spAutoFit/>
          </a:bodyPr>
          <a:lstStyle/>
          <a:p>
            <a:r>
              <a:rPr lang="en-US" altLang="zh-CN" sz="2000" b="1"/>
              <a:t>Challenge2 </a:t>
            </a:r>
            <a:r>
              <a:rPr lang="zh-CN" altLang="en-US" sz="2000" b="1"/>
              <a:t>未使用块上的不必要擦除操作</a:t>
            </a:r>
          </a:p>
        </p:txBody>
      </p:sp>
      <p:pic>
        <p:nvPicPr>
          <p:cNvPr id="11" name="图片 10">
            <a:extLst>
              <a:ext uri="{FF2B5EF4-FFF2-40B4-BE49-F238E27FC236}">
                <a16:creationId xmlns:a16="http://schemas.microsoft.com/office/drawing/2014/main" id="{BBF0E806-11A6-4564-A266-51703657B973}"/>
              </a:ext>
            </a:extLst>
          </p:cNvPr>
          <p:cNvPicPr>
            <a:picLocks noChangeAspect="1"/>
          </p:cNvPicPr>
          <p:nvPr/>
        </p:nvPicPr>
        <p:blipFill>
          <a:blip r:embed="rId5"/>
          <a:stretch>
            <a:fillRect/>
          </a:stretch>
        </p:blipFill>
        <p:spPr>
          <a:xfrm>
            <a:off x="5754252" y="2417497"/>
            <a:ext cx="6276975" cy="2294712"/>
          </a:xfrm>
          <a:prstGeom prst="rect">
            <a:avLst/>
          </a:prstGeom>
        </p:spPr>
      </p:pic>
      <p:sp>
        <p:nvSpPr>
          <p:cNvPr id="21" name="文本框 20">
            <a:extLst>
              <a:ext uri="{FF2B5EF4-FFF2-40B4-BE49-F238E27FC236}">
                <a16:creationId xmlns:a16="http://schemas.microsoft.com/office/drawing/2014/main" id="{3BCDC297-5591-448B-93B3-A16C34D6ADDC}"/>
              </a:ext>
            </a:extLst>
          </p:cNvPr>
          <p:cNvSpPr txBox="1"/>
          <p:nvPr/>
        </p:nvSpPr>
        <p:spPr>
          <a:xfrm>
            <a:off x="277700" y="84216"/>
            <a:ext cx="6675760" cy="707886"/>
          </a:xfrm>
          <a:prstGeom prst="rect">
            <a:avLst/>
          </a:prstGeom>
          <a:noFill/>
        </p:spPr>
        <p:txBody>
          <a:bodyPr wrap="square" rtlCol="0">
            <a:spAutoFit/>
          </a:bodyPr>
          <a:lstStyle/>
          <a:p>
            <a:pPr algn="just"/>
            <a:r>
              <a:rPr lang="en-US" altLang="zh-CN" sz="2000" b="1">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Tree>
    <p:extLst>
      <p:ext uri="{BB962C8B-B14F-4D97-AF65-F5344CB8AC3E}">
        <p14:creationId xmlns:p14="http://schemas.microsoft.com/office/powerpoint/2010/main" val="41358408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472239" y="1634165"/>
            <a:ext cx="7331824" cy="1296637"/>
          </a:xfrm>
          <a:prstGeom prst="rect">
            <a:avLst/>
          </a:prstGeom>
          <a:noFill/>
        </p:spPr>
        <p:txBody>
          <a:bodyPr wrap="square" rtlCol="0">
            <a:spAutoFit/>
          </a:bodyPr>
          <a:lstStyle/>
          <a:p>
            <a:pPr>
              <a:lnSpc>
                <a:spcPct val="150000"/>
              </a:lnSpc>
            </a:pPr>
            <a:r>
              <a:rPr lang="zh-CN" altLang="en-US" dirty="0"/>
              <a:t>本文提出一种磨损感知区域管理技术</a:t>
            </a:r>
            <a:r>
              <a:rPr lang="en-US" altLang="zh-CN" dirty="0"/>
              <a:t>WA-Zone</a:t>
            </a:r>
            <a:r>
              <a:rPr lang="zh-CN" altLang="en-US" dirty="0"/>
              <a:t>，用于平衡</a:t>
            </a:r>
            <a:r>
              <a:rPr lang="en-US" altLang="zh-CN" dirty="0"/>
              <a:t>ZNS SSD</a:t>
            </a:r>
            <a:r>
              <a:rPr lang="zh-CN" altLang="en-US" dirty="0"/>
              <a:t>中的区域间和区域内的磨损，分为针对区域间的磨损感知区域分配方案和针对区域内的基于部分擦除的区域重置方案以及磨损感知块分配方案</a:t>
            </a:r>
            <a:endParaRPr lang="en-US" altLang="zh-CN" dirty="0"/>
          </a:p>
        </p:txBody>
      </p:sp>
      <p:sp>
        <p:nvSpPr>
          <p:cNvPr id="3" name="文本框 2">
            <a:extLst>
              <a:ext uri="{FF2B5EF4-FFF2-40B4-BE49-F238E27FC236}">
                <a16:creationId xmlns:a16="http://schemas.microsoft.com/office/drawing/2014/main" id="{9978C83E-198C-46FC-A847-FB1EF211F071}"/>
              </a:ext>
            </a:extLst>
          </p:cNvPr>
          <p:cNvSpPr txBox="1"/>
          <p:nvPr/>
        </p:nvSpPr>
        <p:spPr>
          <a:xfrm>
            <a:off x="496206" y="1209509"/>
            <a:ext cx="1475336" cy="400110"/>
          </a:xfrm>
          <a:prstGeom prst="rect">
            <a:avLst/>
          </a:prstGeom>
          <a:noFill/>
        </p:spPr>
        <p:txBody>
          <a:bodyPr wrap="square" rtlCol="0">
            <a:spAutoFit/>
          </a:bodyPr>
          <a:lstStyle/>
          <a:p>
            <a:r>
              <a:rPr lang="en-US" altLang="zh-CN" sz="2000" b="1"/>
              <a:t>Design</a:t>
            </a:r>
            <a:endParaRPr lang="zh-CN" altLang="en-US" sz="2000" b="1"/>
          </a:p>
        </p:txBody>
      </p:sp>
      <p:sp>
        <p:nvSpPr>
          <p:cNvPr id="16" name="文本框 15">
            <a:extLst>
              <a:ext uri="{FF2B5EF4-FFF2-40B4-BE49-F238E27FC236}">
                <a16:creationId xmlns:a16="http://schemas.microsoft.com/office/drawing/2014/main" id="{DE3C7ADE-0490-4A30-A6A6-5FF0BFAB4221}"/>
              </a:ext>
            </a:extLst>
          </p:cNvPr>
          <p:cNvSpPr txBox="1"/>
          <p:nvPr/>
        </p:nvSpPr>
        <p:spPr>
          <a:xfrm>
            <a:off x="472239" y="3179884"/>
            <a:ext cx="7110395" cy="2543132"/>
          </a:xfrm>
          <a:prstGeom prst="rect">
            <a:avLst/>
          </a:prstGeom>
          <a:noFill/>
        </p:spPr>
        <p:txBody>
          <a:bodyPr wrap="square">
            <a:spAutoFit/>
          </a:bodyPr>
          <a:lstStyle/>
          <a:p>
            <a:pPr>
              <a:lnSpc>
                <a:spcPct val="150000"/>
              </a:lnSpc>
            </a:pPr>
            <a:r>
              <a:rPr lang="zh-CN" altLang="en-US" sz="1800" b="1" dirty="0"/>
              <a:t>磨损感知区域分配方案（区域间管理）</a:t>
            </a:r>
            <a:endParaRPr lang="en-US" altLang="zh-CN" sz="1800" b="1" dirty="0"/>
          </a:p>
          <a:p>
            <a:pPr>
              <a:lnSpc>
                <a:spcPct val="150000"/>
              </a:lnSpc>
            </a:pPr>
            <a:r>
              <a:rPr lang="en-US" altLang="zh-CN" dirty="0"/>
              <a:t>1.</a:t>
            </a:r>
            <a:r>
              <a:rPr lang="zh-CN" altLang="en-US" dirty="0"/>
              <a:t>将一个数据热度分类模块集成到文件系统（如</a:t>
            </a:r>
            <a:r>
              <a:rPr lang="en-US" altLang="zh-CN" dirty="0" err="1"/>
              <a:t>ZenFS</a:t>
            </a:r>
            <a:r>
              <a:rPr lang="zh-CN" altLang="en-US" dirty="0"/>
              <a:t>）的区域间管理部分，以对基于</a:t>
            </a:r>
            <a:r>
              <a:rPr lang="en-US" altLang="zh-CN" dirty="0"/>
              <a:t>LSM</a:t>
            </a:r>
            <a:r>
              <a:rPr lang="zh-CN" altLang="en-US" dirty="0"/>
              <a:t>的应用（如</a:t>
            </a:r>
            <a:r>
              <a:rPr lang="en-US" altLang="zh-CN" dirty="0" err="1"/>
              <a:t>RocksDB</a:t>
            </a:r>
            <a:r>
              <a:rPr lang="zh-CN" altLang="en-US" dirty="0"/>
              <a:t>和</a:t>
            </a:r>
            <a:r>
              <a:rPr lang="en-US" altLang="zh-CN" dirty="0" err="1"/>
              <a:t>LevelDB</a:t>
            </a:r>
            <a:r>
              <a:rPr lang="zh-CN" altLang="en-US" dirty="0"/>
              <a:t>）中的数据热度进行分类，根据数据再</a:t>
            </a:r>
            <a:r>
              <a:rPr lang="en-US" altLang="zh-CN" dirty="0"/>
              <a:t>LSM</a:t>
            </a:r>
            <a:r>
              <a:rPr lang="zh-CN" altLang="en-US" dirty="0"/>
              <a:t>树中所属层级定义热度值</a:t>
            </a:r>
            <a:endParaRPr lang="en-US" altLang="zh-CN" sz="1800" b="1" dirty="0"/>
          </a:p>
          <a:p>
            <a:pPr>
              <a:lnSpc>
                <a:spcPct val="150000"/>
              </a:lnSpc>
            </a:pPr>
            <a:r>
              <a:rPr lang="en-US" altLang="zh-CN" sz="1800" dirty="0"/>
              <a:t>2.</a:t>
            </a:r>
            <a:r>
              <a:rPr lang="zh-CN" altLang="en-US" sz="1800" dirty="0"/>
              <a:t> 将</a:t>
            </a:r>
            <a:r>
              <a:rPr lang="en-US" altLang="zh-CN" sz="1800" dirty="0"/>
              <a:t>LSM</a:t>
            </a:r>
            <a:r>
              <a:rPr lang="zh-CN" altLang="en-US" sz="1800" dirty="0"/>
              <a:t>树低层中热数据分配给磨损少的区域，</a:t>
            </a:r>
            <a:r>
              <a:rPr lang="zh-CN" altLang="en-US" dirty="0"/>
              <a:t>将冷数据写入磨损多的区域，</a:t>
            </a:r>
            <a:r>
              <a:rPr lang="zh-CN" altLang="en-US" sz="1800" dirty="0"/>
              <a:t>以实现区域间的磨损均衡。</a:t>
            </a:r>
            <a:endParaRPr lang="en-US" altLang="zh-CN" sz="1800" dirty="0"/>
          </a:p>
        </p:txBody>
      </p:sp>
      <p:pic>
        <p:nvPicPr>
          <p:cNvPr id="8" name="图片 7">
            <a:extLst>
              <a:ext uri="{FF2B5EF4-FFF2-40B4-BE49-F238E27FC236}">
                <a16:creationId xmlns:a16="http://schemas.microsoft.com/office/drawing/2014/main" id="{729CC63F-C3B6-4C70-B03E-FAD3F27BD997}"/>
              </a:ext>
            </a:extLst>
          </p:cNvPr>
          <p:cNvPicPr>
            <a:picLocks noChangeAspect="1"/>
          </p:cNvPicPr>
          <p:nvPr/>
        </p:nvPicPr>
        <p:blipFill>
          <a:blip r:embed="rId5"/>
          <a:stretch>
            <a:fillRect/>
          </a:stretch>
        </p:blipFill>
        <p:spPr>
          <a:xfrm>
            <a:off x="7970999" y="1367763"/>
            <a:ext cx="3724795" cy="2189793"/>
          </a:xfrm>
          <a:prstGeom prst="rect">
            <a:avLst/>
          </a:prstGeom>
        </p:spPr>
      </p:pic>
      <p:pic>
        <p:nvPicPr>
          <p:cNvPr id="10" name="图片 9">
            <a:extLst>
              <a:ext uri="{FF2B5EF4-FFF2-40B4-BE49-F238E27FC236}">
                <a16:creationId xmlns:a16="http://schemas.microsoft.com/office/drawing/2014/main" id="{ABA98F99-C6B0-4C55-8044-2C21CB766F1C}"/>
              </a:ext>
            </a:extLst>
          </p:cNvPr>
          <p:cNvPicPr>
            <a:picLocks noChangeAspect="1"/>
          </p:cNvPicPr>
          <p:nvPr/>
        </p:nvPicPr>
        <p:blipFill>
          <a:blip r:embed="rId6"/>
          <a:stretch>
            <a:fillRect/>
          </a:stretch>
        </p:blipFill>
        <p:spPr>
          <a:xfrm>
            <a:off x="7804063" y="3693325"/>
            <a:ext cx="3945660" cy="2189790"/>
          </a:xfrm>
          <a:prstGeom prst="rect">
            <a:avLst/>
          </a:prstGeom>
        </p:spPr>
      </p:pic>
      <p:sp>
        <p:nvSpPr>
          <p:cNvPr id="21" name="文本框 20">
            <a:extLst>
              <a:ext uri="{FF2B5EF4-FFF2-40B4-BE49-F238E27FC236}">
                <a16:creationId xmlns:a16="http://schemas.microsoft.com/office/drawing/2014/main" id="{170F1779-C62F-44ED-8DE2-57D6F29F35E3}"/>
              </a:ext>
            </a:extLst>
          </p:cNvPr>
          <p:cNvSpPr txBox="1"/>
          <p:nvPr/>
        </p:nvSpPr>
        <p:spPr>
          <a:xfrm>
            <a:off x="277700" y="84216"/>
            <a:ext cx="6675760"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Tree>
    <p:extLst>
      <p:ext uri="{BB962C8B-B14F-4D97-AF65-F5344CB8AC3E}">
        <p14:creationId xmlns:p14="http://schemas.microsoft.com/office/powerpoint/2010/main" val="42493296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a:extLst>
              <a:ext uri="{FF2B5EF4-FFF2-40B4-BE49-F238E27FC236}">
                <a16:creationId xmlns:a16="http://schemas.microsoft.com/office/drawing/2014/main" id="{2F8C07CB-D5E6-905C-4CA5-A0B50B3FAE09}"/>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C739986A-8663-B12B-5E7F-8CBB550422EA}"/>
              </a:ext>
            </a:extLst>
          </p:cNvPr>
          <p:cNvSpPr txBox="1"/>
          <p:nvPr/>
        </p:nvSpPr>
        <p:spPr>
          <a:xfrm>
            <a:off x="455385" y="1501536"/>
            <a:ext cx="9730015" cy="1661096"/>
          </a:xfrm>
          <a:prstGeom prst="rect">
            <a:avLst/>
          </a:prstGeom>
          <a:noFill/>
        </p:spPr>
        <p:txBody>
          <a:bodyPr wrap="square" rtlCol="0">
            <a:spAutoFit/>
          </a:bodyPr>
          <a:lstStyle/>
          <a:p>
            <a:pPr>
              <a:lnSpc>
                <a:spcPct val="130000"/>
              </a:lnSpc>
            </a:pPr>
            <a:r>
              <a:rPr lang="zh-CN" altLang="en-US" sz="2000" b="0" i="0" dirty="0">
                <a:effectLst/>
                <a:latin typeface="_5b8b_4f53"/>
              </a:rPr>
              <a:t>在数据中心存储需求日益增长的背景下，传统存储解决方案的局限性日渐凸显。由于传统的</a:t>
            </a:r>
            <a:r>
              <a:rPr lang="en-US" altLang="zh-CN" sz="2000" b="0" i="0" dirty="0">
                <a:effectLst/>
                <a:latin typeface="_5b8b_4f53"/>
              </a:rPr>
              <a:t>SSD</a:t>
            </a:r>
            <a:r>
              <a:rPr lang="zh-CN" altLang="en-US" sz="2000" dirty="0">
                <a:ea typeface="+mn-lt"/>
                <a:cs typeface="Times New Roman" panose="02020603050405020304" charset="0"/>
              </a:rPr>
              <a:t>介质特性</a:t>
            </a:r>
            <a:r>
              <a:rPr lang="zh-CN" altLang="en-US" sz="2000" b="0" i="0" dirty="0">
                <a:effectLst/>
                <a:latin typeface="_5b8b_4f53"/>
              </a:rPr>
              <a:t>和一些</a:t>
            </a:r>
            <a:r>
              <a:rPr lang="zh-CN" altLang="en-US" sz="2000" dirty="0">
                <a:ea typeface="+mn-lt"/>
                <a:cs typeface="Times New Roman" panose="02020603050405020304" charset="0"/>
              </a:rPr>
              <a:t>设计问题</a:t>
            </a:r>
            <a:r>
              <a:rPr lang="zh-CN" altLang="en-US" sz="2000" dirty="0">
                <a:latin typeface="_5b8b_4f53"/>
              </a:rPr>
              <a:t>，导致</a:t>
            </a:r>
            <a:r>
              <a:rPr lang="en-US" altLang="zh-CN" sz="2000" dirty="0">
                <a:latin typeface="_5b8b_4f53"/>
              </a:rPr>
              <a:t>SSD</a:t>
            </a:r>
            <a:r>
              <a:rPr lang="zh-CN" altLang="en-US" sz="2000" dirty="0">
                <a:latin typeface="_5b8b_4f53"/>
              </a:rPr>
              <a:t>发展进入瓶颈。目前</a:t>
            </a:r>
            <a:r>
              <a:rPr lang="en-US" altLang="zh-CN" sz="2000" dirty="0">
                <a:latin typeface="_5b8b_4f53"/>
              </a:rPr>
              <a:t>SSD</a:t>
            </a:r>
            <a:r>
              <a:rPr lang="zh-CN" altLang="en-US" sz="2000" dirty="0">
                <a:latin typeface="_5b8b_4f53"/>
              </a:rPr>
              <a:t>存在性能下降、单盘容量有限、寿命不足等等问题，不能满足企业、数据中心的需求，且不利于大规模部署。</a:t>
            </a:r>
            <a:endParaRPr lang="en-US" altLang="zh-CN" sz="2000" dirty="0">
              <a:latin typeface="_5b8b_4f53"/>
            </a:endParaRPr>
          </a:p>
        </p:txBody>
      </p:sp>
      <p:sp>
        <p:nvSpPr>
          <p:cNvPr id="2" name="文本框 1">
            <a:extLst>
              <a:ext uri="{FF2B5EF4-FFF2-40B4-BE49-F238E27FC236}">
                <a16:creationId xmlns:a16="http://schemas.microsoft.com/office/drawing/2014/main" id="{8A97A7DF-0F62-BD5E-C895-912387E18576}"/>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
        <p:nvSpPr>
          <p:cNvPr id="9" name="文本框 8">
            <a:extLst>
              <a:ext uri="{FF2B5EF4-FFF2-40B4-BE49-F238E27FC236}">
                <a16:creationId xmlns:a16="http://schemas.microsoft.com/office/drawing/2014/main" id="{232E5226-073E-9604-696C-16F28790D5D3}"/>
              </a:ext>
            </a:extLst>
          </p:cNvPr>
          <p:cNvSpPr txBox="1"/>
          <p:nvPr/>
        </p:nvSpPr>
        <p:spPr>
          <a:xfrm>
            <a:off x="455385" y="3695369"/>
            <a:ext cx="10201877" cy="1661096"/>
          </a:xfrm>
          <a:prstGeom prst="rect">
            <a:avLst/>
          </a:prstGeom>
          <a:noFill/>
        </p:spPr>
        <p:txBody>
          <a:bodyPr wrap="square">
            <a:spAutoFit/>
          </a:bodyPr>
          <a:lstStyle/>
          <a:p>
            <a:pPr>
              <a:lnSpc>
                <a:spcPct val="130000"/>
              </a:lnSpc>
            </a:pPr>
            <a:r>
              <a:rPr lang="zh-CN" altLang="en-US" sz="2000" dirty="0">
                <a:latin typeface="_5b8b_4f53"/>
              </a:rPr>
              <a:t>具体地，目前阻碍</a:t>
            </a:r>
            <a:r>
              <a:rPr lang="en-US" altLang="zh-CN" sz="2000" dirty="0">
                <a:latin typeface="_5b8b_4f53"/>
              </a:rPr>
              <a:t>SSD</a:t>
            </a:r>
            <a:r>
              <a:rPr lang="zh-CN" altLang="en-US" sz="2000" dirty="0">
                <a:latin typeface="_5b8b_4f53"/>
              </a:rPr>
              <a:t>发展的因素包括，基于块接口的</a:t>
            </a:r>
            <a:r>
              <a:rPr lang="zh-CN" altLang="zh-CN" sz="2000" dirty="0">
                <a:latin typeface="_5b8b_4f53"/>
              </a:rPr>
              <a:t>闪存转换层（</a:t>
            </a:r>
            <a:r>
              <a:rPr lang="en-US" altLang="zh-CN" sz="2000" dirty="0">
                <a:latin typeface="_5b8b_4f53"/>
              </a:rPr>
              <a:t>Flash Translation Layer, FTL</a:t>
            </a:r>
            <a:r>
              <a:rPr lang="zh-CN" altLang="zh-CN" sz="2000" dirty="0">
                <a:latin typeface="_5b8b_4f53"/>
              </a:rPr>
              <a:t>） </a:t>
            </a:r>
            <a:r>
              <a:rPr lang="zh-CN" altLang="en-US" sz="2000" dirty="0">
                <a:latin typeface="_5b8b_4f53"/>
              </a:rPr>
              <a:t>、</a:t>
            </a:r>
            <a:r>
              <a:rPr lang="en-US" altLang="zh-CN" sz="2000" dirty="0">
                <a:latin typeface="_5b8b_4f53"/>
              </a:rPr>
              <a:t>NAND</a:t>
            </a:r>
            <a:r>
              <a:rPr lang="zh-CN" altLang="en-US" sz="2000" dirty="0">
                <a:latin typeface="_5b8b_4f53"/>
              </a:rPr>
              <a:t>颗粒擦写粒度不一致等。在</a:t>
            </a:r>
            <a:r>
              <a:rPr lang="zh-CN" altLang="en-US" sz="2000" dirty="0">
                <a:ea typeface="+mn-lt"/>
                <a:cs typeface="Times New Roman" panose="02020603050405020304" charset="0"/>
              </a:rPr>
              <a:t>性能</a:t>
            </a:r>
            <a:r>
              <a:rPr lang="zh-CN" altLang="en-US" sz="2000" dirty="0">
                <a:latin typeface="_5b8b_4f53"/>
              </a:rPr>
              <a:t>上，带来写放大（</a:t>
            </a:r>
            <a:r>
              <a:rPr lang="en-US" altLang="zh-CN" sz="2000" dirty="0">
                <a:latin typeface="_5b8b_4f53"/>
              </a:rPr>
              <a:t>Write Amplification</a:t>
            </a:r>
            <a:r>
              <a:rPr lang="zh-CN" altLang="en-US" sz="2000" dirty="0">
                <a:latin typeface="_5b8b_4f53"/>
              </a:rPr>
              <a:t>，</a:t>
            </a:r>
            <a:r>
              <a:rPr lang="en-US" altLang="zh-CN" sz="2000" dirty="0">
                <a:latin typeface="_5b8b_4f53"/>
              </a:rPr>
              <a:t>WA</a:t>
            </a:r>
            <a:r>
              <a:rPr lang="zh-CN" altLang="en-US" sz="2000" dirty="0">
                <a:latin typeface="_5b8b_4f53"/>
              </a:rPr>
              <a:t>）等问题，进而导致降速，寿命低，延迟不稳定等等负面影响；另外在</a:t>
            </a:r>
            <a:r>
              <a:rPr lang="zh-CN" altLang="en-US" sz="2000" dirty="0">
                <a:ea typeface="+mn-lt"/>
                <a:cs typeface="Times New Roman" panose="02020603050405020304" charset="0"/>
              </a:rPr>
              <a:t>空间</a:t>
            </a:r>
            <a:r>
              <a:rPr lang="zh-CN" altLang="en-US" sz="2000" dirty="0">
                <a:latin typeface="_5b8b_4f53"/>
              </a:rPr>
              <a:t>成本上，存在</a:t>
            </a:r>
            <a:r>
              <a:rPr lang="en-US" altLang="zh-CN" sz="2000" dirty="0">
                <a:latin typeface="_5b8b_4f53"/>
              </a:rPr>
              <a:t>OP</a:t>
            </a:r>
            <a:r>
              <a:rPr lang="zh-CN" altLang="en-US" sz="2000" dirty="0">
                <a:latin typeface="_5b8b_4f53"/>
              </a:rPr>
              <a:t>（</a:t>
            </a:r>
            <a:r>
              <a:rPr lang="en-US" altLang="zh-CN" sz="2000" dirty="0">
                <a:latin typeface="_5b8b_4f53"/>
              </a:rPr>
              <a:t>Over-Provisioning</a:t>
            </a:r>
            <a:r>
              <a:rPr lang="zh-CN" altLang="en-US" sz="2000" dirty="0">
                <a:latin typeface="_5b8b_4f53"/>
              </a:rPr>
              <a:t>）空间开销，</a:t>
            </a:r>
            <a:r>
              <a:rPr lang="en-US" altLang="zh-CN" sz="2000" dirty="0">
                <a:latin typeface="_5b8b_4f53"/>
              </a:rPr>
              <a:t>FTL</a:t>
            </a:r>
            <a:r>
              <a:rPr lang="zh-CN" altLang="en-US" sz="2000" dirty="0">
                <a:latin typeface="_5b8b_4f53"/>
              </a:rPr>
              <a:t>表的</a:t>
            </a:r>
            <a:r>
              <a:rPr lang="en-US" altLang="zh-CN" sz="2000" dirty="0">
                <a:latin typeface="_5b8b_4f53"/>
              </a:rPr>
              <a:t>DRAM</a:t>
            </a:r>
            <a:r>
              <a:rPr lang="zh-CN" altLang="en-US" sz="2000" dirty="0">
                <a:latin typeface="_5b8b_4f53"/>
              </a:rPr>
              <a:t>开销等。</a:t>
            </a:r>
          </a:p>
        </p:txBody>
      </p:sp>
    </p:spTree>
    <p:extLst>
      <p:ext uri="{BB962C8B-B14F-4D97-AF65-F5344CB8AC3E}">
        <p14:creationId xmlns:p14="http://schemas.microsoft.com/office/powerpoint/2010/main" val="16153719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368157" y="1056389"/>
            <a:ext cx="8072458" cy="3789627"/>
          </a:xfrm>
          <a:prstGeom prst="rect">
            <a:avLst/>
          </a:prstGeom>
          <a:noFill/>
        </p:spPr>
        <p:txBody>
          <a:bodyPr wrap="square" rtlCol="0">
            <a:spAutoFit/>
          </a:bodyPr>
          <a:lstStyle/>
          <a:p>
            <a:pPr>
              <a:lnSpc>
                <a:spcPct val="150000"/>
              </a:lnSpc>
            </a:pPr>
            <a:r>
              <a:rPr lang="zh-CN" altLang="en-US" b="1" dirty="0"/>
              <a:t>区域内管理</a:t>
            </a:r>
            <a:endParaRPr lang="en-US" altLang="zh-CN" b="1" dirty="0"/>
          </a:p>
          <a:p>
            <a:pPr>
              <a:lnSpc>
                <a:spcPct val="150000"/>
              </a:lnSpc>
            </a:pPr>
            <a:r>
              <a:rPr lang="en-US" altLang="zh-CN" b="1" dirty="0"/>
              <a:t>1.</a:t>
            </a:r>
            <a:r>
              <a:rPr lang="zh-CN" altLang="en-US" b="1" dirty="0"/>
              <a:t>基于部分擦除的区域重置方案</a:t>
            </a:r>
            <a:endParaRPr lang="en-US" altLang="zh-CN" b="1" dirty="0"/>
          </a:p>
          <a:p>
            <a:pPr>
              <a:lnSpc>
                <a:spcPct val="150000"/>
              </a:lnSpc>
            </a:pPr>
            <a:r>
              <a:rPr lang="zh-CN" altLang="en-US" dirty="0">
                <a:solidFill>
                  <a:srgbClr val="333333"/>
                </a:solidFill>
                <a:latin typeface="Open Sans" panose="020B0606030504020204" pitchFamily="34" charset="0"/>
                <a:cs typeface="Open Sans" panose="020B0606030504020204" pitchFamily="34" charset="0"/>
              </a:rPr>
              <a:t>写入指针记录</a:t>
            </a:r>
            <a:r>
              <a:rPr lang="zh-CN" altLang="en-US" sz="1800" dirty="0">
                <a:solidFill>
                  <a:srgbClr val="333333"/>
                </a:solidFill>
                <a:latin typeface="Open Sans" panose="020B0606030504020204" pitchFamily="34" charset="0"/>
                <a:cs typeface="Open Sans" panose="020B0606030504020204" pitchFamily="34" charset="0"/>
              </a:rPr>
              <a:t>重置前的逻辑地址，</a:t>
            </a:r>
            <a:r>
              <a:rPr lang="zh-CN" altLang="en-US" dirty="0"/>
              <a:t>基于已写入的逻辑地址范围追踪到已使用的物理块，</a:t>
            </a:r>
            <a:r>
              <a:rPr lang="zh-CN" altLang="en-US" sz="1800" dirty="0">
                <a:solidFill>
                  <a:srgbClr val="333333"/>
                </a:solidFill>
                <a:latin typeface="Open Sans" panose="020B0606030504020204" pitchFamily="34" charset="0"/>
                <a:cs typeface="Open Sans" panose="020B0606030504020204" pitchFamily="34" charset="0"/>
              </a:rPr>
              <a:t>仅重置这些使用过的块，</a:t>
            </a:r>
            <a:r>
              <a:rPr lang="zh-CN" altLang="en-US" dirty="0"/>
              <a:t>避免对未使用块的不必要擦除操作</a:t>
            </a:r>
            <a:endParaRPr lang="en-US" altLang="zh-CN" dirty="0"/>
          </a:p>
          <a:p>
            <a:pPr>
              <a:lnSpc>
                <a:spcPct val="150000"/>
              </a:lnSpc>
            </a:pPr>
            <a:r>
              <a:rPr lang="en-US" altLang="zh-CN" b="1" dirty="0"/>
              <a:t>2.</a:t>
            </a:r>
            <a:r>
              <a:rPr lang="zh-CN" altLang="en-US" b="1" dirty="0"/>
              <a:t>磨损感知块分配方案</a:t>
            </a:r>
            <a:endParaRPr lang="en-US" altLang="zh-CN" b="1" dirty="0"/>
          </a:p>
          <a:p>
            <a:pPr>
              <a:lnSpc>
                <a:spcPct val="150000"/>
              </a:lnSpc>
            </a:pPr>
            <a:r>
              <a:rPr lang="zh-CN" altLang="en-US" dirty="0"/>
              <a:t>为了避免由于区域重置方案导致的区域内块的擦除计数分布不平衡，利用偏移指针来维护最近重置时的写入物理地址，向区域写入时从最近重置时的写入位置开始。将区域视为一个循环队列，采用取模操作来关联物理和逻辑地址，避免超出区域容量的无效地址</a:t>
            </a:r>
            <a:endParaRPr lang="en-US" altLang="zh-CN" dirty="0"/>
          </a:p>
        </p:txBody>
      </p:sp>
      <p:pic>
        <p:nvPicPr>
          <p:cNvPr id="7" name="图片 6">
            <a:extLst>
              <a:ext uri="{FF2B5EF4-FFF2-40B4-BE49-F238E27FC236}">
                <a16:creationId xmlns:a16="http://schemas.microsoft.com/office/drawing/2014/main" id="{0650CE85-EC5E-472C-9838-ABB9E448D6EA}"/>
              </a:ext>
            </a:extLst>
          </p:cNvPr>
          <p:cNvPicPr>
            <a:picLocks noChangeAspect="1"/>
          </p:cNvPicPr>
          <p:nvPr/>
        </p:nvPicPr>
        <p:blipFill>
          <a:blip r:embed="rId5"/>
          <a:stretch>
            <a:fillRect/>
          </a:stretch>
        </p:blipFill>
        <p:spPr>
          <a:xfrm>
            <a:off x="8804562" y="1152207"/>
            <a:ext cx="2896004" cy="2276793"/>
          </a:xfrm>
          <a:prstGeom prst="rect">
            <a:avLst/>
          </a:prstGeom>
        </p:spPr>
      </p:pic>
      <p:pic>
        <p:nvPicPr>
          <p:cNvPr id="9" name="图片 8">
            <a:extLst>
              <a:ext uri="{FF2B5EF4-FFF2-40B4-BE49-F238E27FC236}">
                <a16:creationId xmlns:a16="http://schemas.microsoft.com/office/drawing/2014/main" id="{0E9C2686-A0CF-49FB-ACD9-13A3575ECDE7}"/>
              </a:ext>
            </a:extLst>
          </p:cNvPr>
          <p:cNvPicPr>
            <a:picLocks noChangeAspect="1"/>
          </p:cNvPicPr>
          <p:nvPr/>
        </p:nvPicPr>
        <p:blipFill>
          <a:blip r:embed="rId6"/>
          <a:stretch>
            <a:fillRect/>
          </a:stretch>
        </p:blipFill>
        <p:spPr>
          <a:xfrm>
            <a:off x="8652140" y="3947016"/>
            <a:ext cx="3200847" cy="2057687"/>
          </a:xfrm>
          <a:prstGeom prst="rect">
            <a:avLst/>
          </a:prstGeom>
        </p:spPr>
      </p:pic>
      <p:sp>
        <p:nvSpPr>
          <p:cNvPr id="21" name="文本框 20">
            <a:extLst>
              <a:ext uri="{FF2B5EF4-FFF2-40B4-BE49-F238E27FC236}">
                <a16:creationId xmlns:a16="http://schemas.microsoft.com/office/drawing/2014/main" id="{623AF0BD-654D-4CA9-B7C5-6A3AE89B944C}"/>
              </a:ext>
            </a:extLst>
          </p:cNvPr>
          <p:cNvSpPr txBox="1"/>
          <p:nvPr/>
        </p:nvSpPr>
        <p:spPr>
          <a:xfrm>
            <a:off x="277700" y="84216"/>
            <a:ext cx="6675760" cy="707886"/>
          </a:xfrm>
          <a:prstGeom prst="rect">
            <a:avLst/>
          </a:prstGeom>
          <a:noFill/>
        </p:spPr>
        <p:txBody>
          <a:bodyPr wrap="square" rtlCol="0">
            <a:spAutoFit/>
          </a:bodyPr>
          <a:lstStyle/>
          <a:p>
            <a:pPr algn="just"/>
            <a:r>
              <a:rPr lang="en-US" altLang="zh-CN" sz="2000" b="1">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
        <p:nvSpPr>
          <p:cNvPr id="22" name="文本框 21">
            <a:extLst>
              <a:ext uri="{FF2B5EF4-FFF2-40B4-BE49-F238E27FC236}">
                <a16:creationId xmlns:a16="http://schemas.microsoft.com/office/drawing/2014/main" id="{4228BEEA-E0EA-4060-B84B-87BC31FCEB4F}"/>
              </a:ext>
            </a:extLst>
          </p:cNvPr>
          <p:cNvSpPr txBox="1"/>
          <p:nvPr/>
        </p:nvSpPr>
        <p:spPr>
          <a:xfrm>
            <a:off x="418399" y="5008304"/>
            <a:ext cx="7841346" cy="1296637"/>
          </a:xfrm>
          <a:prstGeom prst="rect">
            <a:avLst/>
          </a:prstGeom>
          <a:noFill/>
        </p:spPr>
        <p:txBody>
          <a:bodyPr wrap="square" rtlCol="0">
            <a:spAutoFit/>
          </a:bodyPr>
          <a:lstStyle/>
          <a:p>
            <a:pPr>
              <a:lnSpc>
                <a:spcPct val="150000"/>
              </a:lnSpc>
            </a:pPr>
            <a:r>
              <a:rPr lang="en-US" altLang="zh-CN" sz="1800" b="1" dirty="0"/>
              <a:t>Evaluation</a:t>
            </a:r>
            <a:endParaRPr lang="en-US" altLang="zh-CN" dirty="0"/>
          </a:p>
          <a:p>
            <a:pPr>
              <a:lnSpc>
                <a:spcPct val="150000"/>
              </a:lnSpc>
            </a:pPr>
            <a:r>
              <a:rPr lang="zh-CN" altLang="en-US" dirty="0"/>
              <a:t>基于</a:t>
            </a:r>
            <a:r>
              <a:rPr lang="en-US" altLang="zh-CN" dirty="0"/>
              <a:t>FEMU</a:t>
            </a:r>
            <a:r>
              <a:rPr lang="zh-CN" altLang="en-US" dirty="0"/>
              <a:t>模拟器的实验结果表明，所提出的</a:t>
            </a:r>
            <a:r>
              <a:rPr lang="en-US" altLang="zh-CN" dirty="0"/>
              <a:t>WA-Zone</a:t>
            </a:r>
            <a:r>
              <a:rPr lang="zh-CN" altLang="en-US" dirty="0"/>
              <a:t>相较于基础方案使</a:t>
            </a:r>
            <a:r>
              <a:rPr lang="en-US" altLang="zh-CN" dirty="0"/>
              <a:t>ZNS SSD</a:t>
            </a:r>
            <a:r>
              <a:rPr lang="zh-CN" altLang="en-US" dirty="0"/>
              <a:t>的使用寿命提高了</a:t>
            </a:r>
            <a:r>
              <a:rPr lang="en-US" altLang="zh-CN" dirty="0"/>
              <a:t>5.23</a:t>
            </a:r>
            <a:r>
              <a:rPr lang="zh-CN" altLang="en-US" dirty="0"/>
              <a:t>倍</a:t>
            </a:r>
            <a:endParaRPr lang="en-US" altLang="zh-CN" dirty="0"/>
          </a:p>
        </p:txBody>
      </p:sp>
    </p:spTree>
    <p:extLst>
      <p:ext uri="{BB962C8B-B14F-4D97-AF65-F5344CB8AC3E}">
        <p14:creationId xmlns:p14="http://schemas.microsoft.com/office/powerpoint/2010/main" val="221320962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1" name="文本框 20">
            <a:extLst>
              <a:ext uri="{FF2B5EF4-FFF2-40B4-BE49-F238E27FC236}">
                <a16:creationId xmlns:a16="http://schemas.microsoft.com/office/drawing/2014/main" id="{623AF0BD-654D-4CA9-B7C5-6A3AE89B944C}"/>
              </a:ext>
            </a:extLst>
          </p:cNvPr>
          <p:cNvSpPr txBox="1"/>
          <p:nvPr/>
        </p:nvSpPr>
        <p:spPr>
          <a:xfrm>
            <a:off x="277699" y="84216"/>
            <a:ext cx="7333833"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【VLDB23】WALTZ: Leveraging Zone Append to Tighten the Tail Latency of LSM Tree on ZNS SSD</a:t>
            </a:r>
          </a:p>
        </p:txBody>
      </p:sp>
      <p:sp>
        <p:nvSpPr>
          <p:cNvPr id="19" name="文本框 18">
            <a:extLst>
              <a:ext uri="{FF2B5EF4-FFF2-40B4-BE49-F238E27FC236}">
                <a16:creationId xmlns:a16="http://schemas.microsoft.com/office/drawing/2014/main" id="{720E8615-DD97-4551-9585-5BEFB6E9541F}"/>
              </a:ext>
            </a:extLst>
          </p:cNvPr>
          <p:cNvSpPr txBox="1"/>
          <p:nvPr/>
        </p:nvSpPr>
        <p:spPr>
          <a:xfrm>
            <a:off x="277699" y="1097280"/>
            <a:ext cx="6594739" cy="5355312"/>
          </a:xfrm>
          <a:prstGeom prst="rect">
            <a:avLst/>
          </a:prstGeom>
          <a:noFill/>
        </p:spPr>
        <p:txBody>
          <a:bodyPr wrap="square">
            <a:spAutoFit/>
          </a:bodyPr>
          <a:lstStyle/>
          <a:p>
            <a:pPr>
              <a:lnSpc>
                <a:spcPct val="150000"/>
              </a:lnSpc>
            </a:pPr>
            <a:r>
              <a:rPr lang="zh-CN" altLang="en-US" dirty="0"/>
              <a:t>本文的主要目的是降低基于</a:t>
            </a:r>
            <a:r>
              <a:rPr lang="en-US" altLang="zh-CN" dirty="0"/>
              <a:t>ZNS</a:t>
            </a:r>
            <a:r>
              <a:rPr lang="zh-CN" altLang="en-US" dirty="0"/>
              <a:t>（分区命名空间）</a:t>
            </a:r>
            <a:r>
              <a:rPr lang="en-US" altLang="zh-CN" dirty="0"/>
              <a:t>SSD</a:t>
            </a:r>
            <a:r>
              <a:rPr lang="zh-CN" altLang="en-US" dirty="0"/>
              <a:t>的</a:t>
            </a:r>
            <a:r>
              <a:rPr lang="en-US" altLang="zh-CN" dirty="0"/>
              <a:t>LSM</a:t>
            </a:r>
            <a:r>
              <a:rPr lang="zh-CN" altLang="en-US" dirty="0"/>
              <a:t>树存储系统中的尾延迟问题。</a:t>
            </a:r>
            <a:endParaRPr lang="en-US" altLang="zh-CN" dirty="0"/>
          </a:p>
          <a:p>
            <a:pPr>
              <a:lnSpc>
                <a:spcPct val="150000"/>
              </a:lnSpc>
            </a:pPr>
            <a:r>
              <a:rPr lang="en-US" altLang="zh-CN" dirty="0"/>
              <a:t>LSM</a:t>
            </a:r>
            <a:r>
              <a:rPr lang="zh-CN" altLang="en-US" dirty="0"/>
              <a:t>树（</a:t>
            </a:r>
            <a:r>
              <a:rPr lang="en-US" altLang="zh-CN" dirty="0"/>
              <a:t>Log-Structured Merge Tree</a:t>
            </a:r>
            <a:r>
              <a:rPr lang="zh-CN" altLang="en-US" dirty="0"/>
              <a:t>）是广泛应用于数据库中的一种数据存储结构，如</a:t>
            </a:r>
            <a:r>
              <a:rPr lang="en-US" altLang="zh-CN" dirty="0" err="1"/>
              <a:t>RocksDB</a:t>
            </a:r>
            <a:r>
              <a:rPr lang="zh-CN" altLang="en-US" dirty="0"/>
              <a:t>和</a:t>
            </a:r>
            <a:r>
              <a:rPr lang="en-US" altLang="zh-CN" dirty="0" err="1"/>
              <a:t>LevelDB</a:t>
            </a:r>
            <a:r>
              <a:rPr lang="zh-CN" altLang="en-US" dirty="0"/>
              <a:t>。其特点是将写入的数据首先存储到内存中的</a:t>
            </a:r>
            <a:r>
              <a:rPr lang="en-US" altLang="zh-CN" dirty="0" err="1"/>
              <a:t>MemTable</a:t>
            </a:r>
            <a:r>
              <a:rPr lang="zh-CN" altLang="en-US" dirty="0"/>
              <a:t>中，当</a:t>
            </a:r>
            <a:r>
              <a:rPr lang="en-US" altLang="zh-CN" dirty="0" err="1"/>
              <a:t>MemTable</a:t>
            </a:r>
            <a:r>
              <a:rPr lang="zh-CN" altLang="en-US" dirty="0"/>
              <a:t>达到一定大小时再将其刷新到持久化存储的</a:t>
            </a:r>
            <a:r>
              <a:rPr lang="en-US" altLang="zh-CN" dirty="0"/>
              <a:t>SST</a:t>
            </a:r>
            <a:r>
              <a:rPr lang="zh-CN" altLang="en-US" dirty="0"/>
              <a:t>文件中，如右图</a:t>
            </a:r>
            <a:r>
              <a:rPr lang="en-US" altLang="zh-CN" dirty="0"/>
              <a:t>1</a:t>
            </a:r>
            <a:r>
              <a:rPr lang="zh-CN" altLang="en-US" dirty="0"/>
              <a:t>所示。</a:t>
            </a:r>
            <a:endParaRPr lang="en-US" altLang="zh-CN" dirty="0"/>
          </a:p>
          <a:p>
            <a:pPr>
              <a:lnSpc>
                <a:spcPct val="150000"/>
              </a:lnSpc>
            </a:pPr>
            <a:endParaRPr lang="en-US" altLang="zh-CN" dirty="0"/>
          </a:p>
          <a:p>
            <a:pPr>
              <a:lnSpc>
                <a:spcPct val="150000"/>
              </a:lnSpc>
            </a:pPr>
            <a:r>
              <a:rPr lang="zh-CN" altLang="en-US" dirty="0"/>
              <a:t>随着</a:t>
            </a:r>
            <a:r>
              <a:rPr lang="en-US" altLang="zh-CN" dirty="0"/>
              <a:t>SST</a:t>
            </a:r>
            <a:r>
              <a:rPr lang="zh-CN" altLang="en-US" dirty="0"/>
              <a:t>文件数量增加，系统会在后台进行合并操作以维护数据的有序性。这种存储结构需要频繁的写入操作，目前常用批量写入处理来减少延迟</a:t>
            </a:r>
            <a:r>
              <a:rPr lang="en-US" altLang="zh-CN" dirty="0"/>
              <a:t>(</a:t>
            </a:r>
            <a:r>
              <a:rPr lang="zh-CN" altLang="en-US" dirty="0"/>
              <a:t>如右图</a:t>
            </a:r>
            <a:r>
              <a:rPr lang="en-US" altLang="zh-CN" dirty="0"/>
              <a:t>2)</a:t>
            </a:r>
            <a:r>
              <a:rPr lang="zh-CN" altLang="en-US" dirty="0"/>
              <a:t>，但多线程写入情况下容易引发尾延迟问题，影响系统的响应时间。</a:t>
            </a:r>
            <a:endParaRPr lang="en-US" altLang="zh-CN" dirty="0"/>
          </a:p>
          <a:p>
            <a:pPr>
              <a:lnSpc>
                <a:spcPct val="150000"/>
              </a:lnSpc>
            </a:pPr>
            <a:endParaRPr lang="en-US" altLang="zh-CN" dirty="0"/>
          </a:p>
          <a:p>
            <a:pPr>
              <a:buFont typeface="Arial" panose="020B0604020202020204" pitchFamily="34" charset="0"/>
              <a:buChar char="•"/>
            </a:pPr>
            <a:endParaRPr lang="zh-CN" altLang="en-US" dirty="0"/>
          </a:p>
        </p:txBody>
      </p:sp>
      <p:pic>
        <p:nvPicPr>
          <p:cNvPr id="5" name="图片 4">
            <a:extLst>
              <a:ext uri="{FF2B5EF4-FFF2-40B4-BE49-F238E27FC236}">
                <a16:creationId xmlns:a16="http://schemas.microsoft.com/office/drawing/2014/main" id="{889768E4-E346-41B8-8C4C-BF9AFBFACF55}"/>
              </a:ext>
            </a:extLst>
          </p:cNvPr>
          <p:cNvPicPr>
            <a:picLocks noChangeAspect="1"/>
          </p:cNvPicPr>
          <p:nvPr/>
        </p:nvPicPr>
        <p:blipFill>
          <a:blip r:embed="rId5"/>
          <a:stretch>
            <a:fillRect/>
          </a:stretch>
        </p:blipFill>
        <p:spPr>
          <a:xfrm>
            <a:off x="7247823" y="1097280"/>
            <a:ext cx="4533499" cy="5177456"/>
          </a:xfrm>
          <a:prstGeom prst="rect">
            <a:avLst/>
          </a:prstGeom>
        </p:spPr>
      </p:pic>
    </p:spTree>
    <p:extLst>
      <p:ext uri="{BB962C8B-B14F-4D97-AF65-F5344CB8AC3E}">
        <p14:creationId xmlns:p14="http://schemas.microsoft.com/office/powerpoint/2010/main" val="15559068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1" name="文本框 20">
            <a:extLst>
              <a:ext uri="{FF2B5EF4-FFF2-40B4-BE49-F238E27FC236}">
                <a16:creationId xmlns:a16="http://schemas.microsoft.com/office/drawing/2014/main" id="{623AF0BD-654D-4CA9-B7C5-6A3AE89B944C}"/>
              </a:ext>
            </a:extLst>
          </p:cNvPr>
          <p:cNvSpPr txBox="1"/>
          <p:nvPr/>
        </p:nvSpPr>
        <p:spPr>
          <a:xfrm>
            <a:off x="277699" y="84216"/>
            <a:ext cx="7333833"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【VLDB23】WALTZ: Leveraging Zone Append to Tighten the Tail Latency of LSM Tree on ZNS SSD</a:t>
            </a:r>
          </a:p>
        </p:txBody>
      </p:sp>
      <p:sp>
        <p:nvSpPr>
          <p:cNvPr id="19" name="文本框 18">
            <a:extLst>
              <a:ext uri="{FF2B5EF4-FFF2-40B4-BE49-F238E27FC236}">
                <a16:creationId xmlns:a16="http://schemas.microsoft.com/office/drawing/2014/main" id="{720E8615-DD97-4551-9585-5BEFB6E9541F}"/>
              </a:ext>
            </a:extLst>
          </p:cNvPr>
          <p:cNvSpPr txBox="1"/>
          <p:nvPr/>
        </p:nvSpPr>
        <p:spPr>
          <a:xfrm>
            <a:off x="385590" y="943813"/>
            <a:ext cx="11479576" cy="429258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zh-C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rPr>
              <a:t>Design</a:t>
            </a:r>
            <a:endParaRPr kumimoji="0" lang="en-US" altLang="zh-CN" sz="1800" b="1"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Zone Append 指令应用：WALTZ的核心是利用zone append指令，让多个线程在无需同步锁定的情况下并行写入同一分区，显著降低写入延迟。</a:t>
            </a: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区替换机制：WALTZ通过区替换检查器在分区即将填满时自动切换分区，以避免写入失败的重试延迟，同时用低开销保护机制确保其他线程在替换过程中继续写入。</a:t>
            </a: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Zone Manager 管理机制：Zone Manager负责管理分区状态和资源，预留空闲区以支持分区切换，避免资源短缺导致的延迟，并负责分区关闭和资源释放。</a:t>
            </a: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Lazy ZoneFile 元数据管理：WALTZ仅在分区替换时更新ZoneFile的元数据，减少同步开销，在故障恢复时通过zone append指令快速检索最新位置，确保数据一致性和恢复效率。</a:t>
            </a:r>
          </a:p>
        </p:txBody>
      </p:sp>
    </p:spTree>
    <p:extLst>
      <p:ext uri="{BB962C8B-B14F-4D97-AF65-F5344CB8AC3E}">
        <p14:creationId xmlns:p14="http://schemas.microsoft.com/office/powerpoint/2010/main" val="38986687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1" name="文本框 20">
            <a:extLst>
              <a:ext uri="{FF2B5EF4-FFF2-40B4-BE49-F238E27FC236}">
                <a16:creationId xmlns:a16="http://schemas.microsoft.com/office/drawing/2014/main" id="{623AF0BD-654D-4CA9-B7C5-6A3AE89B944C}"/>
              </a:ext>
            </a:extLst>
          </p:cNvPr>
          <p:cNvSpPr txBox="1"/>
          <p:nvPr/>
        </p:nvSpPr>
        <p:spPr>
          <a:xfrm>
            <a:off x="277699" y="84216"/>
            <a:ext cx="7333833"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【VLDB23】WALTZ: Leveraging Zone Append to Tighten the Tail Latency of LSM Tree on ZNS SSD</a:t>
            </a:r>
          </a:p>
        </p:txBody>
      </p:sp>
      <p:sp>
        <p:nvSpPr>
          <p:cNvPr id="16" name="文本框 15">
            <a:extLst>
              <a:ext uri="{FF2B5EF4-FFF2-40B4-BE49-F238E27FC236}">
                <a16:creationId xmlns:a16="http://schemas.microsoft.com/office/drawing/2014/main" id="{D53612BF-493D-49CC-BFC2-3731DDBF1394}"/>
              </a:ext>
            </a:extLst>
          </p:cNvPr>
          <p:cNvSpPr txBox="1"/>
          <p:nvPr/>
        </p:nvSpPr>
        <p:spPr>
          <a:xfrm>
            <a:off x="277699" y="1028343"/>
            <a:ext cx="11715379" cy="4385816"/>
          </a:xfrm>
          <a:prstGeom prst="rect">
            <a:avLst/>
          </a:prstGeom>
          <a:noFill/>
        </p:spPr>
        <p:txBody>
          <a:bodyPr wrap="square">
            <a:spAutoFit/>
          </a:bodyPr>
          <a:lstStyle/>
          <a:p>
            <a:r>
              <a:rPr lang="en-US" altLang="zh-CN" sz="1800" b="1" dirty="0"/>
              <a:t>Evaluation</a:t>
            </a:r>
          </a:p>
          <a:p>
            <a:endParaRPr lang="zh-CN" altLang="en-US" b="1" dirty="0"/>
          </a:p>
          <a:p>
            <a:r>
              <a:rPr lang="en-US" altLang="zh-CN" b="1" dirty="0"/>
              <a:t>1. </a:t>
            </a:r>
            <a:r>
              <a:rPr lang="zh-CN" altLang="en-US" b="1" dirty="0"/>
              <a:t>实验设置</a:t>
            </a:r>
          </a:p>
          <a:p>
            <a:pPr fontAlgn="base">
              <a:lnSpc>
                <a:spcPct val="150000"/>
              </a:lnSpc>
              <a:spcBef>
                <a:spcPct val="0"/>
              </a:spcBef>
              <a:spcAft>
                <a:spcPct val="0"/>
              </a:spcAft>
            </a:pPr>
            <a:r>
              <a:rPr lang="zh-CN" altLang="en-US" dirty="0">
                <a:latin typeface="_5b8b_4f53"/>
              </a:rPr>
              <a:t>实验在单节点工作站上进行，使用了一块三星</a:t>
            </a:r>
            <a:r>
              <a:rPr lang="en-US" altLang="zh-CN" dirty="0">
                <a:latin typeface="_5b8b_4f53"/>
              </a:rPr>
              <a:t>PM1731a 4TB</a:t>
            </a:r>
            <a:r>
              <a:rPr lang="zh-CN" altLang="en-US" dirty="0">
                <a:latin typeface="_5b8b_4f53"/>
              </a:rPr>
              <a:t>的</a:t>
            </a:r>
            <a:r>
              <a:rPr lang="en-US" altLang="zh-CN" dirty="0">
                <a:latin typeface="_5b8b_4f53"/>
              </a:rPr>
              <a:t>ZNS SSD</a:t>
            </a:r>
            <a:r>
              <a:rPr lang="zh-CN" altLang="en-US" dirty="0">
                <a:latin typeface="_5b8b_4f53"/>
              </a:rPr>
              <a:t>，配备</a:t>
            </a:r>
            <a:r>
              <a:rPr lang="en-US" altLang="zh-CN" dirty="0">
                <a:latin typeface="_5b8b_4f53"/>
              </a:rPr>
              <a:t>96MB</a:t>
            </a:r>
            <a:r>
              <a:rPr lang="zh-CN" altLang="en-US" dirty="0">
                <a:latin typeface="_5b8b_4f53"/>
              </a:rPr>
              <a:t>的分区。采用</a:t>
            </a:r>
            <a:r>
              <a:rPr lang="en-US" altLang="zh-CN" dirty="0" err="1">
                <a:latin typeface="_5b8b_4f53"/>
              </a:rPr>
              <a:t>RocksDB</a:t>
            </a:r>
            <a:r>
              <a:rPr lang="zh-CN" altLang="en-US" dirty="0">
                <a:latin typeface="_5b8b_4f53"/>
              </a:rPr>
              <a:t>的</a:t>
            </a:r>
            <a:r>
              <a:rPr lang="en-US" altLang="zh-CN" dirty="0" err="1">
                <a:latin typeface="_5b8b_4f53"/>
              </a:rPr>
              <a:t>db_bench</a:t>
            </a:r>
            <a:r>
              <a:rPr lang="zh-CN" altLang="en-US" dirty="0">
                <a:latin typeface="_5b8b_4f53"/>
              </a:rPr>
              <a:t>工具对</a:t>
            </a:r>
            <a:r>
              <a:rPr lang="en-US" altLang="zh-CN" dirty="0">
                <a:latin typeface="_5b8b_4f53"/>
              </a:rPr>
              <a:t>WALTZ</a:t>
            </a:r>
            <a:r>
              <a:rPr lang="zh-CN" altLang="en-US" dirty="0">
                <a:latin typeface="_5b8b_4f53"/>
              </a:rPr>
              <a:t>进行了微基准测试，并使用</a:t>
            </a:r>
            <a:r>
              <a:rPr lang="en-US" altLang="zh-CN" dirty="0">
                <a:latin typeface="_5b8b_4f53"/>
              </a:rPr>
              <a:t>Facebook</a:t>
            </a:r>
            <a:r>
              <a:rPr lang="zh-CN" altLang="en-US" dirty="0">
                <a:latin typeface="_5b8b_4f53"/>
              </a:rPr>
              <a:t>的</a:t>
            </a:r>
            <a:r>
              <a:rPr lang="en-US" altLang="zh-CN" dirty="0" err="1">
                <a:latin typeface="_5b8b_4f53"/>
              </a:rPr>
              <a:t>MixGraph</a:t>
            </a:r>
            <a:r>
              <a:rPr lang="zh-CN" altLang="en-US" dirty="0">
                <a:latin typeface="_5b8b_4f53"/>
              </a:rPr>
              <a:t>基准数据集模拟实际工作负载。</a:t>
            </a:r>
            <a:endParaRPr lang="en-US" altLang="zh-CN" dirty="0">
              <a:latin typeface="_5b8b_4f53"/>
            </a:endParaRPr>
          </a:p>
          <a:p>
            <a:pPr fontAlgn="base">
              <a:lnSpc>
                <a:spcPct val="150000"/>
              </a:lnSpc>
              <a:spcBef>
                <a:spcPct val="0"/>
              </a:spcBef>
              <a:spcAft>
                <a:spcPct val="0"/>
              </a:spcAft>
            </a:pPr>
            <a:endParaRPr lang="zh-CN" altLang="en-US" dirty="0"/>
          </a:p>
          <a:p>
            <a:r>
              <a:rPr lang="en-US" altLang="zh-CN" b="1" dirty="0"/>
              <a:t>2. </a:t>
            </a:r>
            <a:r>
              <a:rPr lang="zh-CN" altLang="en-US" b="1" dirty="0"/>
              <a:t>尾延迟与吞吐量改进</a:t>
            </a:r>
          </a:p>
          <a:p>
            <a:pPr marL="285750" indent="-285750" fontAlgn="base">
              <a:lnSpc>
                <a:spcPct val="150000"/>
              </a:lnSpc>
              <a:spcBef>
                <a:spcPct val="0"/>
              </a:spcBef>
              <a:spcAft>
                <a:spcPct val="0"/>
              </a:spcAft>
              <a:buFont typeface="Wingdings" panose="05000000000000000000" charset="0"/>
              <a:buChar char="q"/>
            </a:pPr>
            <a:r>
              <a:rPr lang="zh-CN" altLang="en-US" dirty="0">
                <a:latin typeface="_5b8b_4f53"/>
              </a:rPr>
              <a:t>尾延迟：在微基准测试中，</a:t>
            </a:r>
            <a:r>
              <a:rPr lang="en-US" altLang="zh-CN" dirty="0">
                <a:latin typeface="_5b8b_4f53"/>
              </a:rPr>
              <a:t>WALTZ</a:t>
            </a:r>
            <a:r>
              <a:rPr lang="zh-CN" altLang="en-US" dirty="0">
                <a:latin typeface="_5b8b_4f53"/>
              </a:rPr>
              <a:t>的尾延迟相比</a:t>
            </a:r>
            <a:r>
              <a:rPr lang="en-US" altLang="zh-CN" dirty="0" err="1">
                <a:latin typeface="_5b8b_4f53"/>
              </a:rPr>
              <a:t>ZenFS</a:t>
            </a:r>
            <a:r>
              <a:rPr lang="zh-CN" altLang="en-US" dirty="0">
                <a:latin typeface="_5b8b_4f53"/>
              </a:rPr>
              <a:t>减少了最多</a:t>
            </a:r>
            <a:r>
              <a:rPr lang="en-US" altLang="zh-CN" dirty="0">
                <a:latin typeface="_5b8b_4f53"/>
              </a:rPr>
              <a:t>3.02</a:t>
            </a:r>
            <a:r>
              <a:rPr lang="zh-CN" altLang="en-US" dirty="0">
                <a:latin typeface="_5b8b_4f53"/>
              </a:rPr>
              <a:t>倍，在</a:t>
            </a:r>
            <a:r>
              <a:rPr lang="en-US" altLang="zh-CN" dirty="0" err="1">
                <a:latin typeface="_5b8b_4f53"/>
              </a:rPr>
              <a:t>MixGraph</a:t>
            </a:r>
            <a:r>
              <a:rPr lang="zh-CN" altLang="en-US" dirty="0">
                <a:latin typeface="_5b8b_4f53"/>
              </a:rPr>
              <a:t>测试中最高减少了</a:t>
            </a:r>
            <a:r>
              <a:rPr lang="en-US" altLang="zh-CN" dirty="0">
                <a:latin typeface="_5b8b_4f53"/>
              </a:rPr>
              <a:t>4.73</a:t>
            </a:r>
            <a:r>
              <a:rPr lang="zh-CN" altLang="en-US" dirty="0">
                <a:latin typeface="_5b8b_4f53"/>
              </a:rPr>
              <a:t>倍。由此可见，</a:t>
            </a:r>
            <a:r>
              <a:rPr lang="en-US" altLang="zh-CN" dirty="0">
                <a:latin typeface="_5b8b_4f53"/>
              </a:rPr>
              <a:t>WALTZ</a:t>
            </a:r>
            <a:r>
              <a:rPr lang="zh-CN" altLang="en-US" dirty="0">
                <a:latin typeface="_5b8b_4f53"/>
              </a:rPr>
              <a:t>在应对多线程并发写入情况下的尾延迟显著降低。</a:t>
            </a:r>
          </a:p>
          <a:p>
            <a:pPr marL="285750" indent="-285750" fontAlgn="base">
              <a:lnSpc>
                <a:spcPct val="150000"/>
              </a:lnSpc>
              <a:spcBef>
                <a:spcPct val="0"/>
              </a:spcBef>
              <a:spcAft>
                <a:spcPct val="0"/>
              </a:spcAft>
              <a:buFont typeface="Wingdings" panose="05000000000000000000" charset="0"/>
              <a:buChar char="q"/>
            </a:pPr>
            <a:r>
              <a:rPr lang="zh-CN" altLang="en-US" dirty="0">
                <a:latin typeface="_5b8b_4f53"/>
              </a:rPr>
              <a:t>吞吐量：在吞吐量方面，</a:t>
            </a:r>
            <a:r>
              <a:rPr lang="en-US" altLang="zh-CN" dirty="0">
                <a:latin typeface="_5b8b_4f53"/>
              </a:rPr>
              <a:t>WALTZ</a:t>
            </a:r>
            <a:r>
              <a:rPr lang="zh-CN" altLang="en-US" dirty="0">
                <a:latin typeface="_5b8b_4f53"/>
              </a:rPr>
              <a:t>通过消除批量写入的同步开销，增加了查询吞吐量，最高提升了</a:t>
            </a:r>
            <a:r>
              <a:rPr lang="en-US" altLang="zh-CN" dirty="0">
                <a:latin typeface="_5b8b_4f53"/>
              </a:rPr>
              <a:t>11.7%</a:t>
            </a:r>
            <a:r>
              <a:rPr lang="zh-CN" altLang="en-US" dirty="0">
                <a:latin typeface="_5b8b_4f53"/>
              </a:rPr>
              <a:t>。在键值分布为</a:t>
            </a:r>
            <a:r>
              <a:rPr lang="en-US" altLang="zh-CN" dirty="0">
                <a:latin typeface="_5b8b_4f53"/>
              </a:rPr>
              <a:t>Zipfian</a:t>
            </a:r>
            <a:r>
              <a:rPr lang="zh-CN" altLang="en-US" dirty="0">
                <a:latin typeface="_5b8b_4f53"/>
              </a:rPr>
              <a:t>的测试中，</a:t>
            </a:r>
            <a:r>
              <a:rPr lang="en-US" altLang="zh-CN" dirty="0">
                <a:latin typeface="_5b8b_4f53"/>
              </a:rPr>
              <a:t>WALTZ</a:t>
            </a:r>
            <a:r>
              <a:rPr lang="zh-CN" altLang="en-US" dirty="0">
                <a:latin typeface="_5b8b_4f53"/>
              </a:rPr>
              <a:t>的查询吞吐量相比</a:t>
            </a:r>
            <a:r>
              <a:rPr lang="en-US" altLang="zh-CN" dirty="0" err="1">
                <a:latin typeface="_5b8b_4f53"/>
              </a:rPr>
              <a:t>ZenFS</a:t>
            </a:r>
            <a:r>
              <a:rPr lang="zh-CN" altLang="en-US" dirty="0">
                <a:latin typeface="_5b8b_4f53"/>
              </a:rPr>
              <a:t>平均提升了</a:t>
            </a:r>
            <a:r>
              <a:rPr lang="en-US" altLang="zh-CN" dirty="0">
                <a:latin typeface="_5b8b_4f53"/>
              </a:rPr>
              <a:t>7.8%</a:t>
            </a:r>
            <a:r>
              <a:rPr lang="zh-CN" altLang="en-US" dirty="0">
                <a:latin typeface="_5b8b_4f53"/>
              </a:rPr>
              <a:t>。</a:t>
            </a:r>
          </a:p>
          <a:p>
            <a:endParaRPr lang="en-US" altLang="zh-CN" b="1" dirty="0"/>
          </a:p>
        </p:txBody>
      </p:sp>
    </p:spTree>
    <p:extLst>
      <p:ext uri="{BB962C8B-B14F-4D97-AF65-F5344CB8AC3E}">
        <p14:creationId xmlns:p14="http://schemas.microsoft.com/office/powerpoint/2010/main" val="19891959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909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总结</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488ABAF1-66EA-4F19-B42F-A2C521EB34A2}"/>
              </a:ext>
            </a:extLst>
          </p:cNvPr>
          <p:cNvSpPr txBox="1"/>
          <p:nvPr/>
        </p:nvSpPr>
        <p:spPr>
          <a:xfrm>
            <a:off x="385590" y="1327788"/>
            <a:ext cx="11140663" cy="3693319"/>
          </a:xfrm>
          <a:prstGeom prst="rect">
            <a:avLst/>
          </a:prstGeom>
          <a:noFill/>
        </p:spPr>
        <p:txBody>
          <a:bodyPr wrap="square">
            <a:spAutoFit/>
          </a:bodyPr>
          <a:lstStyle/>
          <a:p>
            <a:pPr>
              <a:lnSpc>
                <a:spcPct val="150000"/>
              </a:lnSpc>
            </a:pPr>
            <a:r>
              <a:rPr lang="zh-CN" altLang="en-US" b="1" dirty="0">
                <a:solidFill>
                  <a:srgbClr val="374151"/>
                </a:solidFill>
                <a:latin typeface="_5b8b_4f53"/>
              </a:rPr>
              <a:t>优点：</a:t>
            </a:r>
          </a:p>
          <a:p>
            <a:pPr indent="-285750">
              <a:lnSpc>
                <a:spcPct val="150000"/>
              </a:lnSpc>
              <a:buFont typeface="Arial" panose="020B0604020202020204" pitchFamily="34" charset="0"/>
              <a:buChar char="•"/>
            </a:pPr>
            <a:r>
              <a:rPr lang="zh-CN" altLang="en-US" dirty="0">
                <a:solidFill>
                  <a:srgbClr val="374151"/>
                </a:solidFill>
                <a:latin typeface="_5b8b_4f53"/>
              </a:rPr>
              <a:t>寿命：消除盘内写放大，据西数</a:t>
            </a:r>
            <a:r>
              <a:rPr lang="en-US" altLang="zh-CN" dirty="0">
                <a:solidFill>
                  <a:srgbClr val="374151"/>
                </a:solidFill>
                <a:latin typeface="_5b8b_4f53"/>
              </a:rPr>
              <a:t>QLC</a:t>
            </a:r>
            <a:r>
              <a:rPr lang="zh-CN" altLang="en-US" dirty="0">
                <a:solidFill>
                  <a:srgbClr val="374151"/>
                </a:solidFill>
                <a:latin typeface="_5b8b_4f53"/>
              </a:rPr>
              <a:t>盘的产品来看，寿命提升了</a:t>
            </a:r>
            <a:r>
              <a:rPr lang="en-US" altLang="zh-CN" dirty="0">
                <a:solidFill>
                  <a:srgbClr val="374151"/>
                </a:solidFill>
                <a:latin typeface="_5b8b_4f53"/>
              </a:rPr>
              <a:t>4</a:t>
            </a:r>
            <a:r>
              <a:rPr lang="zh-CN" altLang="en-US" dirty="0">
                <a:solidFill>
                  <a:srgbClr val="374151"/>
                </a:solidFill>
                <a:latin typeface="_5b8b_4f53"/>
              </a:rPr>
              <a:t>倍</a:t>
            </a:r>
          </a:p>
          <a:p>
            <a:pPr indent="-285750">
              <a:lnSpc>
                <a:spcPct val="150000"/>
              </a:lnSpc>
              <a:buFont typeface="Arial" panose="020B0604020202020204" pitchFamily="34" charset="0"/>
              <a:buChar char="•"/>
            </a:pPr>
            <a:r>
              <a:rPr lang="zh-CN" altLang="en-US" dirty="0">
                <a:solidFill>
                  <a:srgbClr val="374151"/>
                </a:solidFill>
                <a:latin typeface="_5b8b_4f53"/>
              </a:rPr>
              <a:t>成本：省出了盘内存储映射表所需的</a:t>
            </a:r>
            <a:r>
              <a:rPr lang="en-US" altLang="zh-CN" dirty="0">
                <a:solidFill>
                  <a:srgbClr val="374151"/>
                </a:solidFill>
                <a:latin typeface="_5b8b_4f53"/>
              </a:rPr>
              <a:t>DRAM</a:t>
            </a:r>
            <a:r>
              <a:rPr lang="zh-CN" altLang="en-US" dirty="0">
                <a:solidFill>
                  <a:srgbClr val="374151"/>
                </a:solidFill>
                <a:latin typeface="_5b8b_4f53"/>
              </a:rPr>
              <a:t>空间</a:t>
            </a:r>
            <a:endParaRPr lang="en-US" altLang="zh-CN" dirty="0">
              <a:solidFill>
                <a:srgbClr val="374151"/>
              </a:solidFill>
              <a:latin typeface="_5b8b_4f53"/>
            </a:endParaRPr>
          </a:p>
          <a:p>
            <a:pPr indent="-285750">
              <a:lnSpc>
                <a:spcPct val="150000"/>
              </a:lnSpc>
              <a:buFont typeface="Arial" panose="020B0604020202020204" pitchFamily="34" charset="0"/>
              <a:buChar char="•"/>
            </a:pPr>
            <a:r>
              <a:rPr lang="zh-CN" altLang="en-US" dirty="0">
                <a:solidFill>
                  <a:srgbClr val="374151"/>
                </a:solidFill>
                <a:latin typeface="_5b8b_4f53"/>
              </a:rPr>
              <a:t>性能强：吞吐量提升了</a:t>
            </a:r>
            <a:r>
              <a:rPr lang="en-US" altLang="zh-CN" dirty="0">
                <a:solidFill>
                  <a:srgbClr val="374151"/>
                </a:solidFill>
                <a:latin typeface="_5b8b_4f53"/>
              </a:rPr>
              <a:t>1.5</a:t>
            </a:r>
            <a:r>
              <a:rPr lang="zh-CN" altLang="en-US" dirty="0">
                <a:solidFill>
                  <a:srgbClr val="374151"/>
                </a:solidFill>
                <a:latin typeface="_5b8b_4f53"/>
              </a:rPr>
              <a:t>倍左右。</a:t>
            </a:r>
            <a:endParaRPr lang="en-US" altLang="zh-CN" dirty="0">
              <a:solidFill>
                <a:srgbClr val="374151"/>
              </a:solidFill>
              <a:latin typeface="_5b8b_4f53"/>
            </a:endParaRPr>
          </a:p>
          <a:p>
            <a:pPr indent="-285750">
              <a:lnSpc>
                <a:spcPct val="150000"/>
              </a:lnSpc>
              <a:buFont typeface="Arial" panose="020B0604020202020204" pitchFamily="34" charset="0"/>
              <a:buChar char="•"/>
            </a:pPr>
            <a:r>
              <a:rPr lang="zh-CN" altLang="en-US" dirty="0">
                <a:solidFill>
                  <a:srgbClr val="374151"/>
                </a:solidFill>
                <a:latin typeface="_5b8b_4f53"/>
              </a:rPr>
              <a:t>可预测性：相比传统</a:t>
            </a:r>
            <a:r>
              <a:rPr lang="en-US" altLang="zh-CN" dirty="0">
                <a:solidFill>
                  <a:srgbClr val="374151"/>
                </a:solidFill>
                <a:latin typeface="_5b8b_4f53"/>
              </a:rPr>
              <a:t>SSD</a:t>
            </a:r>
            <a:r>
              <a:rPr lang="zh-CN" altLang="en-US" dirty="0">
                <a:solidFill>
                  <a:srgbClr val="374151"/>
                </a:solidFill>
                <a:latin typeface="_5b8b_4f53"/>
              </a:rPr>
              <a:t>内部操作“黑盒”，延迟更稳定，更容易预测，以及实现更好的数据放置、</a:t>
            </a:r>
            <a:r>
              <a:rPr lang="en-US" altLang="zh-CN" dirty="0">
                <a:solidFill>
                  <a:srgbClr val="374151"/>
                </a:solidFill>
                <a:latin typeface="_5b8b_4f53"/>
              </a:rPr>
              <a:t>IO</a:t>
            </a:r>
            <a:r>
              <a:rPr lang="zh-CN" altLang="en-US" dirty="0">
                <a:solidFill>
                  <a:srgbClr val="374151"/>
                </a:solidFill>
                <a:latin typeface="_5b8b_4f53"/>
              </a:rPr>
              <a:t>调度</a:t>
            </a:r>
          </a:p>
          <a:p>
            <a:pPr>
              <a:lnSpc>
                <a:spcPct val="150000"/>
              </a:lnSpc>
            </a:pPr>
            <a:r>
              <a:rPr lang="zh-CN" altLang="en-US" b="1" dirty="0">
                <a:solidFill>
                  <a:srgbClr val="374151"/>
                </a:solidFill>
                <a:latin typeface="_5b8b_4f53"/>
              </a:rPr>
              <a:t>缺点：</a:t>
            </a:r>
          </a:p>
          <a:p>
            <a:pPr indent="-285750">
              <a:lnSpc>
                <a:spcPct val="150000"/>
              </a:lnSpc>
              <a:buFont typeface="Arial" panose="020B0604020202020204" pitchFamily="34" charset="0"/>
              <a:buChar char="•"/>
            </a:pPr>
            <a:r>
              <a:rPr lang="zh-CN" altLang="en-US" dirty="0">
                <a:solidFill>
                  <a:srgbClr val="374151"/>
                </a:solidFill>
                <a:latin typeface="_5b8b_4f53"/>
              </a:rPr>
              <a:t>需要对存储引擎做改动，有一定的学习成本。与</a:t>
            </a:r>
            <a:r>
              <a:rPr lang="en-US" altLang="zh-CN" dirty="0">
                <a:solidFill>
                  <a:srgbClr val="374151"/>
                </a:solidFill>
                <a:latin typeface="_5b8b_4f53"/>
              </a:rPr>
              <a:t>append</a:t>
            </a:r>
            <a:r>
              <a:rPr lang="zh-CN" altLang="en-US" dirty="0">
                <a:solidFill>
                  <a:srgbClr val="374151"/>
                </a:solidFill>
                <a:latin typeface="_5b8b_4f53"/>
              </a:rPr>
              <a:t>为主的应用进行适配的性价比比较高。</a:t>
            </a:r>
          </a:p>
          <a:p>
            <a:pPr indent="-285750">
              <a:lnSpc>
                <a:spcPct val="150000"/>
              </a:lnSpc>
              <a:buFont typeface="Arial" panose="020B0604020202020204" pitchFamily="34" charset="0"/>
              <a:buChar char="•"/>
            </a:pPr>
            <a:r>
              <a:rPr lang="zh-CN" altLang="en-US" dirty="0">
                <a:solidFill>
                  <a:srgbClr val="374151"/>
                </a:solidFill>
                <a:latin typeface="_5b8b_4f53"/>
              </a:rPr>
              <a:t>场景局限：</a:t>
            </a:r>
            <a:r>
              <a:rPr lang="en-US" altLang="zh-CN" dirty="0">
                <a:solidFill>
                  <a:srgbClr val="374151"/>
                </a:solidFill>
                <a:latin typeface="_5b8b_4f53"/>
              </a:rPr>
              <a:t>KV</a:t>
            </a:r>
            <a:r>
              <a:rPr lang="zh-CN" altLang="en-US" dirty="0">
                <a:solidFill>
                  <a:srgbClr val="374151"/>
                </a:solidFill>
                <a:latin typeface="_5b8b_4f53"/>
              </a:rPr>
              <a:t>、时间序列、向量。</a:t>
            </a:r>
            <a:endParaRPr lang="en-US" altLang="zh-CN" dirty="0">
              <a:solidFill>
                <a:srgbClr val="374151"/>
              </a:solidFill>
              <a:latin typeface="_5b8b_4f53"/>
            </a:endParaRPr>
          </a:p>
          <a:p>
            <a:endParaRPr lang="en-US" altLang="zh-CN" dirty="0"/>
          </a:p>
        </p:txBody>
      </p:sp>
    </p:spTree>
    <p:extLst>
      <p:ext uri="{BB962C8B-B14F-4D97-AF65-F5344CB8AC3E}">
        <p14:creationId xmlns:p14="http://schemas.microsoft.com/office/powerpoint/2010/main" val="33532879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25</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66" name="文本框 65">
            <a:extLst>
              <a:ext uri="{FF2B5EF4-FFF2-40B4-BE49-F238E27FC236}">
                <a16:creationId xmlns:a16="http://schemas.microsoft.com/office/drawing/2014/main" id="{01575266-097C-404D-81E1-951CFDC21DCB}"/>
              </a:ext>
            </a:extLst>
          </p:cNvPr>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67" name="矩形: 圆角 66">
            <a:extLst>
              <a:ext uri="{FF2B5EF4-FFF2-40B4-BE49-F238E27FC236}">
                <a16:creationId xmlns:a16="http://schemas.microsoft.com/office/drawing/2014/main" id="{0AAF68C8-9B60-4EE5-BDEE-3DF9819FF162}"/>
              </a:ext>
            </a:extLst>
          </p:cNvPr>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598D3781-D678-4A44-A66C-8D3B9D7FD8C7}"/>
              </a:ext>
            </a:extLst>
          </p:cNvPr>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30DA32EF-D11F-4CF9-860E-C3CFA00C6079}"/>
              </a:ext>
            </a:extLst>
          </p:cNvPr>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99B758B7-B144-4A81-A83D-E963D33E0186}"/>
              </a:ext>
            </a:extLst>
          </p:cNvPr>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矩形: 圆角 70">
            <a:extLst>
              <a:ext uri="{FF2B5EF4-FFF2-40B4-BE49-F238E27FC236}">
                <a16:creationId xmlns:a16="http://schemas.microsoft.com/office/drawing/2014/main" id="{763B64A6-B166-41EE-849F-23DFA4F17AED}"/>
              </a:ext>
            </a:extLst>
          </p:cNvPr>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圆角 71">
            <a:extLst>
              <a:ext uri="{FF2B5EF4-FFF2-40B4-BE49-F238E27FC236}">
                <a16:creationId xmlns:a16="http://schemas.microsoft.com/office/drawing/2014/main" id="{0871A45D-4F61-4E61-89FD-6E11F25891D8}"/>
              </a:ext>
            </a:extLst>
          </p:cNvPr>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856449D6-A1C2-472D-AD13-604147B03699}"/>
              </a:ext>
            </a:extLst>
          </p:cNvPr>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A57A6FD7-A342-47F4-BE6D-5BA5CD2DE50E}"/>
              </a:ext>
            </a:extLst>
          </p:cNvPr>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a:extLst>
              <a:ext uri="{FF2B5EF4-FFF2-40B4-BE49-F238E27FC236}">
                <a16:creationId xmlns:a16="http://schemas.microsoft.com/office/drawing/2014/main" id="{988C6ADB-B46C-425F-82BD-ACD9CA6FB7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76" name="图片 75">
            <a:extLst>
              <a:ext uri="{FF2B5EF4-FFF2-40B4-BE49-F238E27FC236}">
                <a16:creationId xmlns:a16="http://schemas.microsoft.com/office/drawing/2014/main" id="{B4608348-6D52-4F84-9094-BEBC71B6E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6568454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未来展望</a:t>
            </a: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3" name="文本框 2">
            <a:extLst>
              <a:ext uri="{FF2B5EF4-FFF2-40B4-BE49-F238E27FC236}">
                <a16:creationId xmlns:a16="http://schemas.microsoft.com/office/drawing/2014/main" id="{781DC31C-97BF-06D2-A921-0457D8DF99C0}"/>
              </a:ext>
            </a:extLst>
          </p:cNvPr>
          <p:cNvSpPr txBox="1"/>
          <p:nvPr/>
        </p:nvSpPr>
        <p:spPr>
          <a:xfrm>
            <a:off x="385590" y="1170682"/>
            <a:ext cx="609600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LSM</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类引擎对</a:t>
            </a: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利用</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9" name="文本框 8">
            <a:extLst>
              <a:ext uri="{FF2B5EF4-FFF2-40B4-BE49-F238E27FC236}">
                <a16:creationId xmlns:a16="http://schemas.microsoft.com/office/drawing/2014/main" id="{60CFB4C2-EFDD-1BA2-6ACD-796E2E6D30C7}"/>
              </a:ext>
            </a:extLst>
          </p:cNvPr>
          <p:cNvSpPr txBox="1"/>
          <p:nvPr/>
        </p:nvSpPr>
        <p:spPr>
          <a:xfrm>
            <a:off x="385590" y="1623391"/>
            <a:ext cx="9462279" cy="1453427"/>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en-US" altLang="zh-CN" dirty="0" err="1">
                <a:solidFill>
                  <a:srgbClr val="34495E"/>
                </a:solidFill>
                <a:latin typeface="Ubuntu" panose="020B0504030602030204" pitchFamily="34" charset="0"/>
              </a:rPr>
              <a:t>RocksDB</a:t>
            </a:r>
            <a:r>
              <a:rPr lang="en-US" altLang="zh-CN" dirty="0">
                <a:solidFill>
                  <a:srgbClr val="34495E"/>
                </a:solidFill>
                <a:latin typeface="Ubuntu" panose="020B0504030602030204" pitchFamily="34" charset="0"/>
              </a:rPr>
              <a:t> with </a:t>
            </a:r>
            <a:r>
              <a:rPr lang="en-US" altLang="zh-CN" dirty="0" err="1">
                <a:solidFill>
                  <a:srgbClr val="34495E"/>
                </a:solidFill>
                <a:latin typeface="Ubuntu" panose="020B0504030602030204" pitchFamily="34" charset="0"/>
              </a:rPr>
              <a:t>ZenFS</a:t>
            </a:r>
            <a:r>
              <a:rPr lang="en-US" altLang="zh-CN" dirty="0">
                <a:solidFill>
                  <a:srgbClr val="34495E"/>
                </a:solidFill>
                <a:latin typeface="Ubuntu" panose="020B0504030602030204" pitchFamily="34" charset="0"/>
              </a:rPr>
              <a:t> on ZNS </a:t>
            </a:r>
            <a:r>
              <a:rPr lang="zh-CN" altLang="en-US" dirty="0">
                <a:solidFill>
                  <a:srgbClr val="34495E"/>
                </a:solidFill>
                <a:latin typeface="Ubuntu" panose="020B0504030602030204" pitchFamily="34" charset="0"/>
              </a:rPr>
              <a:t>是一个行之有效的</a:t>
            </a:r>
            <a:r>
              <a:rPr lang="en-US" altLang="zh-CN" dirty="0">
                <a:solidFill>
                  <a:srgbClr val="34495E"/>
                </a:solidFill>
                <a:latin typeface="Ubuntu" panose="020B0504030602030204" pitchFamily="34" charset="0"/>
              </a:rPr>
              <a:t>ZNS</a:t>
            </a:r>
            <a:r>
              <a:rPr lang="zh-CN" altLang="en-US" dirty="0">
                <a:solidFill>
                  <a:srgbClr val="34495E"/>
                </a:solidFill>
                <a:latin typeface="Ubuntu" panose="020B0504030602030204" pitchFamily="34" charset="0"/>
              </a:rPr>
              <a:t>部署案例。</a:t>
            </a:r>
            <a:endParaRPr lang="en-US" altLang="zh-CN" dirty="0">
              <a:solidFill>
                <a:srgbClr val="34495E"/>
              </a:solidFill>
              <a:latin typeface="Ubuntu" panose="020B0504030602030204" pitchFamily="34" charset="0"/>
              <a:sym typeface="+mn-ea"/>
            </a:endParaRP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字节跳动的</a:t>
            </a:r>
            <a:r>
              <a:rPr lang="zh-CN" altLang="en-US" dirty="0">
                <a:solidFill>
                  <a:srgbClr val="34495E"/>
                </a:solidFill>
                <a:latin typeface="Ubuntu" panose="020B0504030602030204" pitchFamily="34" charset="0"/>
              </a:rPr>
              <a:t>单体存储引擎</a:t>
            </a:r>
            <a:r>
              <a:rPr lang="en-US" altLang="zh-CN" dirty="0">
                <a:solidFill>
                  <a:srgbClr val="34495E"/>
                </a:solidFill>
                <a:latin typeface="Ubuntu" panose="020B0504030602030204" pitchFamily="34" charset="0"/>
              </a:rPr>
              <a:t>——</a:t>
            </a:r>
            <a:r>
              <a:rPr lang="en-US" altLang="zh-CN" dirty="0" err="1">
                <a:solidFill>
                  <a:srgbClr val="34495E"/>
                </a:solidFill>
                <a:latin typeface="Ubuntu" panose="020B0504030602030204" pitchFamily="34" charset="0"/>
              </a:rPr>
              <a:t>Terarkdb</a:t>
            </a: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sym typeface="+mn-ea"/>
              </a:rPr>
              <a:t>已投入应用，</a:t>
            </a:r>
            <a:r>
              <a:rPr lang="zh-CN" altLang="en-US" dirty="0">
                <a:solidFill>
                  <a:srgbClr val="34495E"/>
                </a:solidFill>
                <a:latin typeface="Ubuntu" panose="020B0504030602030204" pitchFamily="34" charset="0"/>
              </a:rPr>
              <a:t>向上支撑分布式</a:t>
            </a:r>
            <a:r>
              <a:rPr lang="en-US" altLang="zh-CN" dirty="0">
                <a:solidFill>
                  <a:srgbClr val="34495E"/>
                </a:solidFill>
                <a:latin typeface="Ubuntu" panose="020B0504030602030204" pitchFamily="34" charset="0"/>
              </a:rPr>
              <a:t>KV</a:t>
            </a:r>
            <a:r>
              <a:rPr lang="zh-CN" altLang="en-US" dirty="0">
                <a:solidFill>
                  <a:srgbClr val="34495E"/>
                </a:solidFill>
                <a:latin typeface="Ubuntu" panose="020B0504030602030204" pitchFamily="34" charset="0"/>
              </a:rPr>
              <a:t>存储系统</a:t>
            </a:r>
            <a:r>
              <a:rPr lang="en-US" altLang="zh-CN" b="0" i="0" dirty="0">
                <a:solidFill>
                  <a:srgbClr val="222222"/>
                </a:solidFill>
                <a:effectLst/>
                <a:latin typeface="PingFangSC-Regular"/>
              </a:rPr>
              <a:t>Abase</a:t>
            </a:r>
            <a:r>
              <a:rPr lang="zh-CN" altLang="en-US"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sym typeface="+mn-ea"/>
              </a:rPr>
              <a:t>其</a:t>
            </a:r>
            <a:r>
              <a:rPr lang="zh-CN" altLang="en-US" dirty="0">
                <a:solidFill>
                  <a:srgbClr val="34495E"/>
                </a:solidFill>
                <a:latin typeface="Ubuntu" panose="020B0504030602030204" pitchFamily="34" charset="0"/>
              </a:rPr>
              <a:t>向下结合</a:t>
            </a:r>
            <a:r>
              <a:rPr lang="en-US" altLang="zh-CN" dirty="0">
                <a:solidFill>
                  <a:srgbClr val="34495E"/>
                </a:solidFill>
                <a:latin typeface="Ubuntu" panose="020B0504030602030204" pitchFamily="34" charset="0"/>
              </a:rPr>
              <a:t>SSD+ZNS+DPU</a:t>
            </a:r>
            <a:r>
              <a:rPr lang="zh-CN" altLang="en-US" dirty="0">
                <a:solidFill>
                  <a:srgbClr val="34495E"/>
                </a:solidFill>
                <a:latin typeface="Ubuntu" panose="020B0504030602030204" pitchFamily="34" charset="0"/>
              </a:rPr>
              <a:t>，压榨硬件性能。</a:t>
            </a: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rPr>
              <a:t>，</a:t>
            </a: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 name="文本框 10">
            <a:extLst>
              <a:ext uri="{FF2B5EF4-FFF2-40B4-BE49-F238E27FC236}">
                <a16:creationId xmlns:a16="http://schemas.microsoft.com/office/drawing/2014/main" id="{3E809263-3652-FEC8-C7A5-7D969DB2653A}"/>
              </a:ext>
            </a:extLst>
          </p:cNvPr>
          <p:cNvSpPr txBox="1"/>
          <p:nvPr/>
        </p:nvSpPr>
        <p:spPr>
          <a:xfrm>
            <a:off x="385590" y="3286421"/>
            <a:ext cx="609600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一些设想</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5" name="文本框 14">
            <a:extLst>
              <a:ext uri="{FF2B5EF4-FFF2-40B4-BE49-F238E27FC236}">
                <a16:creationId xmlns:a16="http://schemas.microsoft.com/office/drawing/2014/main" id="{A42DD39C-9468-4C42-1F98-C6F771CE0FF2}"/>
              </a:ext>
            </a:extLst>
          </p:cNvPr>
          <p:cNvSpPr txBox="1"/>
          <p:nvPr/>
        </p:nvSpPr>
        <p:spPr>
          <a:xfrm>
            <a:off x="396240" y="3758349"/>
            <a:ext cx="9060180" cy="1697131"/>
          </a:xfrm>
          <a:prstGeom prst="rect">
            <a:avLst/>
          </a:prstGeom>
          <a:noFill/>
        </p:spPr>
        <p:txBody>
          <a:bodyPr wrap="square">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zh-CN" altLang="en-US" dirty="0">
                <a:solidFill>
                  <a:srgbClr val="34495E"/>
                </a:solidFill>
                <a:latin typeface="Ubuntu" panose="020B0504030602030204" pitchFamily="34" charset="0"/>
              </a:rPr>
              <a:t>对上述路线的优化，终极目标：</a:t>
            </a:r>
            <a:r>
              <a:rPr lang="en-US" altLang="zh-CN" dirty="0">
                <a:solidFill>
                  <a:srgbClr val="34495E"/>
                </a:solidFill>
                <a:latin typeface="Ubuntu" panose="020B0504030602030204" pitchFamily="34" charset="0"/>
              </a:rPr>
              <a:t>LSM GC = SSD GC</a:t>
            </a:r>
          </a:p>
          <a:p>
            <a:pPr marL="285750" indent="-285750" eaLnBrk="0" fontAlgn="base" hangingPunct="0">
              <a:lnSpc>
                <a:spcPct val="150000"/>
              </a:lnSpc>
              <a:spcBef>
                <a:spcPct val="0"/>
              </a:spcBef>
              <a:spcAft>
                <a:spcPct val="0"/>
              </a:spcAft>
              <a:buFont typeface="Arial" panose="020B0604020202020204" pitchFamily="34" charset="0"/>
              <a:buChar char="•"/>
            </a:pPr>
            <a:r>
              <a:rPr lang="zh-CN" altLang="en-US" dirty="0">
                <a:solidFill>
                  <a:srgbClr val="34495E"/>
                </a:solidFill>
                <a:latin typeface="Ubuntu" panose="020B0504030602030204" pitchFamily="34" charset="0"/>
              </a:rPr>
              <a:t>一个通用的裸盘</a:t>
            </a:r>
            <a:r>
              <a:rPr lang="en-US" altLang="zh-CN" dirty="0">
                <a:solidFill>
                  <a:srgbClr val="34495E"/>
                </a:solidFill>
                <a:latin typeface="Ubuntu" panose="020B0504030602030204" pitchFamily="34" charset="0"/>
              </a:rPr>
              <a:t>IO</a:t>
            </a:r>
            <a:r>
              <a:rPr lang="zh-CN" altLang="en-US" dirty="0">
                <a:solidFill>
                  <a:srgbClr val="34495E"/>
                </a:solidFill>
                <a:latin typeface="Ubuntu" panose="020B0504030602030204" pitchFamily="34" charset="0"/>
              </a:rPr>
              <a:t>层：</a:t>
            </a:r>
            <a:r>
              <a:rPr lang="en-US" altLang="zh-CN" b="0" i="0" dirty="0">
                <a:solidFill>
                  <a:srgbClr val="191B1F"/>
                </a:solidFill>
                <a:effectLst/>
                <a:latin typeface="-apple-system"/>
              </a:rPr>
              <a:t> Optane SSD </a:t>
            </a:r>
            <a:r>
              <a:rPr lang="zh-CN" altLang="en-US" b="0" i="0" dirty="0">
                <a:solidFill>
                  <a:srgbClr val="191B1F"/>
                </a:solidFill>
                <a:effectLst/>
                <a:latin typeface="-apple-system"/>
              </a:rPr>
              <a:t>，</a:t>
            </a:r>
            <a:r>
              <a:rPr lang="en-US" altLang="zh-CN" b="0" i="0" dirty="0">
                <a:solidFill>
                  <a:srgbClr val="191B1F"/>
                </a:solidFill>
                <a:effectLst/>
                <a:latin typeface="-apple-system"/>
              </a:rPr>
              <a:t>TLC/QLC SSD </a:t>
            </a:r>
            <a:r>
              <a:rPr lang="zh-CN" altLang="en-US" dirty="0">
                <a:solidFill>
                  <a:srgbClr val="191B1F"/>
                </a:solidFill>
                <a:latin typeface="-apple-system"/>
              </a:rPr>
              <a:t>，</a:t>
            </a:r>
            <a:r>
              <a:rPr lang="en-US" altLang="zh-CN" b="0" i="0" dirty="0">
                <a:solidFill>
                  <a:srgbClr val="191B1F"/>
                </a:solidFill>
                <a:effectLst/>
                <a:latin typeface="-apple-system"/>
              </a:rPr>
              <a:t>ZNS</a:t>
            </a:r>
            <a:r>
              <a:rPr lang="zh-CN" altLang="en-US" b="0" i="0" dirty="0">
                <a:solidFill>
                  <a:srgbClr val="191B1F"/>
                </a:solidFill>
                <a:effectLst/>
                <a:latin typeface="-apple-system"/>
              </a:rPr>
              <a:t>，</a:t>
            </a:r>
            <a:r>
              <a:rPr lang="en-US" altLang="zh-CN" b="0" i="0" dirty="0">
                <a:solidFill>
                  <a:srgbClr val="191B1F"/>
                </a:solidFill>
                <a:effectLst/>
                <a:latin typeface="-apple-system"/>
              </a:rPr>
              <a:t>…</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zh-CN" dirty="0">
                <a:solidFill>
                  <a:srgbClr val="34495E"/>
                </a:solidFill>
                <a:latin typeface="Ubuntu" panose="020B0504030602030204" pitchFamily="34" charset="0"/>
              </a:rPr>
              <a:t>Zone</a:t>
            </a:r>
            <a:r>
              <a:rPr lang="zh-CN" altLang="en-US" dirty="0">
                <a:solidFill>
                  <a:srgbClr val="34495E"/>
                </a:solidFill>
                <a:latin typeface="Ubuntu" panose="020B0504030602030204" pitchFamily="34" charset="0"/>
              </a:rPr>
              <a:t> </a:t>
            </a:r>
            <a:r>
              <a:rPr lang="en-US" altLang="zh-CN" dirty="0">
                <a:solidFill>
                  <a:srgbClr val="34495E"/>
                </a:solidFill>
                <a:latin typeface="Ubuntu" panose="020B0504030602030204" pitchFamily="34" charset="0"/>
              </a:rPr>
              <a:t>size</a:t>
            </a:r>
            <a:r>
              <a:rPr lang="zh-CN" altLang="en-US" dirty="0">
                <a:solidFill>
                  <a:srgbClr val="34495E"/>
                </a:solidFill>
                <a:latin typeface="Ubuntu" panose="020B0504030602030204" pitchFamily="34" charset="0"/>
              </a:rPr>
              <a:t>：</a:t>
            </a:r>
            <a:r>
              <a:rPr lang="en-US" altLang="zh-CN" dirty="0">
                <a:solidFill>
                  <a:srgbClr val="34495E"/>
                </a:solidFill>
                <a:latin typeface="Ubuntu" panose="020B0504030602030204" pitchFamily="34" charset="0"/>
              </a:rPr>
              <a:t>Small zone</a:t>
            </a:r>
            <a:r>
              <a:rPr lang="zh-CN" altLang="en-US" dirty="0">
                <a:solidFill>
                  <a:srgbClr val="34495E"/>
                </a:solidFill>
                <a:latin typeface="Ubuntu" panose="020B0504030602030204" pitchFamily="34" charset="0"/>
              </a:rPr>
              <a:t>，例如</a:t>
            </a:r>
            <a:r>
              <a:rPr lang="en-US" altLang="zh-CN" dirty="0">
                <a:solidFill>
                  <a:srgbClr val="34495E"/>
                </a:solidFill>
                <a:latin typeface="Ubuntu" panose="020B0504030602030204" pitchFamily="34" charset="0"/>
              </a:rPr>
              <a:t>96MB</a:t>
            </a:r>
            <a:r>
              <a:rPr lang="zh-CN" altLang="en-US" dirty="0">
                <a:solidFill>
                  <a:srgbClr val="34495E"/>
                </a:solidFill>
                <a:latin typeface="Ubuntu" panose="020B0504030602030204" pitchFamily="34" charset="0"/>
              </a:rPr>
              <a:t>。</a:t>
            </a:r>
            <a:r>
              <a:rPr lang="en-US" altLang="zh-CN"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rPr>
              <a:t>偏硬件</a:t>
            </a:r>
            <a:r>
              <a:rPr lang="en-US" altLang="zh-CN" dirty="0">
                <a:solidFill>
                  <a:srgbClr val="34495E"/>
                </a:solidFill>
                <a:latin typeface="Ubuntu" panose="020B0504030602030204" pitchFamily="34" charset="0"/>
              </a:rPr>
              <a:t>)</a:t>
            </a:r>
          </a:p>
          <a:p>
            <a:pPr eaLnBrk="0" fontAlgn="base" hangingPunct="0">
              <a:lnSpc>
                <a:spcPct val="150000"/>
              </a:lnSpc>
              <a:spcBef>
                <a:spcPct val="0"/>
              </a:spcBef>
              <a:spcAft>
                <a:spcPct val="0"/>
              </a:spcAft>
            </a:pPr>
            <a:r>
              <a:rPr lang="en-US" altLang="zh-CN" dirty="0">
                <a:solidFill>
                  <a:srgbClr val="34495E"/>
                </a:solidFill>
                <a:latin typeface="Ubuntu" panose="020B0504030602030204" pitchFamily="34" charset="0"/>
              </a:rPr>
              <a:t>… </a:t>
            </a:r>
            <a:endParaRPr lang="zh-CN" altLang="en-US" dirty="0">
              <a:solidFill>
                <a:srgbClr val="34495E"/>
              </a:solidFill>
              <a:latin typeface="Ubuntu" panose="020B0504030602030204" pitchFamily="34" charset="0"/>
            </a:endParaRPr>
          </a:p>
        </p:txBody>
      </p:sp>
    </p:spTree>
    <p:extLst>
      <p:ext uri="{BB962C8B-B14F-4D97-AF65-F5344CB8AC3E}">
        <p14:creationId xmlns:p14="http://schemas.microsoft.com/office/powerpoint/2010/main" val="10847319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相关文献</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40055" y="1088390"/>
            <a:ext cx="6951980" cy="460375"/>
          </a:xfrm>
          <a:prstGeom prst="rect">
            <a:avLst/>
          </a:prstGeom>
          <a:noFill/>
        </p:spPr>
        <p:txBody>
          <a:bodyPr wrap="square" rtlCol="0">
            <a:spAutoFit/>
          </a:bodyPr>
          <a:lstStyle/>
          <a:p>
            <a:r>
              <a:rPr lang="en-US" altLang="zh-CN" sz="2400" dirty="0">
                <a:solidFill>
                  <a:srgbClr val="4747BA"/>
                </a:solidFill>
                <a:ea typeface="+mn-lt"/>
                <a:cs typeface="Times New Roman" panose="02020603050405020304" pitchFamily="18" charset="0"/>
              </a:rPr>
              <a:t>ZNS</a:t>
            </a:r>
            <a:r>
              <a:rPr lang="zh-CN" altLang="en-US" sz="2400" dirty="0">
                <a:solidFill>
                  <a:srgbClr val="4747BA"/>
                </a:solidFill>
                <a:ea typeface="+mn-lt"/>
                <a:cs typeface="Times New Roman" panose="02020603050405020304" pitchFamily="18" charset="0"/>
              </a:rPr>
              <a:t>相关文献：</a:t>
            </a:r>
            <a:endParaRPr lang="en-US" altLang="zh-CN" sz="2400" dirty="0">
              <a:solidFill>
                <a:srgbClr val="4747BA"/>
              </a:solidFill>
              <a:ea typeface="+mn-lt"/>
              <a:cs typeface="Times New Roman" panose="02020603050405020304" pitchFamily="18" charset="0"/>
            </a:endParaRPr>
          </a:p>
        </p:txBody>
      </p:sp>
      <p:sp>
        <p:nvSpPr>
          <p:cNvPr id="11" name="文本框 10"/>
          <p:cNvSpPr txBox="1"/>
          <p:nvPr/>
        </p:nvSpPr>
        <p:spPr>
          <a:xfrm>
            <a:off x="440055" y="1666450"/>
            <a:ext cx="9407814" cy="4662110"/>
          </a:xfrm>
          <a:prstGeom prst="rect">
            <a:avLst/>
          </a:prstGeom>
          <a:noFill/>
        </p:spPr>
        <p:txBody>
          <a:bodyPr wrap="square" rtlCol="0">
            <a:spAutoFit/>
          </a:bodyPr>
          <a:lstStyle/>
          <a:p>
            <a:pPr indent="-285750">
              <a:lnSpc>
                <a:spcPct val="150000"/>
              </a:lnSpc>
              <a:buFont typeface="Wingdings" panose="05000000000000000000" charset="0"/>
              <a:buChar char="q"/>
            </a:pPr>
            <a:r>
              <a:rPr lang="en-US" altLang="zh-CN" sz="2000" dirty="0"/>
              <a:t>ZNS: Avoiding the Block Interface Tax for Flash-based SSDs</a:t>
            </a:r>
          </a:p>
          <a:p>
            <a:pPr indent="-285750">
              <a:lnSpc>
                <a:spcPct val="150000"/>
              </a:lnSpc>
              <a:buFont typeface="Wingdings" panose="05000000000000000000" charset="0"/>
              <a:buChar char="q"/>
            </a:pPr>
            <a:r>
              <a:rPr lang="en-US" altLang="zh-CN" sz="2000" dirty="0"/>
              <a:t>ZNS+: Advanced Zoned Namespace Interface for Supporting In-Storage Zone Compaction</a:t>
            </a:r>
          </a:p>
          <a:p>
            <a:pPr indent="-285750">
              <a:lnSpc>
                <a:spcPct val="150000"/>
              </a:lnSpc>
              <a:buFont typeface="Wingdings" panose="05000000000000000000" charset="0"/>
              <a:buChar char="q"/>
            </a:pPr>
            <a:r>
              <a:rPr lang="en-US" altLang="zh-CN" sz="2000" dirty="0" err="1"/>
              <a:t>eZNS</a:t>
            </a:r>
            <a:r>
              <a:rPr lang="zh-CN" altLang="en-US" sz="2000" dirty="0"/>
              <a:t>：</a:t>
            </a:r>
            <a:r>
              <a:rPr lang="en-US" altLang="zh-CN" sz="2000" dirty="0"/>
              <a:t>An Elastic Zoned Namespace for Commodity ZNS SSDs</a:t>
            </a:r>
          </a:p>
          <a:p>
            <a:pPr indent="-285750">
              <a:lnSpc>
                <a:spcPct val="150000"/>
              </a:lnSpc>
              <a:buFont typeface="Wingdings" panose="05000000000000000000" charset="0"/>
              <a:buChar char="q"/>
            </a:pPr>
            <a:r>
              <a:rPr lang="en-US" altLang="zh-CN" sz="2000" dirty="0" err="1"/>
              <a:t>ZNSwap</a:t>
            </a:r>
            <a:r>
              <a:rPr lang="en-US" altLang="zh-CN" sz="2000" dirty="0"/>
              <a:t>: </a:t>
            </a:r>
            <a:r>
              <a:rPr lang="en-US" altLang="zh-CN" sz="2000" dirty="0" err="1"/>
              <a:t>ZNSwap</a:t>
            </a:r>
            <a:r>
              <a:rPr lang="en-US" altLang="zh-CN" sz="2000" dirty="0"/>
              <a:t>: un-Block your Swap</a:t>
            </a:r>
          </a:p>
          <a:p>
            <a:pPr indent="-285750">
              <a:lnSpc>
                <a:spcPct val="150000"/>
              </a:lnSpc>
              <a:buFont typeface="Wingdings" panose="05000000000000000000" charset="0"/>
              <a:buChar char="q"/>
            </a:pPr>
            <a:r>
              <a:rPr lang="en-US" altLang="zh-CN" sz="2000" dirty="0"/>
              <a:t>WALTZ</a:t>
            </a:r>
            <a:r>
              <a:rPr lang="zh-CN" altLang="en-US" sz="2000" dirty="0"/>
              <a:t>：</a:t>
            </a:r>
            <a:r>
              <a:rPr lang="en-US" altLang="zh-CN" sz="2000" dirty="0"/>
              <a:t>Leveraging Zone Append to Tighten the Tail Latency of LSM Tree on ZNS SSD</a:t>
            </a:r>
          </a:p>
          <a:p>
            <a:pPr indent="-285750">
              <a:lnSpc>
                <a:spcPct val="150000"/>
              </a:lnSpc>
              <a:buFont typeface="Wingdings" panose="05000000000000000000" charset="0"/>
              <a:buChar char="q"/>
            </a:pPr>
            <a:endParaRPr lang="en-US" altLang="zh-CN" sz="2000" dirty="0"/>
          </a:p>
          <a:p>
            <a:pPr indent="-285750">
              <a:lnSpc>
                <a:spcPct val="150000"/>
              </a:lnSpc>
              <a:buFont typeface="Wingdings" panose="05000000000000000000" charset="0"/>
              <a:buChar char="q"/>
            </a:pPr>
            <a:r>
              <a:rPr lang="en-US" altLang="zh-CN" sz="2000" dirty="0"/>
              <a:t>……</a:t>
            </a:r>
          </a:p>
          <a:p>
            <a:pPr indent="-285750">
              <a:lnSpc>
                <a:spcPct val="150000"/>
              </a:lnSpc>
              <a:buFont typeface="Wingdings" panose="05000000000000000000" charset="0"/>
              <a:buChar char="q"/>
            </a:pPr>
            <a:endParaRPr lang="zh-CN" altLang="en-US" sz="2000" dirty="0"/>
          </a:p>
        </p:txBody>
      </p:sp>
      <p:sp>
        <p:nvSpPr>
          <p:cNvPr id="13"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909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相关文献</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488ABAF1-66EA-4F19-B42F-A2C521EB34A2}"/>
              </a:ext>
            </a:extLst>
          </p:cNvPr>
          <p:cNvSpPr txBox="1"/>
          <p:nvPr/>
        </p:nvSpPr>
        <p:spPr>
          <a:xfrm>
            <a:off x="385589" y="1327788"/>
            <a:ext cx="11140663" cy="4559390"/>
          </a:xfrm>
          <a:prstGeom prst="rect">
            <a:avLst/>
          </a:prstGeom>
          <a:noFill/>
        </p:spPr>
        <p:txBody>
          <a:bodyPr wrap="square">
            <a:spAutoFit/>
          </a:bodyPr>
          <a:lstStyle/>
          <a:p>
            <a:pPr>
              <a:lnSpc>
                <a:spcPct val="150000"/>
              </a:lnSpc>
            </a:pPr>
            <a:r>
              <a:rPr lang="en-US" altLang="zh-CN" sz="2800" dirty="0">
                <a:solidFill>
                  <a:srgbClr val="4747BA"/>
                </a:solidFill>
                <a:ea typeface="+mn-lt"/>
                <a:cs typeface="Times New Roman" panose="02020603050405020304" pitchFamily="18" charset="0"/>
              </a:rPr>
              <a:t>FAST‘24 </a:t>
            </a:r>
            <a:r>
              <a:rPr lang="zh-CN" altLang="en-US" sz="2800" dirty="0">
                <a:solidFill>
                  <a:srgbClr val="4747BA"/>
                </a:solidFill>
                <a:ea typeface="+mn-lt"/>
                <a:cs typeface="Times New Roman" panose="02020603050405020304" pitchFamily="18" charset="0"/>
              </a:rPr>
              <a:t>中提及</a:t>
            </a:r>
            <a:r>
              <a:rPr lang="en-US" altLang="zh-CN" sz="2800" dirty="0">
                <a:solidFill>
                  <a:srgbClr val="4747BA"/>
                </a:solidFill>
                <a:ea typeface="+mn-lt"/>
                <a:cs typeface="Times New Roman" panose="02020603050405020304" pitchFamily="18" charset="0"/>
              </a:rPr>
              <a:t> ZNS</a:t>
            </a:r>
            <a:r>
              <a:rPr lang="zh-CN" altLang="en-US" sz="2800" dirty="0">
                <a:solidFill>
                  <a:srgbClr val="4747BA"/>
                </a:solidFill>
                <a:ea typeface="+mn-lt"/>
                <a:cs typeface="Times New Roman" panose="02020603050405020304" pitchFamily="18" charset="0"/>
              </a:rPr>
              <a:t>的文章</a:t>
            </a:r>
            <a:r>
              <a:rPr lang="en-US" altLang="zh-CN" sz="2800" dirty="0">
                <a:solidFill>
                  <a:srgbClr val="4747BA"/>
                </a:solidFill>
                <a:ea typeface="+mn-lt"/>
                <a:cs typeface="Times New Roman" panose="02020603050405020304" pitchFamily="18" charset="0"/>
              </a:rPr>
              <a:t>:</a:t>
            </a:r>
            <a:endParaRPr lang="zh-CN" altLang="en-US" sz="2800" dirty="0">
              <a:solidFill>
                <a:srgbClr val="4747BA"/>
              </a:solidFill>
              <a:ea typeface="+mn-lt"/>
              <a:cs typeface="Times New Roman" panose="02020603050405020304" pitchFamily="18" charset="0"/>
            </a:endParaRPr>
          </a:p>
          <a:p>
            <a:pPr>
              <a:lnSpc>
                <a:spcPct val="150000"/>
              </a:lnSpc>
            </a:pPr>
            <a:r>
              <a:rPr lang="en-US" altLang="zh-CN" sz="2400" dirty="0">
                <a:solidFill>
                  <a:srgbClr val="374151"/>
                </a:solidFill>
                <a:latin typeface="_5b8b_4f53"/>
              </a:rPr>
              <a:t>1. I/O </a:t>
            </a:r>
            <a:r>
              <a:rPr lang="en-US" altLang="zh-CN" sz="2400" dirty="0" err="1">
                <a:solidFill>
                  <a:srgbClr val="374151"/>
                </a:solidFill>
                <a:latin typeface="_5b8b_4f53"/>
              </a:rPr>
              <a:t>Passthru</a:t>
            </a:r>
            <a:r>
              <a:rPr lang="en-US" altLang="zh-CN" sz="2400" dirty="0">
                <a:solidFill>
                  <a:srgbClr val="374151"/>
                </a:solidFill>
                <a:latin typeface="_5b8b_4f53"/>
              </a:rPr>
              <a:t>: Upstreaming a flexible and efficient I/O Path in Linux</a:t>
            </a:r>
          </a:p>
          <a:p>
            <a:pPr>
              <a:lnSpc>
                <a:spcPct val="150000"/>
              </a:lnSpc>
            </a:pPr>
            <a:r>
              <a:rPr lang="en-US" altLang="zh-CN" sz="2400" dirty="0">
                <a:solidFill>
                  <a:srgbClr val="374151"/>
                </a:solidFill>
                <a:latin typeface="_5b8b_4f53"/>
              </a:rPr>
              <a:t>2. RFUSE: Modernizing </a:t>
            </a:r>
            <a:r>
              <a:rPr lang="en-US" altLang="zh-CN" sz="2400" dirty="0" err="1">
                <a:solidFill>
                  <a:srgbClr val="374151"/>
                </a:solidFill>
                <a:latin typeface="_5b8b_4f53"/>
              </a:rPr>
              <a:t>Userspace</a:t>
            </a:r>
            <a:r>
              <a:rPr lang="en-US" altLang="zh-CN" sz="2400" dirty="0">
                <a:solidFill>
                  <a:srgbClr val="374151"/>
                </a:solidFill>
                <a:latin typeface="_5b8b_4f53"/>
              </a:rPr>
              <a:t> Filesystem Framework through Scalable Kernel-</a:t>
            </a:r>
            <a:r>
              <a:rPr lang="en-US" altLang="zh-CN" sz="2400" dirty="0" err="1">
                <a:solidFill>
                  <a:srgbClr val="374151"/>
                </a:solidFill>
                <a:latin typeface="_5b8b_4f53"/>
              </a:rPr>
              <a:t>Userspace</a:t>
            </a:r>
            <a:r>
              <a:rPr lang="en-US" altLang="zh-CN" sz="2400" dirty="0">
                <a:solidFill>
                  <a:srgbClr val="374151"/>
                </a:solidFill>
                <a:latin typeface="_5b8b_4f53"/>
              </a:rPr>
              <a:t> Communication</a:t>
            </a:r>
          </a:p>
          <a:p>
            <a:pPr>
              <a:lnSpc>
                <a:spcPct val="150000"/>
              </a:lnSpc>
            </a:pPr>
            <a:r>
              <a:rPr lang="en-US" altLang="zh-CN" sz="2400" dirty="0">
                <a:solidFill>
                  <a:srgbClr val="374151"/>
                </a:solidFill>
                <a:latin typeface="_5b8b_4f53"/>
              </a:rPr>
              <a:t>3. MIDAS: Minimizing Write Amplification in Log-Structured Systems through Adaptive Group Number and Size Configuration </a:t>
            </a:r>
          </a:p>
          <a:p>
            <a:pPr>
              <a:lnSpc>
                <a:spcPct val="150000"/>
              </a:lnSpc>
            </a:pPr>
            <a:r>
              <a:rPr lang="en-US" altLang="zh-CN" sz="2400" dirty="0">
                <a:solidFill>
                  <a:srgbClr val="374151"/>
                </a:solidFill>
                <a:latin typeface="_5b8b_4f53"/>
              </a:rPr>
              <a:t>4. The Design and Implementation of a Capacity-Variant Storage System</a:t>
            </a:r>
          </a:p>
          <a:p>
            <a:pPr>
              <a:lnSpc>
                <a:spcPct val="150000"/>
              </a:lnSpc>
            </a:pPr>
            <a:endParaRPr lang="en-US" altLang="zh-CN" sz="2400" dirty="0">
              <a:solidFill>
                <a:srgbClr val="374151"/>
              </a:solidFill>
              <a:latin typeface="_5b8b_4f53"/>
            </a:endParaRPr>
          </a:p>
        </p:txBody>
      </p:sp>
    </p:spTree>
    <p:extLst>
      <p:ext uri="{BB962C8B-B14F-4D97-AF65-F5344CB8AC3E}">
        <p14:creationId xmlns:p14="http://schemas.microsoft.com/office/powerpoint/2010/main" val="196799331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a:extLst>
              <a:ext uri="{FF2B5EF4-FFF2-40B4-BE49-F238E27FC236}">
                <a16:creationId xmlns:a16="http://schemas.microsoft.com/office/drawing/2014/main" id="{41291BC8-BAF3-496D-6C37-8B6EEABE8583}"/>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9" name="文本框 8">
            <a:extLst>
              <a:ext uri="{FF2B5EF4-FFF2-40B4-BE49-F238E27FC236}">
                <a16:creationId xmlns:a16="http://schemas.microsoft.com/office/drawing/2014/main" id="{5A364727-F676-A371-B1D9-DE6CFE5451C8}"/>
              </a:ext>
            </a:extLst>
          </p:cNvPr>
          <p:cNvSpPr txBox="1"/>
          <p:nvPr/>
        </p:nvSpPr>
        <p:spPr>
          <a:xfrm>
            <a:off x="440053" y="3411299"/>
            <a:ext cx="1593462" cy="369332"/>
          </a:xfrm>
          <a:prstGeom prst="rect">
            <a:avLst/>
          </a:prstGeom>
          <a:noFill/>
        </p:spPr>
        <p:txBody>
          <a:bodyPr wrap="square">
            <a:spAutoFit/>
          </a:bodyPr>
          <a:lstStyle/>
          <a:p>
            <a:r>
              <a:rPr lang="en-US" altLang="zh-CN" sz="1800" b="1" dirty="0">
                <a:solidFill>
                  <a:srgbClr val="4747BA"/>
                </a:solidFill>
                <a:ea typeface="+mn-lt"/>
                <a:cs typeface="Times New Roman" panose="02020603050405020304" charset="0"/>
              </a:rPr>
              <a:t>ZNS</a:t>
            </a:r>
            <a:r>
              <a:rPr lang="en-US" altLang="zh-CN" b="1" dirty="0">
                <a:solidFill>
                  <a:srgbClr val="4747BA"/>
                </a:solidFill>
                <a:ea typeface="+mn-lt"/>
                <a:cs typeface="Times New Roman" panose="02020603050405020304" charset="0"/>
              </a:rPr>
              <a:t> SSD</a:t>
            </a:r>
            <a:endParaRPr lang="en-US" altLang="zh-CN" sz="1800" b="1" dirty="0">
              <a:solidFill>
                <a:srgbClr val="4747BA"/>
              </a:solidFill>
              <a:ea typeface="+mn-lt"/>
              <a:cs typeface="Times New Roman" panose="02020603050405020304" charset="0"/>
            </a:endParaRPr>
          </a:p>
        </p:txBody>
      </p:sp>
      <p:sp>
        <p:nvSpPr>
          <p:cNvPr id="11" name="文本框 10">
            <a:extLst>
              <a:ext uri="{FF2B5EF4-FFF2-40B4-BE49-F238E27FC236}">
                <a16:creationId xmlns:a16="http://schemas.microsoft.com/office/drawing/2014/main" id="{EE77C4F7-936E-CBC4-D6AC-980A1C5A66F9}"/>
              </a:ext>
            </a:extLst>
          </p:cNvPr>
          <p:cNvSpPr txBox="1"/>
          <p:nvPr/>
        </p:nvSpPr>
        <p:spPr>
          <a:xfrm>
            <a:off x="448571" y="3886327"/>
            <a:ext cx="11187839" cy="1864293"/>
          </a:xfrm>
          <a:prstGeom prst="rect">
            <a:avLst/>
          </a:prstGeom>
          <a:noFill/>
        </p:spPr>
        <p:txBody>
          <a:bodyPr wrap="square">
            <a:spAutoFit/>
          </a:bodyPr>
          <a:lstStyle/>
          <a:p>
            <a:pPr>
              <a:lnSpc>
                <a:spcPct val="130000"/>
              </a:lnSpc>
            </a:pPr>
            <a:r>
              <a:rPr lang="en-US" altLang="zh-CN" dirty="0">
                <a:latin typeface="_5b8b_4f53"/>
              </a:rPr>
              <a:t>ZNS</a:t>
            </a:r>
            <a:r>
              <a:rPr lang="zh-CN" altLang="en-US" dirty="0">
                <a:latin typeface="_5b8b_4f53"/>
              </a:rPr>
              <a:t>（</a:t>
            </a:r>
            <a:r>
              <a:rPr lang="en-US" altLang="zh-CN" dirty="0">
                <a:latin typeface="_5b8b_4f53"/>
              </a:rPr>
              <a:t>Zone </a:t>
            </a:r>
            <a:r>
              <a:rPr lang="en-US" altLang="zh-CN" dirty="0" err="1">
                <a:latin typeface="_5b8b_4f53"/>
              </a:rPr>
              <a:t>NameSpace</a:t>
            </a:r>
            <a:r>
              <a:rPr lang="zh-CN" altLang="en-US" dirty="0">
                <a:latin typeface="_5b8b_4f53"/>
              </a:rPr>
              <a:t>）</a:t>
            </a:r>
            <a:r>
              <a:rPr lang="en-US" altLang="zh-CN" dirty="0">
                <a:latin typeface="_5b8b_4f53"/>
              </a:rPr>
              <a:t>SSD</a:t>
            </a:r>
            <a:r>
              <a:rPr lang="zh-CN" altLang="en-US" dirty="0">
                <a:latin typeface="_5b8b_4f53"/>
              </a:rPr>
              <a:t>把传统</a:t>
            </a:r>
            <a:r>
              <a:rPr lang="en-US" altLang="zh-CN" dirty="0">
                <a:latin typeface="_5b8b_4f53"/>
              </a:rPr>
              <a:t>SSD</a:t>
            </a:r>
            <a:r>
              <a:rPr lang="zh-CN" altLang="en-US" dirty="0">
                <a:latin typeface="_5b8b_4f53"/>
              </a:rPr>
              <a:t>的存储空间划分成不同的区域（</a:t>
            </a:r>
            <a:r>
              <a:rPr lang="en-US" altLang="zh-CN" dirty="0">
                <a:latin typeface="_5b8b_4f53"/>
              </a:rPr>
              <a:t>Zone</a:t>
            </a:r>
            <a:r>
              <a:rPr lang="zh-CN" altLang="en-US" dirty="0">
                <a:latin typeface="_5b8b_4f53"/>
              </a:rPr>
              <a:t>），以此为最小单元进行管理，执行</a:t>
            </a:r>
            <a:r>
              <a:rPr lang="en-US" altLang="zh-CN" dirty="0">
                <a:latin typeface="_5b8b_4f53"/>
              </a:rPr>
              <a:t>open</a:t>
            </a:r>
            <a:r>
              <a:rPr lang="zh-CN" altLang="en-US" dirty="0">
                <a:latin typeface="_5b8b_4f53"/>
              </a:rPr>
              <a:t>，</a:t>
            </a:r>
            <a:r>
              <a:rPr lang="en-US" altLang="zh-CN" dirty="0">
                <a:latin typeface="_5b8b_4f53"/>
              </a:rPr>
              <a:t>close</a:t>
            </a:r>
            <a:r>
              <a:rPr lang="zh-CN" altLang="en-US" dirty="0">
                <a:latin typeface="_5b8b_4f53"/>
              </a:rPr>
              <a:t>、</a:t>
            </a:r>
            <a:r>
              <a:rPr lang="en-US" altLang="zh-CN" dirty="0">
                <a:latin typeface="_5b8b_4f53"/>
              </a:rPr>
              <a:t>reset</a:t>
            </a:r>
            <a:r>
              <a:rPr lang="zh-CN" altLang="en-US" dirty="0">
                <a:latin typeface="_5b8b_4f53"/>
              </a:rPr>
              <a:t>等系列指令，并在每个</a:t>
            </a:r>
            <a:r>
              <a:rPr lang="en-US" altLang="zh-CN" dirty="0">
                <a:latin typeface="_5b8b_4f53"/>
              </a:rPr>
              <a:t>Zone</a:t>
            </a:r>
            <a:r>
              <a:rPr lang="zh-CN" altLang="en-US" dirty="0">
                <a:latin typeface="_5b8b_4f53"/>
              </a:rPr>
              <a:t>内严格要求顺序写。</a:t>
            </a:r>
            <a:endParaRPr lang="en-US" altLang="zh-CN" dirty="0">
              <a:latin typeface="_5b8b_4f53"/>
            </a:endParaRPr>
          </a:p>
          <a:p>
            <a:pPr>
              <a:lnSpc>
                <a:spcPct val="130000"/>
              </a:lnSpc>
            </a:pPr>
            <a:endParaRPr lang="en-US" altLang="zh-CN" dirty="0">
              <a:latin typeface="_5b8b_4f53"/>
            </a:endParaRPr>
          </a:p>
          <a:p>
            <a:pPr>
              <a:lnSpc>
                <a:spcPct val="130000"/>
              </a:lnSpc>
            </a:pPr>
            <a:r>
              <a:rPr lang="en-US" altLang="zh-CN" dirty="0">
                <a:latin typeface="_5b8b_4f53"/>
              </a:rPr>
              <a:t>ZNS</a:t>
            </a:r>
            <a:r>
              <a:rPr lang="zh-CN" altLang="en-US" dirty="0">
                <a:latin typeface="_5b8b_4f53"/>
              </a:rPr>
              <a:t>取消了</a:t>
            </a:r>
            <a:r>
              <a:rPr lang="en-US" altLang="zh-CN" dirty="0">
                <a:latin typeface="_5b8b_4f53"/>
              </a:rPr>
              <a:t>FTL</a:t>
            </a:r>
            <a:r>
              <a:rPr lang="zh-CN" altLang="en-US" dirty="0">
                <a:latin typeface="_5b8b_4f53"/>
              </a:rPr>
              <a:t>层的设计，用更大的粒度</a:t>
            </a:r>
            <a:r>
              <a:rPr lang="zh-CN" altLang="zh-CN" dirty="0">
                <a:latin typeface="_5b8b_4f53"/>
              </a:rPr>
              <a:t>管理数据，</a:t>
            </a:r>
            <a:r>
              <a:rPr lang="zh-CN" altLang="en-US" dirty="0">
                <a:latin typeface="_5b8b_4f53"/>
              </a:rPr>
              <a:t>并</a:t>
            </a:r>
            <a:r>
              <a:rPr lang="zh-CN" altLang="zh-CN" dirty="0">
                <a:latin typeface="_5b8b_4f53"/>
              </a:rPr>
              <a:t>定义区域容量、活动区域限制和区域追加命令等新概念，并向主机暴露更多的存储器内部信息</a:t>
            </a:r>
            <a:r>
              <a:rPr lang="zh-CN" altLang="en-US" dirty="0">
                <a:latin typeface="_5b8b_4f53"/>
              </a:rPr>
              <a:t>。这些设计直接减少写放大现象，优化了数据管理，提高</a:t>
            </a:r>
            <a:r>
              <a:rPr lang="en-US" altLang="zh-CN" dirty="0">
                <a:latin typeface="_5b8b_4f53"/>
              </a:rPr>
              <a:t>SSD</a:t>
            </a:r>
            <a:r>
              <a:rPr lang="zh-CN" altLang="en-US" dirty="0">
                <a:latin typeface="_5b8b_4f53"/>
              </a:rPr>
              <a:t>性能和寿命。</a:t>
            </a:r>
            <a:endParaRPr lang="en-US" altLang="zh-CN" dirty="0">
              <a:latin typeface="_5b8b_4f53"/>
            </a:endParaRPr>
          </a:p>
        </p:txBody>
      </p:sp>
      <p:sp>
        <p:nvSpPr>
          <p:cNvPr id="3" name="文本框 2">
            <a:extLst>
              <a:ext uri="{FF2B5EF4-FFF2-40B4-BE49-F238E27FC236}">
                <a16:creationId xmlns:a16="http://schemas.microsoft.com/office/drawing/2014/main" id="{1D6EE90F-1E38-6A29-27D6-F130558DA2EF}"/>
              </a:ext>
            </a:extLst>
          </p:cNvPr>
          <p:cNvSpPr txBox="1"/>
          <p:nvPr/>
        </p:nvSpPr>
        <p:spPr>
          <a:xfrm>
            <a:off x="440053" y="2557450"/>
            <a:ext cx="11204876" cy="707181"/>
          </a:xfrm>
          <a:prstGeom prst="rect">
            <a:avLst/>
          </a:prstGeom>
          <a:noFill/>
        </p:spPr>
        <p:txBody>
          <a:bodyPr wrap="square">
            <a:spAutoFit/>
          </a:bodyPr>
          <a:lstStyle/>
          <a:p>
            <a:pPr>
              <a:lnSpc>
                <a:spcPct val="130000"/>
              </a:lnSpc>
            </a:pPr>
            <a:r>
              <a:rPr lang="zh-CN" altLang="zh-CN" sz="1600" dirty="0">
                <a:ea typeface="+mn-lt"/>
                <a:cs typeface="Times New Roman" panose="02020603050405020304" charset="0"/>
              </a:rPr>
              <a:t>然而，</a:t>
            </a:r>
            <a:r>
              <a:rPr lang="zh-CN" altLang="zh-CN" sz="1600" dirty="0">
                <a:latin typeface="_5b8b_4f53"/>
              </a:rPr>
              <a:t>上述这些研究工作只能在</a:t>
            </a:r>
            <a:r>
              <a:rPr lang="zh-CN" altLang="en-US" sz="1600" dirty="0">
                <a:latin typeface="_5b8b_4f53"/>
              </a:rPr>
              <a:t>文件</a:t>
            </a:r>
            <a:r>
              <a:rPr lang="zh-CN" altLang="zh-CN" sz="1600" dirty="0">
                <a:latin typeface="_5b8b_4f53"/>
              </a:rPr>
              <a:t>系统</a:t>
            </a:r>
            <a:r>
              <a:rPr lang="zh-CN" altLang="en-US" sz="1600" dirty="0">
                <a:latin typeface="_5b8b_4f53"/>
              </a:rPr>
              <a:t>或</a:t>
            </a:r>
            <a:r>
              <a:rPr lang="zh-CN" altLang="zh-CN" sz="1600" dirty="0">
                <a:latin typeface="_5b8b_4f53"/>
              </a:rPr>
              <a:t>应用级别一定程度地缓解主机侧的工作负载导致的写放大。但硬盘内部仍存在写放大现象</a:t>
            </a:r>
            <a:r>
              <a:rPr lang="zh-CN" altLang="en-US" sz="1600" dirty="0">
                <a:latin typeface="_5b8b_4f53"/>
              </a:rPr>
              <a:t>，这是因为硬盘内部的管理是黑盒式的，这些工作都在</a:t>
            </a:r>
            <a:r>
              <a:rPr lang="en-US" altLang="zh-CN" sz="1600" dirty="0">
                <a:latin typeface="_5b8b_4f53"/>
              </a:rPr>
              <a:t>SSD</a:t>
            </a:r>
            <a:r>
              <a:rPr lang="zh-CN" altLang="en-US" sz="1600" dirty="0">
                <a:latin typeface="_5b8b_4f53"/>
              </a:rPr>
              <a:t>之上，没有解决</a:t>
            </a:r>
            <a:r>
              <a:rPr lang="en-US" altLang="zh-CN" sz="1600" dirty="0">
                <a:latin typeface="_5b8b_4f53"/>
              </a:rPr>
              <a:t>FTL</a:t>
            </a:r>
            <a:r>
              <a:rPr lang="zh-CN" altLang="en-US" sz="1600" dirty="0">
                <a:latin typeface="_5b8b_4f53"/>
              </a:rPr>
              <a:t>层，</a:t>
            </a:r>
            <a:r>
              <a:rPr lang="en-US" altLang="zh-CN" sz="1600" dirty="0">
                <a:latin typeface="_5b8b_4f53"/>
              </a:rPr>
              <a:t>NAND</a:t>
            </a:r>
            <a:r>
              <a:rPr lang="zh-CN" altLang="en-US" sz="1600" dirty="0">
                <a:latin typeface="_5b8b_4f53"/>
              </a:rPr>
              <a:t>颗粒带来的问题。</a:t>
            </a:r>
            <a:endParaRPr lang="en-US" altLang="zh-CN" sz="1600" dirty="0">
              <a:latin typeface="_5b8b_4f53"/>
            </a:endParaRPr>
          </a:p>
        </p:txBody>
      </p:sp>
      <p:sp>
        <p:nvSpPr>
          <p:cNvPr id="6" name="文本框 5">
            <a:extLst>
              <a:ext uri="{FF2B5EF4-FFF2-40B4-BE49-F238E27FC236}">
                <a16:creationId xmlns:a16="http://schemas.microsoft.com/office/drawing/2014/main" id="{AD81543B-8804-8F3B-0A5B-E64C540DF5DA}"/>
              </a:ext>
            </a:extLst>
          </p:cNvPr>
          <p:cNvSpPr txBox="1"/>
          <p:nvPr/>
        </p:nvSpPr>
        <p:spPr>
          <a:xfrm>
            <a:off x="445472" y="1303941"/>
            <a:ext cx="11306475" cy="1162691"/>
          </a:xfrm>
          <a:prstGeom prst="rect">
            <a:avLst/>
          </a:prstGeom>
          <a:noFill/>
        </p:spPr>
        <p:txBody>
          <a:bodyPr wrap="square">
            <a:spAutoFit/>
          </a:bodyPr>
          <a:lstStyle/>
          <a:p>
            <a:pPr indent="-285750">
              <a:lnSpc>
                <a:spcPct val="150000"/>
              </a:lnSpc>
              <a:buFont typeface="Wingdings" panose="05000000000000000000" charset="0"/>
              <a:buChar char="q"/>
            </a:pPr>
            <a:r>
              <a:rPr lang="zh-CN" altLang="en-US" sz="1600" dirty="0">
                <a:latin typeface="_5b8b_4f53"/>
              </a:rPr>
              <a:t>在应用上，尽可能变随机写为顺序写，例如</a:t>
            </a:r>
            <a:r>
              <a:rPr lang="en-US" altLang="zh-CN" sz="1600" dirty="0">
                <a:latin typeface="_5b8b_4f53"/>
              </a:rPr>
              <a:t>LSM-tree</a:t>
            </a:r>
            <a:r>
              <a:rPr lang="zh-CN" altLang="en-US" sz="1600" dirty="0">
                <a:latin typeface="_5b8b_4f53"/>
              </a:rPr>
              <a:t>型存储引擎及其优化；</a:t>
            </a:r>
            <a:endParaRPr lang="en-US" altLang="zh-CN" sz="1600" dirty="0">
              <a:latin typeface="_5b8b_4f53"/>
            </a:endParaRPr>
          </a:p>
          <a:p>
            <a:pPr indent="-285750">
              <a:lnSpc>
                <a:spcPct val="150000"/>
              </a:lnSpc>
              <a:buFont typeface="Wingdings" panose="05000000000000000000" charset="0"/>
              <a:buChar char="q"/>
            </a:pPr>
            <a:r>
              <a:rPr lang="zh-CN" altLang="en-US" sz="1600" dirty="0">
                <a:latin typeface="_5b8b_4f53"/>
              </a:rPr>
              <a:t>在系统上，对</a:t>
            </a:r>
            <a:r>
              <a:rPr lang="zh-CN" altLang="zh-CN" sz="1600" dirty="0">
                <a:latin typeface="_5b8b_4f53"/>
              </a:rPr>
              <a:t>文件系统优化</a:t>
            </a:r>
            <a:r>
              <a:rPr lang="zh-CN" altLang="en-US" sz="1600" dirty="0">
                <a:latin typeface="_5b8b_4f53"/>
              </a:rPr>
              <a:t>（如</a:t>
            </a:r>
            <a:r>
              <a:rPr lang="en-US" altLang="zh-CN" sz="1600" dirty="0">
                <a:latin typeface="_5b8b_4f53"/>
              </a:rPr>
              <a:t>F2FS</a:t>
            </a:r>
            <a:r>
              <a:rPr lang="zh-CN" altLang="en-US" sz="1600" dirty="0">
                <a:latin typeface="_5b8b_4f53"/>
              </a:rPr>
              <a:t>、</a:t>
            </a:r>
            <a:r>
              <a:rPr lang="en-US" altLang="zh-CN" sz="1600" dirty="0">
                <a:latin typeface="_5b8b_4f53"/>
              </a:rPr>
              <a:t> </a:t>
            </a:r>
            <a:r>
              <a:rPr lang="en-US" altLang="zh-CN" sz="1600" dirty="0" err="1">
                <a:latin typeface="_5b8b_4f53"/>
              </a:rPr>
              <a:t>BetrFS</a:t>
            </a:r>
            <a:r>
              <a:rPr lang="en-US" altLang="zh-CN" sz="1600" dirty="0">
                <a:latin typeface="_5b8b_4f53"/>
              </a:rPr>
              <a:t> </a:t>
            </a:r>
            <a:r>
              <a:rPr lang="zh-CN" altLang="en-US" sz="1600" dirty="0">
                <a:latin typeface="_5b8b_4f53"/>
              </a:rPr>
              <a:t>）以适应</a:t>
            </a:r>
            <a:r>
              <a:rPr lang="en-US" altLang="zh-CN" sz="1600" dirty="0">
                <a:latin typeface="_5b8b_4f53"/>
              </a:rPr>
              <a:t>SSD</a:t>
            </a:r>
            <a:r>
              <a:rPr lang="zh-CN" altLang="en-US" sz="1600" dirty="0">
                <a:latin typeface="_5b8b_4f53"/>
              </a:rPr>
              <a:t>的特性。关注于数据放置，冷热</a:t>
            </a:r>
            <a:r>
              <a:rPr lang="zh-CN" altLang="zh-CN" sz="1600" dirty="0">
                <a:latin typeface="_5b8b_4f53"/>
              </a:rPr>
              <a:t>数据</a:t>
            </a:r>
            <a:r>
              <a:rPr lang="zh-CN" altLang="en-US" sz="1600" dirty="0">
                <a:latin typeface="_5b8b_4f53"/>
              </a:rPr>
              <a:t>分离，</a:t>
            </a:r>
            <a:r>
              <a:rPr lang="zh-CN" altLang="zh-CN" sz="1600" dirty="0">
                <a:latin typeface="_5b8b_4f53"/>
              </a:rPr>
              <a:t>垃圾回收算法优化</a:t>
            </a:r>
            <a:r>
              <a:rPr lang="zh-CN" altLang="en-US" sz="1600" dirty="0">
                <a:latin typeface="_5b8b_4f53"/>
              </a:rPr>
              <a:t>等等。</a:t>
            </a:r>
            <a:endParaRPr lang="en-US" altLang="zh-CN" sz="1600" dirty="0">
              <a:latin typeface="_5b8b_4f53"/>
            </a:endParaRPr>
          </a:p>
        </p:txBody>
      </p:sp>
      <p:sp>
        <p:nvSpPr>
          <p:cNvPr id="8" name="文本框 7">
            <a:extLst>
              <a:ext uri="{FF2B5EF4-FFF2-40B4-BE49-F238E27FC236}">
                <a16:creationId xmlns:a16="http://schemas.microsoft.com/office/drawing/2014/main" id="{513B488B-6E26-4019-A067-5900E337C240}"/>
              </a:ext>
            </a:extLst>
          </p:cNvPr>
          <p:cNvSpPr txBox="1"/>
          <p:nvPr/>
        </p:nvSpPr>
        <p:spPr>
          <a:xfrm>
            <a:off x="440053" y="965101"/>
            <a:ext cx="2211707" cy="369332"/>
          </a:xfrm>
          <a:prstGeom prst="rect">
            <a:avLst/>
          </a:prstGeom>
          <a:noFill/>
        </p:spPr>
        <p:txBody>
          <a:bodyPr wrap="square">
            <a:spAutoFit/>
          </a:bodyPr>
          <a:lstStyle/>
          <a:p>
            <a:r>
              <a:rPr lang="zh-CN" altLang="en-US" dirty="0">
                <a:solidFill>
                  <a:srgbClr val="4747BA"/>
                </a:solidFill>
                <a:ea typeface="+mn-lt"/>
                <a:cs typeface="Times New Roman" panose="02020603050405020304" charset="0"/>
              </a:rPr>
              <a:t>为了解决上述问题：</a:t>
            </a:r>
            <a:endParaRPr lang="zh-CN" altLang="en-US" dirty="0"/>
          </a:p>
        </p:txBody>
      </p:sp>
      <p:sp>
        <p:nvSpPr>
          <p:cNvPr id="19" name="文本框 18">
            <a:extLst>
              <a:ext uri="{FF2B5EF4-FFF2-40B4-BE49-F238E27FC236}">
                <a16:creationId xmlns:a16="http://schemas.microsoft.com/office/drawing/2014/main" id="{D0FB70D9-77B3-F786-E18C-7F0E2D7EA7E2}"/>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Tree>
    <p:extLst>
      <p:ext uri="{BB962C8B-B14F-4D97-AF65-F5344CB8AC3E}">
        <p14:creationId xmlns:p14="http://schemas.microsoft.com/office/powerpoint/2010/main" val="29471854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0462" y="1120870"/>
            <a:ext cx="6951980" cy="460375"/>
          </a:xfrm>
          <a:prstGeom prst="rect">
            <a:avLst/>
          </a:prstGeom>
          <a:noFill/>
        </p:spPr>
        <p:txBody>
          <a:bodyPr wrap="square" rtlCol="0">
            <a:spAutoFit/>
          </a:bodyPr>
          <a:lstStyle/>
          <a:p>
            <a:r>
              <a:rPr lang="en-US" altLang="zh-CN" sz="2400" dirty="0">
                <a:solidFill>
                  <a:srgbClr val="4747BA"/>
                </a:solidFill>
                <a:ea typeface="+mn-lt"/>
                <a:cs typeface="Times New Roman" panose="02020603050405020304" pitchFamily="18" charset="0"/>
              </a:rPr>
              <a:t>ZNS</a:t>
            </a:r>
            <a:r>
              <a:rPr lang="zh-CN" altLang="en-US" sz="2400" dirty="0">
                <a:solidFill>
                  <a:srgbClr val="4747BA"/>
                </a:solidFill>
                <a:ea typeface="+mn-lt"/>
                <a:cs typeface="Times New Roman" panose="02020603050405020304" pitchFamily="18" charset="0"/>
              </a:rPr>
              <a:t>的优势</a:t>
            </a:r>
            <a:endParaRPr lang="en-US" altLang="zh-CN" sz="2400" dirty="0">
              <a:solidFill>
                <a:srgbClr val="4747BA"/>
              </a:solidFill>
              <a:ea typeface="+mn-lt"/>
              <a:cs typeface="Times New Roman" panose="02020603050405020304" pitchFamily="18" charset="0"/>
            </a:endParaRPr>
          </a:p>
        </p:txBody>
      </p:sp>
      <p:sp>
        <p:nvSpPr>
          <p:cNvPr id="3" name="文本框 2"/>
          <p:cNvSpPr txBox="1"/>
          <p:nvPr/>
        </p:nvSpPr>
        <p:spPr>
          <a:xfrm>
            <a:off x="385590" y="1754764"/>
            <a:ext cx="10217207" cy="879151"/>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b="1" dirty="0">
                <a:latin typeface="Cambria Math" panose="02040503050406030204" pitchFamily="18" charset="0"/>
                <a:cs typeface="Cambria Math" panose="02040503050406030204" pitchFamily="18" charset="0"/>
              </a:rPr>
              <a:t>提高性能，降低成本：</a:t>
            </a:r>
            <a:r>
              <a:rPr lang="zh-CN" altLang="en-US" dirty="0">
                <a:latin typeface="Cambria Math" panose="02040503050406030204" pitchFamily="18" charset="0"/>
                <a:cs typeface="Cambria Math" panose="02040503050406030204" pitchFamily="18" charset="0"/>
              </a:rPr>
              <a:t>主要通过引入强制顺序写入的方式提高了性能。取消了块粒度的</a:t>
            </a:r>
            <a:r>
              <a:rPr lang="en-US" altLang="zh-CN" dirty="0">
                <a:latin typeface="Cambria Math" panose="02040503050406030204" pitchFamily="18" charset="0"/>
                <a:cs typeface="Cambria Math" panose="02040503050406030204" pitchFamily="18" charset="0"/>
              </a:rPr>
              <a:t>FTL</a:t>
            </a:r>
            <a:r>
              <a:rPr lang="zh-CN" altLang="en-US" dirty="0">
                <a:latin typeface="Cambria Math" panose="02040503050406030204" pitchFamily="18" charset="0"/>
                <a:cs typeface="Cambria Math" panose="02040503050406030204" pitchFamily="18" charset="0"/>
              </a:rPr>
              <a:t>层，减少映射（寻址）等过程的空间、时间开销。</a:t>
            </a:r>
          </a:p>
        </p:txBody>
      </p:sp>
      <p:sp>
        <p:nvSpPr>
          <p:cNvPr id="5" name="文本框 4"/>
          <p:cNvSpPr txBox="1"/>
          <p:nvPr/>
        </p:nvSpPr>
        <p:spPr>
          <a:xfrm>
            <a:off x="385590" y="2894894"/>
            <a:ext cx="10217207" cy="879151"/>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b="1" dirty="0">
                <a:latin typeface="Cambria Math" panose="02040503050406030204" pitchFamily="18" charset="0"/>
                <a:cs typeface="Cambria Math" panose="02040503050406030204" pitchFamily="18" charset="0"/>
              </a:rPr>
              <a:t>寿命优化： </a:t>
            </a:r>
            <a:r>
              <a:rPr lang="zh-CN" altLang="en-US" dirty="0">
                <a:latin typeface="Cambria Math" panose="02040503050406030204" pitchFamily="18" charset="0"/>
                <a:cs typeface="Cambria Math" panose="02040503050406030204" pitchFamily="18" charset="0"/>
              </a:rPr>
              <a:t>通过减少随机写入（带来的设备内写放大），延长存储设备的使用寿命，降低维护和更换的成本。利于生产更廉价、更大容量、寿命更长的</a:t>
            </a:r>
            <a:r>
              <a:rPr lang="en-US" altLang="zh-CN" dirty="0">
                <a:latin typeface="Cambria Math" panose="02040503050406030204" pitchFamily="18" charset="0"/>
                <a:cs typeface="Cambria Math" panose="02040503050406030204" pitchFamily="18" charset="0"/>
              </a:rPr>
              <a:t>SSD</a:t>
            </a:r>
            <a:r>
              <a:rPr lang="zh-CN" altLang="en-US" dirty="0">
                <a:latin typeface="Cambria Math" panose="02040503050406030204" pitchFamily="18" charset="0"/>
                <a:cs typeface="Cambria Math" panose="02040503050406030204" pitchFamily="18" charset="0"/>
              </a:rPr>
              <a:t>。</a:t>
            </a:r>
          </a:p>
        </p:txBody>
      </p:sp>
      <p:sp>
        <p:nvSpPr>
          <p:cNvPr id="7" name="文本框 6"/>
          <p:cNvSpPr txBox="1"/>
          <p:nvPr/>
        </p:nvSpPr>
        <p:spPr>
          <a:xfrm>
            <a:off x="410462" y="4117551"/>
            <a:ext cx="10217207" cy="1294650"/>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b="1" dirty="0">
                <a:latin typeface="Cambria Math" panose="02040503050406030204" pitchFamily="18" charset="0"/>
                <a:cs typeface="Cambria Math" panose="02040503050406030204" pitchFamily="18" charset="0"/>
              </a:rPr>
              <a:t>可见性</a:t>
            </a:r>
            <a:r>
              <a:rPr lang="en-US" altLang="zh-CN" b="1" dirty="0">
                <a:latin typeface="Cambria Math" panose="02040503050406030204" pitchFamily="18" charset="0"/>
                <a:cs typeface="Cambria Math" panose="02040503050406030204" pitchFamily="18" charset="0"/>
              </a:rPr>
              <a:t>&amp;</a:t>
            </a:r>
            <a:r>
              <a:rPr lang="zh-CN" altLang="en-US" b="1" dirty="0">
                <a:latin typeface="Cambria Math" panose="02040503050406030204" pitchFamily="18" charset="0"/>
                <a:cs typeface="Cambria Math" panose="02040503050406030204" pitchFamily="18" charset="0"/>
              </a:rPr>
              <a:t>可预测性：</a:t>
            </a:r>
            <a:r>
              <a:rPr lang="zh-CN" altLang="en-US" dirty="0">
                <a:latin typeface="Cambria Math" panose="02040503050406030204" pitchFamily="18" charset="0"/>
                <a:cs typeface="Cambria Math" panose="02040503050406030204" pitchFamily="18" charset="0"/>
              </a:rPr>
              <a:t>传统硬盘对于上层应用来说是黑盒。但</a:t>
            </a:r>
            <a:r>
              <a:rPr lang="en-US" altLang="zh-CN" dirty="0">
                <a:latin typeface="Cambria Math" panose="02040503050406030204" pitchFamily="18" charset="0"/>
                <a:cs typeface="Cambria Math" panose="02040503050406030204" pitchFamily="18" charset="0"/>
              </a:rPr>
              <a:t>ZNS</a:t>
            </a:r>
            <a:r>
              <a:rPr lang="zh-CN" altLang="en-US" dirty="0">
                <a:latin typeface="Cambria Math" panose="02040503050406030204" pitchFamily="18" charset="0"/>
                <a:cs typeface="Cambria Math" panose="02040503050406030204" pitchFamily="18" charset="0"/>
              </a:rPr>
              <a:t>允许应用感知数据存入磁盘后的物理位置，支持根据不同的应用场景对存储空间进行灵活划分，以提高存储效率。另一方面，由于消除了设备内的写放大，使得写入的性能开销可预测，尤其能有效地改善延迟。</a:t>
            </a: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6" name="文本框 5">
            <a:extLst>
              <a:ext uri="{FF2B5EF4-FFF2-40B4-BE49-F238E27FC236}">
                <a16:creationId xmlns:a16="http://schemas.microsoft.com/office/drawing/2014/main" id="{B2E68D68-D0F3-4E94-7F47-367F2F147563}"/>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385590" y="945825"/>
            <a:ext cx="6951980" cy="460375"/>
          </a:xfrm>
          <a:prstGeom prst="rect">
            <a:avLst/>
          </a:prstGeom>
          <a:noFill/>
        </p:spPr>
        <p:txBody>
          <a:bodyPr wrap="square" rtlCol="0">
            <a:spAutoFit/>
          </a:bodyPr>
          <a:lstStyle/>
          <a:p>
            <a:r>
              <a:rPr lang="zh-CN" altLang="en-US" sz="2400" dirty="0">
                <a:solidFill>
                  <a:srgbClr val="4747BA"/>
                </a:solidFill>
                <a:ea typeface="+mn-lt"/>
                <a:cs typeface="Times New Roman" panose="02020603050405020304" pitchFamily="18" charset="0"/>
              </a:rPr>
              <a:t>如何适配</a:t>
            </a:r>
            <a:r>
              <a:rPr lang="en-US" altLang="zh-CN" sz="2400" dirty="0">
                <a:solidFill>
                  <a:srgbClr val="4747BA"/>
                </a:solidFill>
                <a:ea typeface="+mn-lt"/>
                <a:cs typeface="Times New Roman" panose="02020603050405020304" pitchFamily="18" charset="0"/>
              </a:rPr>
              <a:t>ZNS</a:t>
            </a:r>
          </a:p>
        </p:txBody>
      </p:sp>
      <p:sp>
        <p:nvSpPr>
          <p:cNvPr id="3" name="文本框 2"/>
          <p:cNvSpPr txBox="1"/>
          <p:nvPr/>
        </p:nvSpPr>
        <p:spPr>
          <a:xfrm>
            <a:off x="385591" y="1406200"/>
            <a:ext cx="11222476" cy="4759123"/>
          </a:xfrm>
          <a:prstGeom prst="rect">
            <a:avLst/>
          </a:prstGeom>
          <a:noFill/>
        </p:spPr>
        <p:txBody>
          <a:bodyPr wrap="square" rtlCol="0">
            <a:spAutoFit/>
          </a:bodyPr>
          <a:lstStyle/>
          <a:p>
            <a:pPr>
              <a:lnSpc>
                <a:spcPct val="200000"/>
              </a:lnSpc>
            </a:pPr>
            <a:r>
              <a:rPr lang="zh-CN" altLang="en-US" dirty="0">
                <a:latin typeface="Cambria Math" panose="02040503050406030204" pitchFamily="18" charset="0"/>
                <a:cs typeface="Cambria Math" panose="02040503050406030204" pitchFamily="18" charset="0"/>
              </a:rPr>
              <a:t>主机软件适应</a:t>
            </a:r>
            <a:r>
              <a:rPr lang="en-US" altLang="zh-CN" dirty="0">
                <a:latin typeface="Cambria Math" panose="02040503050406030204" pitchFamily="18" charset="0"/>
                <a:cs typeface="Cambria Math" panose="02040503050406030204" pitchFamily="18" charset="0"/>
              </a:rPr>
              <a:t>ZNS</a:t>
            </a:r>
            <a:r>
              <a:rPr lang="zh-CN" altLang="en-US" dirty="0">
                <a:latin typeface="Cambria Math" panose="02040503050406030204" pitchFamily="18" charset="0"/>
                <a:cs typeface="Cambria Math" panose="02040503050406030204" pitchFamily="18" charset="0"/>
              </a:rPr>
              <a:t>的三种方法：</a:t>
            </a:r>
            <a:endParaRPr lang="en-US" altLang="zh-CN" dirty="0">
              <a:latin typeface="Cambria Math" panose="02040503050406030204" pitchFamily="18" charset="0"/>
              <a:cs typeface="Cambria Math" panose="02040503050406030204" pitchFamily="18" charset="0"/>
            </a:endParaRPr>
          </a:p>
          <a:p>
            <a:pPr indent="-285750">
              <a:lnSpc>
                <a:spcPct val="150000"/>
              </a:lnSpc>
              <a:buFont typeface="Wingdings" panose="05000000000000000000" charset="0"/>
              <a:buChar char="q"/>
            </a:pPr>
            <a:r>
              <a:rPr lang="zh-CN" altLang="en-US" b="1" dirty="0"/>
              <a:t>主机端闪存转换层（</a:t>
            </a:r>
            <a:r>
              <a:rPr lang="en-US" altLang="zh-CN" b="1" dirty="0"/>
              <a:t>HFTL</a:t>
            </a:r>
            <a:r>
              <a:rPr lang="zh-CN" altLang="en-US" b="1" dirty="0"/>
              <a:t>）：</a:t>
            </a:r>
            <a:r>
              <a:rPr lang="en-US" altLang="zh-CN" dirty="0"/>
              <a:t>HFTL</a:t>
            </a:r>
            <a:r>
              <a:rPr lang="zh-CN" altLang="en-US" dirty="0"/>
              <a:t>充当</a:t>
            </a:r>
            <a:r>
              <a:rPr lang="en-US" altLang="zh-CN" dirty="0"/>
              <a:t>ZNS SSD</a:t>
            </a:r>
            <a:r>
              <a:rPr lang="zh-CN" altLang="en-US" dirty="0"/>
              <a:t>的写入语义与执行随机写入及就地更新的应用之间的中介。它的职责与</a:t>
            </a:r>
            <a:r>
              <a:rPr lang="en-US" altLang="zh-CN" dirty="0"/>
              <a:t>SSD</a:t>
            </a:r>
            <a:r>
              <a:rPr lang="zh-CN" altLang="en-US" dirty="0"/>
              <a:t>中的</a:t>
            </a:r>
            <a:r>
              <a:rPr lang="en-US" altLang="zh-CN" dirty="0"/>
              <a:t>FTL</a:t>
            </a:r>
            <a:r>
              <a:rPr lang="zh-CN" altLang="en-US" dirty="0"/>
              <a:t>相似，但仅限于管理转换映射和相关的垃圾回收。</a:t>
            </a:r>
            <a:endParaRPr lang="en-US" altLang="zh-CN" dirty="0"/>
          </a:p>
          <a:p>
            <a:pPr indent="-285750">
              <a:lnSpc>
                <a:spcPct val="150000"/>
              </a:lnSpc>
              <a:buFont typeface="Wingdings" panose="05000000000000000000" charset="0"/>
              <a:buChar char="q"/>
            </a:pPr>
            <a:endParaRPr lang="en-US" altLang="zh-CN" dirty="0"/>
          </a:p>
          <a:p>
            <a:pPr indent="-285750">
              <a:lnSpc>
                <a:spcPct val="150000"/>
              </a:lnSpc>
              <a:buFont typeface="Wingdings" panose="05000000000000000000" charset="0"/>
              <a:buChar char="q"/>
            </a:pPr>
            <a:r>
              <a:rPr lang="zh-CN" altLang="en-US" b="1" dirty="0"/>
              <a:t>通用文件系统：</a:t>
            </a:r>
            <a:r>
              <a:rPr lang="zh-CN" altLang="en-US" dirty="0"/>
              <a:t>通过将</a:t>
            </a:r>
            <a:r>
              <a:rPr lang="en-US" altLang="zh-CN" dirty="0"/>
              <a:t>Zone</a:t>
            </a:r>
            <a:r>
              <a:rPr lang="zh-CN" altLang="en-US" dirty="0"/>
              <a:t>接口逻辑与现有存储栈整合，可以消除与</a:t>
            </a:r>
            <a:r>
              <a:rPr lang="en-US" altLang="zh-CN" dirty="0"/>
              <a:t>HFTL</a:t>
            </a:r>
            <a:r>
              <a:rPr lang="zh-CN" altLang="en-US" dirty="0"/>
              <a:t>和</a:t>
            </a:r>
            <a:r>
              <a:rPr lang="en-US" altLang="zh-CN" dirty="0"/>
              <a:t>FTL</a:t>
            </a:r>
            <a:r>
              <a:rPr lang="zh-CN" altLang="en-US" dirty="0"/>
              <a:t>数据放置及相关间接开销。这也可以改善设备上的数据放置。但是，现有大多数文件系统主要执行就地写入，适应区域存储模型通常很困难。一些新型文件系统（如</a:t>
            </a:r>
            <a:r>
              <a:rPr lang="en-US" altLang="zh-CN" dirty="0"/>
              <a:t>f2fs</a:t>
            </a:r>
            <a:r>
              <a:rPr lang="zh-CN" altLang="en-US" dirty="0"/>
              <a:t>、</a:t>
            </a:r>
            <a:r>
              <a:rPr lang="en-US" altLang="zh-CN" dirty="0" err="1"/>
              <a:t>btrfs</a:t>
            </a:r>
            <a:r>
              <a:rPr lang="zh-CN" altLang="en-US" dirty="0"/>
              <a:t>、</a:t>
            </a:r>
            <a:r>
              <a:rPr lang="en-US" altLang="zh-CN" dirty="0"/>
              <a:t>SSDFS</a:t>
            </a:r>
            <a:r>
              <a:rPr lang="zh-CN" altLang="en-US" dirty="0"/>
              <a:t>等）更适合</a:t>
            </a:r>
            <a:r>
              <a:rPr lang="en-US" altLang="zh-CN" dirty="0"/>
              <a:t>ZNS</a:t>
            </a:r>
            <a:r>
              <a:rPr lang="zh-CN" altLang="en-US" dirty="0"/>
              <a:t>。</a:t>
            </a:r>
            <a:endParaRPr lang="en-US" altLang="zh-CN" dirty="0"/>
          </a:p>
          <a:p>
            <a:pPr indent="-285750">
              <a:lnSpc>
                <a:spcPct val="150000"/>
              </a:lnSpc>
              <a:buFont typeface="Wingdings" panose="05000000000000000000" charset="0"/>
              <a:buChar char="q"/>
            </a:pPr>
            <a:endParaRPr lang="en-US" altLang="zh-CN" dirty="0"/>
          </a:p>
          <a:p>
            <a:pPr indent="-285750">
              <a:lnSpc>
                <a:spcPct val="150000"/>
              </a:lnSpc>
              <a:buFont typeface="Wingdings" panose="05000000000000000000" charset="0"/>
              <a:buChar char="q"/>
            </a:pPr>
            <a:r>
              <a:rPr lang="zh-CN" altLang="en-US" b="1" dirty="0"/>
              <a:t>端到端应用：</a:t>
            </a:r>
            <a:r>
              <a:rPr lang="zh-CN" altLang="en-US" dirty="0"/>
              <a:t>对于顺序写为主的存储应用来说，</a:t>
            </a:r>
            <a:r>
              <a:rPr lang="en-US" altLang="zh-CN" dirty="0"/>
              <a:t>ZNS</a:t>
            </a:r>
            <a:r>
              <a:rPr lang="zh-CN" altLang="en-US" dirty="0"/>
              <a:t>是一个很好的选择。例如，基于日志合并（</a:t>
            </a:r>
            <a:r>
              <a:rPr lang="en-US" altLang="zh-CN" dirty="0"/>
              <a:t>LSM</a:t>
            </a:r>
            <a:r>
              <a:rPr lang="zh-CN" altLang="en-US" dirty="0"/>
              <a:t>）树的数据库。这些应用因为其顺序写入的特性，与</a:t>
            </a:r>
            <a:r>
              <a:rPr lang="en-US" altLang="zh-CN" dirty="0"/>
              <a:t>ZNS</a:t>
            </a:r>
            <a:r>
              <a:rPr lang="zh-CN" altLang="en-US" dirty="0"/>
              <a:t>接口的设计高度兼容。反之，就地更新为主的应用则很难支持，除非对核心数据结构进行修改。</a:t>
            </a: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473597C3-A43A-0D45-5F2F-945274F3CE3C}"/>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C42E-10F4-5ED3-3B5F-98D4CE0CFD56}"/>
            </a:ext>
          </a:extLst>
        </p:cNvPr>
        <p:cNvGrpSpPr/>
        <p:nvPr/>
      </p:nvGrpSpPr>
      <p:grpSpPr>
        <a:xfrm>
          <a:off x="0" y="0"/>
          <a:ext cx="0" cy="0"/>
          <a:chOff x="0" y="0"/>
          <a:chExt cx="0" cy="0"/>
        </a:xfrm>
      </p:grpSpPr>
      <p:sp>
        <p:nvSpPr>
          <p:cNvPr id="17" name="矩形 16">
            <a:extLst>
              <a:ext uri="{FF2B5EF4-FFF2-40B4-BE49-F238E27FC236}">
                <a16:creationId xmlns:a16="http://schemas.microsoft.com/office/drawing/2014/main" id="{D51A506B-621B-19F1-C0B5-853F3F9955B6}"/>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C320792-7830-48E2-B090-5666E8D0E690}"/>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13210B2-860D-157F-97C1-BD8694B816DF}"/>
              </a:ext>
            </a:extLst>
          </p:cNvPr>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04FB94FE-7A75-B338-DF78-EC0146B17384}"/>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a:extLst>
              <a:ext uri="{FF2B5EF4-FFF2-40B4-BE49-F238E27FC236}">
                <a16:creationId xmlns:a16="http://schemas.microsoft.com/office/drawing/2014/main" id="{017194FE-5173-1130-5C32-0A2D4672BBC3}"/>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66E33C7C-231E-4438-897B-C3ABD8160D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3CFF1627-F6E7-0DD5-39D6-62C425AED19F}"/>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a:extLst>
              <a:ext uri="{FF2B5EF4-FFF2-40B4-BE49-F238E27FC236}">
                <a16:creationId xmlns:a16="http://schemas.microsoft.com/office/drawing/2014/main" id="{8586C700-5327-41F3-1FDE-1F18A360E6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a:extLst>
              <a:ext uri="{FF2B5EF4-FFF2-40B4-BE49-F238E27FC236}">
                <a16:creationId xmlns:a16="http://schemas.microsoft.com/office/drawing/2014/main" id="{01D48FFE-4ABA-FC39-7F38-70ECC3997D2D}"/>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Rectangle 2">
            <a:extLst>
              <a:ext uri="{FF2B5EF4-FFF2-40B4-BE49-F238E27FC236}">
                <a16:creationId xmlns:a16="http://schemas.microsoft.com/office/drawing/2014/main" id="{E8BFC340-C6DF-6141-944C-D4EACBBF7C1E}"/>
              </a:ext>
            </a:extLst>
          </p:cNvPr>
          <p:cNvSpPr>
            <a:spLocks noChangeArrowheads="1"/>
          </p:cNvSpPr>
          <p:nvPr/>
        </p:nvSpPr>
        <p:spPr bwMode="auto">
          <a:xfrm>
            <a:off x="382293" y="2173855"/>
            <a:ext cx="11320635" cy="42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30000"/>
              </a:lnSpc>
              <a:spcBef>
                <a:spcPct val="0"/>
              </a:spcBef>
              <a:spcAft>
                <a:spcPct val="0"/>
              </a:spcAft>
              <a:buClrTx/>
              <a:buSzTx/>
              <a:buFontTx/>
              <a:buNone/>
              <a:tabLst/>
            </a:pPr>
            <a:r>
              <a:rPr lang="zh-CN" altLang="en-US" dirty="0">
                <a:solidFill>
                  <a:srgbClr val="4747BA"/>
                </a:solidFill>
                <a:ea typeface="+mn-lt"/>
                <a:cs typeface="Times New Roman" panose="02020603050405020304" charset="0"/>
              </a:rPr>
              <a:t>硬件</a:t>
            </a:r>
            <a:r>
              <a:rPr lang="zh-CN" altLang="en-US" dirty="0">
                <a:solidFill>
                  <a:srgbClr val="374151"/>
                </a:solidFill>
                <a:latin typeface="_5b8b_4f53"/>
              </a:rPr>
              <a:t>方面，领先的</a:t>
            </a:r>
            <a:r>
              <a:rPr lang="en-US" altLang="zh-CN" dirty="0">
                <a:solidFill>
                  <a:srgbClr val="374151"/>
                </a:solidFill>
                <a:latin typeface="_5b8b_4f53"/>
              </a:rPr>
              <a:t>SSD</a:t>
            </a:r>
            <a:r>
              <a:rPr lang="zh-CN" altLang="en-US" dirty="0">
                <a:solidFill>
                  <a:srgbClr val="374151"/>
                </a:solidFill>
                <a:latin typeface="_5b8b_4f53"/>
              </a:rPr>
              <a:t>制造商如三星和西部数据，已经发布</a:t>
            </a:r>
            <a:r>
              <a:rPr lang="en-US" altLang="zh-CN" dirty="0">
                <a:solidFill>
                  <a:srgbClr val="374151"/>
                </a:solidFill>
                <a:latin typeface="_5b8b_4f53"/>
              </a:rPr>
              <a:t>ZNS</a:t>
            </a:r>
            <a:r>
              <a:rPr lang="zh-CN" altLang="en-US" dirty="0">
                <a:solidFill>
                  <a:srgbClr val="374151"/>
                </a:solidFill>
                <a:latin typeface="_5b8b_4f53"/>
              </a:rPr>
              <a:t>产品并展开研究，例如</a:t>
            </a:r>
            <a:r>
              <a:rPr lang="en-US" altLang="zh-CN" dirty="0">
                <a:solidFill>
                  <a:srgbClr val="374151"/>
                </a:solidFill>
                <a:latin typeface="_5b8b_4f53"/>
              </a:rPr>
              <a:t>ZNS+</a:t>
            </a:r>
            <a:r>
              <a:rPr lang="zh-CN" altLang="en-US" dirty="0">
                <a:solidFill>
                  <a:srgbClr val="374151"/>
                </a:solidFill>
                <a:latin typeface="_5b8b_4f53"/>
              </a:rPr>
              <a:t>、</a:t>
            </a:r>
            <a:r>
              <a:rPr lang="en-US" altLang="zh-CN" dirty="0" err="1">
                <a:solidFill>
                  <a:srgbClr val="374151"/>
                </a:solidFill>
                <a:latin typeface="_5b8b_4f53"/>
              </a:rPr>
              <a:t>eZNS</a:t>
            </a:r>
            <a:r>
              <a:rPr lang="zh-CN" altLang="en-US" dirty="0">
                <a:solidFill>
                  <a:srgbClr val="374151"/>
                </a:solidFill>
                <a:latin typeface="_5b8b_4f53"/>
              </a:rPr>
              <a:t>等。</a:t>
            </a:r>
            <a:endParaRPr lang="en-US" altLang="zh-CN" dirty="0">
              <a:solidFill>
                <a:srgbClr val="374151"/>
              </a:solidFill>
              <a:latin typeface="_5b8b_4f53"/>
            </a:endParaRPr>
          </a:p>
        </p:txBody>
      </p:sp>
      <p:sp>
        <p:nvSpPr>
          <p:cNvPr id="7" name="文本框 6">
            <a:extLst>
              <a:ext uri="{FF2B5EF4-FFF2-40B4-BE49-F238E27FC236}">
                <a16:creationId xmlns:a16="http://schemas.microsoft.com/office/drawing/2014/main" id="{D846D055-CA89-DE0A-CA6C-E34377174990}"/>
              </a:ext>
            </a:extLst>
          </p:cNvPr>
          <p:cNvSpPr txBox="1"/>
          <p:nvPr/>
        </p:nvSpPr>
        <p:spPr>
          <a:xfrm>
            <a:off x="382293" y="2770474"/>
            <a:ext cx="11553118" cy="1296445"/>
          </a:xfrm>
          <a:prstGeom prst="rect">
            <a:avLst/>
          </a:prstGeom>
          <a:noFill/>
        </p:spPr>
        <p:txBody>
          <a:bodyPr wrap="square">
            <a:spAutoFit/>
          </a:bodyPr>
          <a:lstStyle/>
          <a:p>
            <a:pPr fontAlgn="base">
              <a:lnSpc>
                <a:spcPct val="150000"/>
              </a:lnSpc>
              <a:spcBef>
                <a:spcPct val="0"/>
              </a:spcBef>
              <a:spcAft>
                <a:spcPct val="0"/>
              </a:spcAft>
            </a:pPr>
            <a:r>
              <a:rPr lang="zh-CN" altLang="en-US" dirty="0">
                <a:solidFill>
                  <a:srgbClr val="4747BA"/>
                </a:solidFill>
                <a:latin typeface="_5b8b_4f53"/>
                <a:ea typeface="+mn-lt"/>
                <a:cs typeface="Times New Roman" panose="02020603050405020304" charset="0"/>
              </a:rPr>
              <a:t>软件</a:t>
            </a:r>
            <a:r>
              <a:rPr lang="zh-CN" altLang="zh-CN" dirty="0">
                <a:solidFill>
                  <a:srgbClr val="374151"/>
                </a:solidFill>
                <a:latin typeface="_5b8b_4f53"/>
              </a:rPr>
              <a:t>方面</a:t>
            </a:r>
            <a:r>
              <a:rPr lang="zh-CN" altLang="en-US" dirty="0">
                <a:solidFill>
                  <a:srgbClr val="374151"/>
                </a:solidFill>
                <a:latin typeface="_5b8b_4f53"/>
              </a:rPr>
              <a:t>，</a:t>
            </a:r>
            <a:r>
              <a:rPr lang="zh-CN" altLang="zh-CN" dirty="0">
                <a:solidFill>
                  <a:srgbClr val="374151"/>
                </a:solidFill>
                <a:latin typeface="_5b8b_4f53"/>
              </a:rPr>
              <a:t>基于</a:t>
            </a:r>
            <a:r>
              <a:rPr lang="en-US" altLang="zh-CN" dirty="0">
                <a:solidFill>
                  <a:srgbClr val="374151"/>
                </a:solidFill>
                <a:latin typeface="_5b8b_4f53"/>
              </a:rPr>
              <a:t>ZNS</a:t>
            </a:r>
            <a:r>
              <a:rPr lang="zh-CN" altLang="en-US" dirty="0">
                <a:solidFill>
                  <a:srgbClr val="374151"/>
                </a:solidFill>
                <a:latin typeface="_5b8b_4f53"/>
              </a:rPr>
              <a:t>的研究主要集中在键值存储领域，尤其是基于</a:t>
            </a:r>
            <a:r>
              <a:rPr lang="en-US" altLang="zh-CN" dirty="0">
                <a:solidFill>
                  <a:srgbClr val="374151"/>
                </a:solidFill>
                <a:latin typeface="_5b8b_4f53"/>
              </a:rPr>
              <a:t>LSM-tree</a:t>
            </a:r>
            <a:r>
              <a:rPr lang="zh-CN" altLang="en-US" dirty="0">
                <a:solidFill>
                  <a:srgbClr val="374151"/>
                </a:solidFill>
                <a:latin typeface="_5b8b_4f53"/>
              </a:rPr>
              <a:t>的键值存储优化：这是由于</a:t>
            </a:r>
            <a:r>
              <a:rPr lang="en-US" altLang="zh-CN" dirty="0">
                <a:solidFill>
                  <a:srgbClr val="374151"/>
                </a:solidFill>
                <a:latin typeface="_5b8b_4f53"/>
              </a:rPr>
              <a:t>ZNS SSD</a:t>
            </a:r>
            <a:r>
              <a:rPr lang="zh-CN" altLang="en-US" dirty="0">
                <a:solidFill>
                  <a:srgbClr val="374151"/>
                </a:solidFill>
                <a:latin typeface="_5b8b_4f53"/>
              </a:rPr>
              <a:t>和</a:t>
            </a:r>
            <a:r>
              <a:rPr lang="en-US" altLang="zh-CN" dirty="0">
                <a:solidFill>
                  <a:srgbClr val="374151"/>
                </a:solidFill>
                <a:latin typeface="_5b8b_4f53"/>
              </a:rPr>
              <a:t>LSM-tree</a:t>
            </a:r>
            <a:r>
              <a:rPr lang="zh-CN" altLang="en-US" dirty="0">
                <a:solidFill>
                  <a:srgbClr val="374151"/>
                </a:solidFill>
                <a:latin typeface="_5b8b_4f53"/>
              </a:rPr>
              <a:t>都遵循严格的顺序写约束，其软硬件特征高度重合， 可以将一些应用移植到</a:t>
            </a:r>
            <a:r>
              <a:rPr lang="en-US" altLang="zh-CN" dirty="0">
                <a:solidFill>
                  <a:srgbClr val="374151"/>
                </a:solidFill>
                <a:latin typeface="_5b8b_4f53"/>
              </a:rPr>
              <a:t>ZNS SSD</a:t>
            </a:r>
            <a:r>
              <a:rPr lang="zh-CN" altLang="en-US" dirty="0">
                <a:solidFill>
                  <a:srgbClr val="374151"/>
                </a:solidFill>
                <a:latin typeface="_5b8b_4f53"/>
              </a:rPr>
              <a:t>上获得更好的性能。典型案例如基于</a:t>
            </a:r>
            <a:r>
              <a:rPr lang="en-US" altLang="zh-CN" dirty="0" err="1">
                <a:solidFill>
                  <a:srgbClr val="374151"/>
                </a:solidFill>
                <a:latin typeface="_5b8b_4f53"/>
              </a:rPr>
              <a:t>ZenFS</a:t>
            </a:r>
            <a:r>
              <a:rPr lang="zh-CN" altLang="en-US" dirty="0">
                <a:solidFill>
                  <a:srgbClr val="374151"/>
                </a:solidFill>
                <a:latin typeface="_5b8b_4f53"/>
              </a:rPr>
              <a:t>的</a:t>
            </a:r>
            <a:r>
              <a:rPr lang="en-US" altLang="zh-CN" dirty="0" err="1">
                <a:solidFill>
                  <a:srgbClr val="374151"/>
                </a:solidFill>
                <a:latin typeface="_5b8b_4f53"/>
              </a:rPr>
              <a:t>RocksDB</a:t>
            </a:r>
            <a:r>
              <a:rPr lang="zh-CN" altLang="en-US" dirty="0">
                <a:solidFill>
                  <a:srgbClr val="374151"/>
                </a:solidFill>
                <a:latin typeface="_5b8b_4f53"/>
              </a:rPr>
              <a:t>。其他基于</a:t>
            </a:r>
            <a:r>
              <a:rPr lang="en-US" altLang="zh-CN" dirty="0">
                <a:solidFill>
                  <a:srgbClr val="374151"/>
                </a:solidFill>
                <a:latin typeface="_5b8b_4f53"/>
              </a:rPr>
              <a:t>LSM-tree</a:t>
            </a:r>
            <a:r>
              <a:rPr lang="zh-CN" altLang="en-US" dirty="0">
                <a:solidFill>
                  <a:srgbClr val="374151"/>
                </a:solidFill>
                <a:latin typeface="_5b8b_4f53"/>
              </a:rPr>
              <a:t>应用的优化工作例如，</a:t>
            </a:r>
            <a:r>
              <a:rPr lang="en-US" altLang="zh-CN" sz="1800" dirty="0"/>
              <a:t>WALTZ</a:t>
            </a:r>
            <a:r>
              <a:rPr lang="zh-CN" altLang="en-US" dirty="0"/>
              <a:t>等</a:t>
            </a:r>
            <a:r>
              <a:rPr lang="zh-CN" altLang="en-US" sz="1800" dirty="0"/>
              <a:t>。</a:t>
            </a:r>
            <a:endParaRPr lang="en-US" altLang="zh-CN" dirty="0">
              <a:solidFill>
                <a:srgbClr val="374151"/>
              </a:solidFill>
              <a:latin typeface="_5b8b_4f53"/>
            </a:endParaRPr>
          </a:p>
        </p:txBody>
      </p:sp>
      <p:sp>
        <p:nvSpPr>
          <p:cNvPr id="15" name="文本框 14">
            <a:extLst>
              <a:ext uri="{FF2B5EF4-FFF2-40B4-BE49-F238E27FC236}">
                <a16:creationId xmlns:a16="http://schemas.microsoft.com/office/drawing/2014/main" id="{8457EA20-6021-EC1D-1D9E-F90EC37CF9A2}"/>
              </a:ext>
            </a:extLst>
          </p:cNvPr>
          <p:cNvSpPr txBox="1"/>
          <p:nvPr/>
        </p:nvSpPr>
        <p:spPr>
          <a:xfrm>
            <a:off x="51508" y="4917418"/>
            <a:ext cx="11553118" cy="1581395"/>
          </a:xfrm>
          <a:prstGeom prst="rect">
            <a:avLst/>
          </a:prstGeom>
          <a:noFill/>
        </p:spPr>
        <p:txBody>
          <a:bodyPr wrap="square">
            <a:spAutoFit/>
          </a:bodyPr>
          <a:lstStyle/>
          <a:p>
            <a:pPr marR="0" lvl="0" indent="0" fontAlgn="auto">
              <a:lnSpc>
                <a:spcPct val="70000"/>
              </a:lnSpc>
              <a:spcBef>
                <a:spcPts val="0"/>
              </a:spcBef>
              <a:spcAft>
                <a:spcPts val="1200"/>
              </a:spcAft>
              <a:buClrTx/>
              <a:buSzTx/>
              <a:buFont typeface="Arial" panose="020B0604020202020204" pitchFamily="34" charset="0"/>
              <a:buNone/>
              <a:tabLst/>
              <a:defRPr/>
            </a:pPr>
            <a:r>
              <a:rPr lang="en-US" altLang="zh-CN" sz="1600" dirty="0"/>
              <a:t>NVMe2.0</a:t>
            </a:r>
            <a:r>
              <a:rPr lang="zh-CN" altLang="en-US" sz="1600" dirty="0"/>
              <a:t>：</a:t>
            </a:r>
            <a:r>
              <a:rPr lang="en-US" altLang="zh-CN" sz="1600" dirty="0"/>
              <a:t>https://nvmexpress.org/wp-content/uploads/NVMe-NVM-Express-2.0a-2021.07.26-Ratified.pdf</a:t>
            </a:r>
          </a:p>
          <a:p>
            <a:pPr>
              <a:lnSpc>
                <a:spcPct val="70000"/>
              </a:lnSpc>
              <a:spcAft>
                <a:spcPts val="1200"/>
              </a:spcAft>
              <a:defRPr/>
            </a:pPr>
            <a:r>
              <a:rPr lang="en-US" altLang="zh-CN" sz="1600" dirty="0"/>
              <a:t>ZNS+: Advanced Zoned Namespace Interface for Supporting In-Storage Zone Compaction, OSDI’21</a:t>
            </a:r>
          </a:p>
          <a:p>
            <a:pPr>
              <a:lnSpc>
                <a:spcPct val="70000"/>
              </a:lnSpc>
              <a:spcAft>
                <a:spcPts val="1200"/>
              </a:spcAft>
              <a:defRPr/>
            </a:pPr>
            <a:r>
              <a:rPr lang="en-US" altLang="zh-CN" sz="1600" dirty="0" err="1"/>
              <a:t>eZNS</a:t>
            </a:r>
            <a:r>
              <a:rPr lang="en-US" altLang="zh-CN" sz="1600" dirty="0"/>
              <a:t>: An Elastic Zoned Namespace for Commodity ZNS SSDs, OSDI’23</a:t>
            </a:r>
          </a:p>
          <a:p>
            <a:pPr>
              <a:lnSpc>
                <a:spcPct val="70000"/>
              </a:lnSpc>
              <a:spcAft>
                <a:spcPts val="1200"/>
              </a:spcAft>
              <a:defRPr/>
            </a:pPr>
            <a:r>
              <a:rPr lang="en-US" altLang="zh-CN" sz="1600" dirty="0" err="1"/>
              <a:t>ZenFS</a:t>
            </a:r>
            <a:r>
              <a:rPr lang="zh-CN" altLang="en-US" sz="1600" dirty="0"/>
              <a:t>：</a:t>
            </a:r>
            <a:r>
              <a:rPr lang="en-US" altLang="zh-CN" sz="1600" dirty="0">
                <a:hlinkClick r:id="rId5"/>
              </a:rPr>
              <a:t>https://github.com/westerndigitalcorporation/zenfs</a:t>
            </a:r>
            <a:endParaRPr lang="en-US" altLang="zh-CN" sz="1600" dirty="0"/>
          </a:p>
          <a:p>
            <a:pPr>
              <a:lnSpc>
                <a:spcPct val="70000"/>
              </a:lnSpc>
              <a:spcAft>
                <a:spcPts val="1200"/>
              </a:spcAft>
              <a:defRPr/>
            </a:pPr>
            <a:r>
              <a:rPr lang="en-US" altLang="zh-CN" sz="1600" dirty="0"/>
              <a:t>WALTZ</a:t>
            </a:r>
            <a:r>
              <a:rPr lang="zh-CN" altLang="en-US" sz="1600" dirty="0"/>
              <a:t>：</a:t>
            </a:r>
            <a:r>
              <a:rPr lang="en-US" altLang="zh-CN" sz="1600" dirty="0"/>
              <a:t>Leveraging Zone Append to Tighten the Tail Latency of LSM Tree on ZNS SSD</a:t>
            </a:r>
            <a:r>
              <a:rPr lang="zh-CN" altLang="en-US" sz="1600" dirty="0"/>
              <a:t>，</a:t>
            </a:r>
            <a:r>
              <a:rPr lang="en-US" altLang="zh-CN" sz="1600" dirty="0"/>
              <a:t>VLDB</a:t>
            </a:r>
          </a:p>
        </p:txBody>
      </p:sp>
      <p:sp>
        <p:nvSpPr>
          <p:cNvPr id="19" name="文本框 18">
            <a:extLst>
              <a:ext uri="{FF2B5EF4-FFF2-40B4-BE49-F238E27FC236}">
                <a16:creationId xmlns:a16="http://schemas.microsoft.com/office/drawing/2014/main" id="{D8DEC19F-AF51-2775-CDFC-F6F0E84AE33C}"/>
              </a:ext>
            </a:extLst>
          </p:cNvPr>
          <p:cNvSpPr txBox="1"/>
          <p:nvPr/>
        </p:nvSpPr>
        <p:spPr>
          <a:xfrm>
            <a:off x="358848" y="1126939"/>
            <a:ext cx="11506318" cy="779509"/>
          </a:xfrm>
          <a:prstGeom prst="rect">
            <a:avLst/>
          </a:prstGeom>
          <a:noFill/>
        </p:spPr>
        <p:txBody>
          <a:bodyPr wrap="square">
            <a:spAutoFit/>
          </a:bodyPr>
          <a:lstStyle/>
          <a:p>
            <a:pPr>
              <a:lnSpc>
                <a:spcPct val="130000"/>
              </a:lnSpc>
            </a:pPr>
            <a:r>
              <a:rPr lang="zh-CN" altLang="en-US" dirty="0">
                <a:solidFill>
                  <a:srgbClr val="4747BA"/>
                </a:solidFill>
                <a:ea typeface="+mn-lt"/>
                <a:cs typeface="Times New Roman" panose="02020603050405020304" charset="0"/>
              </a:rPr>
              <a:t>规范化：</a:t>
            </a:r>
            <a:r>
              <a:rPr lang="zh-CN" altLang="zh-CN" dirty="0">
                <a:solidFill>
                  <a:srgbClr val="374151"/>
                </a:solidFill>
                <a:latin typeface="_5b8b_4f53"/>
              </a:rPr>
              <a:t>如今，经过</a:t>
            </a:r>
            <a:r>
              <a:rPr lang="en-US" altLang="zh-CN" dirty="0">
                <a:solidFill>
                  <a:srgbClr val="374151"/>
                </a:solidFill>
                <a:latin typeface="_5b8b_4f53"/>
              </a:rPr>
              <a:t>SSD</a:t>
            </a:r>
            <a:r>
              <a:rPr lang="zh-CN" altLang="zh-CN" dirty="0">
                <a:solidFill>
                  <a:srgbClr val="374151"/>
                </a:solidFill>
                <a:latin typeface="_5b8b_4f53"/>
              </a:rPr>
              <a:t>制造商、软件开发者和标准化机构之间的合作努力，</a:t>
            </a:r>
            <a:r>
              <a:rPr lang="en-US" altLang="zh-CN" dirty="0">
                <a:solidFill>
                  <a:srgbClr val="374151"/>
                </a:solidFill>
                <a:latin typeface="_5b8b_4f53"/>
              </a:rPr>
              <a:t>ZNS SSD</a:t>
            </a:r>
            <a:r>
              <a:rPr lang="zh-CN" altLang="zh-CN" dirty="0">
                <a:solidFill>
                  <a:srgbClr val="374151"/>
                </a:solidFill>
                <a:latin typeface="_5b8b_4f53"/>
              </a:rPr>
              <a:t>技术已有稳定的硬件标准和基础软件库。</a:t>
            </a:r>
            <a:r>
              <a:rPr lang="zh-CN" altLang="en-US" dirty="0">
                <a:solidFill>
                  <a:srgbClr val="374151"/>
                </a:solidFill>
                <a:latin typeface="_5b8b_4f53"/>
              </a:rPr>
              <a:t>例如：</a:t>
            </a:r>
            <a:r>
              <a:rPr lang="en-US" altLang="zh-CN" dirty="0" err="1">
                <a:solidFill>
                  <a:srgbClr val="374151"/>
                </a:solidFill>
                <a:latin typeface="_5b8b_4f53"/>
              </a:rPr>
              <a:t>NVMe</a:t>
            </a:r>
            <a:r>
              <a:rPr lang="zh-CN" altLang="en-US" dirty="0">
                <a:solidFill>
                  <a:srgbClr val="374151"/>
                </a:solidFill>
                <a:latin typeface="_5b8b_4f53"/>
              </a:rPr>
              <a:t>协议已支持</a:t>
            </a:r>
            <a:r>
              <a:rPr lang="en-US" altLang="zh-CN" dirty="0">
                <a:solidFill>
                  <a:srgbClr val="374151"/>
                </a:solidFill>
                <a:latin typeface="_5b8b_4f53"/>
              </a:rPr>
              <a:t>Zone</a:t>
            </a:r>
            <a:r>
              <a:rPr lang="zh-CN" altLang="en-US" dirty="0">
                <a:solidFill>
                  <a:srgbClr val="374151"/>
                </a:solidFill>
                <a:latin typeface="_5b8b_4f53"/>
              </a:rPr>
              <a:t>接口逻辑；</a:t>
            </a:r>
            <a:r>
              <a:rPr lang="en-US" altLang="zh-CN" dirty="0" err="1">
                <a:solidFill>
                  <a:srgbClr val="374151"/>
                </a:solidFill>
                <a:latin typeface="_5b8b_4f53"/>
              </a:rPr>
              <a:t>libzbd</a:t>
            </a:r>
            <a:r>
              <a:rPr lang="zh-CN" altLang="en-US" dirty="0">
                <a:solidFill>
                  <a:srgbClr val="374151"/>
                </a:solidFill>
                <a:latin typeface="_5b8b_4f53"/>
              </a:rPr>
              <a:t>等用户库；</a:t>
            </a:r>
            <a:r>
              <a:rPr lang="en-US" altLang="zh-CN" dirty="0">
                <a:solidFill>
                  <a:srgbClr val="374151"/>
                </a:solidFill>
                <a:latin typeface="_5b8b_4f53"/>
              </a:rPr>
              <a:t>SPDK</a:t>
            </a:r>
            <a:r>
              <a:rPr lang="zh-CN" altLang="en-US" dirty="0">
                <a:solidFill>
                  <a:srgbClr val="374151"/>
                </a:solidFill>
                <a:latin typeface="_5b8b_4f53"/>
              </a:rPr>
              <a:t>对</a:t>
            </a:r>
            <a:r>
              <a:rPr lang="en-US" altLang="zh-CN" dirty="0">
                <a:solidFill>
                  <a:srgbClr val="374151"/>
                </a:solidFill>
                <a:latin typeface="_5b8b_4f53"/>
              </a:rPr>
              <a:t>ZNS</a:t>
            </a:r>
            <a:r>
              <a:rPr lang="zh-CN" altLang="en-US" dirty="0">
                <a:solidFill>
                  <a:srgbClr val="374151"/>
                </a:solidFill>
                <a:latin typeface="_5b8b_4f53"/>
              </a:rPr>
              <a:t>的支持等。</a:t>
            </a:r>
            <a:endParaRPr lang="zh-CN" altLang="zh-CN" dirty="0">
              <a:solidFill>
                <a:srgbClr val="374151"/>
              </a:solidFill>
              <a:latin typeface="_5b8b_4f53"/>
            </a:endParaRPr>
          </a:p>
        </p:txBody>
      </p:sp>
      <p:sp>
        <p:nvSpPr>
          <p:cNvPr id="25" name="文本框 24">
            <a:extLst>
              <a:ext uri="{FF2B5EF4-FFF2-40B4-BE49-F238E27FC236}">
                <a16:creationId xmlns:a16="http://schemas.microsoft.com/office/drawing/2014/main" id="{07DC2E9D-2952-D68D-FFCC-6C038511F9C0}"/>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相关进展</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14749260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相关研究</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3" name="文本框 12">
            <a:extLst>
              <a:ext uri="{FF2B5EF4-FFF2-40B4-BE49-F238E27FC236}">
                <a16:creationId xmlns:a16="http://schemas.microsoft.com/office/drawing/2014/main" id="{4C70ABF3-7FA3-450B-99F0-0E146EBC2B1B}"/>
              </a:ext>
            </a:extLst>
          </p:cNvPr>
          <p:cNvSpPr txBox="1"/>
          <p:nvPr/>
        </p:nvSpPr>
        <p:spPr>
          <a:xfrm>
            <a:off x="366706" y="1093249"/>
            <a:ext cx="8999042" cy="5121402"/>
          </a:xfrm>
          <a:prstGeom prst="rect">
            <a:avLst/>
          </a:prstGeom>
          <a:noFill/>
        </p:spPr>
        <p:txBody>
          <a:bodyPr wrap="square" rtlCol="0">
            <a:spAutoFit/>
          </a:bodyPr>
          <a:lstStyle/>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硬件本身的优化</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342900" indent="-342900">
              <a:lnSpc>
                <a:spcPct val="90000"/>
              </a:lnSpc>
              <a:spcBef>
                <a:spcPts val="1000"/>
              </a:spcBef>
              <a:buFont typeface="Arial" panose="020B0604020202020204" pitchFamily="34" charset="0"/>
              <a:buChar char="•"/>
              <a:defRPr/>
            </a:pPr>
            <a:r>
              <a:rPr lang="en-US" altLang="zh-CN" sz="2000" dirty="0">
                <a:solidFill>
                  <a:srgbClr val="374151"/>
                </a:solidFill>
                <a:latin typeface="_5b8b_4f53"/>
              </a:rPr>
              <a:t>ZNS+</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eZNS</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端到端应用</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r>
              <a:rPr lang="en-US" altLang="zh-CN" sz="20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RocksDB</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ZenFS</a:t>
            </a:r>
            <a:r>
              <a:rPr lang="zh-CN" altLang="en-US" sz="2000" dirty="0">
                <a:solidFill>
                  <a:srgbClr val="374151"/>
                </a:solidFill>
                <a:latin typeface="_5b8b_4f53"/>
              </a:rPr>
              <a:t>，</a:t>
            </a:r>
            <a:r>
              <a:rPr lang="en-US" altLang="zh-CN" sz="1600" dirty="0" err="1"/>
              <a:t>RocksDB</a:t>
            </a:r>
            <a:r>
              <a:rPr lang="en-US" altLang="zh-CN" sz="1600" dirty="0"/>
              <a:t> on ZNS</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ZoneKV</a:t>
            </a:r>
            <a:r>
              <a:rPr lang="zh-CN" altLang="en-US" sz="2000" dirty="0">
                <a:solidFill>
                  <a:srgbClr val="374151"/>
                </a:solidFill>
                <a:latin typeface="_5b8b_4f53"/>
              </a:rPr>
              <a:t>，</a:t>
            </a:r>
            <a:r>
              <a:rPr lang="zh-CN" altLang="en-US" sz="1600" dirty="0"/>
              <a:t>基于生命周期的放置策略</a:t>
            </a:r>
            <a:endParaRPr lang="en-US" altLang="zh-CN" sz="1600" dirty="0"/>
          </a:p>
          <a:p>
            <a:pPr marL="342900" indent="-342900">
              <a:lnSpc>
                <a:spcPct val="90000"/>
              </a:lnSpc>
              <a:spcBef>
                <a:spcPts val="1000"/>
              </a:spcBef>
              <a:buFont typeface="Arial" panose="020B0604020202020204" pitchFamily="34" charset="0"/>
              <a:buChar char="•"/>
              <a:defRPr/>
            </a:pPr>
            <a:r>
              <a:rPr lang="en-US" altLang="zh-CN" sz="2000" dirty="0">
                <a:solidFill>
                  <a:srgbClr val="374151"/>
                </a:solidFill>
                <a:latin typeface="_5b8b_4f53"/>
              </a:rPr>
              <a:t>WA-Zone</a:t>
            </a:r>
            <a:r>
              <a:rPr lang="zh-CN" altLang="en-US" sz="1600" dirty="0"/>
              <a:t>，磨损均衡</a:t>
            </a:r>
            <a:endParaRPr lang="en-US" altLang="zh-CN" sz="1600" dirty="0"/>
          </a:p>
          <a:p>
            <a:pPr marL="342900" indent="-342900">
              <a:lnSpc>
                <a:spcPct val="90000"/>
              </a:lnSpc>
              <a:spcBef>
                <a:spcPts val="1000"/>
              </a:spcBef>
              <a:buFont typeface="Arial" panose="020B0604020202020204" pitchFamily="34" charset="0"/>
              <a:buChar char="•"/>
              <a:defRPr/>
            </a:pPr>
            <a:r>
              <a:rPr lang="en-US" altLang="zh-CN" sz="2000" dirty="0">
                <a:solidFill>
                  <a:srgbClr val="374151"/>
                </a:solidFill>
                <a:latin typeface="_5b8b_4f53"/>
              </a:rPr>
              <a:t>WALTZ</a:t>
            </a:r>
          </a:p>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其他方面应用</a:t>
            </a:r>
            <a:endParaRPr lang="en-US" altLang="zh-CN" sz="2000" dirty="0">
              <a:solidFill>
                <a:srgbClr val="374151"/>
              </a:solidFill>
              <a:latin typeface="_5b8b_4f53"/>
            </a:endParaRP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ZNSwap</a:t>
            </a:r>
            <a:r>
              <a:rPr lang="zh-CN" altLang="en-US" sz="2000" dirty="0">
                <a:solidFill>
                  <a:srgbClr val="374151"/>
                </a:solidFill>
                <a:latin typeface="_5b8b_4f53"/>
              </a:rPr>
              <a:t>，</a:t>
            </a:r>
            <a:r>
              <a:rPr lang="zh-CN" altLang="en-US" sz="1600" dirty="0"/>
              <a:t>利用</a:t>
            </a:r>
            <a:r>
              <a:rPr lang="en-US" altLang="zh-CN" sz="1600" dirty="0"/>
              <a:t>ZNS</a:t>
            </a:r>
            <a:r>
              <a:rPr lang="zh-CN" altLang="en-US" sz="1600" dirty="0"/>
              <a:t>作为交换分区</a:t>
            </a:r>
            <a:endParaRPr lang="en-US" altLang="zh-CN" sz="1600" dirty="0"/>
          </a:p>
          <a:p>
            <a:pPr marL="342900" indent="-342900">
              <a:lnSpc>
                <a:spcPct val="90000"/>
              </a:lnSpc>
              <a:spcBef>
                <a:spcPts val="1000"/>
              </a:spcBef>
              <a:buFont typeface="Arial" panose="020B0604020202020204" pitchFamily="34" charset="0"/>
              <a:buChar char="•"/>
              <a:defRPr/>
            </a:pPr>
            <a:r>
              <a:rPr lang="en-US" altLang="zh-CN" sz="1600" dirty="0"/>
              <a:t>…</a:t>
            </a:r>
          </a:p>
          <a:p>
            <a:pPr marL="342900" indent="-342900">
              <a:lnSpc>
                <a:spcPct val="90000"/>
              </a:lnSpc>
              <a:spcBef>
                <a:spcPts val="1000"/>
              </a:spcBef>
              <a:buFont typeface="Arial" panose="020B0604020202020204" pitchFamily="34" charset="0"/>
              <a:buChar char="•"/>
              <a:defRPr/>
            </a:pPr>
            <a:endParaRPr lang="en-US" altLang="zh-CN" dirty="0"/>
          </a:p>
          <a:p>
            <a:pPr marL="342900" indent="-342900">
              <a:lnSpc>
                <a:spcPct val="90000"/>
              </a:lnSpc>
              <a:spcBef>
                <a:spcPts val="1000"/>
              </a:spcBef>
              <a:buFont typeface="Arial" panose="020B0604020202020204" pitchFamily="34" charset="0"/>
              <a:buChar char="•"/>
              <a:defRPr/>
            </a:pPr>
            <a:endParaRPr lang="en-US" altLang="zh-CN" dirty="0"/>
          </a:p>
        </p:txBody>
      </p:sp>
    </p:spTree>
    <p:extLst>
      <p:ext uri="{BB962C8B-B14F-4D97-AF65-F5344CB8AC3E}">
        <p14:creationId xmlns:p14="http://schemas.microsoft.com/office/powerpoint/2010/main" val="12224543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5DB86C31-9A6F-4B20-A4B6-B4A0520C9220}"/>
              </a:ext>
            </a:extLst>
          </p:cNvPr>
          <p:cNvSpPr txBox="1"/>
          <p:nvPr/>
        </p:nvSpPr>
        <p:spPr>
          <a:xfrm>
            <a:off x="385590" y="857432"/>
            <a:ext cx="11266832" cy="2496196"/>
          </a:xfrm>
          <a:prstGeom prst="rect">
            <a:avLst/>
          </a:prstGeom>
          <a:noFill/>
        </p:spPr>
        <p:txBody>
          <a:bodyPr wrap="square" rtlCol="0">
            <a:spAutoFit/>
          </a:bodyPr>
          <a:lstStyle/>
          <a:p>
            <a:pPr>
              <a:lnSpc>
                <a:spcPct val="150000"/>
              </a:lnSpc>
            </a:pPr>
            <a:r>
              <a:rPr lang="en-US" altLang="zh-CN" b="0" i="0" dirty="0">
                <a:effectLst/>
                <a:latin typeface="_5b8b_4f53"/>
              </a:rPr>
              <a:t>ZNS+</a:t>
            </a:r>
            <a:r>
              <a:rPr lang="zh-CN" altLang="en-US" b="0" i="0" dirty="0">
                <a:effectLst/>
                <a:latin typeface="_5b8b_4f53"/>
              </a:rPr>
              <a:t>是对传统</a:t>
            </a:r>
            <a:r>
              <a:rPr lang="en-US" altLang="zh-CN" b="0" i="0" dirty="0">
                <a:effectLst/>
                <a:latin typeface="_5b8b_4f53"/>
              </a:rPr>
              <a:t>ZNS</a:t>
            </a:r>
            <a:r>
              <a:rPr lang="zh-CN" altLang="en-US" b="0" i="0" dirty="0">
                <a:effectLst/>
                <a:latin typeface="_5b8b_4f53"/>
              </a:rPr>
              <a:t>接口的一种扩展，提供了更高级的在存储内部执行区域压缩（</a:t>
            </a:r>
            <a:r>
              <a:rPr lang="en-US" altLang="zh-CN" b="0" i="0" dirty="0">
                <a:effectLst/>
                <a:latin typeface="_5b8b_4f53"/>
              </a:rPr>
              <a:t>In-Storage Zone Compaction</a:t>
            </a:r>
            <a:r>
              <a:rPr lang="zh-CN" altLang="en-US" b="0" i="0" dirty="0">
                <a:effectLst/>
                <a:latin typeface="_5b8b_4f53"/>
              </a:rPr>
              <a:t>）的功能。这一新接口的实现让主机可以</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将数据复制操作卸载至固态硬盘</a:t>
            </a:r>
            <a:r>
              <a:rPr lang="zh-CN" altLang="en-US" b="0" i="0" dirty="0">
                <a:effectLst/>
                <a:latin typeface="_5b8b_4f53"/>
              </a:rPr>
              <a:t>，进而提升了段压缩的速度。核心优势包括：</a:t>
            </a:r>
            <a:endParaRPr lang="en-US" altLang="zh-CN" dirty="0">
              <a:latin typeface="_5b8b_4f53"/>
            </a:endParaRPr>
          </a:p>
          <a:p>
            <a:pPr>
              <a:lnSpc>
                <a:spcPct val="150000"/>
              </a:lnSpc>
            </a:pPr>
            <a:endParaRPr lang="zh-CN" altLang="en-US" b="0" i="0" dirty="0">
              <a:effectLst/>
              <a:latin typeface="_5b8b_4f53"/>
            </a:endParaRPr>
          </a:p>
          <a:p>
            <a:pPr>
              <a:lnSpc>
                <a:spcPct val="150000"/>
              </a:lnSpc>
            </a:pPr>
            <a:endParaRPr lang="en-US" altLang="zh-CN" sz="1600" b="0" i="0" dirty="0">
              <a:effectLst/>
              <a:latin typeface="_5b8b_4f53"/>
            </a:endParaRPr>
          </a:p>
          <a:p>
            <a:pPr marL="285750" indent="-285750">
              <a:lnSpc>
                <a:spcPct val="150000"/>
              </a:lnSpc>
              <a:buFont typeface="Wingdings" panose="05000000000000000000" charset="0"/>
              <a:buChar char="q"/>
            </a:pPr>
            <a:endParaRPr lang="zh-CN" altLang="en-US" b="0" i="0" dirty="0">
              <a:effectLst/>
              <a:latin typeface="_5b8b_4f53"/>
            </a:endParaRPr>
          </a:p>
        </p:txBody>
      </p:sp>
      <p:sp>
        <p:nvSpPr>
          <p:cNvPr id="22" name="文本框 21">
            <a:extLst>
              <a:ext uri="{FF2B5EF4-FFF2-40B4-BE49-F238E27FC236}">
                <a16:creationId xmlns:a16="http://schemas.microsoft.com/office/drawing/2014/main" id="{2B0E0ACD-DE29-468B-A627-E2CBF7C2EE4B}"/>
              </a:ext>
            </a:extLst>
          </p:cNvPr>
          <p:cNvSpPr txBox="1"/>
          <p:nvPr/>
        </p:nvSpPr>
        <p:spPr>
          <a:xfrm>
            <a:off x="385590" y="2270573"/>
            <a:ext cx="11196810" cy="2316853"/>
          </a:xfrm>
          <a:prstGeom prst="rect">
            <a:avLst/>
          </a:prstGeom>
          <a:noFill/>
        </p:spPr>
        <p:txBody>
          <a:bodyPr wrap="square">
            <a:spAutoFit/>
          </a:bodyPr>
          <a:lstStyle/>
          <a:p>
            <a:pPr marL="285750" indent="-285750">
              <a:lnSpc>
                <a:spcPct val="150000"/>
              </a:lnSpc>
              <a:buFont typeface="Wingdings" panose="05000000000000000000" charset="0"/>
              <a:buChar char="q"/>
            </a:pPr>
            <a:r>
              <a:rPr lang="zh-CN" altLang="en-US" sz="1600" b="0" i="0" dirty="0">
                <a:effectLst/>
                <a:latin typeface="_5b8b_4f53"/>
              </a:rPr>
              <a:t>改进的段压缩机制：通过内部区域压缩（</a:t>
            </a:r>
            <a:r>
              <a:rPr lang="en-US" altLang="zh-CN" sz="1600" b="0" i="0" dirty="0">
                <a:effectLst/>
                <a:latin typeface="_5b8b_4f53"/>
              </a:rPr>
              <a:t>IZC</a:t>
            </a:r>
            <a:r>
              <a:rPr lang="zh-CN" altLang="en-US" sz="1600" b="0" i="0" dirty="0">
                <a:effectLst/>
                <a:latin typeface="_5b8b_4f53"/>
              </a:rPr>
              <a:t>）和</a:t>
            </a:r>
            <a:r>
              <a:rPr lang="en-US" altLang="zh-CN" sz="1600" b="0" i="0" dirty="0">
                <a:effectLst/>
                <a:latin typeface="_5b8b_4f53"/>
              </a:rPr>
              <a:t>copy offloading</a:t>
            </a:r>
            <a:r>
              <a:rPr lang="zh-CN" altLang="en-US" sz="1600" b="0" i="0" dirty="0">
                <a:effectLst/>
                <a:latin typeface="_5b8b_4f53"/>
              </a:rPr>
              <a:t>减少了由主机执行的数据复制操作，从而降低了延迟和主机资源的使用。</a:t>
            </a:r>
          </a:p>
          <a:p>
            <a:pPr marL="285750" indent="-285750">
              <a:lnSpc>
                <a:spcPct val="150000"/>
              </a:lnSpc>
              <a:buFont typeface="Wingdings" panose="05000000000000000000" charset="0"/>
              <a:buChar char="q"/>
            </a:pPr>
            <a:r>
              <a:rPr lang="en-US" altLang="zh-CN" sz="1600" b="0" i="0" dirty="0">
                <a:effectLst/>
                <a:latin typeface="_5b8b_4f53"/>
              </a:rPr>
              <a:t>Threaded logging</a:t>
            </a:r>
            <a:r>
              <a:rPr lang="zh-CN" altLang="en-US" sz="1600" b="0" i="0" dirty="0">
                <a:effectLst/>
                <a:latin typeface="_5b8b_4f53"/>
              </a:rPr>
              <a:t>支持：通过</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支持稀疏顺序覆写</a:t>
            </a:r>
            <a:r>
              <a:rPr lang="zh-CN" altLang="en-US" sz="1600" b="0" i="0" dirty="0">
                <a:effectLst/>
                <a:latin typeface="_5b8b_4f53"/>
              </a:rPr>
              <a:t>，减少了对持续性顺序写入的需求，同时允许在不经</a:t>
            </a:r>
            <a:r>
              <a:rPr lang="en-US" altLang="zh-CN" sz="1600" b="0" i="0" dirty="0">
                <a:effectLst/>
                <a:latin typeface="_5b8b_4f53"/>
              </a:rPr>
              <a:t>reset</a:t>
            </a:r>
            <a:r>
              <a:rPr lang="zh-CN" altLang="en-US" sz="1600" b="0" i="0" dirty="0">
                <a:effectLst/>
                <a:latin typeface="_5b8b_4f53"/>
              </a:rPr>
              <a:t>的情况下覆写区域。（即利用原有数据和新写入数据拼接成连续的数据块再进行写入）</a:t>
            </a:r>
          </a:p>
          <a:p>
            <a:pPr marL="285750" indent="-285750">
              <a:lnSpc>
                <a:spcPct val="150000"/>
              </a:lnSpc>
              <a:buFont typeface="Wingdings" panose="05000000000000000000" charset="0"/>
              <a:buChar char="q"/>
            </a:pPr>
            <a:r>
              <a:rPr lang="zh-CN" altLang="en-US" sz="1600" b="0" i="0" dirty="0">
                <a:effectLst/>
                <a:latin typeface="_5b8b_4f53"/>
              </a:rPr>
              <a:t>优化的块分配和回收策略：引入了</a:t>
            </a:r>
            <a:r>
              <a:rPr lang="en-US" altLang="zh-CN" sz="1600" b="0" i="0" dirty="0">
                <a:effectLst/>
                <a:latin typeface="_5b8b_4f53"/>
              </a:rPr>
              <a:t>copyback-aware</a:t>
            </a:r>
            <a:r>
              <a:rPr lang="zh-CN" altLang="en-US" sz="1600" b="0" i="0" dirty="0">
                <a:effectLst/>
                <a:latin typeface="_5b8b_4f53"/>
              </a:rPr>
              <a:t>的块分配和混合式段回收技术，最大化利用了</a:t>
            </a:r>
            <a:r>
              <a:rPr lang="en-US" altLang="zh-CN" sz="1600" b="0" i="0" dirty="0">
                <a:effectLst/>
                <a:latin typeface="_5b8b_4f53"/>
              </a:rPr>
              <a:t>SSD</a:t>
            </a:r>
            <a:r>
              <a:rPr lang="zh-CN" altLang="en-US" sz="1600" b="0" i="0" dirty="0">
                <a:effectLst/>
                <a:latin typeface="_5b8b_4f53"/>
              </a:rPr>
              <a:t>的</a:t>
            </a:r>
            <a:r>
              <a:rPr lang="en-US" altLang="zh-CN" sz="1600" b="0" i="0" dirty="0">
                <a:effectLst/>
                <a:latin typeface="_5b8b_4f53"/>
              </a:rPr>
              <a:t>copyback</a:t>
            </a:r>
            <a:r>
              <a:rPr lang="zh-CN" altLang="en-US" sz="1600" b="0" i="0" dirty="0">
                <a:effectLst/>
                <a:latin typeface="_5b8b_4f53"/>
              </a:rPr>
              <a:t>操作，提高了数据移动的效率，并且平衡了回收成本。</a:t>
            </a:r>
          </a:p>
        </p:txBody>
      </p:sp>
      <p:sp>
        <p:nvSpPr>
          <p:cNvPr id="25" name="文本框 24">
            <a:extLst>
              <a:ext uri="{FF2B5EF4-FFF2-40B4-BE49-F238E27FC236}">
                <a16:creationId xmlns:a16="http://schemas.microsoft.com/office/drawing/2014/main" id="{2851BFD3-272D-4EDB-95FE-810D20A8B5C3}"/>
              </a:ext>
            </a:extLst>
          </p:cNvPr>
          <p:cNvSpPr txBox="1"/>
          <p:nvPr/>
        </p:nvSpPr>
        <p:spPr>
          <a:xfrm>
            <a:off x="385590" y="4821125"/>
            <a:ext cx="11266832" cy="1162691"/>
          </a:xfrm>
          <a:prstGeom prst="rect">
            <a:avLst/>
          </a:prstGeom>
          <a:noFill/>
        </p:spPr>
        <p:txBody>
          <a:bodyPr wrap="square">
            <a:spAutoFit/>
          </a:bodyPr>
          <a:lstStyle/>
          <a:p>
            <a:pPr>
              <a:lnSpc>
                <a:spcPct val="150000"/>
              </a:lnSpc>
            </a:pPr>
            <a:r>
              <a:rPr lang="en-US" altLang="zh-CN" sz="1600" b="0" i="0" dirty="0">
                <a:effectLst/>
                <a:latin typeface="_5b8b_4f53"/>
              </a:rPr>
              <a:t>ZNS+</a:t>
            </a:r>
            <a:r>
              <a:rPr lang="zh-CN" altLang="en-US" sz="1600" b="0" i="0" dirty="0">
                <a:effectLst/>
                <a:latin typeface="_5b8b_4f53"/>
              </a:rPr>
              <a:t>相比普通</a:t>
            </a:r>
            <a:r>
              <a:rPr lang="en-US" altLang="zh-CN" sz="1600" b="0" i="0" dirty="0">
                <a:effectLst/>
                <a:latin typeface="_5b8b_4f53"/>
              </a:rPr>
              <a:t>ZNS SSDs</a:t>
            </a:r>
            <a:r>
              <a:rPr lang="zh-CN" altLang="en-US" sz="1600" b="0" i="0" dirty="0">
                <a:effectLst/>
                <a:latin typeface="_5b8b_4f53"/>
              </a:rPr>
              <a:t>有</a:t>
            </a:r>
            <a:r>
              <a:rPr lang="en-US" altLang="zh-CN" sz="1600" b="0" i="0" dirty="0">
                <a:effectLst/>
                <a:latin typeface="_5b8b_4f53"/>
              </a:rPr>
              <a:t>1.33</a:t>
            </a:r>
            <a:r>
              <a:rPr lang="zh-CN" altLang="en-US" sz="1600" b="0" i="0" dirty="0">
                <a:effectLst/>
                <a:latin typeface="_5b8b_4f53"/>
              </a:rPr>
              <a:t>至</a:t>
            </a:r>
            <a:r>
              <a:rPr lang="en-US" altLang="zh-CN" sz="1600" b="0" i="0" dirty="0">
                <a:effectLst/>
                <a:latin typeface="_5b8b_4f53"/>
              </a:rPr>
              <a:t>2.91</a:t>
            </a:r>
            <a:r>
              <a:rPr lang="zh-CN" altLang="en-US" sz="1600" b="0" i="0" dirty="0">
                <a:effectLst/>
                <a:latin typeface="_5b8b_4f53"/>
              </a:rPr>
              <a:t>倍的性能提升。</a:t>
            </a:r>
            <a:r>
              <a:rPr lang="zh-CN" altLang="en-US" sz="1600" dirty="0"/>
              <a:t>同时，由于不再需要在</a:t>
            </a:r>
            <a:r>
              <a:rPr lang="en-US" altLang="zh-CN" sz="1600" dirty="0"/>
              <a:t>SSD</a:t>
            </a:r>
            <a:r>
              <a:rPr lang="zh-CN" altLang="en-US" sz="1600" dirty="0"/>
              <a:t>内部进行垃圾回收，避免了额外的冗余空间配置和延迟抖动，进一步减少了写放大（</a:t>
            </a:r>
            <a:r>
              <a:rPr lang="en-US" altLang="zh-CN" sz="1600" dirty="0"/>
              <a:t>WAF</a:t>
            </a:r>
            <a:r>
              <a:rPr lang="zh-CN" altLang="en-US" sz="1600" dirty="0"/>
              <a:t>）。</a:t>
            </a:r>
            <a:r>
              <a:rPr lang="zh-CN" altLang="en-US" sz="1600" b="0" i="0" dirty="0">
                <a:effectLst/>
                <a:latin typeface="_5b8b_4f53"/>
              </a:rPr>
              <a:t>总之，</a:t>
            </a:r>
            <a:r>
              <a:rPr lang="en-US" altLang="zh-CN" sz="1600" b="0" i="0" dirty="0">
                <a:effectLst/>
                <a:latin typeface="_5b8b_4f53"/>
              </a:rPr>
              <a:t>ZNS+</a:t>
            </a:r>
            <a:r>
              <a:rPr lang="zh-CN" altLang="en-US" sz="1600" b="0" i="0" dirty="0">
                <a:effectLst/>
                <a:latin typeface="_5b8b_4f53"/>
              </a:rPr>
              <a:t>的引入不仅减轻了主机侧的负载，还提升了整体的存储性能和效率，特别是在多租户或高并行度的应用场景中，能够有效地隔离不同</a:t>
            </a:r>
            <a:r>
              <a:rPr lang="en-US" altLang="zh-CN" sz="1600" b="0" i="0" dirty="0">
                <a:effectLst/>
                <a:latin typeface="_5b8b_4f53"/>
              </a:rPr>
              <a:t>IO</a:t>
            </a:r>
            <a:r>
              <a:rPr lang="zh-CN" altLang="en-US" sz="1600" b="0" i="0" dirty="0">
                <a:effectLst/>
                <a:latin typeface="_5b8b_4f53"/>
              </a:rPr>
              <a:t>流的性能，保障系统的稳定性和响应速度。</a:t>
            </a:r>
          </a:p>
        </p:txBody>
      </p:sp>
      <p:sp>
        <p:nvSpPr>
          <p:cNvPr id="27" name="文本框 26">
            <a:extLst>
              <a:ext uri="{FF2B5EF4-FFF2-40B4-BE49-F238E27FC236}">
                <a16:creationId xmlns:a16="http://schemas.microsoft.com/office/drawing/2014/main" id="{69B4A6A4-BA28-4017-BC96-30AA17130CFA}"/>
              </a:ext>
            </a:extLst>
          </p:cNvPr>
          <p:cNvSpPr txBox="1"/>
          <p:nvPr/>
        </p:nvSpPr>
        <p:spPr>
          <a:xfrm>
            <a:off x="277699" y="84216"/>
            <a:ext cx="7401567"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 Advanced Zoned Namespace Interface for Supporting </a:t>
            </a:r>
            <a:r>
              <a:rPr lang="en-US" altLang="zh-CN" sz="20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InStorage</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Zone Compaction </a:t>
            </a:r>
          </a:p>
        </p:txBody>
      </p:sp>
    </p:spTree>
    <p:extLst>
      <p:ext uri="{BB962C8B-B14F-4D97-AF65-F5344CB8AC3E}">
        <p14:creationId xmlns:p14="http://schemas.microsoft.com/office/powerpoint/2010/main" val="31147288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6" name="文本框 15">
            <a:extLst>
              <a:ext uri="{FF2B5EF4-FFF2-40B4-BE49-F238E27FC236}">
                <a16:creationId xmlns:a16="http://schemas.microsoft.com/office/drawing/2014/main" id="{B5816AB3-13A1-4E75-947A-1D43A2203D9A}"/>
              </a:ext>
            </a:extLst>
          </p:cNvPr>
          <p:cNvSpPr txBox="1"/>
          <p:nvPr/>
        </p:nvSpPr>
        <p:spPr>
          <a:xfrm>
            <a:off x="277700" y="84216"/>
            <a:ext cx="6675760" cy="1015663"/>
          </a:xfrm>
          <a:prstGeom prst="rect">
            <a:avLst/>
          </a:prstGeom>
          <a:noFill/>
        </p:spPr>
        <p:txBody>
          <a:bodyPr wrap="square" rtlCol="0">
            <a:spAutoFit/>
          </a:bodyPr>
          <a:lstStyle/>
          <a:p>
            <a:pPr algn="just"/>
            <a:r>
              <a:rPr lang="en-US" altLang="zh-CN" sz="20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eZNS</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An Elastic Zoned Namespace for Commodity ZNS SSDs</a:t>
            </a:r>
          </a:p>
          <a:p>
            <a:pPr algn="just"/>
            <a:endPar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endParaRPr>
          </a:p>
        </p:txBody>
      </p:sp>
      <p:sp>
        <p:nvSpPr>
          <p:cNvPr id="21" name="文本框 20">
            <a:extLst>
              <a:ext uri="{FF2B5EF4-FFF2-40B4-BE49-F238E27FC236}">
                <a16:creationId xmlns:a16="http://schemas.microsoft.com/office/drawing/2014/main" id="{4200D70C-0495-429F-A2C5-3CD8DDA813C3}"/>
              </a:ext>
            </a:extLst>
          </p:cNvPr>
          <p:cNvSpPr txBox="1"/>
          <p:nvPr/>
        </p:nvSpPr>
        <p:spPr>
          <a:xfrm>
            <a:off x="385590" y="3861516"/>
            <a:ext cx="11361553" cy="2316853"/>
          </a:xfrm>
          <a:prstGeom prst="rect">
            <a:avLst/>
          </a:prstGeom>
          <a:noFill/>
        </p:spPr>
        <p:txBody>
          <a:bodyPr wrap="square">
            <a:spAutoFit/>
          </a:bodyPr>
          <a:lstStyle/>
          <a:p>
            <a:pPr>
              <a:lnSpc>
                <a:spcPct val="150000"/>
              </a:lnSpc>
            </a:pPr>
            <a:r>
              <a:rPr lang="zh-CN" altLang="en-US" sz="1600" b="0" i="0" dirty="0">
                <a:effectLst/>
                <a:latin typeface="_5b8b_4f53"/>
              </a:rPr>
              <a:t>实现了：</a:t>
            </a:r>
            <a:endParaRPr lang="en-US" altLang="zh-CN" sz="1600" b="0" i="0" dirty="0">
              <a:effectLst/>
              <a:latin typeface="_5b8b_4f53"/>
            </a:endParaRPr>
          </a:p>
          <a:p>
            <a:pPr marL="285750" indent="-285750">
              <a:lnSpc>
                <a:spcPct val="150000"/>
              </a:lnSpc>
              <a:buFont typeface="Wingdings" panose="05000000000000000000" charset="0"/>
              <a:buChar char="q"/>
            </a:pPr>
            <a:r>
              <a:rPr lang="zh-CN" altLang="en-US" sz="1600" b="0" i="0" dirty="0">
                <a:effectLst/>
                <a:latin typeface="_5b8b_4f53"/>
              </a:rPr>
              <a:t>自适应分区功能：通过</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动态地调整</a:t>
            </a:r>
            <a:r>
              <a:rPr lang="en-US" altLang="zh-CN" dirty="0">
                <a:solidFill>
                  <a:srgbClr val="4747BA"/>
                </a:solidFill>
                <a:latin typeface="Constantia" panose="02030602050306030303" pitchFamily="18" charset="0"/>
                <a:ea typeface="腾讯体 W3" panose="020C04030202040F0204" pitchFamily="34" charset="-122"/>
                <a:cs typeface="Times" panose="02020603050405020304" pitchFamily="18" charset="0"/>
              </a:rPr>
              <a:t>Zone</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的资源分配和激活</a:t>
            </a:r>
            <a:r>
              <a:rPr lang="zh-CN" altLang="en-US" sz="1600" b="0" i="0" dirty="0">
                <a:effectLst/>
                <a:latin typeface="_5b8b_4f53"/>
              </a:rPr>
              <a:t>，</a:t>
            </a:r>
            <a:r>
              <a:rPr lang="en-US" altLang="zh-CN" sz="1600" b="0" i="0" dirty="0" err="1">
                <a:effectLst/>
                <a:latin typeface="_5b8b_4f53"/>
              </a:rPr>
              <a:t>eZNS</a:t>
            </a:r>
            <a:r>
              <a:rPr lang="zh-CN" altLang="en-US" sz="1600" b="0" i="0" dirty="0">
                <a:effectLst/>
                <a:latin typeface="_5b8b_4f53"/>
              </a:rPr>
              <a:t>能够根据实时的工作负载和系统状态优化存储性能。</a:t>
            </a:r>
          </a:p>
          <a:p>
            <a:pPr marL="285750" indent="-285750">
              <a:lnSpc>
                <a:spcPct val="150000"/>
              </a:lnSpc>
              <a:buFont typeface="Wingdings" panose="05000000000000000000" charset="0"/>
              <a:buChar char="q"/>
            </a:pPr>
            <a:r>
              <a:rPr lang="zh-CN" altLang="en-US" sz="1600" b="0" i="0" dirty="0">
                <a:effectLst/>
                <a:latin typeface="_5b8b_4f53"/>
              </a:rPr>
              <a:t>性能隔离与可预测性：通过控制</a:t>
            </a:r>
            <a:r>
              <a:rPr lang="en-US" altLang="zh-CN" sz="1600" b="0" i="0" dirty="0">
                <a:effectLst/>
                <a:latin typeface="_5b8b_4f53"/>
              </a:rPr>
              <a:t>Zone</a:t>
            </a:r>
            <a:r>
              <a:rPr lang="zh-CN" altLang="en-US" sz="1600" b="0" i="0" dirty="0">
                <a:effectLst/>
                <a:latin typeface="_5b8b_4f53"/>
              </a:rPr>
              <a:t>的资源分配和调度，减少了不同工作负载之间的干扰，提高了性能的可预测性。</a:t>
            </a:r>
          </a:p>
          <a:p>
            <a:pPr marL="285750" indent="-285750">
              <a:lnSpc>
                <a:spcPct val="150000"/>
              </a:lnSpc>
              <a:buFont typeface="Wingdings" panose="05000000000000000000" charset="0"/>
              <a:buChar char="q"/>
            </a:pPr>
            <a:r>
              <a:rPr lang="zh-CN" altLang="en-US" sz="1600" b="0" i="0" dirty="0">
                <a:effectLst/>
                <a:latin typeface="_5b8b_4f53"/>
              </a:rPr>
              <a:t>透明性与通用性：</a:t>
            </a:r>
            <a:r>
              <a:rPr lang="en-US" altLang="zh-CN" sz="1600" b="0" i="0" dirty="0" err="1">
                <a:effectLst/>
                <a:latin typeface="_5b8b_4f53"/>
              </a:rPr>
              <a:t>eZNS</a:t>
            </a:r>
            <a:r>
              <a:rPr lang="zh-CN" altLang="en-US" sz="1600" b="0" i="0" dirty="0">
                <a:effectLst/>
                <a:latin typeface="_5b8b_4f53"/>
              </a:rPr>
              <a:t>对上层应用和存储栈透明，可以在不修改现有应用程序的情况下部署，支持广泛的存储场景。</a:t>
            </a:r>
            <a:endParaRPr lang="en-US" altLang="zh-CN" sz="1600" b="0" i="0" dirty="0">
              <a:effectLst/>
              <a:latin typeface="_5b8b_4f53"/>
            </a:endParaRPr>
          </a:p>
          <a:p>
            <a:pPr>
              <a:lnSpc>
                <a:spcPct val="150000"/>
              </a:lnSpc>
            </a:pPr>
            <a:endParaRPr lang="en-US" altLang="zh-CN" sz="1600" dirty="0">
              <a:latin typeface="_5b8b_4f53"/>
            </a:endParaRPr>
          </a:p>
          <a:p>
            <a:pPr>
              <a:lnSpc>
                <a:spcPct val="150000"/>
              </a:lnSpc>
            </a:pPr>
            <a:r>
              <a:rPr lang="zh-CN" altLang="en-US" sz="1600" dirty="0">
                <a:latin typeface="_5b8b_4f53"/>
              </a:rPr>
              <a:t>性能提升： 在</a:t>
            </a:r>
            <a:r>
              <a:rPr lang="en-US" altLang="zh-CN" sz="1600" dirty="0" err="1">
                <a:latin typeface="_5b8b_4f53"/>
              </a:rPr>
              <a:t>RocksDB</a:t>
            </a:r>
            <a:r>
              <a:rPr lang="zh-CN" altLang="en-US" sz="1600" dirty="0">
                <a:latin typeface="_5b8b_4f53"/>
              </a:rPr>
              <a:t>上的评估显示，</a:t>
            </a:r>
            <a:r>
              <a:rPr lang="en-US" altLang="zh-CN" sz="1600" dirty="0" err="1">
                <a:latin typeface="_5b8b_4f53"/>
              </a:rPr>
              <a:t>eZNS</a:t>
            </a:r>
            <a:r>
              <a:rPr lang="zh-CN" altLang="en-US" sz="1600" dirty="0">
                <a:latin typeface="_5b8b_4f53"/>
              </a:rPr>
              <a:t>在吞吐量和尾延迟方面分别比静态分区接口提高了</a:t>
            </a:r>
            <a:r>
              <a:rPr lang="en-US" altLang="zh-CN" sz="1600" dirty="0">
                <a:latin typeface="_5b8b_4f53"/>
              </a:rPr>
              <a:t>17.7%</a:t>
            </a:r>
            <a:r>
              <a:rPr lang="zh-CN" altLang="en-US" sz="1600" dirty="0">
                <a:latin typeface="_5b8b_4f53"/>
              </a:rPr>
              <a:t>和</a:t>
            </a:r>
            <a:r>
              <a:rPr lang="en-US" altLang="zh-CN" sz="1600" dirty="0">
                <a:latin typeface="_5b8b_4f53"/>
              </a:rPr>
              <a:t>80.3%</a:t>
            </a:r>
            <a:r>
              <a:rPr lang="zh-CN" altLang="en-US" sz="1600" dirty="0">
                <a:latin typeface="_5b8b_4f53"/>
              </a:rPr>
              <a:t>。</a:t>
            </a:r>
            <a:r>
              <a:rPr lang="zh-CN" altLang="en-US" sz="1600" b="0" i="0" dirty="0">
                <a:effectLst/>
                <a:latin typeface="_5b8b_4f53"/>
              </a:rPr>
              <a:t> </a:t>
            </a:r>
          </a:p>
        </p:txBody>
      </p:sp>
      <p:sp>
        <p:nvSpPr>
          <p:cNvPr id="22" name="文本框 21">
            <a:extLst>
              <a:ext uri="{FF2B5EF4-FFF2-40B4-BE49-F238E27FC236}">
                <a16:creationId xmlns:a16="http://schemas.microsoft.com/office/drawing/2014/main" id="{EA3D2B81-0DDC-49F2-A293-7F28B571ED53}"/>
              </a:ext>
            </a:extLst>
          </p:cNvPr>
          <p:cNvSpPr txBox="1"/>
          <p:nvPr/>
        </p:nvSpPr>
        <p:spPr>
          <a:xfrm>
            <a:off x="385590" y="1040515"/>
            <a:ext cx="10993610" cy="2686185"/>
          </a:xfrm>
          <a:prstGeom prst="rect">
            <a:avLst/>
          </a:prstGeom>
          <a:noFill/>
        </p:spPr>
        <p:txBody>
          <a:bodyPr wrap="square">
            <a:spAutoFit/>
          </a:bodyPr>
          <a:lstStyle/>
          <a:p>
            <a:pPr>
              <a:lnSpc>
                <a:spcPct val="150000"/>
              </a:lnSpc>
            </a:pPr>
            <a:r>
              <a:rPr lang="en-US" altLang="zh-CN" sz="1600" dirty="0" err="1">
                <a:latin typeface="_5b8b_4f53"/>
              </a:rPr>
              <a:t>eZNS</a:t>
            </a:r>
            <a:r>
              <a:rPr lang="zh-CN" altLang="en-US" sz="1600" dirty="0">
                <a:latin typeface="_5b8b_4f53"/>
              </a:rPr>
              <a:t>是一个为通用</a:t>
            </a:r>
            <a:r>
              <a:rPr lang="en-US" altLang="zh-CN" sz="1600" dirty="0">
                <a:latin typeface="_5b8b_4f53"/>
              </a:rPr>
              <a:t>ZNS SSDs</a:t>
            </a:r>
            <a:r>
              <a:rPr lang="zh-CN" altLang="en-US" sz="1600" dirty="0">
                <a:latin typeface="_5b8b_4f53"/>
              </a:rPr>
              <a:t>设计的弹性分区命名空间接口，其设计目标是解决传统静态分区接口的局限性，提高存储基础设施的成本效益，并减少性能不可预测性。主要通过两个组件实现这些目标：区域仲裁器（</a:t>
            </a:r>
            <a:r>
              <a:rPr lang="en-US" altLang="zh-CN" sz="1600" dirty="0">
                <a:latin typeface="_5b8b_4f53"/>
              </a:rPr>
              <a:t>zone arbiter</a:t>
            </a:r>
            <a:r>
              <a:rPr lang="zh-CN" altLang="en-US" sz="1600" dirty="0">
                <a:latin typeface="_5b8b_4f53"/>
              </a:rPr>
              <a:t>）和分层</a:t>
            </a:r>
            <a:r>
              <a:rPr lang="en-US" altLang="zh-CN" sz="1600" dirty="0">
                <a:latin typeface="_5b8b_4f53"/>
              </a:rPr>
              <a:t>I/O</a:t>
            </a:r>
            <a:r>
              <a:rPr lang="zh-CN" altLang="en-US" sz="1600" dirty="0">
                <a:latin typeface="_5b8b_4f53"/>
              </a:rPr>
              <a:t>调度器（</a:t>
            </a:r>
            <a:r>
              <a:rPr lang="en-US" altLang="zh-CN" sz="1600" dirty="0">
                <a:latin typeface="_5b8b_4f53"/>
              </a:rPr>
              <a:t>I/O scheduler</a:t>
            </a:r>
            <a:r>
              <a:rPr lang="zh-CN" altLang="en-US" sz="1600" dirty="0">
                <a:latin typeface="_5b8b_4f53"/>
              </a:rPr>
              <a:t>）使得</a:t>
            </a:r>
            <a:r>
              <a:rPr lang="en-US" altLang="zh-CN" sz="1600" dirty="0" err="1">
                <a:latin typeface="_5b8b_4f53"/>
              </a:rPr>
              <a:t>eZNS</a:t>
            </a:r>
            <a:r>
              <a:rPr lang="zh-CN" altLang="en-US" sz="1600" dirty="0">
                <a:latin typeface="_5b8b_4f53"/>
              </a:rPr>
              <a:t>能够</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实现自适应分区</a:t>
            </a:r>
            <a:r>
              <a:rPr lang="zh-CN" altLang="en-US" sz="1600" dirty="0">
                <a:latin typeface="_5b8b_4f53"/>
              </a:rPr>
              <a:t>，并提供性能可预测的存储解决方案。</a:t>
            </a:r>
            <a:endParaRPr lang="en-US" altLang="zh-CN" sz="1600" dirty="0">
              <a:latin typeface="_5b8b_4f53"/>
            </a:endParaRPr>
          </a:p>
          <a:p>
            <a:pPr>
              <a:lnSpc>
                <a:spcPct val="150000"/>
              </a:lnSpc>
            </a:pPr>
            <a:r>
              <a:rPr lang="zh-CN" altLang="en-US" sz="1600" dirty="0">
                <a:latin typeface="_5b8b_4f53"/>
              </a:rPr>
              <a:t>主要组件包括：</a:t>
            </a:r>
            <a:endParaRPr lang="en-US" altLang="zh-CN" sz="1600" dirty="0">
              <a:latin typeface="_5b8b_4f53"/>
            </a:endParaRPr>
          </a:p>
          <a:p>
            <a:pPr>
              <a:lnSpc>
                <a:spcPct val="150000"/>
              </a:lnSpc>
            </a:pPr>
            <a:r>
              <a:rPr lang="zh-CN" altLang="en-US" sz="1600" b="1" dirty="0">
                <a:latin typeface="_5b8b_4f53"/>
              </a:rPr>
              <a:t>区域仲裁器：</a:t>
            </a:r>
            <a:r>
              <a:rPr lang="zh-CN" altLang="en-US" sz="1600" dirty="0">
                <a:latin typeface="_5b8b_4f53"/>
              </a:rPr>
              <a:t>负责管理和分配</a:t>
            </a:r>
            <a:r>
              <a:rPr lang="en-US" altLang="zh-CN" sz="1600" dirty="0">
                <a:latin typeface="_5b8b_4f53"/>
              </a:rPr>
              <a:t>Zone</a:t>
            </a:r>
            <a:r>
              <a:rPr lang="zh-CN" altLang="en-US" sz="1600" dirty="0">
                <a:latin typeface="_5b8b_4f53"/>
              </a:rPr>
              <a:t>资源，使用设备影子视图（</a:t>
            </a:r>
            <a:r>
              <a:rPr lang="en-US" altLang="zh-CN" sz="1600" dirty="0">
                <a:latin typeface="_5b8b_4f53"/>
              </a:rPr>
              <a:t>device shadow view</a:t>
            </a:r>
            <a:r>
              <a:rPr lang="zh-CN" altLang="en-US" sz="1600" dirty="0">
                <a:latin typeface="_5b8b_4f53"/>
              </a:rPr>
              <a:t>）来跟踪资源的使用情况，并实现动态资源分配。</a:t>
            </a:r>
            <a:endParaRPr lang="en-US" altLang="zh-CN" sz="1600" dirty="0">
              <a:latin typeface="_5b8b_4f53"/>
            </a:endParaRPr>
          </a:p>
          <a:p>
            <a:pPr>
              <a:lnSpc>
                <a:spcPct val="150000"/>
              </a:lnSpc>
            </a:pPr>
            <a:r>
              <a:rPr lang="zh-CN" altLang="en-US" sz="1600" b="1" dirty="0">
                <a:latin typeface="_5b8b_4f53"/>
              </a:rPr>
              <a:t>分层</a:t>
            </a:r>
            <a:r>
              <a:rPr lang="en-US" altLang="zh-CN" sz="1600" b="1" dirty="0">
                <a:latin typeface="_5b8b_4f53"/>
              </a:rPr>
              <a:t>I/O</a:t>
            </a:r>
            <a:r>
              <a:rPr lang="zh-CN" altLang="en-US" sz="1600" b="1" dirty="0">
                <a:latin typeface="_5b8b_4f53"/>
              </a:rPr>
              <a:t>调度器：</a:t>
            </a:r>
            <a:r>
              <a:rPr lang="zh-CN" altLang="en-US" sz="1600" dirty="0">
                <a:latin typeface="_5b8b_4f53"/>
              </a:rPr>
              <a:t>通过读取拥塞控制和准入控制来优化</a:t>
            </a:r>
            <a:r>
              <a:rPr lang="en-US" altLang="zh-CN" sz="1600" dirty="0">
                <a:latin typeface="_5b8b_4f53"/>
              </a:rPr>
              <a:t>I/O</a:t>
            </a:r>
            <a:r>
              <a:rPr lang="zh-CN" altLang="en-US" sz="1600" dirty="0">
                <a:latin typeface="_5b8b_4f53"/>
              </a:rPr>
              <a:t>性能，减少了由于资源共享引起的干扰。</a:t>
            </a:r>
          </a:p>
        </p:txBody>
      </p:sp>
    </p:spTree>
    <p:extLst>
      <p:ext uri="{BB962C8B-B14F-4D97-AF65-F5344CB8AC3E}">
        <p14:creationId xmlns:p14="http://schemas.microsoft.com/office/powerpoint/2010/main" val="11761350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TotalTime>
  <Words>5092</Words>
  <Application>Microsoft Office PowerPoint</Application>
  <PresentationFormat>宽屏</PresentationFormat>
  <Paragraphs>368</Paragraphs>
  <Slides>28</Slides>
  <Notes>28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_5b8b_4f53</vt:lpstr>
      <vt:lpstr>-apple-system</vt:lpstr>
      <vt:lpstr>HelveticaNeue Regular</vt:lpstr>
      <vt:lpstr>PingFangSC-Regular</vt:lpstr>
      <vt:lpstr>system-ui</vt:lpstr>
      <vt:lpstr>Ubuntu</vt:lpstr>
      <vt:lpstr>等线</vt:lpstr>
      <vt:lpstr>等线 Light</vt:lpstr>
      <vt:lpstr>雅黑</vt:lpstr>
      <vt:lpstr>Arial</vt:lpstr>
      <vt:lpstr>Cambria Math</vt:lpstr>
      <vt:lpstr>Consolas</vt:lpstr>
      <vt:lpstr>Constantia</vt:lpstr>
      <vt:lpstr>Open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子淇 柳</dc:creator>
  <cp:lastModifiedBy>子淇 柳</cp:lastModifiedBy>
  <cp:revision>789</cp:revision>
  <dcterms:created xsi:type="dcterms:W3CDTF">2024-03-28T05:36:01Z</dcterms:created>
  <dcterms:modified xsi:type="dcterms:W3CDTF">2024-10-29T15:16:10Z</dcterms:modified>
</cp:coreProperties>
</file>