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664" r:id="rId2"/>
    <p:sldId id="666" r:id="rId3"/>
    <p:sldId id="668" r:id="rId4"/>
    <p:sldId id="669" r:id="rId5"/>
    <p:sldId id="670" r:id="rId6"/>
    <p:sldId id="673" r:id="rId7"/>
    <p:sldId id="671" r:id="rId8"/>
    <p:sldId id="672" r:id="rId9"/>
    <p:sldId id="667" r:id="rId10"/>
    <p:sldId id="665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03E238F-8B49-4D2C-90B4-E980B118F013}">
          <p14:sldIdLst>
            <p14:sldId id="664"/>
            <p14:sldId id="666"/>
            <p14:sldId id="668"/>
            <p14:sldId id="669"/>
            <p14:sldId id="670"/>
            <p14:sldId id="673"/>
            <p14:sldId id="671"/>
            <p14:sldId id="672"/>
            <p14:sldId id="667"/>
            <p14:sldId id="6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BA"/>
    <a:srgbClr val="ADADE0"/>
    <a:srgbClr val="8484D1"/>
    <a:srgbClr val="0152D9"/>
    <a:srgbClr val="E51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7" autoAdjust="0"/>
    <p:restoredTop sz="54986" autoAdjust="0"/>
  </p:normalViewPr>
  <p:slideViewPr>
    <p:cSldViewPr snapToGrid="0">
      <p:cViewPr varScale="1">
        <p:scale>
          <a:sx n="52" d="100"/>
          <a:sy n="52" d="100"/>
        </p:scale>
        <p:origin x="1360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AFB0F-6192-48FE-99AC-AF225DC028A7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677A-EDDD-4DA4-9464-453B9AC957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ck-traces.oss-cn-beijing.aliyuncs.com/alibaba_block_traces_2020.tar.gz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ck-traces.oss-cn-beijing.aliyuncs.com/alibaba_block_traces_2020.tar.gz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ck-traces.oss-cn-beijing.aliyuncs.com/alibaba_block_traces_2020.tar.gz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www.usenix.org/conference/fast21/presentation/pa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nk.zhihu.com/?target=https%3A//en.wikipedia.org/wiki/Thundering_herd_problem%23%3A~%3Atext%3DIn%2520computer%2520science%252C%2520the%2520thundering%2Cable%2520to%2520handle%2520the%2520event.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www.usenix.org/conference/fast21/presentation/pa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nk.zhihu.com/?target=https%3A//en.wikipedia.org/wiki/Thundering_herd_problem%23%3A~%3Atext%3DIn%2520computer%2520science%252C%2520the%2520thundering%2Cable%2520to%2520handle%2520the%2520event.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www.usenix.org/conference/fast21/presentation/pa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nk.zhihu.com/?target=https%3A//en.wikipedia.org/wiki/Thundering_herd_problem%23%3A~%3Atext%3DIn%2520computer%2520science%252C%2520the%2520thundering%2Cable%2520to%2520handle%2520the%2520event.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www.usenix.org/conference/fast21/presentation/pa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nk.zhihu.com/?target=https%3A//en.wikipedia.org/wiki/Thundering_herd_problem%23%3A~%3Atext%3DIn%2520computer%2520science%252C%2520the%2520thundering%2Cable%2520to%2520handle%2520the%2520event.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https://www.cse.cuhk.edu.hk/~pclee/www/pubs/tech_sepbit.pdf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https://www.cse.cuhk.edu.hk/~pclee/www/pubs/iiswc20.pdf</a:t>
            </a:r>
            <a:endParaRPr kumimoji="0" lang="zh-CN" alt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49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listening!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3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下载链接：</a:t>
            </a:r>
          </a:p>
          <a:p>
            <a:r>
              <a:rPr lang="en-US" altLang="zh-CN" dirty="0">
                <a:hlinkClick r:id="rId3"/>
              </a:rPr>
              <a:t>http://block-traces.oss-cn-beijing.aliyuncs.com/alibaba_block_traces_2020.tar.gz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3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下载链接：</a:t>
            </a:r>
          </a:p>
          <a:p>
            <a:r>
              <a:rPr lang="en-US" altLang="zh-CN" dirty="0">
                <a:hlinkClick r:id="rId3"/>
              </a:rPr>
              <a:t>http://block-traces.oss-cn-beijing.aliyuncs.com/alibaba_block_traces_2020.tar.gz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2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下载链接：</a:t>
            </a:r>
          </a:p>
          <a:p>
            <a:r>
              <a:rPr lang="en-US" altLang="zh-CN" dirty="0">
                <a:hlinkClick r:id="rId3"/>
              </a:rPr>
              <a:t>http://block-traces.oss-cn-beijing.aliyuncs.com/alibaba_block_traces_2020.tar.gz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空间规律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访问的地址范围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某个盘空闲的地址范围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仅分析某个</a:t>
            </a:r>
            <a:r>
              <a:rPr lang="en-US" altLang="zh-CN" dirty="0"/>
              <a:t>device</a:t>
            </a:r>
            <a:r>
              <a:rPr lang="zh-CN" altLang="en-US" dirty="0"/>
              <a:t>的，对设备内分析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zh-CN" altLang="en-US" dirty="0"/>
              <a:t>按地址</a:t>
            </a:r>
            <a:r>
              <a:rPr lang="en-US" altLang="zh-CN" dirty="0"/>
              <a:t>(n</a:t>
            </a:r>
            <a:r>
              <a:rPr lang="zh-CN" altLang="en-US" dirty="0"/>
              <a:t>个</a:t>
            </a:r>
            <a:r>
              <a:rPr lang="en-US" altLang="zh-CN" dirty="0"/>
              <a:t>block</a:t>
            </a:r>
            <a:r>
              <a:rPr lang="zh-CN" altLang="en-US" dirty="0"/>
              <a:t>并为大块</a:t>
            </a:r>
            <a:r>
              <a:rPr lang="en-US" altLang="zh-CN" dirty="0"/>
              <a:t>)</a:t>
            </a:r>
            <a:r>
              <a:rPr lang="zh-CN" altLang="en-US" dirty="0"/>
              <a:t>的访问分布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热点，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顺序访问</a:t>
            </a:r>
            <a:r>
              <a:rPr lang="en-US" altLang="zh-CN" dirty="0"/>
              <a:t>,</a:t>
            </a:r>
            <a:r>
              <a:rPr lang="zh-CN" altLang="en-US" dirty="0"/>
              <a:t>连续的 稀疏的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latin typeface="Constantia" panose="02030602050306030303" pitchFamily="18" charset="0"/>
              </a:rPr>
              <a:t>读写分开统计</a:t>
            </a:r>
            <a:r>
              <a:rPr lang="en-US" altLang="zh-CN" sz="1200" dirty="0">
                <a:latin typeface="Constantia" panose="02030602050306030303" pitchFamily="18" charset="0"/>
              </a:rPr>
              <a:t>,</a:t>
            </a: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8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latin typeface="Constantia" panose="02030602050306030303" pitchFamily="18" charset="0"/>
              </a:rPr>
              <a:t>近期我进行了一些调研。下面是几个我们在未来打算详细深入分析的</a:t>
            </a:r>
            <a:r>
              <a:rPr lang="en-US" altLang="zh-CN" sz="1200" dirty="0">
                <a:latin typeface="Constantia" panose="02030602050306030303" pitchFamily="18" charset="0"/>
              </a:rPr>
              <a:t>Trace </a:t>
            </a:r>
            <a:r>
              <a:rPr lang="zh-CN" altLang="en-US" sz="1200" dirty="0">
                <a:latin typeface="Constantia" panose="02030602050306030303" pitchFamily="18" charset="0"/>
              </a:rPr>
              <a:t>数据。</a:t>
            </a:r>
            <a:endParaRPr lang="en-US" altLang="zh-CN" sz="1200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200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Meta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</a:t>
            </a:r>
            <a:r>
              <a:rPr lang="zh-CN" altLang="en-US" b="0" i="0" u="none" strike="noStrike" dirty="0">
                <a:effectLst/>
                <a:latin typeface="-apple-system"/>
                <a:hlinkClick r:id="rId3"/>
              </a:rPr>
              <a:t>“</a:t>
            </a:r>
            <a:r>
              <a:rPr lang="en-US" altLang="zh-CN" b="0" i="0" u="none" strike="noStrike" dirty="0">
                <a:effectLst/>
                <a:latin typeface="-apple-system"/>
                <a:hlinkClick r:id="rId3"/>
              </a:rPr>
              <a:t>Tectonic”</a:t>
            </a:r>
            <a:r>
              <a:rPr lang="zh-CN" altLang="en-US" b="0" i="0" u="none" strike="noStrike" dirty="0">
                <a:effectLst/>
                <a:latin typeface="-apple-system"/>
                <a:hlinkClick r:id="rId3"/>
              </a:rPr>
              <a:t>分布式存储解决方案</a:t>
            </a:r>
            <a:r>
              <a:rPr lang="zh-CN" altLang="en-US" b="0" i="0" u="none" strike="noStrike" dirty="0">
                <a:effectLst/>
                <a:latin typeface="-apple-system"/>
              </a:rPr>
              <a:t>  </a:t>
            </a:r>
            <a:r>
              <a:rPr lang="en-US" altLang="zh-CN" b="1" i="0" u="none" strike="noStrike" dirty="0">
                <a:effectLst/>
                <a:latin typeface="-apple-system"/>
              </a:rPr>
              <a:t>Fast21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版本提供支持。该解决方案使数千个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GPU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能够以同步方式保存和加载检查点（对任何存储解决方案来说都是一个</a:t>
            </a:r>
            <a:r>
              <a:rPr lang="zh-CN" altLang="en-US" b="0" i="0" u="none" strike="noStrike" dirty="0">
                <a:effectLst/>
                <a:latin typeface="-apple-system"/>
                <a:hlinkClick r:id="rId4"/>
              </a:rPr>
              <a:t>挑战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），同时还提供数据加载所需的灵活且高吞吐量的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EB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级存储</a:t>
            </a:r>
            <a:endParaRPr lang="en-US" altLang="zh-CN" sz="1200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10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latin typeface="Constantia" panose="02030602050306030303" pitchFamily="18" charset="0"/>
              </a:rPr>
              <a:t>近期我进行了一些调研。下面是几个我们在未来打算详细深入分析的</a:t>
            </a:r>
            <a:r>
              <a:rPr lang="en-US" altLang="zh-CN" sz="1200" dirty="0">
                <a:latin typeface="Constantia" panose="02030602050306030303" pitchFamily="18" charset="0"/>
              </a:rPr>
              <a:t>Trace </a:t>
            </a:r>
            <a:r>
              <a:rPr lang="zh-CN" altLang="en-US" sz="1200" dirty="0">
                <a:latin typeface="Constantia" panose="02030602050306030303" pitchFamily="18" charset="0"/>
              </a:rPr>
              <a:t>数据。</a:t>
            </a:r>
            <a:endParaRPr lang="en-US" altLang="zh-CN" sz="1200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200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Meta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</a:t>
            </a:r>
            <a:r>
              <a:rPr lang="zh-CN" altLang="en-US" b="0" i="0" u="none" strike="noStrike" dirty="0">
                <a:effectLst/>
                <a:latin typeface="-apple-system"/>
                <a:hlinkClick r:id="rId3"/>
              </a:rPr>
              <a:t>“</a:t>
            </a:r>
            <a:r>
              <a:rPr lang="en-US" altLang="zh-CN" b="0" i="0" u="none" strike="noStrike" dirty="0">
                <a:effectLst/>
                <a:latin typeface="-apple-system"/>
                <a:hlinkClick r:id="rId3"/>
              </a:rPr>
              <a:t>Tectonic”</a:t>
            </a:r>
            <a:r>
              <a:rPr lang="zh-CN" altLang="en-US" b="0" i="0" u="none" strike="noStrike" dirty="0">
                <a:effectLst/>
                <a:latin typeface="-apple-system"/>
                <a:hlinkClick r:id="rId3"/>
              </a:rPr>
              <a:t>分布式存储解决方案</a:t>
            </a:r>
            <a:r>
              <a:rPr lang="zh-CN" altLang="en-US" b="0" i="0" u="none" strike="noStrike" dirty="0">
                <a:effectLst/>
                <a:latin typeface="-apple-system"/>
              </a:rPr>
              <a:t>  </a:t>
            </a:r>
            <a:r>
              <a:rPr lang="en-US" altLang="zh-CN" b="1" i="0" u="none" strike="noStrike" dirty="0">
                <a:effectLst/>
                <a:latin typeface="-apple-system"/>
              </a:rPr>
              <a:t>Fast21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版本提供支持。该解决方案使数千个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GPU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能够以同步方式保存和加载检查点（对任何存储解决方案来说都是一个</a:t>
            </a:r>
            <a:r>
              <a:rPr lang="zh-CN" altLang="en-US" b="0" i="0" u="none" strike="noStrike" dirty="0">
                <a:effectLst/>
                <a:latin typeface="-apple-system"/>
                <a:hlinkClick r:id="rId4"/>
              </a:rPr>
              <a:t>挑战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），同时还提供数据加载所需的灵活且高吞吐量的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EB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级存储</a:t>
            </a:r>
            <a:endParaRPr lang="en-US" altLang="zh-CN" sz="1200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4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latin typeface="Constantia" panose="02030602050306030303" pitchFamily="18" charset="0"/>
              </a:rPr>
              <a:t>近期我进行了一些调研。下面是几个我们在未来打算详细深入分析的</a:t>
            </a:r>
            <a:r>
              <a:rPr lang="en-US" altLang="zh-CN" sz="1200" dirty="0">
                <a:latin typeface="Constantia" panose="02030602050306030303" pitchFamily="18" charset="0"/>
              </a:rPr>
              <a:t>Trace </a:t>
            </a:r>
            <a:r>
              <a:rPr lang="zh-CN" altLang="en-US" sz="1200" dirty="0">
                <a:latin typeface="Constantia" panose="02030602050306030303" pitchFamily="18" charset="0"/>
              </a:rPr>
              <a:t>数据。</a:t>
            </a:r>
            <a:endParaRPr lang="en-US" altLang="zh-CN" sz="1200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200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Meta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</a:t>
            </a:r>
            <a:r>
              <a:rPr lang="zh-CN" altLang="en-US" b="0" i="0" u="none" strike="noStrike" dirty="0">
                <a:effectLst/>
                <a:latin typeface="-apple-system"/>
                <a:hlinkClick r:id="rId3"/>
              </a:rPr>
              <a:t>“</a:t>
            </a:r>
            <a:r>
              <a:rPr lang="en-US" altLang="zh-CN" b="0" i="0" u="none" strike="noStrike" dirty="0">
                <a:effectLst/>
                <a:latin typeface="-apple-system"/>
                <a:hlinkClick r:id="rId3"/>
              </a:rPr>
              <a:t>Tectonic”</a:t>
            </a:r>
            <a:r>
              <a:rPr lang="zh-CN" altLang="en-US" b="0" i="0" u="none" strike="noStrike" dirty="0">
                <a:effectLst/>
                <a:latin typeface="-apple-system"/>
                <a:hlinkClick r:id="rId3"/>
              </a:rPr>
              <a:t>分布式存储解决方案</a:t>
            </a:r>
            <a:r>
              <a:rPr lang="zh-CN" altLang="en-US" b="0" i="0" u="none" strike="noStrike" dirty="0">
                <a:effectLst/>
                <a:latin typeface="-apple-system"/>
              </a:rPr>
              <a:t>  </a:t>
            </a:r>
            <a:r>
              <a:rPr lang="en-US" altLang="zh-CN" b="1" i="0" u="none" strike="noStrike" dirty="0">
                <a:effectLst/>
                <a:latin typeface="-apple-system"/>
              </a:rPr>
              <a:t>Fast21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版本提供支持。该解决方案使数千个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GPU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能够以同步方式保存和加载检查点（对任何存储解决方案来说都是一个</a:t>
            </a:r>
            <a:r>
              <a:rPr lang="zh-CN" altLang="en-US" b="0" i="0" u="none" strike="noStrike" dirty="0">
                <a:effectLst/>
                <a:latin typeface="-apple-system"/>
                <a:hlinkClick r:id="rId4"/>
              </a:rPr>
              <a:t>挑战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），同时还提供数据加载所需的灵活且高吞吐量的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EB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级存储</a:t>
            </a:r>
            <a:endParaRPr lang="en-US" altLang="zh-CN" sz="1200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7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latin typeface="Constantia" panose="02030602050306030303" pitchFamily="18" charset="0"/>
              </a:rPr>
              <a:t>近期我进行了一些调研。下面是几个我们在未来打算详细深入分析的</a:t>
            </a:r>
            <a:r>
              <a:rPr lang="en-US" altLang="zh-CN" sz="1200" dirty="0">
                <a:latin typeface="Constantia" panose="02030602050306030303" pitchFamily="18" charset="0"/>
              </a:rPr>
              <a:t>Trace </a:t>
            </a:r>
            <a:r>
              <a:rPr lang="zh-CN" altLang="en-US" sz="1200" dirty="0">
                <a:latin typeface="Constantia" panose="02030602050306030303" pitchFamily="18" charset="0"/>
              </a:rPr>
              <a:t>数据。</a:t>
            </a:r>
            <a:endParaRPr lang="en-US" altLang="zh-CN" sz="1200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200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Meta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</a:t>
            </a:r>
            <a:r>
              <a:rPr lang="zh-CN" altLang="en-US" b="0" i="0" u="none" strike="noStrike" dirty="0">
                <a:effectLst/>
                <a:latin typeface="-apple-system"/>
                <a:hlinkClick r:id="rId3"/>
              </a:rPr>
              <a:t>“</a:t>
            </a:r>
            <a:r>
              <a:rPr lang="en-US" altLang="zh-CN" b="0" i="0" u="none" strike="noStrike" dirty="0">
                <a:effectLst/>
                <a:latin typeface="-apple-system"/>
                <a:hlinkClick r:id="rId3"/>
              </a:rPr>
              <a:t>Tectonic”</a:t>
            </a:r>
            <a:r>
              <a:rPr lang="zh-CN" altLang="en-US" b="0" i="0" u="none" strike="noStrike" dirty="0">
                <a:effectLst/>
                <a:latin typeface="-apple-system"/>
                <a:hlinkClick r:id="rId3"/>
              </a:rPr>
              <a:t>分布式存储解决方案</a:t>
            </a:r>
            <a:r>
              <a:rPr lang="zh-CN" altLang="en-US" b="0" i="0" u="none" strike="noStrike" dirty="0">
                <a:effectLst/>
                <a:latin typeface="-apple-system"/>
              </a:rPr>
              <a:t>  </a:t>
            </a:r>
            <a:r>
              <a:rPr lang="en-US" altLang="zh-CN" b="1" i="0" u="none" strike="noStrike" dirty="0">
                <a:effectLst/>
                <a:latin typeface="-apple-system"/>
              </a:rPr>
              <a:t>Fast21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版本提供支持。该解决方案使数千个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GPU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能够以同步方式保存和加载检查点（对任何存储解决方案来说都是一个</a:t>
            </a:r>
            <a:r>
              <a:rPr lang="zh-CN" altLang="en-US" b="0" i="0" u="none" strike="noStrike" dirty="0">
                <a:effectLst/>
                <a:latin typeface="-apple-system"/>
                <a:hlinkClick r:id="rId4"/>
              </a:rPr>
              <a:t>挑战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），同时还提供数据加载所需的灵活且高吞吐量的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EB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级存储</a:t>
            </a:r>
            <a:endParaRPr lang="en-US" altLang="zh-CN" sz="1200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CB8A-CC46-473E-BAED-B264D45A45B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October 31,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0953" y="2653168"/>
            <a:ext cx="104247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</a:rPr>
              <a:t>Ali Block Trace 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</a:rPr>
              <a:t>负载分析</a:t>
            </a:r>
            <a:endParaRPr lang="en-US" altLang="zh-CN" sz="4000" b="1" dirty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4" y="232034"/>
            <a:ext cx="2438400" cy="527343"/>
          </a:xfrm>
          <a:prstGeom prst="rect">
            <a:avLst/>
          </a:prstGeom>
        </p:spPr>
      </p:pic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00FA83-343B-7088-C385-3E1596E3C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599" y="7283461"/>
            <a:ext cx="665304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1DB89C-AF73-43BF-9EDF-3B4EFFD3280A}"/>
              </a:ext>
            </a:extLst>
          </p:cNvPr>
          <p:cNvSpPr/>
          <p:nvPr/>
        </p:nvSpPr>
        <p:spPr>
          <a:xfrm>
            <a:off x="4813800" y="501130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47BA"/>
                </a:solidFill>
                <a:latin typeface="Constantia" panose="02030602050306030303" pitchFamily="18" charset="0"/>
              </a:rPr>
              <a:t>汇报人：柳子淇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89A67F-0B59-49DA-8DB3-3281A326E87A}"/>
              </a:ext>
            </a:extLst>
          </p:cNvPr>
          <p:cNvSpPr txBox="1"/>
          <p:nvPr/>
        </p:nvSpPr>
        <p:spPr>
          <a:xfrm>
            <a:off x="3049002" y="5947252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4747BA"/>
                </a:solidFill>
                <a:latin typeface="Constantia" panose="02030602050306030303" pitchFamily="18" charset="0"/>
              </a:rPr>
              <a:t>10 . 31</a:t>
            </a:r>
            <a:endParaRPr lang="zh-CN" altLang="en-US" sz="2400" b="1" dirty="0">
              <a:solidFill>
                <a:srgbClr val="4747BA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3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244849" y="4730406"/>
            <a:ext cx="209930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CN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Thanks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！</a:t>
            </a:r>
          </a:p>
        </p:txBody>
      </p:sp>
      <p:sp>
        <p:nvSpPr>
          <p:cNvPr id="8" name="矩形: 圆角 7"/>
          <p:cNvSpPr/>
          <p:nvPr/>
        </p:nvSpPr>
        <p:spPr>
          <a:xfrm rot="2755966">
            <a:off x="4146517" y="3347706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 rot="2755966">
            <a:off x="2770276" y="966707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 rot="2755966">
            <a:off x="4586763" y="2029472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 rot="2755966">
            <a:off x="1415554" y="2470682"/>
            <a:ext cx="3134556" cy="3134556"/>
          </a:xfrm>
          <a:prstGeom prst="round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114300" dist="50800" dir="7800000" sx="101000" sy="101000" algn="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 rot="2755966">
            <a:off x="5633126" y="2433704"/>
            <a:ext cx="1685894" cy="1685894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 rot="2755966">
            <a:off x="3965400" y="5546431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 rot="2755966">
            <a:off x="5089423" y="716157"/>
            <a:ext cx="1134056" cy="1134056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 rot="2755966">
            <a:off x="7189439" y="1365266"/>
            <a:ext cx="396502" cy="396502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38313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October 31,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B44779-53D4-7056-169D-EB471F9F0E95}"/>
              </a:ext>
            </a:extLst>
          </p:cNvPr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Ali_Block_Trace</a:t>
            </a:r>
            <a:endParaRPr lang="en-US" altLang="zh-CN" sz="32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969A4-457A-47F9-AF90-CDD7FDA19277}"/>
              </a:ext>
            </a:extLst>
          </p:cNvPr>
          <p:cNvSpPr txBox="1"/>
          <p:nvPr/>
        </p:nvSpPr>
        <p:spPr>
          <a:xfrm>
            <a:off x="385590" y="1232396"/>
            <a:ext cx="10702713" cy="387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io_traces.csv</a:t>
            </a:r>
            <a:endParaRPr lang="en-US" altLang="zh-CN" b="1" dirty="0">
              <a:solidFill>
                <a:srgbClr val="191B1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1F2328"/>
                </a:solidFill>
                <a:effectLst/>
                <a:latin typeface="system-ui"/>
              </a:rPr>
              <a:t>从阿里云 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system-ui"/>
              </a:rPr>
              <a:t>Elastic Block Service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system-ui"/>
              </a:rPr>
              <a:t>生产中的集群中收集的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system-ui"/>
              </a:rPr>
              <a:t>1000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system-ui"/>
              </a:rPr>
              <a:t>块盘的访问数据。 </a:t>
            </a:r>
            <a:r>
              <a:rPr lang="zh-CN" altLang="en-US" sz="1600" dirty="0"/>
              <a:t>包含以下字段：</a:t>
            </a:r>
            <a:endParaRPr lang="en-US" altLang="zh-CN" sz="1600" dirty="0"/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0" dirty="0" err="1">
                <a:solidFill>
                  <a:srgbClr val="222226"/>
                </a:solidFill>
                <a:effectLst/>
                <a:latin typeface="PingFang SC"/>
              </a:rPr>
              <a:t>device_id</a:t>
            </a:r>
            <a:r>
              <a:rPr lang="zh-CN" altLang="en-US" i="0" dirty="0">
                <a:solidFill>
                  <a:srgbClr val="222226"/>
                </a:solidFill>
                <a:effectLst/>
                <a:latin typeface="PingFang SC"/>
              </a:rPr>
              <a:t>：设备的唯一标识符。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222226"/>
                </a:solidFill>
                <a:effectLst/>
                <a:latin typeface="PingFang SC"/>
              </a:rPr>
              <a:t>opcode</a:t>
            </a:r>
            <a:r>
              <a:rPr lang="zh-CN" altLang="en-US" i="0" dirty="0">
                <a:solidFill>
                  <a:srgbClr val="222226"/>
                </a:solidFill>
                <a:effectLst/>
                <a:latin typeface="PingFang SC"/>
              </a:rPr>
              <a:t>：操作类型（例如，读或写）。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222226"/>
                </a:solidFill>
                <a:effectLst/>
                <a:latin typeface="PingFang SC"/>
              </a:rPr>
              <a:t>offset</a:t>
            </a:r>
            <a:r>
              <a:rPr lang="zh-CN" altLang="en-US" i="0" dirty="0">
                <a:solidFill>
                  <a:srgbClr val="222226"/>
                </a:solidFill>
                <a:effectLst/>
                <a:latin typeface="PingFang SC"/>
              </a:rPr>
              <a:t>：操作的起始偏移量，以字节为单位。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222226"/>
                </a:solidFill>
                <a:effectLst/>
                <a:latin typeface="PingFang SC"/>
              </a:rPr>
              <a:t>length</a:t>
            </a:r>
            <a:r>
              <a:rPr lang="zh-CN" altLang="en-US" i="0" dirty="0">
                <a:solidFill>
                  <a:srgbClr val="222226"/>
                </a:solidFill>
                <a:effectLst/>
                <a:latin typeface="PingFang SC"/>
              </a:rPr>
              <a:t>：操作的长度，以字节为单位。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222226"/>
                </a:solidFill>
                <a:effectLst/>
                <a:latin typeface="PingFang SC"/>
              </a:rPr>
              <a:t>timestamp</a:t>
            </a:r>
            <a:r>
              <a:rPr lang="zh-CN" altLang="en-US" i="0" dirty="0">
                <a:solidFill>
                  <a:srgbClr val="222226"/>
                </a:solidFill>
                <a:effectLst/>
                <a:latin typeface="PingFang SC"/>
              </a:rPr>
              <a:t>：操作发生的时间戳。</a:t>
            </a:r>
            <a:endParaRPr lang="en-US" altLang="zh-CN" i="0" dirty="0">
              <a:solidFill>
                <a:srgbClr val="222226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222226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22226"/>
                </a:solidFill>
                <a:latin typeface="PingFang SC"/>
              </a:rPr>
              <a:t>1T</a:t>
            </a: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左右，</a:t>
            </a:r>
            <a:r>
              <a:rPr lang="zh-CN" altLang="en-US" sz="2000" dirty="0"/>
              <a:t> 估算了一下：</a:t>
            </a:r>
            <a:r>
              <a:rPr lang="en-US" altLang="zh-CN" sz="2000" dirty="0"/>
              <a:t>1GB  </a:t>
            </a:r>
            <a:r>
              <a:rPr lang="zh-CN" altLang="en-US" sz="2000" dirty="0"/>
              <a:t>≈ </a:t>
            </a:r>
            <a:r>
              <a:rPr lang="en-US" altLang="zh-CN" sz="2000" dirty="0"/>
              <a:t>26786097</a:t>
            </a:r>
            <a:r>
              <a:rPr lang="zh-CN" altLang="en-US" sz="2000" dirty="0"/>
              <a:t>行 ≈ 一个小时的</a:t>
            </a:r>
            <a:r>
              <a:rPr lang="en-US" altLang="zh-CN" sz="2000" dirty="0"/>
              <a:t>IO</a:t>
            </a:r>
            <a:r>
              <a:rPr lang="zh-CN" altLang="en-US" sz="2000" dirty="0"/>
              <a:t>数据</a:t>
            </a:r>
            <a:endParaRPr lang="zh-CN" altLang="en-US" sz="2000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7AC9C38-5648-8A93-9F02-CC0802EE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F79C23-0AFD-1D55-21DA-470D3BC2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85AD2A-389E-B051-1661-4073CE6B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38313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October 31,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969A4-457A-47F9-AF90-CDD7FDA19277}"/>
              </a:ext>
            </a:extLst>
          </p:cNvPr>
          <p:cNvSpPr txBox="1"/>
          <p:nvPr/>
        </p:nvSpPr>
        <p:spPr>
          <a:xfrm>
            <a:off x="385590" y="1232394"/>
            <a:ext cx="2981065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4747BA"/>
                </a:solidFill>
                <a:effectLst/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虚拟磁盘</a:t>
            </a:r>
            <a:endParaRPr lang="en-US" altLang="zh-CN" sz="2000" b="1" i="0" dirty="0">
              <a:solidFill>
                <a:srgbClr val="4747BA"/>
              </a:solidFill>
              <a:effectLst/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这一千张虚拟磁盘大小分布如右图所示。</a:t>
            </a:r>
            <a:endParaRPr lang="en-US" altLang="zh-CN" sz="2000" dirty="0">
              <a:solidFill>
                <a:srgbClr val="222226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2000" i="0" dirty="0">
              <a:solidFill>
                <a:srgbClr val="222226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最大</a:t>
            </a:r>
            <a:r>
              <a:rPr lang="en-US" altLang="zh-CN" sz="2000" dirty="0">
                <a:solidFill>
                  <a:srgbClr val="222226"/>
                </a:solidFill>
                <a:latin typeface="PingFang SC"/>
              </a:rPr>
              <a:t>5T</a:t>
            </a: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，最小</a:t>
            </a:r>
            <a:r>
              <a:rPr lang="en-US" altLang="zh-CN" sz="2000" dirty="0">
                <a:solidFill>
                  <a:srgbClr val="222226"/>
                </a:solidFill>
                <a:latin typeface="PingFang SC"/>
              </a:rPr>
              <a:t>20G</a:t>
            </a: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，</a:t>
            </a:r>
            <a:endParaRPr lang="en-US" altLang="zh-CN" sz="2000" dirty="0">
              <a:solidFill>
                <a:srgbClr val="222226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22226"/>
                </a:solidFill>
                <a:latin typeface="PingFang SC"/>
              </a:rPr>
              <a:t>40G</a:t>
            </a: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的盘最多，有</a:t>
            </a:r>
            <a:r>
              <a:rPr lang="en-US" altLang="zh-CN" sz="2000" dirty="0">
                <a:solidFill>
                  <a:srgbClr val="222226"/>
                </a:solidFill>
                <a:latin typeface="PingFang SC"/>
              </a:rPr>
              <a:t>405</a:t>
            </a: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张。</a:t>
            </a:r>
            <a:endParaRPr lang="zh-CN" altLang="en-US" sz="2000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7AC9C38-5648-8A93-9F02-CC0802EE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F79C23-0AFD-1D55-21DA-470D3BC2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85AD2A-389E-B051-1661-4073CE6B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EEB3F0-FBF5-402B-9EBB-EFAB70EEAE17}"/>
              </a:ext>
            </a:extLst>
          </p:cNvPr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Ali_Block_Trace</a:t>
            </a:r>
            <a:endParaRPr lang="en-US" altLang="zh-CN" sz="32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567FDA-4FC0-4ED7-8684-1B088CA09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48" y="1645920"/>
            <a:ext cx="8453352" cy="48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0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38313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October 31,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969A4-457A-47F9-AF90-CDD7FDA19277}"/>
              </a:ext>
            </a:extLst>
          </p:cNvPr>
          <p:cNvSpPr txBox="1"/>
          <p:nvPr/>
        </p:nvSpPr>
        <p:spPr>
          <a:xfrm>
            <a:off x="380048" y="1153704"/>
            <a:ext cx="4603229" cy="4984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统计范围</a:t>
            </a:r>
            <a:endParaRPr lang="en-US" altLang="zh-CN" sz="2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22226"/>
                </a:solidFill>
                <a:latin typeface="PingFang SC"/>
              </a:rPr>
              <a:t>两个小时的全量数据。</a:t>
            </a:r>
            <a:endParaRPr lang="en-US" altLang="zh-CN" dirty="0">
              <a:solidFill>
                <a:srgbClr val="222226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i="0" dirty="0">
                <a:solidFill>
                  <a:srgbClr val="222226"/>
                </a:solidFill>
                <a:effectLst/>
                <a:latin typeface="PingFang SC"/>
              </a:rPr>
              <a:t>读写比例</a:t>
            </a:r>
            <a:r>
              <a:rPr lang="en-US" altLang="zh-CN" i="0" dirty="0">
                <a:solidFill>
                  <a:srgbClr val="222226"/>
                </a:solidFill>
                <a:effectLst/>
                <a:latin typeface="PingFang SC"/>
              </a:rPr>
              <a:t>: </a:t>
            </a:r>
            <a:r>
              <a:rPr lang="zh-CN" altLang="en-US" i="0" dirty="0">
                <a:solidFill>
                  <a:srgbClr val="222226"/>
                </a:solidFill>
                <a:effectLst/>
                <a:latin typeface="PingFang SC"/>
              </a:rPr>
              <a:t>读 </a:t>
            </a:r>
            <a:r>
              <a:rPr lang="en-US" altLang="zh-CN" i="0" dirty="0">
                <a:solidFill>
                  <a:srgbClr val="222226"/>
                </a:solidFill>
                <a:effectLst/>
                <a:latin typeface="PingFang SC"/>
              </a:rPr>
              <a:t>= 14.34%, </a:t>
            </a:r>
            <a:r>
              <a:rPr lang="zh-CN" altLang="en-US" i="0" dirty="0">
                <a:solidFill>
                  <a:srgbClr val="222226"/>
                </a:solidFill>
                <a:effectLst/>
                <a:latin typeface="PingFang SC"/>
              </a:rPr>
              <a:t>写 </a:t>
            </a:r>
            <a:r>
              <a:rPr lang="en-US" altLang="zh-CN" i="0" dirty="0">
                <a:solidFill>
                  <a:srgbClr val="222226"/>
                </a:solidFill>
                <a:effectLst/>
                <a:latin typeface="PingFang SC"/>
              </a:rPr>
              <a:t>= 85.66%</a:t>
            </a:r>
            <a:endParaRPr lang="en-US" altLang="zh-CN" dirty="0">
              <a:solidFill>
                <a:srgbClr val="222226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22226"/>
                </a:solidFill>
                <a:latin typeface="PingFang SC"/>
              </a:rPr>
              <a:t>请求长度的最大值</a:t>
            </a:r>
            <a:r>
              <a:rPr lang="en-US" altLang="zh-CN" dirty="0">
                <a:solidFill>
                  <a:srgbClr val="222226"/>
                </a:solidFill>
                <a:latin typeface="PingFang SC"/>
              </a:rPr>
              <a:t>: 524288 Bytes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222226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请求大小分布</a:t>
            </a:r>
            <a:endParaRPr lang="en-US" altLang="zh-CN" sz="2000" dirty="0">
              <a:solidFill>
                <a:srgbClr val="222226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22226"/>
                </a:solidFill>
                <a:latin typeface="PingFang SC"/>
              </a:rPr>
              <a:t>小文件的写请求居多。（</a:t>
            </a:r>
            <a:r>
              <a:rPr lang="zh-CN" altLang="en-US" sz="1600" dirty="0"/>
              <a:t> </a:t>
            </a:r>
            <a:r>
              <a:rPr lang="en-US" altLang="zh-CN" sz="1600" dirty="0"/>
              <a:t>4K</a:t>
            </a:r>
            <a:r>
              <a:rPr lang="zh-CN" altLang="en-US" sz="1600" dirty="0"/>
              <a:t>请求已经是最小单位，实际想要的数据很可能小于</a:t>
            </a:r>
            <a:r>
              <a:rPr lang="en-US" altLang="zh-CN" sz="1600" dirty="0"/>
              <a:t>4K</a:t>
            </a:r>
            <a:r>
              <a:rPr lang="zh-CN" altLang="en-US" sz="1600" dirty="0"/>
              <a:t>，但从</a:t>
            </a:r>
            <a:r>
              <a:rPr lang="en-US" altLang="zh-CN" sz="1600" dirty="0"/>
              <a:t>block IO</a:t>
            </a:r>
            <a:r>
              <a:rPr lang="zh-CN" altLang="en-US" sz="1600" dirty="0"/>
              <a:t>是看不出来的）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222226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22226"/>
                </a:solidFill>
                <a:latin typeface="PingFang SC"/>
              </a:rPr>
              <a:t>读请求大小并不集中。</a:t>
            </a:r>
            <a:endParaRPr lang="en-US" altLang="zh-CN" sz="1600" dirty="0">
              <a:solidFill>
                <a:srgbClr val="222226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222226"/>
              </a:solidFill>
              <a:latin typeface="PingFang SC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7AC9C38-5648-8A93-9F02-CC0802EE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F79C23-0AFD-1D55-21DA-470D3BC2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85AD2A-389E-B051-1661-4073CE6B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EEB3F0-FBF5-402B-9EBB-EFAB70EEAE17}"/>
              </a:ext>
            </a:extLst>
          </p:cNvPr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Ali_Block_Trace</a:t>
            </a:r>
            <a:endParaRPr lang="en-US" altLang="zh-CN" sz="32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6E08DDC3-76DD-4657-A85F-98397CD1D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6005" y="1167463"/>
            <a:ext cx="7010405" cy="46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8920F5-8757-4C11-A8DB-83EB81E88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07" y="1101989"/>
            <a:ext cx="7137315" cy="475820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38313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October 31,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969A4-457A-47F9-AF90-CDD7FDA19277}"/>
              </a:ext>
            </a:extLst>
          </p:cNvPr>
          <p:cNvSpPr txBox="1"/>
          <p:nvPr/>
        </p:nvSpPr>
        <p:spPr>
          <a:xfrm>
            <a:off x="385590" y="865256"/>
            <a:ext cx="5908224" cy="3276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重用时间分布</a:t>
            </a:r>
            <a:endParaRPr lang="en-US" altLang="zh-CN" sz="2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统计了对同一个块地址的两次请求之间的间隔。</a:t>
            </a:r>
            <a:r>
              <a:rPr lang="en-US" altLang="zh-CN" sz="2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222226"/>
                </a:solidFill>
                <a:latin typeface="PingFang SC"/>
              </a:rPr>
              <a:t>(</a:t>
            </a: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未去重的重用距离）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222226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问题：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并不是很偏斜</a:t>
            </a:r>
            <a:endParaRPr lang="en-US" altLang="zh-CN" sz="2000" dirty="0">
              <a:solidFill>
                <a:srgbClr val="222226"/>
              </a:solidFill>
              <a:latin typeface="PingFang SC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是否可信？不知道是否为同一个对象</a:t>
            </a:r>
            <a:endParaRPr lang="en-US" altLang="zh-CN" sz="2000" dirty="0">
              <a:solidFill>
                <a:srgbClr val="222226"/>
              </a:solidFill>
              <a:latin typeface="PingFang SC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7AC9C38-5648-8A93-9F02-CC0802EE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F79C23-0AFD-1D55-21DA-470D3BC2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85AD2A-389E-B051-1661-4073CE6B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9472BD-CF98-4B09-998C-E304603DE9A8}"/>
              </a:ext>
            </a:extLst>
          </p:cNvPr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Ali_Block_Trace</a:t>
            </a:r>
            <a:endParaRPr lang="en-US" altLang="zh-CN" sz="32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4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250D364-5CB8-4DDC-BB9F-187D4950F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22" y="1995270"/>
            <a:ext cx="8391307" cy="434545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38313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October 31,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969A4-457A-47F9-AF90-CDD7FDA19277}"/>
              </a:ext>
            </a:extLst>
          </p:cNvPr>
          <p:cNvSpPr txBox="1"/>
          <p:nvPr/>
        </p:nvSpPr>
        <p:spPr>
          <a:xfrm>
            <a:off x="385589" y="835462"/>
            <a:ext cx="9390178" cy="96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总请求 </a:t>
            </a:r>
            <a:r>
              <a:rPr lang="en-US" altLang="zh-CN" sz="2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– </a:t>
            </a:r>
            <a:r>
              <a:rPr lang="zh-CN" altLang="en-US" sz="2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时间</a:t>
            </a:r>
            <a:endParaRPr lang="en-US" altLang="zh-CN" sz="2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计算整个系统</a:t>
            </a:r>
            <a:r>
              <a:rPr lang="en-US" altLang="zh-CN" sz="2000" dirty="0">
                <a:solidFill>
                  <a:srgbClr val="222226"/>
                </a:solidFill>
                <a:latin typeface="PingFang SC"/>
              </a:rPr>
              <a:t>1k</a:t>
            </a: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张磁盘的总请求，如图为秒级峰值数据。</a:t>
            </a:r>
            <a:r>
              <a:rPr lang="en-US" altLang="zh-CN" sz="2000" dirty="0">
                <a:solidFill>
                  <a:srgbClr val="222226"/>
                </a:solidFill>
                <a:latin typeface="PingFang SC"/>
              </a:rPr>
              <a:t>IOPS</a:t>
            </a: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存在较大波动</a:t>
            </a:r>
            <a:endParaRPr lang="en-US" altLang="zh-CN" sz="2000" dirty="0">
              <a:solidFill>
                <a:srgbClr val="222226"/>
              </a:solidFill>
              <a:latin typeface="PingFang SC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7AC9C38-5648-8A93-9F02-CC0802EE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F79C23-0AFD-1D55-21DA-470D3BC2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85AD2A-389E-B051-1661-4073CE6B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9472BD-CF98-4B09-998C-E304603DE9A8}"/>
              </a:ext>
            </a:extLst>
          </p:cNvPr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Ali_Block_Trace</a:t>
            </a:r>
            <a:endParaRPr lang="en-US" altLang="zh-CN" sz="32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38313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October 31,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969A4-457A-47F9-AF90-CDD7FDA19277}"/>
              </a:ext>
            </a:extLst>
          </p:cNvPr>
          <p:cNvSpPr txBox="1"/>
          <p:nvPr/>
        </p:nvSpPr>
        <p:spPr>
          <a:xfrm>
            <a:off x="385590" y="835462"/>
            <a:ext cx="9988694" cy="96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各个磁盘的请求数量分布</a:t>
            </a:r>
            <a:endParaRPr lang="en-US" altLang="zh-CN" sz="2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存在少数热点磁盘。多数磁盘访问量并不高。</a:t>
            </a:r>
            <a:endParaRPr lang="en-US" altLang="zh-CN" sz="2000" dirty="0">
              <a:solidFill>
                <a:srgbClr val="222226"/>
              </a:solidFill>
              <a:latin typeface="PingFang SC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7AC9C38-5648-8A93-9F02-CC0802EE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F79C23-0AFD-1D55-21DA-470D3BC2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85AD2A-389E-B051-1661-4073CE6B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9472BD-CF98-4B09-998C-E304603DE9A8}"/>
              </a:ext>
            </a:extLst>
          </p:cNvPr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Ali_Block_Trace</a:t>
            </a:r>
            <a:endParaRPr lang="en-US" altLang="zh-CN" sz="32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F8051A-C7B1-4D64-9B0E-8E1361EA7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" y="1803824"/>
            <a:ext cx="8778240" cy="460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7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38313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October 31,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969A4-457A-47F9-AF90-CDD7FDA19277}"/>
              </a:ext>
            </a:extLst>
          </p:cNvPr>
          <p:cNvSpPr txBox="1"/>
          <p:nvPr/>
        </p:nvSpPr>
        <p:spPr>
          <a:xfrm>
            <a:off x="385590" y="835462"/>
            <a:ext cx="3388388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最热磁盘的请求</a:t>
            </a:r>
            <a:r>
              <a:rPr lang="en-US" altLang="zh-CN" sz="2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时间</a:t>
            </a:r>
            <a:endParaRPr lang="en-US" altLang="zh-CN" sz="2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7AC9C38-5648-8A93-9F02-CC0802EE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F79C23-0AFD-1D55-21DA-470D3BC2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85AD2A-389E-B051-1661-4073CE6B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9472BD-CF98-4B09-998C-E304603DE9A8}"/>
              </a:ext>
            </a:extLst>
          </p:cNvPr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Ali_Block_Trace</a:t>
            </a:r>
            <a:endParaRPr lang="en-US" altLang="zh-CN" sz="32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69E73A-3048-4C8A-BD08-28099FD93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" y="1424625"/>
            <a:ext cx="7266040" cy="48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38313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October 31,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969A4-457A-47F9-AF90-CDD7FDA19277}"/>
              </a:ext>
            </a:extLst>
          </p:cNvPr>
          <p:cNvSpPr txBox="1"/>
          <p:nvPr/>
        </p:nvSpPr>
        <p:spPr>
          <a:xfrm>
            <a:off x="385590" y="1232396"/>
            <a:ext cx="10702713" cy="4154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后续</a:t>
            </a:r>
            <a:endParaRPr lang="en-US" altLang="zh-CN" sz="2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研究一下怎么让分析效率高一点</a:t>
            </a:r>
            <a:endParaRPr lang="en-US" altLang="zh-CN" sz="2000" dirty="0">
              <a:solidFill>
                <a:srgbClr val="222226"/>
              </a:solidFill>
              <a:latin typeface="PingFang SC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i="0" dirty="0">
                <a:solidFill>
                  <a:srgbClr val="222226"/>
                </a:solidFill>
                <a:effectLst/>
                <a:latin typeface="PingFang SC"/>
              </a:rPr>
              <a:t>采样方法</a:t>
            </a:r>
            <a:endParaRPr lang="en-US" altLang="zh-CN" sz="2000" dirty="0">
              <a:solidFill>
                <a:srgbClr val="222226"/>
              </a:solidFill>
              <a:latin typeface="PingFang SC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22226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块</a:t>
            </a:r>
            <a:r>
              <a:rPr lang="en-US" altLang="zh-CN" sz="2000" dirty="0">
                <a:solidFill>
                  <a:srgbClr val="222226"/>
                </a:solidFill>
                <a:latin typeface="PingFang SC"/>
              </a:rPr>
              <a:t>Trace</a:t>
            </a: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的局限：</a:t>
            </a:r>
            <a:endParaRPr lang="en-US" altLang="zh-CN" sz="2000" dirty="0">
              <a:solidFill>
                <a:srgbClr val="222226"/>
              </a:solidFill>
              <a:latin typeface="PingFang SC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不清楚对象，不清楚生命周期，</a:t>
            </a:r>
            <a:r>
              <a:rPr lang="zh-CN" altLang="en-US" dirty="0">
                <a:solidFill>
                  <a:srgbClr val="222226"/>
                </a:solidFill>
                <a:latin typeface="PingFang SC"/>
              </a:rPr>
              <a:t>（比如对重用距离的统计，可能该地址已经被分配给别人覆写了。</a:t>
            </a:r>
            <a:endParaRPr lang="en-US" altLang="zh-CN" dirty="0">
              <a:solidFill>
                <a:srgbClr val="222226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22226"/>
                </a:solidFill>
                <a:latin typeface="PingFang SC"/>
              </a:rPr>
              <a:t>再比如</a:t>
            </a:r>
            <a:r>
              <a:rPr lang="en-US" altLang="zh-CN" dirty="0">
                <a:solidFill>
                  <a:srgbClr val="222226"/>
                </a:solidFill>
                <a:latin typeface="PingFang SC"/>
              </a:rPr>
              <a:t>,</a:t>
            </a:r>
            <a:r>
              <a:rPr lang="zh-CN" altLang="en-US" dirty="0">
                <a:solidFill>
                  <a:srgbClr val="222226"/>
                </a:solidFill>
                <a:latin typeface="PingFang SC"/>
              </a:rPr>
              <a:t>可能有小于</a:t>
            </a:r>
            <a:r>
              <a:rPr lang="en-US" altLang="zh-CN" dirty="0">
                <a:solidFill>
                  <a:srgbClr val="222226"/>
                </a:solidFill>
                <a:latin typeface="PingFang SC"/>
              </a:rPr>
              <a:t>4K</a:t>
            </a:r>
            <a:r>
              <a:rPr lang="zh-CN" altLang="en-US" dirty="0">
                <a:solidFill>
                  <a:srgbClr val="222226"/>
                </a:solidFill>
                <a:latin typeface="PingFang SC"/>
              </a:rPr>
              <a:t>的写请求，但在块级别只能看到</a:t>
            </a:r>
            <a:r>
              <a:rPr lang="en-US" altLang="zh-CN" dirty="0">
                <a:solidFill>
                  <a:srgbClr val="222226"/>
                </a:solidFill>
                <a:latin typeface="PingFang SC"/>
              </a:rPr>
              <a:t>4K</a:t>
            </a:r>
            <a:r>
              <a:rPr lang="zh-CN" altLang="en-US" dirty="0">
                <a:solidFill>
                  <a:srgbClr val="222226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222226"/>
              </a:solidFill>
              <a:latin typeface="PingFang SC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没提供请求读盘耗时</a:t>
            </a:r>
            <a:endParaRPr lang="en-US" altLang="zh-CN" sz="2000" dirty="0">
              <a:solidFill>
                <a:srgbClr val="222226"/>
              </a:solidFill>
              <a:latin typeface="PingFang SC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不知道请求来源哪个用户</a:t>
            </a:r>
            <a:r>
              <a:rPr lang="en-US" altLang="zh-CN" sz="2000" dirty="0">
                <a:solidFill>
                  <a:srgbClr val="222226"/>
                </a:solidFill>
                <a:latin typeface="PingFang SC"/>
              </a:rPr>
              <a:t>or</a:t>
            </a:r>
            <a:r>
              <a:rPr lang="zh-CN" altLang="en-US" sz="2000" dirty="0">
                <a:solidFill>
                  <a:srgbClr val="222226"/>
                </a:solidFill>
                <a:latin typeface="PingFang SC"/>
              </a:rPr>
              <a:t>虚拟机</a:t>
            </a:r>
            <a:endParaRPr lang="en-US" altLang="zh-CN" sz="2000" dirty="0">
              <a:solidFill>
                <a:srgbClr val="222226"/>
              </a:solidFill>
              <a:latin typeface="PingFang SC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7AC9C38-5648-8A93-9F02-CC0802EE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F79C23-0AFD-1D55-21DA-470D3BC2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85AD2A-389E-B051-1661-4073CE6B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858731-DEDC-4ACD-91F0-74D87A29B737}"/>
              </a:ext>
            </a:extLst>
          </p:cNvPr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Ali_Block_Trace</a:t>
            </a:r>
            <a:endParaRPr lang="en-US" altLang="zh-CN" sz="32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1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d68cb81-96cb-4b63-9d56-4d2877e4c057"/>
  <p:tag name="COMMONDATA" val="eyJoZGlkIjoiYTA2MjAyN2RkOGM0YTljNjJhMjlhZWRlMDA3YmZjZ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965</Words>
  <Application>Microsoft Office PowerPoint</Application>
  <PresentationFormat>宽屏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-apple-system</vt:lpstr>
      <vt:lpstr>PingFang SC</vt:lpstr>
      <vt:lpstr>system-ui</vt:lpstr>
      <vt:lpstr>等线</vt:lpstr>
      <vt:lpstr>等线 Light</vt:lpstr>
      <vt:lpstr>Arial</vt:lpstr>
      <vt:lpstr>Constantia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zhouke</dc:creator>
  <cp:lastModifiedBy>子淇 柳</cp:lastModifiedBy>
  <cp:revision>4728</cp:revision>
  <dcterms:created xsi:type="dcterms:W3CDTF">2019-02-21T08:55:00Z</dcterms:created>
  <dcterms:modified xsi:type="dcterms:W3CDTF">2024-10-31T09:50:48Z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65A6CB78243D48A083A0131B29BE5B9E_12</vt:lpwstr>
  </property>
  <property fmtid="{D5CDD505-2E9C-101B-9397-08002B2CF9AE}" pid="3" name="KSOProductBuildVer">
    <vt:lpwstr>2052-12.1.0.16417</vt:lpwstr>
  </property>
</Properties>
</file>