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536" r:id="rId2"/>
    <p:sldId id="549" r:id="rId3"/>
    <p:sldId id="548" r:id="rId4"/>
    <p:sldId id="555" r:id="rId5"/>
    <p:sldId id="579" r:id="rId6"/>
    <p:sldId id="552" r:id="rId7"/>
    <p:sldId id="581" r:id="rId8"/>
    <p:sldId id="594" r:id="rId9"/>
    <p:sldId id="593" r:id="rId10"/>
    <p:sldId id="595" r:id="rId11"/>
    <p:sldId id="597" r:id="rId12"/>
    <p:sldId id="261"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D005FB-1F80-42D3-AAEF-86A4217B13FB}">
          <p14:sldIdLst/>
        </p14:section>
        <p14:section name="默认节" id="{E03E238F-8B49-4D2C-90B4-E980B118F013}">
          <p14:sldIdLst>
            <p14:sldId id="536"/>
            <p14:sldId id="549"/>
            <p14:sldId id="548"/>
            <p14:sldId id="555"/>
            <p14:sldId id="579"/>
            <p14:sldId id="552"/>
            <p14:sldId id="581"/>
            <p14:sldId id="594"/>
            <p14:sldId id="593"/>
            <p14:sldId id="595"/>
            <p14:sldId id="59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50" autoAdjust="0"/>
  </p:normalViewPr>
  <p:slideViewPr>
    <p:cSldViewPr snapToGrid="0">
      <p:cViewPr varScale="1">
        <p:scale>
          <a:sx n="84" d="100"/>
          <a:sy n="84" d="100"/>
        </p:scale>
        <p:origin x="10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2024/10/29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ieeexplore.ieee.org/stamp/stamp.jsp?tp=&amp;arnumber=10247926"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i="0" u="none" strike="noStrike" cap="none" normalizeH="0" baseline="0" dirty="0">
                <a:ln>
                  <a:noFill/>
                </a:ln>
                <a:solidFill>
                  <a:srgbClr val="0563C1"/>
                </a:solidFill>
                <a:effectLst/>
                <a:latin typeface="Ubuntu" panose="020B0504030602030204" pitchFamily="34" charset="0"/>
                <a:hlinkClick r:id="rId3"/>
              </a:rPr>
              <a:t>https://ieeexplore.ieee.org/stamp/stamp.jsp?tp=&amp;arnumber=10247926</a:t>
            </a: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传统的磁盘I/O堆栈需要内核文件系统、块层、I/O调度层、块设备驱动层等一系列I/O子系统才能到达磁盘。这些长链总是会降低数据存储效率，间接降低磁盘吞吐量并增加请求延迟。 ZoneKV 针对 ZNS 进行了优化通过直接在 ZNS SSD 上执行端到端数据放置并绕过巨大的 I/O 堆栈。</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（这也不算是他的工作，很多存储引擎都是</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直通</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的）</a:t>
            </a:r>
          </a:p>
        </p:txBody>
      </p:sp>
      <p:sp>
        <p:nvSpPr>
          <p:cNvPr id="4" name="灯片编号占位符 3"/>
          <p:cNvSpPr>
            <a:spLocks noGrp="1"/>
          </p:cNvSpPr>
          <p:nvPr>
            <p:ph type="sldNum" sz="quarter" idx="10"/>
          </p:nvPr>
        </p:nvSpPr>
        <p:spPr/>
        <p:txBody>
          <a:bodyPr/>
          <a:lstStyle/>
          <a:p>
            <a:fld id="{E4FF5570-FE69-4FDF-99DA-8CDE436443CD}" type="slidenum">
              <a:rPr lang="en-US" smtClean="0"/>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dirty="0">
                    <a:solidFill>
                      <a:srgbClr val="374151"/>
                    </a:solidFill>
                    <a:latin typeface="_5b8b_4f53"/>
                  </a:rPr>
                  <a:t>例如，当选择</a:t>
                </a:r>
                <a14:m>
                  <m:oMath xmlns:m="http://schemas.openxmlformats.org/officeDocument/2006/math">
                    <m:sSub>
                      <m:sSubPr>
                        <m:ctrlPr>
                          <a:rPr lang="en-US" altLang="zh-CN" sz="1800" i="1" dirty="0">
                            <a:solidFill>
                              <a:srgbClr val="374151"/>
                            </a:solidFill>
                            <a:latin typeface="Cambria Math" panose="02040503050406030204" pitchFamily="18" charset="0"/>
                          </a:rPr>
                        </m:ctrlPr>
                      </m:sSubPr>
                      <m:e>
                        <m:r>
                          <a:rPr lang="en-US" altLang="zh-CN" sz="1800" dirty="0">
                            <a:solidFill>
                              <a:srgbClr val="374151"/>
                            </a:solidFill>
                            <a:latin typeface="Cambria Math" panose="02040503050406030204" pitchFamily="18" charset="0"/>
                          </a:rPr>
                          <m:t>𝐿</m:t>
                        </m:r>
                      </m:e>
                      <m:sub>
                        <m:r>
                          <a:rPr lang="en-US" altLang="zh-CN" sz="1800" dirty="0">
                            <a:solidFill>
                              <a:srgbClr val="374151"/>
                            </a:solidFill>
                            <a:latin typeface="Cambria Math" panose="02040503050406030204" pitchFamily="18" charset="0"/>
                          </a:rPr>
                          <m:t>2</m:t>
                        </m:r>
                      </m:sub>
                    </m:sSub>
                  </m:oMath>
                </a14:m>
                <a:r>
                  <a:rPr lang="zh-CN" altLang="en-US" sz="1800" dirty="0">
                    <a:solidFill>
                      <a:srgbClr val="374151"/>
                    </a:solidFill>
                    <a:latin typeface="_5b8b_4f53"/>
                  </a:rPr>
                  <a:t>中的</a:t>
                </a:r>
                <a:r>
                  <a:rPr lang="en-US" altLang="zh-CN" sz="1800" dirty="0" err="1">
                    <a:solidFill>
                      <a:srgbClr val="374151"/>
                    </a:solidFill>
                    <a:latin typeface="_5b8b_4f53"/>
                  </a:rPr>
                  <a:t>SSTable</a:t>
                </a:r>
                <a:r>
                  <a:rPr lang="zh-CN" altLang="en-US" sz="1800" dirty="0">
                    <a:solidFill>
                      <a:srgbClr val="374151"/>
                    </a:solidFill>
                    <a:latin typeface="_5b8b_4f53"/>
                  </a:rPr>
                  <a:t>来执行压缩，并且</a:t>
                </a:r>
                <a14:m>
                  <m:oMath xmlns:m="http://schemas.openxmlformats.org/officeDocument/2006/math">
                    <m:sSub>
                      <m:sSubPr>
                        <m:ctrlPr>
                          <a:rPr lang="en-US" altLang="zh-CN" sz="1800" i="1" dirty="0">
                            <a:solidFill>
                              <a:srgbClr val="374151"/>
                            </a:solidFill>
                            <a:latin typeface="Cambria Math" panose="02040503050406030204" pitchFamily="18" charset="0"/>
                          </a:rPr>
                        </m:ctrlPr>
                      </m:sSubPr>
                      <m:e>
                        <m:r>
                          <a:rPr lang="en-US" altLang="zh-CN" sz="1800" dirty="0">
                            <a:solidFill>
                              <a:srgbClr val="374151"/>
                            </a:solidFill>
                            <a:latin typeface="Cambria Math" panose="02040503050406030204" pitchFamily="18" charset="0"/>
                          </a:rPr>
                          <m:t>𝐿</m:t>
                        </m:r>
                      </m:e>
                      <m:sub>
                        <m:r>
                          <a:rPr lang="en-US" altLang="zh-CN" sz="1800" dirty="0">
                            <a:solidFill>
                              <a:srgbClr val="374151"/>
                            </a:solidFill>
                            <a:latin typeface="Cambria Math" panose="02040503050406030204" pitchFamily="18" charset="0"/>
                          </a:rPr>
                          <m:t>3</m:t>
                        </m:r>
                      </m:sub>
                    </m:sSub>
                  </m:oMath>
                </a14:m>
                <a:r>
                  <a:rPr lang="zh-CN" altLang="en-US" sz="1800" dirty="0">
                    <a:solidFill>
                      <a:srgbClr val="374151"/>
                    </a:solidFill>
                    <a:latin typeface="_5b8b_4f53"/>
                  </a:rPr>
                  <a:t>中的所有</a:t>
                </a:r>
                <a:r>
                  <a:rPr lang="en-US" altLang="zh-CN" sz="1800" dirty="0" err="1">
                    <a:solidFill>
                      <a:srgbClr val="374151"/>
                    </a:solidFill>
                    <a:latin typeface="_5b8b_4f53"/>
                  </a:rPr>
                  <a:t>SSTable</a:t>
                </a:r>
                <a:r>
                  <a:rPr lang="zh-CN" altLang="en-US" sz="1800" dirty="0">
                    <a:solidFill>
                      <a:srgbClr val="374151"/>
                    </a:solidFill>
                    <a:latin typeface="_5b8b_4f53"/>
                  </a:rPr>
                  <a:t>都应该存储在</a:t>
                </a:r>
                <a14:m>
                  <m:oMath xmlns:m="http://schemas.openxmlformats.org/officeDocument/2006/math">
                    <m:r>
                      <a:rPr lang="en-US" altLang="zh-CN" sz="1800" dirty="0">
                        <a:solidFill>
                          <a:srgbClr val="374151"/>
                        </a:solidFill>
                        <a:latin typeface="Cambria Math" panose="02040503050406030204" pitchFamily="18" charset="0"/>
                      </a:rPr>
                      <m:t>𝑍𝑜𝑛</m:t>
                    </m:r>
                    <m:sSub>
                      <m:sSubPr>
                        <m:ctrlPr>
                          <a:rPr lang="en-US" altLang="zh-CN" sz="1800" i="1" dirty="0">
                            <a:solidFill>
                              <a:srgbClr val="374151"/>
                            </a:solidFill>
                            <a:latin typeface="Cambria Math" panose="02040503050406030204" pitchFamily="18" charset="0"/>
                          </a:rPr>
                        </m:ctrlPr>
                      </m:sSubPr>
                      <m:e>
                        <m:r>
                          <a:rPr lang="en-US" altLang="zh-CN" sz="1800" dirty="0">
                            <a:solidFill>
                              <a:srgbClr val="374151"/>
                            </a:solidFill>
                            <a:latin typeface="Cambria Math" panose="02040503050406030204" pitchFamily="18" charset="0"/>
                          </a:rPr>
                          <m:t>𝑒</m:t>
                        </m:r>
                      </m:e>
                      <m:sub>
                        <m:r>
                          <a:rPr lang="en-US" altLang="zh-CN" sz="1800" dirty="0">
                            <a:solidFill>
                              <a:srgbClr val="374151"/>
                            </a:solidFill>
                            <a:latin typeface="Cambria Math" panose="02040503050406030204" pitchFamily="18" charset="0"/>
                          </a:rPr>
                          <m:t>1</m:t>
                        </m:r>
                      </m:sub>
                    </m:sSub>
                  </m:oMath>
                </a14:m>
                <a:r>
                  <a:rPr lang="zh-CN" altLang="en-US" sz="1800" dirty="0">
                    <a:solidFill>
                      <a:srgbClr val="374151"/>
                    </a:solidFill>
                    <a:latin typeface="_5b8b_4f53"/>
                  </a:rPr>
                  <a:t>中，压缩后新生成的</a:t>
                </a:r>
                <a:r>
                  <a:rPr lang="en-US" altLang="zh-CN" sz="1800" dirty="0" err="1">
                    <a:solidFill>
                      <a:srgbClr val="374151"/>
                    </a:solidFill>
                    <a:latin typeface="_5b8b_4f53"/>
                  </a:rPr>
                  <a:t>SSTable</a:t>
                </a:r>
                <a:r>
                  <a:rPr lang="zh-CN" altLang="en-US" sz="1800" dirty="0">
                    <a:solidFill>
                      <a:srgbClr val="374151"/>
                    </a:solidFill>
                    <a:latin typeface="_5b8b_4f53"/>
                  </a:rPr>
                  <a:t>可以被写入到不同的</a:t>
                </a:r>
                <a:r>
                  <a:rPr lang="en-US" altLang="zh-CN" sz="1800" dirty="0">
                    <a:solidFill>
                      <a:srgbClr val="374151"/>
                    </a:solidFill>
                    <a:latin typeface="_5b8b_4f53"/>
                  </a:rPr>
                  <a:t>Zone</a:t>
                </a:r>
                <a:r>
                  <a:rPr lang="zh-CN" altLang="en-US" sz="1800" dirty="0">
                    <a:solidFill>
                      <a:srgbClr val="374151"/>
                    </a:solidFill>
                    <a:latin typeface="_5b8b_4f53"/>
                  </a:rPr>
                  <a:t>，例如</a:t>
                </a:r>
                <a14:m>
                  <m:oMath xmlns:m="http://schemas.openxmlformats.org/officeDocument/2006/math">
                    <m:r>
                      <a:rPr lang="en-US" altLang="zh-CN" sz="1800" dirty="0">
                        <a:solidFill>
                          <a:srgbClr val="374151"/>
                        </a:solidFill>
                        <a:latin typeface="Cambria Math" panose="02040503050406030204" pitchFamily="18" charset="0"/>
                      </a:rPr>
                      <m:t>𝑍𝑜𝑛</m:t>
                    </m:r>
                    <m:sSub>
                      <m:sSubPr>
                        <m:ctrlPr>
                          <a:rPr lang="en-US" altLang="zh-CN" sz="1800" i="1" dirty="0">
                            <a:solidFill>
                              <a:srgbClr val="374151"/>
                            </a:solidFill>
                            <a:latin typeface="Cambria Math" panose="02040503050406030204" pitchFamily="18" charset="0"/>
                          </a:rPr>
                        </m:ctrlPr>
                      </m:sSubPr>
                      <m:e>
                        <m:r>
                          <a:rPr lang="en-US" altLang="zh-CN" sz="1800" dirty="0">
                            <a:solidFill>
                              <a:srgbClr val="374151"/>
                            </a:solidFill>
                            <a:latin typeface="Cambria Math" panose="02040503050406030204" pitchFamily="18" charset="0"/>
                          </a:rPr>
                          <m:t>𝑒</m:t>
                        </m:r>
                      </m:e>
                      <m:sub>
                        <m:r>
                          <a:rPr lang="en-US" altLang="zh-CN" sz="1800" dirty="0">
                            <a:solidFill>
                              <a:srgbClr val="374151"/>
                            </a:solidFill>
                            <a:latin typeface="Cambria Math" panose="02040503050406030204" pitchFamily="18" charset="0"/>
                          </a:rPr>
                          <m:t>2</m:t>
                        </m:r>
                      </m:sub>
                    </m:sSub>
                  </m:oMath>
                </a14:m>
                <a:r>
                  <a:rPr lang="zh-CN" altLang="en-US" sz="1800" dirty="0">
                    <a:solidFill>
                      <a:srgbClr val="374151"/>
                    </a:solidFill>
                    <a:latin typeface="_5b8b_4f53"/>
                  </a:rPr>
                  <a:t>。因此，每个</a:t>
                </a:r>
                <a:r>
                  <a:rPr lang="en-US" altLang="zh-CN" sz="1800" dirty="0">
                    <a:solidFill>
                      <a:srgbClr val="374151"/>
                    </a:solidFill>
                    <a:latin typeface="_5b8b_4f53"/>
                  </a:rPr>
                  <a:t>zone</a:t>
                </a:r>
                <a:r>
                  <a:rPr lang="zh-CN" altLang="en-US" sz="1800" dirty="0">
                    <a:solidFill>
                      <a:srgbClr val="374151"/>
                    </a:solidFill>
                    <a:latin typeface="_5b8b_4f53"/>
                  </a:rPr>
                  <a:t>里包含的数据的生命周期就不同了。这样一来，</a:t>
                </a:r>
                <a:r>
                  <a:rPr lang="en-US" altLang="zh-CN" sz="1800" dirty="0">
                    <a:solidFill>
                      <a:srgbClr val="374151"/>
                    </a:solidFill>
                    <a:latin typeface="_5b8b_4f53"/>
                  </a:rPr>
                  <a:t>zone</a:t>
                </a:r>
                <a:r>
                  <a:rPr lang="zh-CN" altLang="en-US" sz="1800" dirty="0">
                    <a:solidFill>
                      <a:srgbClr val="374151"/>
                    </a:solidFill>
                    <a:latin typeface="_5b8b_4f53"/>
                  </a:rPr>
                  <a:t>中的无效数据就不会被及时回收，增加了</a:t>
                </a:r>
                <a:r>
                  <a:rPr lang="en-US" altLang="zh-CN" sz="1800" dirty="0">
                    <a:solidFill>
                      <a:srgbClr val="374151"/>
                    </a:solidFill>
                    <a:latin typeface="_5b8b_4f53"/>
                  </a:rPr>
                  <a:t>LSM-tree</a:t>
                </a:r>
                <a:r>
                  <a:rPr lang="zh-CN" altLang="en-US" sz="1800" dirty="0">
                    <a:solidFill>
                      <a:srgbClr val="374151"/>
                    </a:solidFill>
                    <a:latin typeface="_5b8b_4f53"/>
                  </a:rPr>
                  <a:t>的空间放大。</a:t>
                </a:r>
                <a:r>
                  <a:rPr lang="en-US" altLang="zh-CN" sz="1800" dirty="0">
                    <a:solidFill>
                      <a:srgbClr val="374151"/>
                    </a:solidFill>
                    <a:latin typeface="_5b8b_4f53"/>
                  </a:rPr>
                  <a:t>	</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经验方法（应该是）只要你新加入的</a:t>
                </a:r>
                <a:r>
                  <a:rPr lang="en-US" altLang="zh-CN" sz="1200" dirty="0">
                    <a:latin typeface="Constantia" panose="02030602050306030303" pitchFamily="18" charset="0"/>
                  </a:rPr>
                  <a:t>sst</a:t>
                </a:r>
                <a:r>
                  <a:rPr lang="zh-CN" altLang="en-US" sz="1200" dirty="0">
                    <a:latin typeface="Constantia" panose="02030602050306030303" pitchFamily="18" charset="0"/>
                  </a:rPr>
                  <a:t>不超过现有</a:t>
                </a:r>
                <a:r>
                  <a:rPr lang="en-US" altLang="zh-CN" sz="1200" dirty="0">
                    <a:latin typeface="Constantia" panose="02030602050306030303" pitchFamily="18" charset="0"/>
                  </a:rPr>
                  <a:t>Zone</a:t>
                </a:r>
                <a:r>
                  <a:rPr lang="zh-CN" altLang="en-US" sz="1200" dirty="0">
                    <a:latin typeface="Constantia" panose="02030602050306030303" pitchFamily="18" charset="0"/>
                  </a:rPr>
                  <a:t>中生命周期最长的就可以加入。</a:t>
                </a:r>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t="-459" r="-2060"/>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实际上还有一篇文章叫</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ZenFS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，可能是当时还没见刊，完全没有提到</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实际上还有一篇文章叫</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ZenFS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，可能是当时还没见刊，完全没有提到</a:t>
            </a: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实际上还有一篇文章叫</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ZenFS</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，可能是当时还没见刊，完全没有提到</a:t>
            </a: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endParaRPr lang="zh-CN" altLang="en-US" sz="1200" dirty="0">
              <a:latin typeface="Constantia" panose="02030602050306030303" pitchFamily="18" charset="0"/>
            </a:endParaRPr>
          </a:p>
          <a:p>
            <a:pPr indent="0" algn="just">
              <a:spcAft>
                <a:spcPts val="1200"/>
              </a:spcAft>
              <a:buFont typeface="Arial" panose="020B0604020202020204" pitchFamily="34" charset="0"/>
              <a:buNone/>
            </a:pPr>
            <a:r>
              <a:rPr lang="zh-CN" altLang="en-US" sz="1200" dirty="0">
                <a:latin typeface="Constantia" panose="02030602050306030303" pitchFamily="18" charset="0"/>
              </a:rPr>
              <a:t>这样做还有一个好处</a:t>
            </a:r>
            <a:r>
              <a:rPr lang="en-US" altLang="zh-CN" sz="1200" dirty="0">
                <a:latin typeface="Constantia" panose="02030602050306030303" pitchFamily="18" charset="0"/>
              </a:rPr>
              <a:t> , </a:t>
            </a:r>
            <a:r>
              <a:rPr lang="zh-CN" altLang="en-US" sz="1200" dirty="0">
                <a:latin typeface="Constantia" panose="02030602050306030303" pitchFamily="18" charset="0"/>
              </a:rPr>
              <a:t>就是</a:t>
            </a:r>
            <a:r>
              <a:rPr lang="en-US" altLang="zh-CN" sz="1200" dirty="0">
                <a:latin typeface="Constantia" panose="02030602050306030303" pitchFamily="18" charset="0"/>
              </a:rPr>
              <a:t>SST</a:t>
            </a:r>
            <a:r>
              <a:rPr lang="zh-CN" altLang="en-US" sz="1200" dirty="0">
                <a:latin typeface="Constantia" panose="02030602050306030303" pitchFamily="18" charset="0"/>
              </a:rPr>
              <a:t>合并的时候也是从低向高合并</a:t>
            </a:r>
            <a:r>
              <a:rPr lang="en-US" altLang="zh-CN" sz="1200" dirty="0">
                <a:latin typeface="Constantia" panose="02030602050306030303" pitchFamily="18" charset="0"/>
              </a:rPr>
              <a:t>,  key</a:t>
            </a:r>
            <a:r>
              <a:rPr lang="zh-CN" altLang="en-US" sz="1200" dirty="0">
                <a:latin typeface="Constantia" panose="02030602050306030303" pitchFamily="18" charset="0"/>
              </a:rPr>
              <a:t>小的先合并</a:t>
            </a: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这个较大的数字意味着SSTables的生命周期较长，表明这些SSTables不太可能很快被更新或压缩。</a:t>
            </a:r>
          </a:p>
          <a:p>
            <a:pPr indent="0" algn="just">
              <a:spcAft>
                <a:spcPts val="1200"/>
              </a:spcAft>
              <a:buFont typeface="Arial" panose="020B0604020202020204" pitchFamily="34" charset="0"/>
              <a:buNone/>
            </a:pPr>
            <a:endParaRPr sz="1800" kern="100">
              <a:effectLst/>
              <a:latin typeface="Times New Roman" panose="02020603050405020304" pitchFamily="18" charset="0"/>
              <a:ea typeface="宋体" panose="02010600030101010101" pitchFamily="2" charset="-122"/>
              <a:cs typeface="Times New Roman" panose="02020603050405020304" pitchFamily="18" charset="0"/>
            </a:endParaRPr>
          </a:p>
          <a:p>
            <a:pPr indent="0" algn="just">
              <a:spcAft>
                <a:spcPts val="1200"/>
              </a:spcAft>
              <a:buFont typeface="Arial" panose="020B0604020202020204" pitchFamily="34" charset="0"/>
              <a:buNone/>
            </a:pPr>
            <a:r>
              <a:rPr sz="1800" kern="100">
                <a:effectLst/>
                <a:latin typeface="Times New Roman" panose="02020603050405020304" pitchFamily="18" charset="0"/>
                <a:ea typeface="宋体" panose="02010600030101010101" pitchFamily="2" charset="-122"/>
                <a:cs typeface="Times New Roman" panose="02020603050405020304" pitchFamily="18" charset="0"/>
              </a:rPr>
              <a:t>传统的磁盘I/O堆栈需要内核文件系统、块层、I/O调度层、块设备驱动层等一系列I/O子系统才能到达磁盘。这些长链总是会降低数据存储效率，间接降低磁盘吞吐量并增加请求延迟。 ZoneKV 针对 ZNS 进行了优化通过直接在 ZNS SSD 上执行端到端数据放置并绕过巨大的 I/O 堆栈。</a:t>
            </a:r>
            <a:r>
              <a:rPr lang="zh-CN" sz="1800" kern="100">
                <a:effectLst/>
                <a:latin typeface="Times New Roman" panose="02020603050405020304" pitchFamily="18" charset="0"/>
                <a:ea typeface="宋体" panose="02010600030101010101" pitchFamily="2" charset="-122"/>
                <a:cs typeface="Times New Roman" panose="02020603050405020304" pitchFamily="18" charset="0"/>
              </a:rPr>
              <a:t>（这也不算是他的工作，很多存储引擎都是</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直通</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的）</a:t>
            </a:r>
          </a:p>
        </p:txBody>
      </p:sp>
      <p:sp>
        <p:nvSpPr>
          <p:cNvPr id="4" name="灯片编号占位符 3"/>
          <p:cNvSpPr>
            <a:spLocks noGrp="1"/>
          </p:cNvSpPr>
          <p:nvPr>
            <p:ph type="sldNum" sz="quarter" idx="10"/>
          </p:nvPr>
        </p:nvSpPr>
        <p:spPr/>
        <p:txBody>
          <a:bodyPr/>
          <a:lstStyle/>
          <a:p>
            <a:fld id="{E4FF5570-FE69-4FDF-99DA-8CDE436443CD}" type="slidenum">
              <a:rPr lang="en-US" smtClean="0"/>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0" algn="just">
              <a:spcAft>
                <a:spcPts val="1200"/>
              </a:spcAft>
              <a:buFont typeface="Arial" panose="020B0604020202020204" pitchFamily="34" charset="0"/>
              <a:buNone/>
            </a:pP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一个简单的区域分配算法</a:t>
            </a:r>
          </a:p>
        </p:txBody>
      </p:sp>
      <p:sp>
        <p:nvSpPr>
          <p:cNvPr id="4" name="灯片编号占位符 3"/>
          <p:cNvSpPr>
            <a:spLocks noGrp="1"/>
          </p:cNvSpPr>
          <p:nvPr>
            <p:ph type="sldNum" sz="quarter" idx="10"/>
          </p:nvPr>
        </p:nvSpPr>
        <p:spPr/>
        <p:txBody>
          <a:bodyPr/>
          <a:lstStyle/>
          <a:p>
            <a:fld id="{E4FF5570-FE69-4FDF-99DA-8CDE436443CD}" type="slidenum">
              <a:rPr lang="en-US" smtClean="0"/>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2024/10/29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47870" y="2347912"/>
            <a:ext cx="10424795" cy="1323439"/>
          </a:xfrm>
          <a:prstGeom prst="rect">
            <a:avLst/>
          </a:prstGeom>
        </p:spPr>
        <p:txBody>
          <a:bodyPr wrap="square">
            <a:spAutoFit/>
          </a:bodyPr>
          <a:lstStyle/>
          <a:p>
            <a:pPr algn="ctr"/>
            <a:r>
              <a:rPr lang="en-US" altLang="zh-CN" sz="4000" b="1" dirty="0" err="1">
                <a:solidFill>
                  <a:srgbClr val="4747BA"/>
                </a:solidFill>
                <a:latin typeface="Constantia" panose="02030602050306030303" pitchFamily="18" charset="0"/>
                <a:ea typeface="微软雅黑" panose="020B0503020204020204" charset="-122"/>
                <a:cs typeface="Calibri" panose="020F0502020204030204" pitchFamily="34" charset="0"/>
              </a:rPr>
              <a:t>ZoneKV</a:t>
            </a:r>
            <a:r>
              <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rPr>
              <a:t>: A Space-Efficient Key-Value Store for ZNS SSDs</a:t>
            </a: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9" name="Rectangle 1"/>
          <p:cNvSpPr>
            <a:spLocks noChangeArrowheads="1"/>
          </p:cNvSpPr>
          <p:nvPr/>
        </p:nvSpPr>
        <p:spPr bwMode="auto">
          <a:xfrm>
            <a:off x="4495314" y="4522003"/>
            <a:ext cx="3201371" cy="737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66635" rIns="0" bIns="71415"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ctr" eaLnBrk="1" fontAlgn="base" hangingPunct="1">
              <a:lnSpc>
                <a:spcPct val="150000"/>
              </a:lnSpc>
              <a:spcBef>
                <a:spcPct val="0"/>
              </a:spcBef>
              <a:spcAft>
                <a:spcPct val="0"/>
              </a:spcAft>
              <a:buClrTx/>
              <a:buSzTx/>
              <a:buFontTx/>
              <a:buNone/>
            </a:pPr>
            <a:r>
              <a:rPr lang="en-US" altLang="zh-CN" sz="2400" b="1" dirty="0">
                <a:solidFill>
                  <a:srgbClr val="4747BA"/>
                </a:solidFill>
                <a:latin typeface="Constantia" panose="02030602050306030303" pitchFamily="18" charset="0"/>
              </a:rPr>
              <a:t>DAC 23</a:t>
            </a:r>
            <a:r>
              <a:rPr lang="zh-CN" altLang="en-US" sz="2400" b="1" dirty="0">
                <a:solidFill>
                  <a:srgbClr val="4747BA"/>
                </a:solidFill>
                <a:latin typeface="Constantia" panose="02030602050306030303" pitchFamily="18" charset="0"/>
              </a:rPr>
              <a:t>，中科大， 字节</a:t>
            </a:r>
            <a:endParaRPr lang="zh-CN" altLang="zh-CN" sz="2400" b="1" dirty="0">
              <a:solidFill>
                <a:srgbClr val="4747BA"/>
              </a:solidFill>
              <a:latin typeface="Constantia" panose="02030602050306030303"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10</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性能评估</a:t>
            </a:r>
          </a:p>
        </p:txBody>
      </p:sp>
      <p:sp>
        <p:nvSpPr>
          <p:cNvPr id="8" name="文本框 7"/>
          <p:cNvSpPr txBox="1"/>
          <p:nvPr/>
        </p:nvSpPr>
        <p:spPr>
          <a:xfrm>
            <a:off x="4568825" y="1838960"/>
            <a:ext cx="4999990" cy="774700"/>
          </a:xfrm>
          <a:prstGeom prst="rect">
            <a:avLst/>
          </a:prstGeom>
          <a:noFill/>
        </p:spPr>
        <p:txBody>
          <a:bodyPr wrap="square" rtlCol="0" anchor="t">
            <a:noAutofit/>
          </a:bodyPr>
          <a:lstStyle/>
          <a:p>
            <a:pPr>
              <a:lnSpc>
                <a:spcPct val="150000"/>
              </a:lnSpc>
            </a:pPr>
            <a:r>
              <a:rPr lang="zh-CN" altLang="en-US" sz="2000" dirty="0"/>
              <a:t>设备：西数</a:t>
            </a:r>
            <a:r>
              <a:rPr lang="en-US" altLang="zh-CN" sz="2000" dirty="0"/>
              <a:t>ZN540</a:t>
            </a:r>
            <a:r>
              <a:rPr lang="zh-CN" altLang="en-US" sz="2000" dirty="0"/>
              <a:t>如图所示。</a:t>
            </a:r>
          </a:p>
          <a:p>
            <a:pPr>
              <a:lnSpc>
                <a:spcPct val="150000"/>
              </a:lnSpc>
            </a:pPr>
            <a:r>
              <a:rPr lang="zh-CN" altLang="en-US" sz="2000" dirty="0"/>
              <a:t>有一个问题：什么</a:t>
            </a:r>
            <a:r>
              <a:rPr lang="en-US" altLang="zh-CN" sz="2000" dirty="0"/>
              <a:t>Size</a:t>
            </a:r>
            <a:r>
              <a:rPr lang="zh-CN" altLang="en-US" sz="2000" dirty="0"/>
              <a:t>和</a:t>
            </a:r>
            <a:r>
              <a:rPr lang="en-US" altLang="zh-CN" sz="2000" dirty="0"/>
              <a:t>Capacity</a:t>
            </a:r>
            <a:r>
              <a:rPr lang="zh-CN" altLang="en-US" sz="2000" dirty="0"/>
              <a:t>差这么多？</a:t>
            </a:r>
          </a:p>
        </p:txBody>
      </p:sp>
      <p:pic>
        <p:nvPicPr>
          <p:cNvPr id="2" name="图片 1"/>
          <p:cNvPicPr>
            <a:picLocks noChangeAspect="1"/>
          </p:cNvPicPr>
          <p:nvPr/>
        </p:nvPicPr>
        <p:blipFill>
          <a:blip r:embed="rId5"/>
          <a:stretch>
            <a:fillRect/>
          </a:stretch>
        </p:blipFill>
        <p:spPr>
          <a:xfrm>
            <a:off x="0" y="944880"/>
            <a:ext cx="4380230" cy="2324100"/>
          </a:xfrm>
          <a:prstGeom prst="rect">
            <a:avLst/>
          </a:prstGeom>
        </p:spPr>
      </p:pic>
      <p:pic>
        <p:nvPicPr>
          <p:cNvPr id="5" name="图片 4"/>
          <p:cNvPicPr>
            <a:picLocks noChangeAspect="1"/>
          </p:cNvPicPr>
          <p:nvPr/>
        </p:nvPicPr>
        <p:blipFill>
          <a:blip r:embed="rId6"/>
          <a:stretch>
            <a:fillRect/>
          </a:stretch>
        </p:blipFill>
        <p:spPr>
          <a:xfrm>
            <a:off x="728980" y="3514725"/>
            <a:ext cx="5143500" cy="2733675"/>
          </a:xfrm>
          <a:prstGeom prst="rect">
            <a:avLst/>
          </a:prstGeom>
        </p:spPr>
      </p:pic>
      <p:sp>
        <p:nvSpPr>
          <p:cNvPr id="6" name="文本框 5"/>
          <p:cNvSpPr txBox="1"/>
          <p:nvPr/>
        </p:nvSpPr>
        <p:spPr>
          <a:xfrm>
            <a:off x="6445885" y="4635500"/>
            <a:ext cx="5137785" cy="774700"/>
          </a:xfrm>
          <a:prstGeom prst="rect">
            <a:avLst/>
          </a:prstGeom>
          <a:noFill/>
        </p:spPr>
        <p:txBody>
          <a:bodyPr wrap="square" rtlCol="0" anchor="t">
            <a:noAutofit/>
          </a:bodyPr>
          <a:lstStyle/>
          <a:p>
            <a:pPr>
              <a:lnSpc>
                <a:spcPct val="150000"/>
              </a:lnSpc>
            </a:pPr>
            <a:r>
              <a:rPr lang="zh-CN" altLang="en-US" sz="2000" dirty="0"/>
              <a:t>随机读性能介于</a:t>
            </a:r>
            <a:r>
              <a:rPr lang="en-US" altLang="zh-CN" sz="2000" dirty="0" err="1"/>
              <a:t>ZenFS</a:t>
            </a:r>
            <a:r>
              <a:rPr lang="zh-CN" altLang="en-US" sz="2000" dirty="0"/>
              <a:t>和</a:t>
            </a:r>
            <a:r>
              <a:rPr lang="en-US" altLang="zh-CN" sz="2000" dirty="0" err="1"/>
              <a:t>RocksDB</a:t>
            </a:r>
            <a:r>
              <a:rPr lang="zh-CN" altLang="en-US" sz="2000" dirty="0"/>
              <a:t>之间</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4</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性能评估</a:t>
            </a:r>
          </a:p>
        </p:txBody>
      </p:sp>
      <p:pic>
        <p:nvPicPr>
          <p:cNvPr id="4" name="图片 3"/>
          <p:cNvPicPr>
            <a:picLocks noChangeAspect="1"/>
          </p:cNvPicPr>
          <p:nvPr/>
        </p:nvPicPr>
        <p:blipFill>
          <a:blip r:embed="rId5"/>
          <a:stretch>
            <a:fillRect/>
          </a:stretch>
        </p:blipFill>
        <p:spPr>
          <a:xfrm>
            <a:off x="0" y="844549"/>
            <a:ext cx="9460865" cy="5200015"/>
          </a:xfrm>
          <a:prstGeom prst="rect">
            <a:avLst/>
          </a:prstGeom>
        </p:spPr>
      </p:pic>
      <p:sp>
        <p:nvSpPr>
          <p:cNvPr id="3" name="文本框 2"/>
          <p:cNvSpPr txBox="1"/>
          <p:nvPr/>
        </p:nvSpPr>
        <p:spPr>
          <a:xfrm>
            <a:off x="8928100" y="2731135"/>
            <a:ext cx="2936875" cy="2560393"/>
          </a:xfrm>
          <a:prstGeom prst="rect">
            <a:avLst/>
          </a:prstGeom>
          <a:noFill/>
        </p:spPr>
        <p:txBody>
          <a:bodyPr wrap="square" rtlCol="0" anchor="t">
            <a:noAutofit/>
          </a:bodyPr>
          <a:lstStyle/>
          <a:p>
            <a:pPr indent="0" algn="just">
              <a:lnSpc>
                <a:spcPct val="150000"/>
              </a:lnSpc>
              <a:spcAft>
                <a:spcPts val="1200"/>
              </a:spcAft>
              <a:buFont typeface="Arial" panose="020B0604020202020204" pitchFamily="34" charset="0"/>
              <a:buNone/>
            </a:pP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在空间占用上优化效果明显：在吞吐量几乎一致的情况下（小幅度提升），</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sym typeface="+mn-ea"/>
              </a:rPr>
              <a:t>有效</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rPr>
              <a:t>降低了空间使用</a:t>
            </a: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a:p>
            <a:pPr indent="0" algn="just">
              <a:lnSpc>
                <a:spcPct val="150000"/>
              </a:lnSpc>
              <a:spcAft>
                <a:spcPts val="1200"/>
              </a:spcAft>
              <a:buFont typeface="Arial" panose="020B0604020202020204" pitchFamily="34" charset="0"/>
              <a:buNone/>
            </a:pPr>
            <a:endPar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sym typeface="+mn-ea"/>
            </a:endParaRPr>
          </a:p>
        </p:txBody>
      </p:sp>
      <p:pic>
        <p:nvPicPr>
          <p:cNvPr id="6" name="图片 5"/>
          <p:cNvPicPr>
            <a:picLocks noChangeAspect="1"/>
          </p:cNvPicPr>
          <p:nvPr/>
        </p:nvPicPr>
        <p:blipFill>
          <a:blip r:embed="rId6"/>
          <a:stretch>
            <a:fillRect/>
          </a:stretch>
        </p:blipFill>
        <p:spPr>
          <a:xfrm>
            <a:off x="3444240" y="7169150"/>
            <a:ext cx="5172075" cy="161925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Q&amp;A</a:t>
            </a: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5"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491962" y="1848068"/>
            <a:ext cx="11266832" cy="2815258"/>
          </a:xfrm>
          <a:prstGeom prst="rect">
            <a:avLst/>
          </a:prstGeom>
          <a:noFill/>
        </p:spPr>
        <p:txBody>
          <a:bodyPr wrap="square" rtlCol="0">
            <a:spAutoFit/>
          </a:bodyPr>
          <a:lstStyle/>
          <a:p>
            <a:pPr marL="285750" indent="-285750">
              <a:lnSpc>
                <a:spcPct val="150000"/>
              </a:lnSpc>
              <a:buFont typeface="Wingdings" panose="05000000000000000000" charset="0"/>
              <a:buChar char="q"/>
            </a:pPr>
            <a:r>
              <a:rPr lang="en-US" altLang="zh-CN" sz="2000" b="0" i="0" dirty="0">
                <a:solidFill>
                  <a:srgbClr val="374151"/>
                </a:solidFill>
                <a:effectLst/>
                <a:latin typeface="_5b8b_4f53"/>
              </a:rPr>
              <a:t>- </a:t>
            </a:r>
            <a:r>
              <a:rPr lang="zh-CN" altLang="en-US" sz="2000" b="0" i="0" dirty="0">
                <a:solidFill>
                  <a:srgbClr val="374151"/>
                </a:solidFill>
                <a:effectLst/>
                <a:latin typeface="_5b8b_4f53"/>
              </a:rPr>
              <a:t>提出了</a:t>
            </a:r>
            <a:r>
              <a:rPr lang="en-US" altLang="zh-CN" sz="2000" b="0" i="0" dirty="0" err="1">
                <a:solidFill>
                  <a:srgbClr val="374151"/>
                </a:solidFill>
                <a:effectLst/>
                <a:latin typeface="_5b8b_4f53"/>
              </a:rPr>
              <a:t>ZoneKV</a:t>
            </a:r>
            <a:r>
              <a:rPr lang="zh-CN" altLang="en-US" sz="2000" b="0" i="0" dirty="0">
                <a:solidFill>
                  <a:srgbClr val="374151"/>
                </a:solidFill>
                <a:effectLst/>
                <a:latin typeface="_5b8b_4f53"/>
              </a:rPr>
              <a:t>，一种针对</a:t>
            </a:r>
            <a:r>
              <a:rPr lang="en-US" altLang="zh-CN" sz="2000" b="0" i="0" dirty="0">
                <a:solidFill>
                  <a:srgbClr val="374151"/>
                </a:solidFill>
                <a:effectLst/>
                <a:latin typeface="_5b8b_4f53"/>
              </a:rPr>
              <a:t>ZNS SSDs</a:t>
            </a:r>
            <a:r>
              <a:rPr lang="zh-CN" altLang="en-US" sz="2000" b="0" i="0" dirty="0">
                <a:solidFill>
                  <a:srgbClr val="374151"/>
                </a:solidFill>
                <a:effectLst/>
                <a:latin typeface="_5b8b_4f53"/>
              </a:rPr>
              <a:t>的空间高效键值存储系统。</a:t>
            </a:r>
          </a:p>
          <a:p>
            <a:pPr marL="285750" indent="-285750">
              <a:lnSpc>
                <a:spcPct val="150000"/>
              </a:lnSpc>
              <a:buFont typeface="Wingdings" panose="05000000000000000000" charset="0"/>
              <a:buChar char="q"/>
            </a:pPr>
            <a:r>
              <a:rPr lang="en-US" altLang="zh-CN" sz="2000" b="0" i="0" dirty="0">
                <a:solidFill>
                  <a:srgbClr val="374151"/>
                </a:solidFill>
                <a:effectLst/>
                <a:latin typeface="_5b8b_4f53"/>
              </a:rPr>
              <a:t>- </a:t>
            </a:r>
            <a:r>
              <a:rPr lang="zh-CN" altLang="en-US" sz="2000" b="0" i="0" dirty="0">
                <a:solidFill>
                  <a:srgbClr val="374151"/>
                </a:solidFill>
                <a:effectLst/>
                <a:latin typeface="_5b8b_4f53"/>
              </a:rPr>
              <a:t>观察到现有的</a:t>
            </a:r>
            <a:r>
              <a:rPr lang="en-US" altLang="zh-CN" sz="2000" b="0" i="0" dirty="0" err="1">
                <a:solidFill>
                  <a:srgbClr val="374151"/>
                </a:solidFill>
                <a:effectLst/>
                <a:latin typeface="_5b8b_4f53"/>
              </a:rPr>
              <a:t>RocksDB</a:t>
            </a:r>
            <a:r>
              <a:rPr lang="zh-CN" altLang="en-US" sz="2000" b="0" i="0" dirty="0">
                <a:solidFill>
                  <a:srgbClr val="374151"/>
                </a:solidFill>
                <a:effectLst/>
                <a:latin typeface="_5b8b_4f53"/>
              </a:rPr>
              <a:t>适配到</a:t>
            </a:r>
            <a:r>
              <a:rPr lang="en-US" altLang="zh-CN" sz="2000" b="0" i="0" dirty="0">
                <a:solidFill>
                  <a:srgbClr val="374151"/>
                </a:solidFill>
                <a:effectLst/>
                <a:latin typeface="_5b8b_4f53"/>
              </a:rPr>
              <a:t>ZNS SSDs</a:t>
            </a:r>
            <a:r>
              <a:rPr lang="zh-CN" altLang="en-US" sz="2000" b="0" i="0" dirty="0">
                <a:solidFill>
                  <a:srgbClr val="374151"/>
                </a:solidFill>
                <a:effectLst/>
                <a:latin typeface="_5b8b_4f53"/>
              </a:rPr>
              <a:t>会出现区域碎片化和空间放大问题。</a:t>
            </a:r>
          </a:p>
          <a:p>
            <a:pPr marL="285750" indent="-285750">
              <a:lnSpc>
                <a:spcPct val="150000"/>
              </a:lnSpc>
              <a:buFont typeface="Wingdings" panose="05000000000000000000" charset="0"/>
              <a:buChar char="q"/>
            </a:pPr>
            <a:r>
              <a:rPr lang="en-US" altLang="zh-CN" sz="2000" b="0" i="0" dirty="0">
                <a:solidFill>
                  <a:srgbClr val="374151"/>
                </a:solidFill>
                <a:effectLst/>
                <a:latin typeface="_5b8b_4f53"/>
              </a:rPr>
              <a:t>- </a:t>
            </a:r>
            <a:r>
              <a:rPr lang="zh-CN" altLang="en-US" sz="2000" b="0" i="0" dirty="0">
                <a:solidFill>
                  <a:srgbClr val="374151"/>
                </a:solidFill>
                <a:effectLst/>
                <a:latin typeface="_5b8b_4f53"/>
              </a:rPr>
              <a:t>提出了一个基于生命周期的区域存储模型和特定级别的区域分配算法，将生命周期相似的</a:t>
            </a:r>
            <a:r>
              <a:rPr lang="en-US" altLang="zh-CN" sz="2000" b="0" i="0" dirty="0" err="1">
                <a:solidFill>
                  <a:srgbClr val="374151"/>
                </a:solidFill>
                <a:effectLst/>
                <a:latin typeface="_5b8b_4f53"/>
              </a:rPr>
              <a:t>SSTables</a:t>
            </a:r>
            <a:r>
              <a:rPr lang="zh-CN" altLang="en-US" sz="2000" b="0" i="0" dirty="0">
                <a:solidFill>
                  <a:srgbClr val="374151"/>
                </a:solidFill>
                <a:effectLst/>
                <a:latin typeface="_5b8b_4f53"/>
              </a:rPr>
              <a:t>存储在同一区域。</a:t>
            </a:r>
          </a:p>
          <a:p>
            <a:pPr marL="285750" indent="-285750">
              <a:lnSpc>
                <a:spcPct val="150000"/>
              </a:lnSpc>
              <a:buFont typeface="Wingdings" panose="05000000000000000000" charset="0"/>
              <a:buChar char="q"/>
            </a:pPr>
            <a:r>
              <a:rPr lang="en-US" altLang="zh-CN" sz="2000" b="0" i="0" dirty="0">
                <a:solidFill>
                  <a:srgbClr val="374151"/>
                </a:solidFill>
                <a:effectLst/>
                <a:latin typeface="_5b8b_4f53"/>
              </a:rPr>
              <a:t>- </a:t>
            </a:r>
            <a:r>
              <a:rPr lang="zh-CN" altLang="en-US" sz="2000" b="0" i="0" dirty="0">
                <a:solidFill>
                  <a:srgbClr val="374151"/>
                </a:solidFill>
                <a:effectLst/>
                <a:latin typeface="_5b8b_4f53"/>
              </a:rPr>
              <a:t>在真实的</a:t>
            </a:r>
            <a:r>
              <a:rPr lang="en-US" altLang="zh-CN" sz="2000" b="0" i="0" dirty="0">
                <a:solidFill>
                  <a:srgbClr val="374151"/>
                </a:solidFill>
                <a:effectLst/>
                <a:latin typeface="_5b8b_4f53"/>
              </a:rPr>
              <a:t>ZNS SSD</a:t>
            </a:r>
            <a:r>
              <a:rPr lang="zh-CN" altLang="en-US" sz="2000" b="0" i="0" dirty="0">
                <a:solidFill>
                  <a:srgbClr val="374151"/>
                </a:solidFill>
                <a:effectLst/>
                <a:latin typeface="_5b8b_4f53"/>
              </a:rPr>
              <a:t>上评估了</a:t>
            </a:r>
            <a:r>
              <a:rPr lang="en-US" altLang="zh-CN" sz="2000" b="0" i="0" dirty="0" err="1">
                <a:solidFill>
                  <a:srgbClr val="374151"/>
                </a:solidFill>
                <a:effectLst/>
                <a:latin typeface="_5b8b_4f53"/>
              </a:rPr>
              <a:t>ZoneKV</a:t>
            </a:r>
            <a:r>
              <a:rPr lang="zh-CN" altLang="en-US" sz="2000" b="0" i="0" dirty="0">
                <a:solidFill>
                  <a:srgbClr val="374151"/>
                </a:solidFill>
                <a:effectLst/>
                <a:latin typeface="_5b8b_4f53"/>
              </a:rPr>
              <a:t>，结果显示</a:t>
            </a:r>
            <a:r>
              <a:rPr lang="en-US" altLang="zh-CN" sz="2000" b="0" i="0" dirty="0" err="1">
                <a:solidFill>
                  <a:srgbClr val="374151"/>
                </a:solidFill>
                <a:effectLst/>
                <a:latin typeface="_5b8b_4f53"/>
              </a:rPr>
              <a:t>ZoneKV</a:t>
            </a:r>
            <a:r>
              <a:rPr lang="zh-CN" altLang="en-US" sz="2000" b="0" i="0" dirty="0">
                <a:solidFill>
                  <a:srgbClr val="374151"/>
                </a:solidFill>
                <a:effectLst/>
                <a:latin typeface="_5b8b_4f53"/>
              </a:rPr>
              <a:t>能够减少高达</a:t>
            </a:r>
            <a:r>
              <a:rPr lang="en-US" altLang="zh-CN" sz="2000" b="0" i="0" dirty="0">
                <a:solidFill>
                  <a:srgbClr val="374151"/>
                </a:solidFill>
                <a:effectLst/>
                <a:latin typeface="_5b8b_4f53"/>
              </a:rPr>
              <a:t>60%</a:t>
            </a:r>
            <a:r>
              <a:rPr lang="zh-CN" altLang="en-US" sz="2000" b="0" i="0" dirty="0">
                <a:solidFill>
                  <a:srgbClr val="374151"/>
                </a:solidFill>
                <a:effectLst/>
                <a:latin typeface="_5b8b_4f53"/>
              </a:rPr>
              <a:t>的空间放大，并保持比</a:t>
            </a:r>
            <a:r>
              <a:rPr lang="en-US" altLang="zh-CN" sz="2000" b="0" i="0" dirty="0" err="1">
                <a:solidFill>
                  <a:srgbClr val="374151"/>
                </a:solidFill>
                <a:effectLst/>
                <a:latin typeface="_5b8b_4f53"/>
              </a:rPr>
              <a:t>RocksDB</a:t>
            </a:r>
            <a:r>
              <a:rPr lang="en-US" altLang="zh-CN" sz="2000" b="0" i="0" dirty="0">
                <a:solidFill>
                  <a:srgbClr val="374151"/>
                </a:solidFill>
                <a:effectLst/>
                <a:latin typeface="_5b8b_4f53"/>
              </a:rPr>
              <a:t> with </a:t>
            </a:r>
            <a:r>
              <a:rPr lang="en-US" altLang="zh-CN" sz="2000" b="0" i="0" dirty="0" err="1">
                <a:solidFill>
                  <a:srgbClr val="374151"/>
                </a:solidFill>
                <a:effectLst/>
                <a:latin typeface="_5b8b_4f53"/>
              </a:rPr>
              <a:t>ZenFS</a:t>
            </a:r>
            <a:r>
              <a:rPr lang="zh-CN" altLang="en-US" sz="2000" b="0" i="0" dirty="0">
                <a:solidFill>
                  <a:srgbClr val="374151"/>
                </a:solidFill>
                <a:effectLst/>
                <a:latin typeface="_5b8b_4f53"/>
              </a:rPr>
              <a:t>更高的吞吐量。</a:t>
            </a:r>
            <a:endParaRPr lang="en-US" altLang="zh-CN" sz="2000" dirty="0">
              <a:solidFill>
                <a:srgbClr val="374151"/>
              </a:solidFill>
              <a:latin typeface="_5b8b_4f53"/>
            </a:endParaRPr>
          </a:p>
        </p:txBody>
      </p:sp>
      <p:sp>
        <p:nvSpPr>
          <p:cNvPr id="2" name="文本框 1"/>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0 Abstract</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4" name="文本框 3"/>
          <p:cNvSpPr txBox="1"/>
          <p:nvPr/>
        </p:nvSpPr>
        <p:spPr>
          <a:xfrm>
            <a:off x="440055" y="1342729"/>
            <a:ext cx="11425112" cy="1529715"/>
          </a:xfrm>
          <a:prstGeom prst="rect">
            <a:avLst/>
          </a:prstGeom>
          <a:noFill/>
        </p:spPr>
        <p:txBody>
          <a:bodyPr wrap="square">
            <a:spAutoFit/>
          </a:bodyPr>
          <a:lstStyle/>
          <a:p>
            <a:pPr>
              <a:lnSpc>
                <a:spcPct val="130000"/>
              </a:lnSpc>
            </a:pPr>
            <a:r>
              <a:rPr lang="en-US" altLang="zh-CN" dirty="0">
                <a:solidFill>
                  <a:srgbClr val="374151"/>
                </a:solidFill>
                <a:latin typeface="_5b8b_4f53"/>
              </a:rPr>
              <a:t>ZNS SSDs</a:t>
            </a:r>
            <a:r>
              <a:rPr lang="zh-CN" altLang="en-US" dirty="0">
                <a:solidFill>
                  <a:srgbClr val="374151"/>
                </a:solidFill>
                <a:latin typeface="_5b8b_4f53"/>
              </a:rPr>
              <a:t>是一种新型</a:t>
            </a:r>
            <a:r>
              <a:rPr lang="en-US" altLang="zh-CN" dirty="0">
                <a:solidFill>
                  <a:srgbClr val="374151"/>
                </a:solidFill>
                <a:latin typeface="_5b8b_4f53"/>
              </a:rPr>
              <a:t>SSD</a:t>
            </a:r>
            <a:r>
              <a:rPr lang="zh-CN" altLang="en-US" dirty="0">
                <a:solidFill>
                  <a:srgbClr val="374151"/>
                </a:solidFill>
                <a:latin typeface="_5b8b_4f53"/>
              </a:rPr>
              <a:t>，采用新的</a:t>
            </a:r>
            <a:r>
              <a:rPr lang="en-US" altLang="zh-CN" dirty="0" err="1">
                <a:solidFill>
                  <a:srgbClr val="374151"/>
                </a:solidFill>
                <a:latin typeface="_5b8b_4f53"/>
              </a:rPr>
              <a:t>NVMe</a:t>
            </a:r>
            <a:r>
              <a:rPr lang="zh-CN" altLang="en-US" dirty="0">
                <a:solidFill>
                  <a:srgbClr val="374151"/>
                </a:solidFill>
                <a:latin typeface="_5b8b_4f53"/>
              </a:rPr>
              <a:t>存储接口。它将逻辑块地址（</a:t>
            </a:r>
            <a:r>
              <a:rPr lang="en-US" altLang="zh-CN" dirty="0">
                <a:solidFill>
                  <a:srgbClr val="374151"/>
                </a:solidFill>
                <a:latin typeface="_5b8b_4f53"/>
              </a:rPr>
              <a:t>LBA</a:t>
            </a:r>
            <a:r>
              <a:rPr lang="zh-CN" altLang="en-US" dirty="0">
                <a:solidFill>
                  <a:srgbClr val="374151"/>
                </a:solidFill>
                <a:latin typeface="_5b8b_4f53"/>
              </a:rPr>
              <a:t>）划分为多个相同大小的区域，每个区域只能顺序写入并在重置后再次使用。这种强制性的顺序写入允许</a:t>
            </a:r>
            <a:r>
              <a:rPr lang="en-US" altLang="zh-CN" dirty="0">
                <a:solidFill>
                  <a:srgbClr val="374151"/>
                </a:solidFill>
                <a:latin typeface="_5b8b_4f53"/>
              </a:rPr>
              <a:t>ZNS SSDs</a:t>
            </a:r>
            <a:r>
              <a:rPr lang="zh-CN" altLang="en-US" dirty="0">
                <a:solidFill>
                  <a:srgbClr val="374151"/>
                </a:solidFill>
                <a:latin typeface="_5b8b_4f53"/>
              </a:rPr>
              <a:t>进行更粗粒度的地址转换。此外</a:t>
            </a:r>
            <a:r>
              <a:rPr lang="en-US" altLang="zh-CN" dirty="0">
                <a:solidFill>
                  <a:srgbClr val="374151"/>
                </a:solidFill>
                <a:latin typeface="_5b8b_4f53"/>
              </a:rPr>
              <a:t>ZNS SSDs</a:t>
            </a:r>
            <a:r>
              <a:rPr lang="zh-CN" altLang="en-US" dirty="0">
                <a:solidFill>
                  <a:srgbClr val="374151"/>
                </a:solidFill>
                <a:latin typeface="_5b8b_4f53"/>
              </a:rPr>
              <a:t>将垃圾回收和数据放置的功能留给主机侧，这使得用户可以设计出有效技术来利用</a:t>
            </a:r>
            <a:r>
              <a:rPr lang="en-US" altLang="zh-CN" dirty="0">
                <a:solidFill>
                  <a:srgbClr val="374151"/>
                </a:solidFill>
                <a:latin typeface="_5b8b_4f53"/>
              </a:rPr>
              <a:t>ZNS SSDs</a:t>
            </a:r>
            <a:r>
              <a:rPr lang="zh-CN" altLang="en-US" dirty="0">
                <a:solidFill>
                  <a:srgbClr val="374151"/>
                </a:solidFill>
                <a:latin typeface="_5b8b_4f53"/>
              </a:rPr>
              <a:t>的优势，例如新的索引和缓冲区管理器。</a:t>
            </a:r>
            <a:endParaRPr lang="en-US" altLang="zh-CN" sz="1600" kern="100" dirty="0">
              <a:solidFill>
                <a:srgbClr val="4747BA"/>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p:cNvSpPr txBox="1"/>
          <p:nvPr/>
        </p:nvSpPr>
        <p:spPr>
          <a:xfrm>
            <a:off x="430529" y="2922386"/>
            <a:ext cx="6942202" cy="400110"/>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LSM-tree</a:t>
            </a:r>
            <a:r>
              <a:rPr lang="zh-CN" altLang="en-US" sz="2000" b="1" dirty="0">
                <a:solidFill>
                  <a:srgbClr val="4747BA"/>
                </a:solidFill>
                <a:ea typeface="+mn-lt"/>
                <a:cs typeface="Times New Roman" panose="02020603050405020304" pitchFamily="18" charset="0"/>
              </a:rPr>
              <a:t>： </a:t>
            </a:r>
          </a:p>
        </p:txBody>
      </p:sp>
      <p:sp>
        <p:nvSpPr>
          <p:cNvPr id="12" name="文本框 11"/>
          <p:cNvSpPr txBox="1"/>
          <p:nvPr/>
        </p:nvSpPr>
        <p:spPr>
          <a:xfrm>
            <a:off x="430529" y="1022703"/>
            <a:ext cx="2806999" cy="400110"/>
          </a:xfrm>
          <a:prstGeom prst="rect">
            <a:avLst/>
          </a:prstGeom>
          <a:noFill/>
        </p:spPr>
        <p:txBody>
          <a:bodyPr wrap="square">
            <a:spAutoFit/>
          </a:bodyPr>
          <a:lstStyle/>
          <a:p>
            <a:r>
              <a:rPr lang="en-US" altLang="zh-CN" sz="2000" b="1" dirty="0">
                <a:solidFill>
                  <a:srgbClr val="4747BA"/>
                </a:solidFill>
                <a:ea typeface="+mn-lt"/>
                <a:cs typeface="Times New Roman" panose="02020603050405020304" pitchFamily="18" charset="0"/>
              </a:rPr>
              <a:t>ZNS</a:t>
            </a:r>
            <a:r>
              <a:rPr lang="zh-CN" altLang="en-US" sz="2000" b="1" dirty="0">
                <a:solidFill>
                  <a:srgbClr val="4747BA"/>
                </a:solidFill>
                <a:ea typeface="+mn-lt"/>
                <a:cs typeface="Times New Roman" panose="02020603050405020304" pitchFamily="18" charset="0"/>
              </a:rPr>
              <a:t> </a:t>
            </a:r>
            <a:r>
              <a:rPr lang="en-US" altLang="zh-CN" sz="2000" b="1" dirty="0">
                <a:solidFill>
                  <a:srgbClr val="4747BA"/>
                </a:solidFill>
                <a:ea typeface="+mn-lt"/>
                <a:cs typeface="Times New Roman" panose="02020603050405020304" pitchFamily="18" charset="0"/>
              </a:rPr>
              <a:t>SSDs</a:t>
            </a:r>
            <a:r>
              <a:rPr lang="zh-CN" altLang="en-US" sz="2000" b="1" dirty="0">
                <a:solidFill>
                  <a:srgbClr val="4747BA"/>
                </a:solidFill>
                <a:ea typeface="+mn-lt"/>
                <a:cs typeface="Times New Roman" panose="02020603050405020304" pitchFamily="18" charset="0"/>
              </a:rPr>
              <a:t>：</a:t>
            </a:r>
            <a:endParaRPr lang="en-US" altLang="zh-CN" sz="2000" b="1" dirty="0">
              <a:solidFill>
                <a:srgbClr val="4747BA"/>
              </a:solidFill>
              <a:ea typeface="+mn-lt"/>
              <a:cs typeface="Times New Roman" panose="02020603050405020304" pitchFamily="18" charset="0"/>
            </a:endParaRPr>
          </a:p>
        </p:txBody>
      </p:sp>
      <p:sp>
        <p:nvSpPr>
          <p:cNvPr id="11" name="文本框 10"/>
          <p:cNvSpPr txBox="1"/>
          <p:nvPr/>
        </p:nvSpPr>
        <p:spPr>
          <a:xfrm>
            <a:off x="440055" y="3291719"/>
            <a:ext cx="11321416" cy="2968625"/>
          </a:xfrm>
          <a:prstGeom prst="rect">
            <a:avLst/>
          </a:prstGeom>
          <a:noFill/>
        </p:spPr>
        <p:txBody>
          <a:bodyPr wrap="square">
            <a:spAutoFit/>
          </a:bodyPr>
          <a:lstStyle/>
          <a:p>
            <a:pPr>
              <a:lnSpc>
                <a:spcPct val="130000"/>
              </a:lnSpc>
            </a:pPr>
            <a:r>
              <a:rPr lang="en-US" altLang="zh-CN" dirty="0">
                <a:solidFill>
                  <a:srgbClr val="374151"/>
                </a:solidFill>
                <a:latin typeface="_5b8b_4f53"/>
              </a:rPr>
              <a:t>ZNS SSDs</a:t>
            </a:r>
            <a:r>
              <a:rPr lang="zh-CN" altLang="en-US" dirty="0">
                <a:solidFill>
                  <a:srgbClr val="374151"/>
                </a:solidFill>
                <a:latin typeface="_5b8b_4f53"/>
              </a:rPr>
              <a:t>与</a:t>
            </a:r>
            <a:r>
              <a:rPr lang="en-US" altLang="zh-CN" dirty="0">
                <a:solidFill>
                  <a:srgbClr val="374151"/>
                </a:solidFill>
                <a:latin typeface="_5b8b_4f53"/>
              </a:rPr>
              <a:t>LSM-tree</a:t>
            </a:r>
            <a:r>
              <a:rPr lang="zh-CN" altLang="en-US" dirty="0">
                <a:solidFill>
                  <a:srgbClr val="374151"/>
                </a:solidFill>
                <a:latin typeface="_5b8b_4f53"/>
              </a:rPr>
              <a:t>（</a:t>
            </a:r>
            <a:r>
              <a:rPr lang="en-US" altLang="zh-CN" dirty="0">
                <a:solidFill>
                  <a:srgbClr val="374151"/>
                </a:solidFill>
                <a:latin typeface="_5b8b_4f53"/>
              </a:rPr>
              <a:t>Log-Structured Merge-tree</a:t>
            </a:r>
            <a:r>
              <a:rPr lang="zh-CN" altLang="en-US" dirty="0">
                <a:solidFill>
                  <a:srgbClr val="374151"/>
                </a:solidFill>
                <a:latin typeface="_5b8b_4f53"/>
              </a:rPr>
              <a:t>）有契合性。</a:t>
            </a:r>
            <a:r>
              <a:rPr lang="en-US" altLang="zh-CN" dirty="0">
                <a:solidFill>
                  <a:srgbClr val="374151"/>
                </a:solidFill>
                <a:latin typeface="_5b8b_4f53"/>
              </a:rPr>
              <a:t>LSM-tree</a:t>
            </a:r>
            <a:r>
              <a:rPr lang="zh-CN" altLang="en-US" dirty="0">
                <a:solidFill>
                  <a:srgbClr val="374151"/>
                </a:solidFill>
                <a:latin typeface="_5b8b_4f53"/>
              </a:rPr>
              <a:t>将随机写入转换为顺序写入，大大提高了写入性能。它已被用于许多键值存储中，例如 </a:t>
            </a:r>
            <a:r>
              <a:rPr lang="en-US" altLang="zh-CN" dirty="0" err="1">
                <a:solidFill>
                  <a:srgbClr val="374151"/>
                </a:solidFill>
                <a:latin typeface="_5b8b_4f53"/>
              </a:rPr>
              <a:t>LevelDB</a:t>
            </a:r>
            <a:r>
              <a:rPr lang="en-US" altLang="zh-CN" dirty="0">
                <a:solidFill>
                  <a:srgbClr val="374151"/>
                </a:solidFill>
                <a:latin typeface="_5b8b_4f53"/>
              </a:rPr>
              <a:t> </a:t>
            </a:r>
            <a:r>
              <a:rPr lang="zh-CN" altLang="en-US" dirty="0">
                <a:solidFill>
                  <a:srgbClr val="374151"/>
                </a:solidFill>
                <a:latin typeface="_5b8b_4f53"/>
              </a:rPr>
              <a:t>和 </a:t>
            </a:r>
            <a:r>
              <a:rPr lang="en-US" altLang="zh-CN" dirty="0" err="1">
                <a:solidFill>
                  <a:srgbClr val="374151"/>
                </a:solidFill>
                <a:latin typeface="_5b8b_4f53"/>
              </a:rPr>
              <a:t>RocksDB</a:t>
            </a:r>
            <a:r>
              <a:rPr lang="zh-CN" altLang="en-US" dirty="0">
                <a:solidFill>
                  <a:srgbClr val="374151"/>
                </a:solidFill>
                <a:latin typeface="_5b8b_4f53"/>
              </a:rPr>
              <a:t>。 </a:t>
            </a:r>
          </a:p>
          <a:p>
            <a:pPr>
              <a:lnSpc>
                <a:spcPct val="130000"/>
              </a:lnSpc>
            </a:pPr>
            <a:endParaRPr lang="en-US" altLang="zh-CN" dirty="0">
              <a:solidFill>
                <a:srgbClr val="374151"/>
              </a:solidFill>
              <a:latin typeface="_5b8b_4f53"/>
            </a:endParaRPr>
          </a:p>
          <a:p>
            <a:pPr>
              <a:lnSpc>
                <a:spcPct val="130000"/>
              </a:lnSpc>
            </a:pPr>
            <a:r>
              <a:rPr lang="zh-CN" altLang="en-US" dirty="0">
                <a:solidFill>
                  <a:srgbClr val="374151"/>
                </a:solidFill>
                <a:latin typeface="_5b8b_4f53"/>
              </a:rPr>
              <a:t>基于</a:t>
            </a:r>
            <a:r>
              <a:rPr lang="en-US" altLang="zh-CN" dirty="0">
                <a:solidFill>
                  <a:srgbClr val="374151"/>
                </a:solidFill>
                <a:latin typeface="_5b8b_4f53"/>
              </a:rPr>
              <a:t>LSM</a:t>
            </a:r>
            <a:r>
              <a:rPr lang="zh-CN" altLang="en-US" dirty="0">
                <a:solidFill>
                  <a:srgbClr val="374151"/>
                </a:solidFill>
                <a:latin typeface="_5b8b_4f53"/>
              </a:rPr>
              <a:t>树的键值存储包含内存和磁盘两部分。内存组件，由</a:t>
            </a:r>
            <a:r>
              <a:rPr lang="en-US" altLang="zh-CN" dirty="0" err="1">
                <a:solidFill>
                  <a:srgbClr val="374151"/>
                </a:solidFill>
                <a:latin typeface="_5b8b_4f53"/>
              </a:rPr>
              <a:t>MemTable</a:t>
            </a:r>
            <a:r>
              <a:rPr lang="zh-CN" altLang="en-US" dirty="0">
                <a:solidFill>
                  <a:srgbClr val="374151"/>
                </a:solidFill>
                <a:latin typeface="_5b8b_4f53"/>
              </a:rPr>
              <a:t>和</a:t>
            </a:r>
            <a:r>
              <a:rPr lang="en-US" altLang="zh-CN" dirty="0">
                <a:solidFill>
                  <a:srgbClr val="374151"/>
                </a:solidFill>
                <a:latin typeface="_5b8b_4f53"/>
              </a:rPr>
              <a:t>Immutable </a:t>
            </a:r>
            <a:r>
              <a:rPr lang="en-US" altLang="zh-CN" dirty="0" err="1">
                <a:solidFill>
                  <a:srgbClr val="374151"/>
                </a:solidFill>
                <a:latin typeface="_5b8b_4f53"/>
              </a:rPr>
              <a:t>MemTable</a:t>
            </a:r>
            <a:r>
              <a:rPr lang="zh-CN" altLang="en-US" dirty="0">
                <a:solidFill>
                  <a:srgbClr val="374151"/>
                </a:solidFill>
                <a:latin typeface="_5b8b_4f53"/>
              </a:rPr>
              <a:t>组成。 </a:t>
            </a:r>
            <a:r>
              <a:rPr lang="en-US" altLang="zh-CN" dirty="0" err="1">
                <a:solidFill>
                  <a:srgbClr val="374151"/>
                </a:solidFill>
                <a:latin typeface="_5b8b_4f53"/>
              </a:rPr>
              <a:t>MemTable</a:t>
            </a:r>
            <a:r>
              <a:rPr lang="zh-CN" altLang="en-US" dirty="0">
                <a:solidFill>
                  <a:srgbClr val="374151"/>
                </a:solidFill>
                <a:latin typeface="_5b8b_4f53"/>
              </a:rPr>
              <a:t>以仅追加模式存储最新的键值。当达到存储阈值时，</a:t>
            </a:r>
            <a:r>
              <a:rPr lang="en-US" altLang="zh-CN" dirty="0" err="1">
                <a:solidFill>
                  <a:srgbClr val="374151"/>
                </a:solidFill>
                <a:latin typeface="_5b8b_4f53"/>
              </a:rPr>
              <a:t>Memtable</a:t>
            </a:r>
            <a:r>
              <a:rPr lang="en-US" altLang="zh-CN" dirty="0">
                <a:solidFill>
                  <a:srgbClr val="374151"/>
                </a:solidFill>
                <a:latin typeface="_5b8b_4f53"/>
              </a:rPr>
              <a:t> </a:t>
            </a:r>
            <a:r>
              <a:rPr lang="zh-CN" altLang="en-US" dirty="0">
                <a:solidFill>
                  <a:srgbClr val="374151"/>
                </a:solidFill>
                <a:latin typeface="_5b8b_4f53"/>
              </a:rPr>
              <a:t>将转换为只读的 </a:t>
            </a:r>
            <a:r>
              <a:rPr lang="en-US" altLang="zh-CN" dirty="0">
                <a:solidFill>
                  <a:srgbClr val="374151"/>
                </a:solidFill>
                <a:latin typeface="_5b8b_4f53"/>
              </a:rPr>
              <a:t>Immutable </a:t>
            </a:r>
            <a:r>
              <a:rPr lang="en-US" altLang="zh-CN" dirty="0" err="1">
                <a:solidFill>
                  <a:srgbClr val="374151"/>
                </a:solidFill>
                <a:latin typeface="_5b8b_4f53"/>
              </a:rPr>
              <a:t>MemTable</a:t>
            </a:r>
            <a:r>
              <a:rPr lang="zh-CN" altLang="en-US" dirty="0">
                <a:solidFill>
                  <a:srgbClr val="374151"/>
                </a:solidFill>
                <a:latin typeface="_5b8b_4f53"/>
              </a:rPr>
              <a:t>；磁盘或</a:t>
            </a:r>
            <a:r>
              <a:rPr lang="en-US" altLang="zh-CN" dirty="0">
                <a:solidFill>
                  <a:srgbClr val="374151"/>
                </a:solidFill>
                <a:latin typeface="_5b8b_4f53"/>
              </a:rPr>
              <a:t>SSD</a:t>
            </a:r>
            <a:r>
              <a:rPr lang="zh-CN" altLang="en-US" dirty="0">
                <a:solidFill>
                  <a:srgbClr val="374151"/>
                </a:solidFill>
                <a:latin typeface="_5b8b_4f53"/>
              </a:rPr>
              <a:t>部分由多个级别组成，每个级别由多个排序字符串表（</a:t>
            </a:r>
            <a:r>
              <a:rPr lang="en-US" altLang="zh-CN" dirty="0" err="1">
                <a:solidFill>
                  <a:srgbClr val="374151"/>
                </a:solidFill>
                <a:latin typeface="_5b8b_4f53"/>
              </a:rPr>
              <a:t>SSTables</a:t>
            </a:r>
            <a:r>
              <a:rPr lang="zh-CN" altLang="en-US" dirty="0">
                <a:solidFill>
                  <a:srgbClr val="374151"/>
                </a:solidFill>
                <a:latin typeface="_5b8b_4f53"/>
              </a:rPr>
              <a:t>）组成。每个级别都有大小限制，并且大小限制呈指数增长。当级别超过其大小限制时，将触发压缩操作，通过将 </a:t>
            </a:r>
            <a:r>
              <a:rPr lang="en-US" altLang="zh-CN" dirty="0">
                <a:solidFill>
                  <a:srgbClr val="374151"/>
                </a:solidFill>
                <a:latin typeface="_5b8b_4f53"/>
              </a:rPr>
              <a:t>L </a:t>
            </a:r>
            <a:r>
              <a:rPr lang="en-US" altLang="zh-CN" dirty="0" err="1">
                <a:solidFill>
                  <a:srgbClr val="374151"/>
                </a:solidFill>
                <a:latin typeface="_5b8b_4f53"/>
              </a:rPr>
              <a:t>i</a:t>
            </a:r>
            <a:r>
              <a:rPr lang="en-US" altLang="zh-CN" dirty="0">
                <a:solidFill>
                  <a:srgbClr val="374151"/>
                </a:solidFill>
                <a:latin typeface="_5b8b_4f53"/>
              </a:rPr>
              <a:t> </a:t>
            </a:r>
            <a:r>
              <a:rPr lang="zh-CN" altLang="en-US" dirty="0">
                <a:solidFill>
                  <a:srgbClr val="374151"/>
                </a:solidFill>
                <a:latin typeface="_5b8b_4f53"/>
              </a:rPr>
              <a:t>中的 </a:t>
            </a:r>
            <a:r>
              <a:rPr lang="en-US" altLang="zh-CN" dirty="0" err="1">
                <a:solidFill>
                  <a:srgbClr val="374151"/>
                </a:solidFill>
                <a:latin typeface="_5b8b_4f53"/>
              </a:rPr>
              <a:t>SSTable</a:t>
            </a:r>
            <a:r>
              <a:rPr lang="en-US" altLang="zh-CN" dirty="0">
                <a:solidFill>
                  <a:srgbClr val="374151"/>
                </a:solidFill>
                <a:latin typeface="_5b8b_4f53"/>
              </a:rPr>
              <a:t> </a:t>
            </a:r>
            <a:r>
              <a:rPr lang="zh-CN" altLang="en-US" dirty="0">
                <a:solidFill>
                  <a:srgbClr val="374151"/>
                </a:solidFill>
                <a:latin typeface="_5b8b_4f53"/>
              </a:rPr>
              <a:t>合并到 </a:t>
            </a:r>
            <a:r>
              <a:rPr lang="en-US" altLang="zh-CN" dirty="0">
                <a:solidFill>
                  <a:srgbClr val="374151"/>
                </a:solidFill>
                <a:latin typeface="_5b8b_4f53"/>
              </a:rPr>
              <a:t>Li +1 </a:t>
            </a:r>
            <a:r>
              <a:rPr lang="zh-CN" altLang="en-US" dirty="0">
                <a:solidFill>
                  <a:srgbClr val="374151"/>
                </a:solidFill>
                <a:latin typeface="_5b8b_4f53"/>
              </a:rPr>
              <a:t>来将数据下推。</a:t>
            </a:r>
            <a:endParaRPr lang="en-US" altLang="zh-CN" dirty="0">
              <a:solidFill>
                <a:srgbClr val="374151"/>
              </a:solidFill>
              <a:latin typeface="_5b8b_4f53"/>
            </a:endParaRPr>
          </a:p>
        </p:txBody>
      </p:sp>
      <p:sp>
        <p:nvSpPr>
          <p:cNvPr id="21" name="文本框 20"/>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1 Introduction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2" name="文本框 11"/>
          <p:cNvSpPr txBox="1"/>
          <p:nvPr/>
        </p:nvSpPr>
        <p:spPr>
          <a:xfrm>
            <a:off x="430529" y="1022703"/>
            <a:ext cx="2806999" cy="400110"/>
          </a:xfrm>
          <a:prstGeom prst="rect">
            <a:avLst/>
          </a:prstGeom>
          <a:noFill/>
        </p:spPr>
        <p:txBody>
          <a:bodyPr wrap="square">
            <a:spAutoFit/>
          </a:bodyPr>
          <a:lstStyle/>
          <a:p>
            <a:r>
              <a:rPr lang="en-US" altLang="zh-CN" sz="2000" b="1" dirty="0" err="1">
                <a:solidFill>
                  <a:srgbClr val="4747BA"/>
                </a:solidFill>
                <a:ea typeface="+mn-lt"/>
                <a:cs typeface="Times New Roman" panose="02020603050405020304" pitchFamily="18" charset="0"/>
              </a:rPr>
              <a:t>ZenFS</a:t>
            </a:r>
            <a:r>
              <a:rPr lang="zh-CN" altLang="en-US" sz="2000" b="1" dirty="0">
                <a:solidFill>
                  <a:srgbClr val="4747BA"/>
                </a:solidFill>
                <a:ea typeface="+mn-lt"/>
                <a:cs typeface="Times New Roman" panose="02020603050405020304" pitchFamily="18" charset="0"/>
              </a:rPr>
              <a:t>：</a:t>
            </a:r>
            <a:endParaRPr lang="en-US" altLang="zh-CN" sz="2000" b="1" dirty="0">
              <a:solidFill>
                <a:srgbClr val="4747BA"/>
              </a:solidFill>
              <a:ea typeface="+mn-lt"/>
              <a:cs typeface="Times New Roman" panose="02020603050405020304" pitchFamily="18" charset="0"/>
            </a:endParaRPr>
          </a:p>
        </p:txBody>
      </p:sp>
      <p:sp>
        <p:nvSpPr>
          <p:cNvPr id="21" name="文本框 20"/>
          <p:cNvSpPr txBox="1"/>
          <p:nvPr/>
        </p:nvSpPr>
        <p:spPr>
          <a:xfrm>
            <a:off x="430529" y="310125"/>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1 Introduction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3" name="文本框 2"/>
          <p:cNvSpPr txBox="1"/>
          <p:nvPr/>
        </p:nvSpPr>
        <p:spPr>
          <a:xfrm>
            <a:off x="385590" y="1565703"/>
            <a:ext cx="11330942" cy="2061205"/>
          </a:xfrm>
          <a:prstGeom prst="rect">
            <a:avLst/>
          </a:prstGeom>
          <a:noFill/>
        </p:spPr>
        <p:txBody>
          <a:bodyPr wrap="square">
            <a:spAutoFit/>
          </a:bodyPr>
          <a:lstStyle/>
          <a:p>
            <a:pPr>
              <a:lnSpc>
                <a:spcPct val="130000"/>
              </a:lnSpc>
            </a:pPr>
            <a:r>
              <a:rPr lang="en-US" altLang="zh-CN" sz="2000" dirty="0" err="1">
                <a:solidFill>
                  <a:srgbClr val="374151"/>
                </a:solidFill>
                <a:latin typeface="_5b8b_4f53"/>
              </a:rPr>
              <a:t>ZenFS</a:t>
            </a:r>
            <a:r>
              <a:rPr lang="en-US" altLang="zh-CN" sz="2000" dirty="0">
                <a:solidFill>
                  <a:srgbClr val="374151"/>
                </a:solidFill>
                <a:latin typeface="_5b8b_4f53"/>
              </a:rPr>
              <a:t> </a:t>
            </a:r>
            <a:r>
              <a:rPr lang="zh-CN" altLang="zh-CN" sz="2000" dirty="0">
                <a:solidFill>
                  <a:srgbClr val="374151"/>
                </a:solidFill>
                <a:latin typeface="_5b8b_4f53"/>
              </a:rPr>
              <a:t>被提出用来使</a:t>
            </a:r>
            <a:r>
              <a:rPr lang="en-US" altLang="zh-CN" sz="2000" dirty="0" err="1">
                <a:solidFill>
                  <a:srgbClr val="374151"/>
                </a:solidFill>
                <a:latin typeface="_5b8b_4f53"/>
              </a:rPr>
              <a:t>RocksDB</a:t>
            </a:r>
            <a:r>
              <a:rPr lang="zh-CN" altLang="zh-CN" sz="2000" dirty="0">
                <a:solidFill>
                  <a:srgbClr val="374151"/>
                </a:solidFill>
                <a:latin typeface="_5b8b_4f53"/>
              </a:rPr>
              <a:t>适应</a:t>
            </a:r>
            <a:r>
              <a:rPr lang="en-US" altLang="zh-CN" sz="2000" dirty="0">
                <a:solidFill>
                  <a:srgbClr val="374151"/>
                </a:solidFill>
                <a:latin typeface="_5b8b_4f53"/>
              </a:rPr>
              <a:t>ZNS SSD</a:t>
            </a:r>
            <a:r>
              <a:rPr lang="zh-CN" altLang="zh-CN" sz="2000" dirty="0">
                <a:solidFill>
                  <a:srgbClr val="374151"/>
                </a:solidFill>
                <a:latin typeface="_5b8b_4f53"/>
              </a:rPr>
              <a:t>。到目前为止，</a:t>
            </a:r>
            <a:r>
              <a:rPr lang="en-US" altLang="zh-CN" sz="2000" dirty="0" err="1">
                <a:solidFill>
                  <a:srgbClr val="374151"/>
                </a:solidFill>
                <a:latin typeface="_5b8b_4f53"/>
              </a:rPr>
              <a:t>ZenFS</a:t>
            </a:r>
            <a:r>
              <a:rPr lang="en-US" altLang="zh-CN" sz="2000" dirty="0">
                <a:solidFill>
                  <a:srgbClr val="374151"/>
                </a:solidFill>
                <a:latin typeface="_5b8b_4f53"/>
              </a:rPr>
              <a:t> </a:t>
            </a:r>
            <a:r>
              <a:rPr lang="zh-CN" altLang="zh-CN" sz="2000" dirty="0">
                <a:solidFill>
                  <a:srgbClr val="374151"/>
                </a:solidFill>
                <a:latin typeface="_5b8b_4f53"/>
              </a:rPr>
              <a:t>是唯一支持</a:t>
            </a:r>
            <a:r>
              <a:rPr lang="en-US" altLang="zh-CN" sz="2000" dirty="0">
                <a:solidFill>
                  <a:srgbClr val="374151"/>
                </a:solidFill>
                <a:latin typeface="_5b8b_4f53"/>
              </a:rPr>
              <a:t> ZNS SSD </a:t>
            </a:r>
            <a:r>
              <a:rPr lang="zh-CN" altLang="zh-CN" sz="2000" dirty="0">
                <a:solidFill>
                  <a:srgbClr val="374151"/>
                </a:solidFill>
                <a:latin typeface="_5b8b_4f53"/>
              </a:rPr>
              <a:t>的基于</a:t>
            </a:r>
            <a:r>
              <a:rPr lang="en-US" altLang="zh-CN" sz="2000" dirty="0">
                <a:solidFill>
                  <a:srgbClr val="374151"/>
                </a:solidFill>
                <a:latin typeface="_5b8b_4f53"/>
              </a:rPr>
              <a:t> LSM </a:t>
            </a:r>
            <a:r>
              <a:rPr lang="zh-CN" altLang="zh-CN" sz="2000" dirty="0">
                <a:solidFill>
                  <a:srgbClr val="374151"/>
                </a:solidFill>
                <a:latin typeface="_5b8b_4f53"/>
              </a:rPr>
              <a:t>树的键值存储</a:t>
            </a:r>
            <a:r>
              <a:rPr lang="zh-CN" altLang="en-US" sz="2000" dirty="0">
                <a:solidFill>
                  <a:srgbClr val="374151"/>
                </a:solidFill>
                <a:latin typeface="_5b8b_4f53"/>
              </a:rPr>
              <a:t>方案</a:t>
            </a:r>
            <a:r>
              <a:rPr lang="zh-CN" altLang="zh-CN" sz="2000" dirty="0">
                <a:solidFill>
                  <a:srgbClr val="374151"/>
                </a:solidFill>
                <a:latin typeface="_5b8b_4f53"/>
              </a:rPr>
              <a:t>。</a:t>
            </a:r>
            <a:endParaRPr lang="en-US" altLang="zh-CN" sz="2000" dirty="0">
              <a:solidFill>
                <a:srgbClr val="374151"/>
              </a:solidFill>
              <a:latin typeface="_5b8b_4f53"/>
            </a:endParaRPr>
          </a:p>
          <a:p>
            <a:pPr>
              <a:lnSpc>
                <a:spcPct val="130000"/>
              </a:lnSpc>
            </a:pPr>
            <a:endParaRPr lang="en-US" altLang="zh-CN" sz="2000" dirty="0">
              <a:solidFill>
                <a:srgbClr val="374151"/>
              </a:solidFill>
              <a:latin typeface="_5b8b_4f53"/>
            </a:endParaRPr>
          </a:p>
          <a:p>
            <a:pPr>
              <a:lnSpc>
                <a:spcPct val="130000"/>
              </a:lnSpc>
            </a:pPr>
            <a:r>
              <a:rPr lang="en-US" altLang="zh-CN" sz="2000" b="1" dirty="0" err="1">
                <a:solidFill>
                  <a:srgbClr val="374151"/>
                </a:solidFill>
                <a:latin typeface="_5b8b_4f53"/>
              </a:rPr>
              <a:t>ZenFS</a:t>
            </a:r>
            <a:r>
              <a:rPr lang="zh-CN" altLang="en-US" sz="2000" b="1" dirty="0">
                <a:solidFill>
                  <a:srgbClr val="374151"/>
                </a:solidFill>
                <a:latin typeface="_5b8b_4f53"/>
              </a:rPr>
              <a:t>适应</a:t>
            </a:r>
            <a:r>
              <a:rPr lang="en-US" altLang="zh-CN" sz="2000" b="1" dirty="0">
                <a:solidFill>
                  <a:srgbClr val="374151"/>
                </a:solidFill>
                <a:latin typeface="_5b8b_4f53"/>
              </a:rPr>
              <a:t>ZNS</a:t>
            </a:r>
            <a:r>
              <a:rPr lang="zh-CN" altLang="en-US" sz="2000" b="1" dirty="0">
                <a:solidFill>
                  <a:srgbClr val="374151"/>
                </a:solidFill>
                <a:latin typeface="_5b8b_4f53"/>
              </a:rPr>
              <a:t>： </a:t>
            </a:r>
            <a:r>
              <a:rPr lang="en-US" altLang="zh-CN" sz="2000" dirty="0" err="1">
                <a:solidFill>
                  <a:srgbClr val="374151"/>
                </a:solidFill>
                <a:latin typeface="_5b8b_4f53"/>
              </a:rPr>
              <a:t>ZenFS</a:t>
            </a:r>
            <a:r>
              <a:rPr lang="zh-CN" altLang="en-US" sz="2000" dirty="0">
                <a:solidFill>
                  <a:srgbClr val="374151"/>
                </a:solidFill>
                <a:latin typeface="_5b8b_4f53"/>
              </a:rPr>
              <a:t>是西数开发的存储后端模块。</a:t>
            </a:r>
            <a:r>
              <a:rPr lang="en-US" altLang="zh-CN" sz="2000" dirty="0" err="1">
                <a:solidFill>
                  <a:srgbClr val="374151"/>
                </a:solidFill>
                <a:latin typeface="_5b8b_4f53"/>
              </a:rPr>
              <a:t>ZenFS</a:t>
            </a:r>
            <a:r>
              <a:rPr lang="en-US" altLang="zh-CN" sz="2000" dirty="0">
                <a:solidFill>
                  <a:srgbClr val="374151"/>
                </a:solidFill>
                <a:latin typeface="_5b8b_4f53"/>
              </a:rPr>
              <a:t> </a:t>
            </a:r>
            <a:r>
              <a:rPr lang="zh-CN" altLang="en-US" sz="2000" dirty="0">
                <a:solidFill>
                  <a:srgbClr val="374151"/>
                </a:solidFill>
                <a:latin typeface="_5b8b_4f53"/>
              </a:rPr>
              <a:t>采用经验方法（？）将 </a:t>
            </a:r>
            <a:r>
              <a:rPr lang="en-US" altLang="zh-CN" sz="2000" dirty="0" err="1">
                <a:solidFill>
                  <a:srgbClr val="374151"/>
                </a:solidFill>
                <a:latin typeface="_5b8b_4f53"/>
              </a:rPr>
              <a:t>SSTable</a:t>
            </a:r>
            <a:r>
              <a:rPr lang="en-US" altLang="zh-CN" sz="2000" dirty="0">
                <a:solidFill>
                  <a:srgbClr val="374151"/>
                </a:solidFill>
                <a:latin typeface="_5b8b_4f53"/>
              </a:rPr>
              <a:t> </a:t>
            </a:r>
            <a:r>
              <a:rPr lang="zh-CN" altLang="en-US" sz="2000" dirty="0">
                <a:solidFill>
                  <a:srgbClr val="374151"/>
                </a:solidFill>
                <a:latin typeface="_5b8b_4f53"/>
              </a:rPr>
              <a:t>放入区域中，由于区域中的 </a:t>
            </a:r>
            <a:r>
              <a:rPr lang="en-US" altLang="zh-CN" sz="2000" dirty="0" err="1">
                <a:solidFill>
                  <a:srgbClr val="374151"/>
                </a:solidFill>
                <a:latin typeface="_5b8b_4f53"/>
              </a:rPr>
              <a:t>SSTable</a:t>
            </a:r>
            <a:r>
              <a:rPr lang="en-US" altLang="zh-CN" sz="2000" dirty="0">
                <a:solidFill>
                  <a:srgbClr val="374151"/>
                </a:solidFill>
                <a:latin typeface="_5b8b_4f53"/>
              </a:rPr>
              <a:t> </a:t>
            </a:r>
            <a:r>
              <a:rPr lang="zh-CN" altLang="en-US" sz="2000" dirty="0">
                <a:solidFill>
                  <a:srgbClr val="374151"/>
                </a:solidFill>
                <a:latin typeface="_5b8b_4f53"/>
              </a:rPr>
              <a:t>可能具有不同的生命周期，因此区域内会产生许多无效数据。</a:t>
            </a:r>
          </a:p>
        </p:txBody>
      </p:sp>
      <p:sp>
        <p:nvSpPr>
          <p:cNvPr id="7" name="文本框 6"/>
          <p:cNvSpPr txBox="1"/>
          <p:nvPr/>
        </p:nvSpPr>
        <p:spPr>
          <a:xfrm>
            <a:off x="385590" y="4156680"/>
            <a:ext cx="2806999" cy="400110"/>
          </a:xfrm>
          <a:prstGeom prst="rect">
            <a:avLst/>
          </a:prstGeom>
          <a:noFill/>
        </p:spPr>
        <p:txBody>
          <a:bodyPr wrap="square">
            <a:spAutoFit/>
          </a:bodyPr>
          <a:lstStyle/>
          <a:p>
            <a:r>
              <a:rPr lang="en-US" altLang="zh-CN" sz="2000" b="1" dirty="0" err="1">
                <a:solidFill>
                  <a:srgbClr val="4747BA"/>
                </a:solidFill>
                <a:ea typeface="+mn-lt"/>
                <a:cs typeface="Times New Roman" panose="02020603050405020304" pitchFamily="18" charset="0"/>
              </a:rPr>
              <a:t>ZoneKV</a:t>
            </a:r>
            <a:r>
              <a:rPr lang="zh-CN" altLang="en-US" sz="2000" b="1" dirty="0">
                <a:solidFill>
                  <a:srgbClr val="4747BA"/>
                </a:solidFill>
                <a:ea typeface="+mn-lt"/>
                <a:cs typeface="Times New Roman" panose="02020603050405020304" pitchFamily="18" charset="0"/>
              </a:rPr>
              <a:t>：</a:t>
            </a:r>
            <a:endParaRPr lang="en-US" altLang="zh-CN" sz="2000" b="1" dirty="0">
              <a:solidFill>
                <a:srgbClr val="4747BA"/>
              </a:solidFill>
              <a:ea typeface="+mn-lt"/>
              <a:cs typeface="Times New Roman" panose="02020603050405020304" pitchFamily="18" charset="0"/>
            </a:endParaRPr>
          </a:p>
        </p:txBody>
      </p:sp>
      <p:sp>
        <p:nvSpPr>
          <p:cNvPr id="15" name="文本框 14"/>
          <p:cNvSpPr txBox="1"/>
          <p:nvPr/>
        </p:nvSpPr>
        <p:spPr>
          <a:xfrm>
            <a:off x="385590" y="4556790"/>
            <a:ext cx="11330941"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34495E"/>
                </a:solidFill>
                <a:effectLst/>
                <a:latin typeface="Ubuntu" panose="020B0504030602030204" pitchFamily="34" charset="0"/>
              </a:rPr>
              <a:t>ZoneKV采用基于生命周期的区域存储模型和特定级别的区域分配算法，使每个区域中的SSTable具有相似的生命周期</a:t>
            </a:r>
            <a:r>
              <a:rPr lang="zh-CN" altLang="en-US" dirty="0">
                <a:solidFill>
                  <a:srgbClr val="34495E"/>
                </a:solidFill>
                <a:latin typeface="Ubuntu" panose="020B0504030602030204" pitchFamily="34" charset="0"/>
              </a:rPr>
              <a:t>。</a:t>
            </a:r>
            <a:endParaRPr lang="en-US" altLang="zh-CN" dirty="0">
              <a:solidFill>
                <a:srgbClr val="34495E"/>
              </a:solidFill>
              <a:latin typeface="Ubuntu" panose="020B05040306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zh-CN" dirty="0">
              <a:solidFill>
                <a:srgbClr val="34495E"/>
              </a:solidFill>
              <a:latin typeface="Ubuntu" panose="020B05040306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dirty="0">
                <a:solidFill>
                  <a:srgbClr val="34495E"/>
                </a:solidFill>
                <a:latin typeface="Ubuntu" panose="020B0504030602030204" pitchFamily="34" charset="0"/>
              </a:rPr>
              <a:t>本文</a:t>
            </a:r>
            <a:r>
              <a:rPr kumimoji="0" lang="zh-CN" altLang="en-US" sz="1800" b="0" i="0" u="none" strike="noStrike" cap="none" normalizeH="0" baseline="0" dirty="0">
                <a:ln>
                  <a:noFill/>
                </a:ln>
                <a:solidFill>
                  <a:srgbClr val="34495E"/>
                </a:solidFill>
                <a:effectLst/>
                <a:latin typeface="Ubuntu" panose="020B0504030602030204" pitchFamily="34" charset="0"/>
              </a:rPr>
              <a:t>贡献：</a:t>
            </a:r>
            <a:r>
              <a:rPr kumimoji="0" lang="zh-CN" altLang="zh-CN" sz="800" b="0" i="0" u="none" strike="noStrike" cap="none" normalizeH="0" baseline="0" dirty="0">
                <a:ln>
                  <a:noFill/>
                </a:ln>
                <a:solidFill>
                  <a:schemeClr val="tx1"/>
                </a:solidFill>
                <a:effectLst/>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1 Introduction</a:t>
            </a:r>
            <a:endPar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文本框 1"/>
          <p:cNvSpPr txBox="1"/>
          <p:nvPr/>
        </p:nvSpPr>
        <p:spPr>
          <a:xfrm>
            <a:off x="385590" y="958260"/>
            <a:ext cx="10727252" cy="527548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pPr>
            <a:r>
              <a:rPr lang="zh-CN" altLang="en-US" sz="2000" b="1" dirty="0">
                <a:solidFill>
                  <a:srgbClr val="4747BA"/>
                </a:solidFill>
                <a:ea typeface="+mn-lt"/>
                <a:cs typeface="Times New Roman" panose="02020603050405020304" pitchFamily="18" charset="0"/>
              </a:rPr>
              <a:t>本文贡献：</a:t>
            </a:r>
            <a:r>
              <a:rPr kumimoji="0" lang="en-US" altLang="zh-CN" sz="1800" b="1" i="0" u="none" strike="noStrike" cap="none" normalizeH="0" baseline="0" dirty="0">
                <a:ln>
                  <a:noFill/>
                </a:ln>
                <a:solidFill>
                  <a:srgbClr val="34495E"/>
                </a:solidFill>
                <a:effectLst/>
                <a:latin typeface="Ubuntu" panose="020B0504030602030204" pitchFamily="34" charset="0"/>
              </a:rPr>
              <a:t> </a:t>
            </a:r>
          </a:p>
          <a:p>
            <a:pPr marL="0" marR="0" lvl="0" indent="0" algn="l" defTabSz="914400" rtl="0" eaLnBrk="0" fontAlgn="base" latinLnBrk="0" hangingPunct="0">
              <a:lnSpc>
                <a:spcPct val="150000"/>
              </a:lnSpc>
              <a:spcBef>
                <a:spcPct val="0"/>
              </a:spcBef>
              <a:spcAft>
                <a:spcPct val="0"/>
              </a:spcAft>
              <a:buClrTx/>
              <a:buSzTx/>
              <a:buFontTx/>
              <a:buNone/>
            </a:pPr>
            <a:endParaRPr kumimoji="0" lang="en-US" altLang="zh-CN" sz="1800" b="0" i="0" u="none" strike="noStrike" cap="none" normalizeH="0" baseline="0" dirty="0">
              <a:ln>
                <a:noFill/>
              </a:ln>
              <a:solidFill>
                <a:srgbClr val="34495E"/>
              </a:solidFill>
              <a:effectLst/>
              <a:latin typeface="Ubuntu" panose="020B050403060203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a:pPr>
            <a:r>
              <a:rPr kumimoji="0" lang="zh-CN" altLang="zh-CN" sz="1800" b="0" i="0" u="none" strike="noStrike" cap="none" normalizeH="0" baseline="0" dirty="0">
                <a:ln>
                  <a:noFill/>
                </a:ln>
                <a:solidFill>
                  <a:srgbClr val="34495E"/>
                </a:solidFill>
                <a:effectLst/>
                <a:latin typeface="Ubuntu" panose="020B0504030602030204" pitchFamily="34" charset="0"/>
              </a:rPr>
              <a:t>为了解决ZNS SSD上LSM-tree的空间放大问题，ZoneKV提出了一种基于生命周期的区域存储模型，在一个区域中维护具有相似生命周期的SSTable，以减少空间放大并提高空间效率。</a:t>
            </a:r>
            <a:endParaRPr kumimoji="0" lang="en-US" altLang="zh-CN" sz="1800" b="0" i="0" u="none" strike="noStrike" cap="none" normalizeH="0" baseline="0" dirty="0">
              <a:ln>
                <a:noFill/>
              </a:ln>
              <a:solidFill>
                <a:srgbClr val="34495E"/>
              </a:solidFill>
              <a:effectLst/>
              <a:latin typeface="Ubuntu" panose="020B0504030602030204" pitchFamily="34" charset="0"/>
            </a:endParaRPr>
          </a:p>
          <a:p>
            <a:pPr marL="0" marR="0" lvl="0" indent="0" algn="l" defTabSz="914400" rtl="0" eaLnBrk="0" fontAlgn="base" latinLnBrk="0" hangingPunct="0">
              <a:lnSpc>
                <a:spcPct val="150000"/>
              </a:lnSpc>
              <a:spcBef>
                <a:spcPct val="0"/>
              </a:spcBef>
              <a:spcAft>
                <a:spcPct val="0"/>
              </a:spcAft>
              <a:buClrTx/>
              <a:buSzTx/>
            </a:pPr>
            <a:endParaRPr kumimoji="0" lang="zh-CN" altLang="zh-CN" sz="1800" b="0" i="0" u="none" strike="noStrike" cap="none" normalizeH="0" baseline="0" dirty="0">
              <a:ln>
                <a:noFill/>
              </a:ln>
              <a:solidFill>
                <a:srgbClr val="34495E"/>
              </a:solidFill>
              <a:effectLst/>
              <a:latin typeface="Ubuntu" panose="020B050403060203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pPr>
            <a:r>
              <a:rPr kumimoji="0" lang="en-US" altLang="zh-CN" sz="1800" b="0" i="0" u="none" strike="noStrike" cap="none" normalizeH="0" baseline="0" dirty="0">
                <a:ln>
                  <a:noFill/>
                </a:ln>
                <a:solidFill>
                  <a:srgbClr val="34495E"/>
                </a:solidFill>
                <a:effectLst/>
                <a:latin typeface="Ubuntu" panose="020B0504030602030204" pitchFamily="34" charset="0"/>
              </a:rPr>
              <a:t> </a:t>
            </a:r>
            <a:r>
              <a:rPr kumimoji="0" lang="zh-CN" altLang="zh-CN" sz="1800" b="0" i="0" u="none" strike="noStrike" cap="none" normalizeH="0" baseline="0" dirty="0">
                <a:ln>
                  <a:noFill/>
                </a:ln>
                <a:solidFill>
                  <a:srgbClr val="34495E"/>
                </a:solidFill>
                <a:effectLst/>
                <a:latin typeface="Ubuntu" panose="020B0504030602030204" pitchFamily="34" charset="0"/>
              </a:rPr>
              <a:t>ZoneKV提出了一种特定于级别的区域分配算法来组织ZNS SSD</a:t>
            </a:r>
            <a:r>
              <a:rPr lang="zh-CN" altLang="en-US" dirty="0">
                <a:solidFill>
                  <a:srgbClr val="34495E"/>
                </a:solidFill>
                <a:latin typeface="Ubuntu" panose="020B0504030602030204" pitchFamily="34" charset="0"/>
              </a:rPr>
              <a:t>的数据放置，</a:t>
            </a:r>
            <a:r>
              <a:rPr kumimoji="0" lang="zh-CN" altLang="zh-CN" sz="1800" b="0" i="0" u="none" strike="noStrike" cap="none" normalizeH="0" baseline="0" dirty="0">
                <a:ln>
                  <a:noFill/>
                </a:ln>
                <a:solidFill>
                  <a:srgbClr val="34495E"/>
                </a:solidFill>
                <a:effectLst/>
                <a:latin typeface="Ubuntu" panose="020B0504030602030204" pitchFamily="34" charset="0"/>
              </a:rPr>
              <a:t>使得每个zone</a:t>
            </a:r>
            <a:r>
              <a:rPr kumimoji="0" lang="zh-CN" altLang="en-US" sz="1800" b="0" i="0" u="none" strike="noStrike" cap="none" normalizeH="0" baseline="0" dirty="0">
                <a:ln>
                  <a:noFill/>
                </a:ln>
                <a:solidFill>
                  <a:srgbClr val="34495E"/>
                </a:solidFill>
                <a:effectLst/>
                <a:latin typeface="Ubuntu" panose="020B0504030602030204" pitchFamily="34" charset="0"/>
              </a:rPr>
              <a:t>中</a:t>
            </a:r>
            <a:r>
              <a:rPr kumimoji="0" lang="zh-CN" altLang="zh-CN" sz="1800" b="0" i="0" u="none" strike="noStrike" cap="none" normalizeH="0" baseline="0" dirty="0">
                <a:ln>
                  <a:noFill/>
                </a:ln>
                <a:solidFill>
                  <a:srgbClr val="34495E"/>
                </a:solidFill>
                <a:effectLst/>
                <a:latin typeface="Ubuntu" panose="020B0504030602030204" pitchFamily="34" charset="0"/>
              </a:rPr>
              <a:t>的SSTable具有</a:t>
            </a:r>
            <a:r>
              <a:rPr lang="zh-CN" altLang="en-US" dirty="0">
                <a:solidFill>
                  <a:srgbClr val="34495E"/>
                </a:solidFill>
                <a:latin typeface="Ubuntu" panose="020B0504030602030204" pitchFamily="34" charset="0"/>
              </a:rPr>
              <a:t>相似</a:t>
            </a:r>
            <a:r>
              <a:rPr kumimoji="0" lang="zh-CN" altLang="zh-CN" sz="1800" b="0" i="0" u="none" strike="noStrike" cap="none" normalizeH="0" baseline="0" dirty="0">
                <a:ln>
                  <a:noFill/>
                </a:ln>
                <a:solidFill>
                  <a:srgbClr val="34495E"/>
                </a:solidFill>
                <a:effectLst/>
                <a:latin typeface="Ubuntu" panose="020B0504030602030204" pitchFamily="34" charset="0"/>
              </a:rPr>
              <a:t>的生命周期。</a:t>
            </a:r>
            <a:endParaRPr kumimoji="0" lang="en-US" altLang="zh-CN" sz="1800" b="0" i="0" u="none" strike="noStrike" cap="none" normalizeH="0" baseline="0" dirty="0">
              <a:ln>
                <a:noFill/>
              </a:ln>
              <a:solidFill>
                <a:srgbClr val="34495E"/>
              </a:solidFill>
              <a:effectLst/>
              <a:latin typeface="Ubuntu" panose="020B0504030602030204" pitchFamily="34" charset="0"/>
            </a:endParaRPr>
          </a:p>
          <a:p>
            <a:pPr marL="0" marR="0" lvl="0" indent="0" algn="l" defTabSz="914400" rtl="0" eaLnBrk="0" fontAlgn="base" latinLnBrk="0" hangingPunct="0">
              <a:lnSpc>
                <a:spcPct val="150000"/>
              </a:lnSpc>
              <a:spcBef>
                <a:spcPct val="0"/>
              </a:spcBef>
              <a:spcAft>
                <a:spcPct val="0"/>
              </a:spcAft>
              <a:buClrTx/>
              <a:buSzTx/>
            </a:pPr>
            <a:endParaRPr kumimoji="0" lang="zh-CN" altLang="zh-CN" sz="1800" b="0" i="0" u="none" strike="noStrike" cap="none" normalizeH="0" baseline="0" dirty="0">
              <a:ln>
                <a:noFill/>
              </a:ln>
              <a:solidFill>
                <a:srgbClr val="34495E"/>
              </a:solidFill>
              <a:effectLst/>
              <a:latin typeface="Ubuntu" panose="020B050403060203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pPr>
            <a:r>
              <a:rPr kumimoji="0" lang="en-US" altLang="zh-CN" sz="1800" b="0" i="0" u="none" strike="noStrike" cap="none" normalizeH="0" baseline="0" dirty="0">
                <a:ln>
                  <a:noFill/>
                </a:ln>
                <a:solidFill>
                  <a:srgbClr val="34495E"/>
                </a:solidFill>
                <a:effectLst/>
                <a:latin typeface="Ubuntu" panose="020B0504030602030204" pitchFamily="34" charset="0"/>
              </a:rPr>
              <a:t> </a:t>
            </a:r>
            <a:r>
              <a:rPr kumimoji="0" lang="zh-CN" altLang="zh-CN" sz="1800" b="0" i="0" u="none" strike="noStrike" cap="none" normalizeH="0" baseline="0" dirty="0">
                <a:ln>
                  <a:noFill/>
                </a:ln>
                <a:solidFill>
                  <a:srgbClr val="34495E"/>
                </a:solidFill>
                <a:effectLst/>
                <a:latin typeface="Ubuntu" panose="020B0504030602030204" pitchFamily="34" charset="0"/>
              </a:rPr>
              <a:t>将 ZoneKV 与 RocksDB 以及真实 ZNS SSD 上最先进的系统 ZenFS 进行比较。与RocksDB相比，ZoneKV可以减轻约50%-60%的空间放大，与ZenFS相比，这一改进约为40%-50%。此外，ZoneKV 实现了</a:t>
            </a:r>
            <a:r>
              <a:rPr kumimoji="0" lang="zh-CN" altLang="en-US" sz="1800" b="0" i="0" u="none" strike="noStrike" cap="none" normalizeH="0" baseline="0" dirty="0">
                <a:ln>
                  <a:noFill/>
                </a:ln>
                <a:solidFill>
                  <a:srgbClr val="34495E"/>
                </a:solidFill>
                <a:effectLst/>
                <a:latin typeface="Ubuntu" panose="020B0504030602030204" pitchFamily="34" charset="0"/>
              </a:rPr>
              <a:t>更</a:t>
            </a:r>
            <a:r>
              <a:rPr kumimoji="0" lang="zh-CN" altLang="zh-CN" sz="1800" b="0" i="0" u="none" strike="noStrike" cap="none" normalizeH="0" baseline="0" dirty="0">
                <a:ln>
                  <a:noFill/>
                </a:ln>
                <a:solidFill>
                  <a:srgbClr val="34495E"/>
                </a:solidFill>
                <a:effectLst/>
                <a:latin typeface="Ubuntu" panose="020B0504030602030204" pitchFamily="34" charset="0"/>
              </a:rPr>
              <a:t>高的吞吐量。</a:t>
            </a:r>
          </a:p>
          <a:p>
            <a:pPr marL="0" marR="0" lvl="0" indent="0" algn="l" defTabSz="914400" rtl="0" eaLnBrk="0" fontAlgn="base" latinLnBrk="0" hangingPunct="0">
              <a:lnSpc>
                <a:spcPct val="15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6</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2 </a:t>
            </a: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相关工作</a:t>
            </a:r>
          </a:p>
        </p:txBody>
      </p:sp>
      <p:sp>
        <p:nvSpPr>
          <p:cNvPr id="2" name="文本框 1"/>
          <p:cNvSpPr txBox="1"/>
          <p:nvPr/>
        </p:nvSpPr>
        <p:spPr>
          <a:xfrm>
            <a:off x="385590" y="1384945"/>
            <a:ext cx="10727252" cy="4930324"/>
          </a:xfrm>
          <a:prstGeom prst="rect">
            <a:avLst/>
          </a:prstGeom>
          <a:noFill/>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pPr>
            <a:r>
              <a:rPr kumimoji="0" lang="zh-CN" altLang="zh-CN" sz="1800" b="0" i="0" u="none" strike="noStrike" cap="none" normalizeH="0" baseline="0" dirty="0">
                <a:ln>
                  <a:noFill/>
                </a:ln>
                <a:solidFill>
                  <a:srgbClr val="34495E"/>
                </a:solidFill>
                <a:effectLst/>
                <a:latin typeface="Ubuntu" panose="020B0504030602030204" pitchFamily="34" charset="0"/>
              </a:rPr>
              <a:t>ZNS SSDs可以看作一种改进的开放通道SSDs</a:t>
            </a:r>
            <a:r>
              <a:rPr lang="zh-CN" altLang="en-US" dirty="0">
                <a:solidFill>
                  <a:srgbClr val="34495E"/>
                </a:solidFill>
                <a:latin typeface="Ubuntu" panose="020B0504030602030204" pitchFamily="34" charset="0"/>
              </a:rPr>
              <a:t>，</a:t>
            </a:r>
            <a:r>
              <a:rPr kumimoji="0" lang="zh-CN" altLang="en-US" sz="1800" b="0" i="0" u="none" strike="noStrike" cap="none" normalizeH="0" baseline="0" dirty="0">
                <a:ln>
                  <a:noFill/>
                </a:ln>
                <a:solidFill>
                  <a:srgbClr val="34495E"/>
                </a:solidFill>
                <a:effectLst/>
                <a:latin typeface="Ubuntu" panose="020B0504030602030204" pitchFamily="34" charset="0"/>
              </a:rPr>
              <a:t>该部分</a:t>
            </a:r>
            <a:r>
              <a:rPr kumimoji="0" lang="zh-CN" altLang="zh-CN" sz="1800" b="0" i="0" u="none" strike="noStrike" cap="none" normalizeH="0" baseline="0" dirty="0">
                <a:ln>
                  <a:noFill/>
                </a:ln>
                <a:solidFill>
                  <a:srgbClr val="34495E"/>
                </a:solidFill>
                <a:effectLst/>
                <a:latin typeface="Ubuntu" panose="020B0504030602030204" pitchFamily="34" charset="0"/>
              </a:rPr>
              <a:t>讨论了</a:t>
            </a:r>
            <a:r>
              <a:rPr kumimoji="0" lang="zh-CN" altLang="en-US" sz="1800" b="0" i="0" u="none" strike="noStrike" cap="none" normalizeH="0" baseline="0" dirty="0">
                <a:ln>
                  <a:noFill/>
                </a:ln>
                <a:solidFill>
                  <a:srgbClr val="34495E"/>
                </a:solidFill>
                <a:effectLst/>
                <a:latin typeface="Ubuntu" panose="020B0504030602030204" pitchFamily="34" charset="0"/>
              </a:rPr>
              <a:t>现有工作</a:t>
            </a:r>
            <a:r>
              <a:rPr kumimoji="0" lang="zh-CN" altLang="zh-CN" sz="1800" b="0" i="0" u="none" strike="noStrike" cap="none" normalizeH="0" baseline="0" dirty="0">
                <a:ln>
                  <a:noFill/>
                </a:ln>
                <a:solidFill>
                  <a:srgbClr val="34495E"/>
                </a:solidFill>
                <a:effectLst/>
                <a:latin typeface="Ubuntu" panose="020B0504030602030204" pitchFamily="34" charset="0"/>
              </a:rPr>
              <a:t>的局限性，</a:t>
            </a:r>
            <a:endParaRPr kumimoji="0" lang="en-US" altLang="zh-CN" sz="1800" b="0" i="0" u="none" strike="noStrike" cap="none" normalizeH="0" baseline="0" dirty="0">
              <a:ln>
                <a:noFill/>
              </a:ln>
              <a:solidFill>
                <a:srgbClr val="34495E"/>
              </a:solidFill>
              <a:effectLst/>
              <a:latin typeface="Ubuntu" panose="020B0504030602030204" pitchFamily="34" charset="0"/>
            </a:endParaRPr>
          </a:p>
          <a:p>
            <a:pPr marL="0" marR="0" lvl="0" indent="0" algn="l" defTabSz="914400" rtl="0" eaLnBrk="0" fontAlgn="base" latinLnBrk="0" hangingPunct="0">
              <a:lnSpc>
                <a:spcPct val="130000"/>
              </a:lnSpc>
              <a:spcBef>
                <a:spcPct val="0"/>
              </a:spcBef>
              <a:spcAft>
                <a:spcPct val="0"/>
              </a:spcAft>
              <a:buClrTx/>
              <a:buSzTx/>
              <a:buFontTx/>
              <a:buNone/>
            </a:pPr>
            <a:endParaRPr kumimoji="0" lang="zh-CN" altLang="zh-CN" sz="1800" b="0" i="0" u="none" strike="noStrike" cap="none" normalizeH="0" baseline="0" dirty="0">
              <a:ln>
                <a:noFill/>
              </a:ln>
              <a:solidFill>
                <a:srgbClr val="34495E"/>
              </a:solidFill>
              <a:effectLst/>
              <a:latin typeface="Ubuntu" panose="020B0504030602030204" pitchFamily="34" charset="0"/>
            </a:endParaRPr>
          </a:p>
          <a:p>
            <a:pPr marL="0" marR="0" lvl="0" indent="0" algn="l" defTabSz="914400" rtl="0" eaLnBrk="0" fontAlgn="base" latinLnBrk="0" hangingPunct="0">
              <a:lnSpc>
                <a:spcPct val="130000"/>
              </a:lnSpc>
              <a:spcBef>
                <a:spcPct val="0"/>
              </a:spcBef>
              <a:spcAft>
                <a:spcPct val="0"/>
              </a:spcAft>
              <a:buClrTx/>
              <a:buSzTx/>
              <a:buFontTx/>
              <a:buNone/>
            </a:pPr>
            <a:r>
              <a:rPr lang="zh-CN" altLang="en-US" dirty="0">
                <a:solidFill>
                  <a:srgbClr val="34495E"/>
                </a:solidFill>
                <a:latin typeface="Ubuntu" panose="020B0504030602030204" pitchFamily="34" charset="0"/>
              </a:rPr>
              <a:t>         为了尽量减少主机级的</a:t>
            </a:r>
            <a:r>
              <a:rPr lang="en-US" altLang="zh-CN" dirty="0">
                <a:solidFill>
                  <a:srgbClr val="34495E"/>
                </a:solidFill>
                <a:latin typeface="Ubuntu" panose="020B0504030602030204" pitchFamily="34" charset="0"/>
              </a:rPr>
              <a:t>GC</a:t>
            </a:r>
            <a:r>
              <a:rPr lang="zh-CN" altLang="en-US" dirty="0">
                <a:solidFill>
                  <a:srgbClr val="34495E"/>
                </a:solidFill>
                <a:latin typeface="Ubuntu" panose="020B0504030602030204" pitchFamily="34" charset="0"/>
              </a:rPr>
              <a:t>开销，最近的研究提出了一种新的</a:t>
            </a:r>
            <a:r>
              <a:rPr lang="en-US" altLang="zh-CN" dirty="0">
                <a:solidFill>
                  <a:srgbClr val="34495E"/>
                </a:solidFill>
                <a:latin typeface="Ubuntu" panose="020B0504030602030204" pitchFamily="34" charset="0"/>
              </a:rPr>
              <a:t>ZNS</a:t>
            </a:r>
            <a:r>
              <a:rPr lang="zh-CN" altLang="en-US" dirty="0">
                <a:solidFill>
                  <a:srgbClr val="34495E"/>
                </a:solidFill>
                <a:latin typeface="Ubuntu" panose="020B0504030602030204" pitchFamily="34" charset="0"/>
              </a:rPr>
              <a:t>接口</a:t>
            </a:r>
            <a:r>
              <a:rPr lang="en-US" altLang="zh-CN" dirty="0">
                <a:solidFill>
                  <a:srgbClr val="34495E"/>
                </a:solidFill>
                <a:latin typeface="Ubuntu" panose="020B0504030602030204" pitchFamily="34" charset="0"/>
              </a:rPr>
              <a:t>ZNS+</a:t>
            </a:r>
            <a:r>
              <a:rPr lang="zh-CN" altLang="en-US" dirty="0">
                <a:solidFill>
                  <a:srgbClr val="34495E"/>
                </a:solidFill>
                <a:latin typeface="Ubuntu" panose="020B0504030602030204" pitchFamily="34" charset="0"/>
              </a:rPr>
              <a:t>，以支持存储内部的区域压缩。专注于</a:t>
            </a:r>
            <a:r>
              <a:rPr lang="en-US" altLang="zh-CN" dirty="0">
                <a:solidFill>
                  <a:srgbClr val="34495E"/>
                </a:solidFill>
                <a:latin typeface="Ubuntu" panose="020B0504030602030204" pitchFamily="34" charset="0"/>
              </a:rPr>
              <a:t>ZNS SSD</a:t>
            </a:r>
            <a:r>
              <a:rPr lang="zh-CN" altLang="en-US" dirty="0">
                <a:solidFill>
                  <a:srgbClr val="34495E"/>
                </a:solidFill>
                <a:latin typeface="Ubuntu" panose="020B0504030602030204" pitchFamily="34" charset="0"/>
              </a:rPr>
              <a:t>上压缩的其他方法包括</a:t>
            </a:r>
            <a:r>
              <a:rPr lang="en-US" altLang="zh-CN" dirty="0">
                <a:solidFill>
                  <a:srgbClr val="34495E"/>
                </a:solidFill>
                <a:latin typeface="Ubuntu" panose="020B0504030602030204" pitchFamily="34" charset="0"/>
              </a:rPr>
              <a:t>CAZA</a:t>
            </a:r>
            <a:r>
              <a:rPr lang="zh-CN" altLang="en-US" dirty="0">
                <a:solidFill>
                  <a:srgbClr val="34495E"/>
                </a:solidFill>
                <a:latin typeface="Ubuntu" panose="020B0504030602030204" pitchFamily="34" charset="0"/>
              </a:rPr>
              <a:t>和</a:t>
            </a:r>
            <a:r>
              <a:rPr lang="en-US" altLang="zh-CN" dirty="0">
                <a:solidFill>
                  <a:srgbClr val="34495E"/>
                </a:solidFill>
                <a:latin typeface="Ubuntu" panose="020B0504030602030204" pitchFamily="34" charset="0"/>
              </a:rPr>
              <a:t>LL-</a:t>
            </a:r>
            <a:r>
              <a:rPr lang="zh-CN" altLang="en-US" dirty="0">
                <a:solidFill>
                  <a:srgbClr val="34495E"/>
                </a:solidFill>
                <a:latin typeface="Ubuntu" panose="020B0504030602030204" pitchFamily="34" charset="0"/>
              </a:rPr>
              <a:t>压缩。</a:t>
            </a:r>
            <a:r>
              <a:rPr kumimoji="0" lang="zh-CN" altLang="zh-CN" sz="1800" b="0" i="0" u="none" strike="noStrike" cap="none" normalizeH="0" baseline="0" dirty="0">
                <a:ln>
                  <a:noFill/>
                </a:ln>
                <a:solidFill>
                  <a:srgbClr val="34495E"/>
                </a:solidFill>
                <a:effectLst/>
                <a:latin typeface="Ubuntu" panose="020B0504030602030204" pitchFamily="34" charset="0"/>
              </a:rPr>
              <a:t>然而，</a:t>
            </a:r>
            <a:r>
              <a:rPr kumimoji="0" lang="zh-CN" altLang="en-US" sz="1800" b="0" i="0" u="none" strike="noStrike" cap="none" normalizeH="0" baseline="0" dirty="0">
                <a:ln>
                  <a:noFill/>
                </a:ln>
                <a:solidFill>
                  <a:srgbClr val="34495E"/>
                </a:solidFill>
                <a:effectLst/>
                <a:latin typeface="Ubuntu" panose="020B0504030602030204" pitchFamily="34" charset="0"/>
              </a:rPr>
              <a:t>上述</a:t>
            </a:r>
            <a:r>
              <a:rPr kumimoji="0" lang="zh-CN" altLang="zh-CN" sz="1800" b="0" i="0" u="none" strike="noStrike" cap="none" normalizeH="0" baseline="0" dirty="0">
                <a:ln>
                  <a:noFill/>
                </a:ln>
                <a:solidFill>
                  <a:srgbClr val="34495E"/>
                </a:solidFill>
                <a:effectLst/>
                <a:latin typeface="Ubuntu" panose="020B0504030602030204" pitchFamily="34" charset="0"/>
              </a:rPr>
              <a:t>方法都会使得压缩后的SSTables散布在不同的区域中，从概念上讲，由同一压缩操作产生的SSTables应该具有相同的生命周期。将它们放置在不同的区域中，对空间效率不友好。</a:t>
            </a:r>
            <a:r>
              <a:rPr kumimoji="0" lang="zh-CN" altLang="zh-CN" sz="800" b="0" i="0" u="none" strike="noStrike" cap="none" normalizeH="0" baseline="0" dirty="0">
                <a:ln>
                  <a:noFill/>
                </a:ln>
                <a:solidFill>
                  <a:schemeClr val="tx1"/>
                </a:solidFill>
                <a:effectLst/>
              </a:rPr>
              <a:t> </a:t>
            </a:r>
            <a:endParaRPr lang="en-US" altLang="zh-CN" sz="800" dirty="0"/>
          </a:p>
          <a:p>
            <a:pPr marL="0" marR="0" lvl="0" indent="0" algn="l" defTabSz="914400" rtl="0" eaLnBrk="0" fontAlgn="base" latinLnBrk="0" hangingPunct="0">
              <a:lnSpc>
                <a:spcPct val="13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30000"/>
              </a:lnSpc>
              <a:spcBef>
                <a:spcPct val="0"/>
              </a:spcBef>
              <a:spcAft>
                <a:spcPct val="0"/>
              </a:spcAft>
              <a:buClrTx/>
              <a:buSzTx/>
              <a:buFontTx/>
              <a:buNone/>
            </a:pPr>
            <a:r>
              <a:rPr lang="en-US" altLang="zh-CN" dirty="0">
                <a:solidFill>
                  <a:srgbClr val="34495E"/>
                </a:solidFill>
                <a:latin typeface="Ubuntu" panose="020B0504030602030204" pitchFamily="34" charset="0"/>
              </a:rPr>
              <a:t>         </a:t>
            </a:r>
            <a:r>
              <a:rPr lang="zh-CN" altLang="en-US" dirty="0">
                <a:solidFill>
                  <a:srgbClr val="34495E"/>
                </a:solidFill>
                <a:latin typeface="Ubuntu" panose="020B0504030602030204" pitchFamily="34" charset="0"/>
              </a:rPr>
              <a:t>到目前为止，据我们所知，</a:t>
            </a:r>
            <a:r>
              <a:rPr lang="en-US" altLang="zh-CN" dirty="0" err="1">
                <a:solidFill>
                  <a:srgbClr val="34495E"/>
                </a:solidFill>
                <a:latin typeface="Ubuntu" panose="020B0504030602030204" pitchFamily="34" charset="0"/>
              </a:rPr>
              <a:t>ZenFS</a:t>
            </a:r>
            <a:r>
              <a:rPr lang="en-US" altLang="zh-CN" dirty="0">
                <a:solidFill>
                  <a:srgbClr val="34495E"/>
                </a:solidFill>
                <a:latin typeface="Ubuntu" panose="020B0504030602030204" pitchFamily="34" charset="0"/>
              </a:rPr>
              <a:t> </a:t>
            </a:r>
            <a:r>
              <a:rPr lang="zh-CN" altLang="en-US" dirty="0">
                <a:solidFill>
                  <a:srgbClr val="34495E"/>
                </a:solidFill>
                <a:latin typeface="Ubuntu" panose="020B0504030602030204" pitchFamily="34" charset="0"/>
              </a:rPr>
              <a:t>是唯一将 </a:t>
            </a:r>
            <a:r>
              <a:rPr lang="en-US" altLang="zh-CN" dirty="0" err="1">
                <a:solidFill>
                  <a:srgbClr val="34495E"/>
                </a:solidFill>
                <a:latin typeface="Ubuntu" panose="020B0504030602030204" pitchFamily="34" charset="0"/>
              </a:rPr>
              <a:t>RocksDB</a:t>
            </a:r>
            <a:r>
              <a:rPr lang="en-US" altLang="zh-CN" dirty="0">
                <a:solidFill>
                  <a:srgbClr val="34495E"/>
                </a:solidFill>
                <a:latin typeface="Ubuntu" panose="020B0504030602030204" pitchFamily="34" charset="0"/>
              </a:rPr>
              <a:t> </a:t>
            </a:r>
            <a:r>
              <a:rPr lang="zh-CN" altLang="en-US" dirty="0">
                <a:solidFill>
                  <a:srgbClr val="34495E"/>
                </a:solidFill>
                <a:latin typeface="Ubuntu" panose="020B0504030602030204" pitchFamily="34" charset="0"/>
              </a:rPr>
              <a:t>适配到 </a:t>
            </a:r>
            <a:r>
              <a:rPr lang="en-US" altLang="zh-CN" dirty="0">
                <a:solidFill>
                  <a:srgbClr val="34495E"/>
                </a:solidFill>
                <a:latin typeface="Ubuntu" panose="020B0504030602030204" pitchFamily="34" charset="0"/>
              </a:rPr>
              <a:t>ZNS SSD </a:t>
            </a:r>
            <a:r>
              <a:rPr lang="zh-CN" altLang="en-US" dirty="0">
                <a:solidFill>
                  <a:srgbClr val="34495E"/>
                </a:solidFill>
                <a:latin typeface="Ubuntu" panose="020B0504030602030204" pitchFamily="34" charset="0"/>
              </a:rPr>
              <a:t>的键值存储。但</a:t>
            </a:r>
            <a:r>
              <a:rPr lang="en-US" altLang="zh-CN" dirty="0" err="1">
                <a:solidFill>
                  <a:srgbClr val="34495E"/>
                </a:solidFill>
                <a:latin typeface="Ubuntu" panose="020B0504030602030204" pitchFamily="34" charset="0"/>
              </a:rPr>
              <a:t>ZenFS</a:t>
            </a:r>
            <a:r>
              <a:rPr lang="zh-CN" altLang="en-US" dirty="0">
                <a:solidFill>
                  <a:srgbClr val="34495E"/>
                </a:solidFill>
                <a:latin typeface="Ubuntu" panose="020B0504030602030204" pitchFamily="34" charset="0"/>
              </a:rPr>
              <a:t>并没有充分考虑</a:t>
            </a:r>
            <a:r>
              <a:rPr lang="en-US" altLang="zh-CN" dirty="0" err="1">
                <a:solidFill>
                  <a:srgbClr val="34495E"/>
                </a:solidFill>
                <a:latin typeface="Ubuntu" panose="020B0504030602030204" pitchFamily="34" charset="0"/>
              </a:rPr>
              <a:t>SSTables</a:t>
            </a:r>
            <a:r>
              <a:rPr lang="zh-CN" altLang="en-US" dirty="0">
                <a:solidFill>
                  <a:srgbClr val="34495E"/>
                </a:solidFill>
                <a:latin typeface="Ubuntu" panose="020B0504030602030204" pitchFamily="34" charset="0"/>
              </a:rPr>
              <a:t>的生命周期，也没有完整的</a:t>
            </a:r>
            <a:r>
              <a:rPr lang="en-US" altLang="zh-CN" dirty="0">
                <a:solidFill>
                  <a:srgbClr val="34495E"/>
                </a:solidFill>
                <a:latin typeface="Ubuntu" panose="020B0504030602030204" pitchFamily="34" charset="0"/>
              </a:rPr>
              <a:t>GC</a:t>
            </a:r>
            <a:r>
              <a:rPr lang="zh-CN" altLang="en-US" dirty="0">
                <a:solidFill>
                  <a:srgbClr val="34495E"/>
                </a:solidFill>
                <a:latin typeface="Ubuntu" panose="020B0504030602030204" pitchFamily="34" charset="0"/>
              </a:rPr>
              <a:t>逻辑。因此，具有不同生命周期的</a:t>
            </a:r>
            <a:r>
              <a:rPr lang="en-US" altLang="zh-CN" dirty="0" err="1">
                <a:solidFill>
                  <a:srgbClr val="34495E"/>
                </a:solidFill>
                <a:latin typeface="Ubuntu" panose="020B0504030602030204" pitchFamily="34" charset="0"/>
              </a:rPr>
              <a:t>SSTables</a:t>
            </a:r>
            <a:r>
              <a:rPr lang="zh-CN" altLang="en-US" dirty="0">
                <a:solidFill>
                  <a:srgbClr val="34495E"/>
                </a:solidFill>
                <a:latin typeface="Ubuntu" panose="020B0504030602030204" pitchFamily="34" charset="0"/>
              </a:rPr>
              <a:t>可能会存储在同一区域中，导致严重的空间放大。在本文中，我们主要关注改进</a:t>
            </a:r>
            <a:r>
              <a:rPr lang="en-US" altLang="zh-CN" dirty="0" err="1">
                <a:solidFill>
                  <a:srgbClr val="34495E"/>
                </a:solidFill>
                <a:latin typeface="Ubuntu" panose="020B0504030602030204" pitchFamily="34" charset="0"/>
              </a:rPr>
              <a:t>ZenFS</a:t>
            </a:r>
            <a:r>
              <a:rPr lang="zh-CN" altLang="en-US" dirty="0">
                <a:solidFill>
                  <a:srgbClr val="34495E"/>
                </a:solidFill>
                <a:latin typeface="Ubuntu" panose="020B0504030602030204" pitchFamily="34" charset="0"/>
              </a:rPr>
              <a:t>，并将</a:t>
            </a:r>
            <a:r>
              <a:rPr lang="en-US" altLang="zh-CN" dirty="0" err="1">
                <a:solidFill>
                  <a:srgbClr val="34495E"/>
                </a:solidFill>
                <a:latin typeface="Ubuntu" panose="020B0504030602030204" pitchFamily="34" charset="0"/>
              </a:rPr>
              <a:t>ZenFS</a:t>
            </a:r>
            <a:r>
              <a:rPr lang="zh-CN" altLang="en-US" dirty="0">
                <a:solidFill>
                  <a:srgbClr val="34495E"/>
                </a:solidFill>
                <a:latin typeface="Ubuntu" panose="020B0504030602030204" pitchFamily="34" charset="0"/>
              </a:rPr>
              <a:t>视为主要竞争对手。与 </a:t>
            </a:r>
            <a:r>
              <a:rPr lang="en-US" altLang="zh-CN" dirty="0" err="1">
                <a:solidFill>
                  <a:srgbClr val="34495E"/>
                </a:solidFill>
                <a:latin typeface="Ubuntu" panose="020B0504030602030204" pitchFamily="34" charset="0"/>
              </a:rPr>
              <a:t>ZenFS</a:t>
            </a:r>
            <a:r>
              <a:rPr lang="en-US" altLang="zh-CN" dirty="0">
                <a:solidFill>
                  <a:srgbClr val="34495E"/>
                </a:solidFill>
                <a:latin typeface="Ubuntu" panose="020B0504030602030204" pitchFamily="34" charset="0"/>
              </a:rPr>
              <a:t> </a:t>
            </a:r>
            <a:r>
              <a:rPr lang="zh-CN" altLang="en-US" dirty="0">
                <a:solidFill>
                  <a:srgbClr val="34495E"/>
                </a:solidFill>
                <a:latin typeface="Ubuntu" panose="020B0504030602030204" pitchFamily="34" charset="0"/>
              </a:rPr>
              <a:t>不同，我们建议将具有相似生命周期的 </a:t>
            </a:r>
            <a:r>
              <a:rPr lang="en-US" altLang="zh-CN" dirty="0" err="1">
                <a:solidFill>
                  <a:srgbClr val="34495E"/>
                </a:solidFill>
                <a:latin typeface="Ubuntu" panose="020B0504030602030204" pitchFamily="34" charset="0"/>
              </a:rPr>
              <a:t>SSTable</a:t>
            </a:r>
            <a:r>
              <a:rPr lang="en-US" altLang="zh-CN" dirty="0">
                <a:solidFill>
                  <a:srgbClr val="34495E"/>
                </a:solidFill>
                <a:latin typeface="Ubuntu" panose="020B0504030602030204" pitchFamily="34" charset="0"/>
              </a:rPr>
              <a:t> </a:t>
            </a:r>
            <a:r>
              <a:rPr lang="zh-CN" altLang="en-US" dirty="0">
                <a:solidFill>
                  <a:srgbClr val="34495E"/>
                </a:solidFill>
                <a:latin typeface="Ubuntu" panose="020B0504030602030204" pitchFamily="34" charset="0"/>
              </a:rPr>
              <a:t>存储在同一区域内，以减少 </a:t>
            </a:r>
            <a:r>
              <a:rPr lang="en-US" altLang="zh-CN" dirty="0">
                <a:solidFill>
                  <a:srgbClr val="34495E"/>
                </a:solidFill>
                <a:latin typeface="Ubuntu" panose="020B0504030602030204" pitchFamily="34" charset="0"/>
              </a:rPr>
              <a:t>LSM </a:t>
            </a:r>
            <a:r>
              <a:rPr lang="zh-CN" altLang="en-US" dirty="0">
                <a:solidFill>
                  <a:srgbClr val="34495E"/>
                </a:solidFill>
                <a:latin typeface="Ubuntu" panose="020B0504030602030204" pitchFamily="34" charset="0"/>
              </a:rPr>
              <a:t>树的空间放大。</a:t>
            </a:r>
            <a:endParaRPr lang="en-US" altLang="zh-CN" dirty="0">
              <a:solidFill>
                <a:srgbClr val="34495E"/>
              </a:solidFill>
              <a:latin typeface="Ubuntu" panose="020B0504030602030204" pitchFamily="34" charset="0"/>
            </a:endParaRPr>
          </a:p>
          <a:p>
            <a:pPr marL="0" marR="0" lvl="0" indent="0" algn="l" defTabSz="914400" rtl="0" eaLnBrk="0" fontAlgn="base" latinLnBrk="0" hangingPunct="0">
              <a:lnSpc>
                <a:spcPct val="130000"/>
              </a:lnSpc>
              <a:spcBef>
                <a:spcPct val="0"/>
              </a:spcBef>
              <a:spcAft>
                <a:spcPct val="0"/>
              </a:spcAft>
              <a:buClrTx/>
              <a:buSzTx/>
              <a:buFontTx/>
              <a:buNone/>
            </a:pPr>
            <a:endParaRPr lang="zh-CN" altLang="zh-CN" dirty="0">
              <a:solidFill>
                <a:srgbClr val="34495E"/>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 ZoneKV</a:t>
            </a:r>
          </a:p>
        </p:txBody>
      </p:sp>
      <p:sp>
        <p:nvSpPr>
          <p:cNvPr id="2" name="文本框 1"/>
          <p:cNvSpPr txBox="1"/>
          <p:nvPr/>
        </p:nvSpPr>
        <p:spPr>
          <a:xfrm>
            <a:off x="492125" y="4519930"/>
            <a:ext cx="5814060" cy="1200329"/>
          </a:xfrm>
          <a:prstGeom prst="rect">
            <a:avLst/>
          </a:prstGeom>
          <a:noFill/>
        </p:spPr>
        <p:txBody>
          <a:bodyPr wrap="square">
            <a:spAutoFit/>
          </a:bodyPr>
          <a:lstStyle/>
          <a:p>
            <a:pPr marR="0" lvl="0" indent="0" eaLnBrk="0" fontAlgn="base" hangingPunct="0">
              <a:lnSpc>
                <a:spcPct val="100000"/>
              </a:lnSpc>
              <a:spcBef>
                <a:spcPct val="0"/>
              </a:spcBef>
              <a:spcAft>
                <a:spcPct val="0"/>
              </a:spcAft>
              <a:buClrTx/>
              <a:buSzTx/>
            </a:pPr>
            <a:r>
              <a:rPr lang="zh-CN" altLang="zh-CN" dirty="0">
                <a:solidFill>
                  <a:srgbClr val="34495E"/>
                </a:solidFill>
                <a:latin typeface="Ubuntu" panose="020B0504030602030204" pitchFamily="34" charset="0"/>
              </a:rPr>
              <a:t>总之，如图所示：L0、L1一组；</a:t>
            </a:r>
          </a:p>
          <a:p>
            <a:pPr marR="0" lvl="0" indent="0" eaLnBrk="0" fontAlgn="base" hangingPunct="0">
              <a:lnSpc>
                <a:spcPct val="100000"/>
              </a:lnSpc>
              <a:spcBef>
                <a:spcPct val="0"/>
              </a:spcBef>
              <a:spcAft>
                <a:spcPct val="0"/>
              </a:spcAft>
              <a:buClrTx/>
              <a:buSzTx/>
            </a:pPr>
            <a:endParaRPr lang="zh-CN" altLang="zh-CN" dirty="0">
              <a:solidFill>
                <a:srgbClr val="34495E"/>
              </a:solidFill>
              <a:latin typeface="Ubuntu" panose="020B0504030602030204" pitchFamily="34" charset="0"/>
            </a:endParaRPr>
          </a:p>
          <a:p>
            <a:pPr marR="0" lvl="0" indent="0" eaLnBrk="0" fontAlgn="base" hangingPunct="0">
              <a:lnSpc>
                <a:spcPct val="100000"/>
              </a:lnSpc>
              <a:spcBef>
                <a:spcPct val="0"/>
              </a:spcBef>
              <a:spcAft>
                <a:spcPct val="0"/>
              </a:spcAft>
              <a:buClrTx/>
              <a:buSzTx/>
            </a:pPr>
            <a:r>
              <a:rPr lang="zh-CN" altLang="zh-CN" dirty="0">
                <a:solidFill>
                  <a:srgbClr val="34495E"/>
                </a:solidFill>
                <a:latin typeface="Ubuntu" panose="020B0504030602030204" pitchFamily="34" charset="0"/>
              </a:rPr>
              <a:t>L</a:t>
            </a:r>
            <a:r>
              <a:rPr lang="en-US" altLang="zh-CN" dirty="0">
                <a:solidFill>
                  <a:srgbClr val="34495E"/>
                </a:solidFill>
                <a:latin typeface="Ubuntu" panose="020B0504030602030204" pitchFamily="34" charset="0"/>
              </a:rPr>
              <a:t>i</a:t>
            </a:r>
            <a:r>
              <a:rPr lang="zh-CN" altLang="zh-CN" dirty="0">
                <a:solidFill>
                  <a:srgbClr val="34495E"/>
                </a:solidFill>
                <a:latin typeface="Ubuntu" panose="020B0504030602030204" pitchFamily="34" charset="0"/>
              </a:rPr>
              <a:t>&gt;=2切片</a:t>
            </a:r>
            <a:r>
              <a:rPr lang="en-US" altLang="zh-CN" dirty="0">
                <a:solidFill>
                  <a:srgbClr val="34495E"/>
                </a:solidFill>
                <a:latin typeface="Ubuntu" panose="020B0504030602030204" pitchFamily="34" charset="0"/>
              </a:rPr>
              <a:t>(</a:t>
            </a:r>
            <a:r>
              <a:rPr lang="zh-CN" altLang="zh-CN" dirty="0">
                <a:solidFill>
                  <a:srgbClr val="34495E"/>
                </a:solidFill>
                <a:latin typeface="Ubuntu" panose="020B0504030602030204" pitchFamily="34" charset="0"/>
              </a:rPr>
              <a:t>按</a:t>
            </a:r>
            <a:r>
              <a:rPr lang="en-US" altLang="zh-CN" dirty="0">
                <a:solidFill>
                  <a:srgbClr val="34495E"/>
                </a:solidFill>
                <a:latin typeface="Ubuntu" panose="020B0504030602030204" pitchFamily="34" charset="0"/>
              </a:rPr>
              <a:t>key</a:t>
            </a:r>
            <a:r>
              <a:rPr lang="zh-CN" altLang="en-US" dirty="0">
                <a:solidFill>
                  <a:srgbClr val="34495E"/>
                </a:solidFill>
                <a:latin typeface="Ubuntu" panose="020B0504030602030204" pitchFamily="34" charset="0"/>
              </a:rPr>
              <a:t>范围分组</a:t>
            </a:r>
            <a:r>
              <a:rPr lang="en-US" altLang="zh-CN" dirty="0">
                <a:solidFill>
                  <a:srgbClr val="34495E"/>
                </a:solidFill>
                <a:latin typeface="Ubuntu" panose="020B0504030602030204" pitchFamily="34" charset="0"/>
              </a:rPr>
              <a:t>)</a:t>
            </a:r>
            <a:r>
              <a:rPr lang="zh-CN" altLang="zh-CN" dirty="0">
                <a:solidFill>
                  <a:srgbClr val="34495E"/>
                </a:solidFill>
                <a:latin typeface="Ubuntu" panose="020B0504030602030204" pitchFamily="34" charset="0"/>
              </a:rPr>
              <a:t>后放入不同</a:t>
            </a:r>
            <a:r>
              <a:rPr lang="en-US" altLang="zh-CN" dirty="0">
                <a:solidFill>
                  <a:srgbClr val="34495E"/>
                </a:solidFill>
                <a:latin typeface="Ubuntu" panose="020B0504030602030204" pitchFamily="34" charset="0"/>
              </a:rPr>
              <a:t>Zone</a:t>
            </a:r>
            <a:r>
              <a:rPr lang="zh-CN" altLang="en-US" dirty="0">
                <a:solidFill>
                  <a:srgbClr val="34495E"/>
                </a:solidFill>
                <a:latin typeface="Ubuntu" panose="020B0504030602030204" pitchFamily="34" charset="0"/>
              </a:rPr>
              <a:t>（不同层不能放入同一个</a:t>
            </a:r>
            <a:r>
              <a:rPr lang="en-US" altLang="zh-CN" dirty="0">
                <a:solidFill>
                  <a:srgbClr val="34495E"/>
                </a:solidFill>
                <a:latin typeface="Ubuntu" panose="020B0504030602030204" pitchFamily="34" charset="0"/>
              </a:rPr>
              <a:t>Zone</a:t>
            </a:r>
            <a:r>
              <a:rPr lang="zh-CN" altLang="en-US" dirty="0">
                <a:solidFill>
                  <a:srgbClr val="34495E"/>
                </a:solidFill>
                <a:latin typeface="Ubuntu" panose="020B0504030602030204" pitchFamily="34" charset="0"/>
              </a:rPr>
              <a:t>）</a:t>
            </a:r>
          </a:p>
        </p:txBody>
      </p:sp>
      <p:pic>
        <p:nvPicPr>
          <p:cNvPr id="4" name="图片 3"/>
          <p:cNvPicPr>
            <a:picLocks noChangeAspect="1"/>
          </p:cNvPicPr>
          <p:nvPr/>
        </p:nvPicPr>
        <p:blipFill>
          <a:blip r:embed="rId5"/>
          <a:stretch>
            <a:fillRect/>
          </a:stretch>
        </p:blipFill>
        <p:spPr>
          <a:xfrm>
            <a:off x="6588125" y="1395730"/>
            <a:ext cx="5276850" cy="4067175"/>
          </a:xfrm>
          <a:prstGeom prst="rect">
            <a:avLst/>
          </a:prstGeom>
        </p:spPr>
      </p:pic>
      <p:sp>
        <p:nvSpPr>
          <p:cNvPr id="3" name="文本框 2"/>
          <p:cNvSpPr txBox="1"/>
          <p:nvPr/>
        </p:nvSpPr>
        <p:spPr>
          <a:xfrm>
            <a:off x="492125" y="1395730"/>
            <a:ext cx="6096000" cy="2943922"/>
          </a:xfrm>
          <a:prstGeom prst="rect">
            <a:avLst/>
          </a:prstGeom>
          <a:noFill/>
        </p:spPr>
        <p:txBody>
          <a:bodyPr wrap="square" rtlCol="0" anchor="t">
            <a:noAutofit/>
          </a:bodyPr>
          <a:lstStyle/>
          <a:p>
            <a:pPr eaLnBrk="0" fontAlgn="base" hangingPunct="0">
              <a:spcBef>
                <a:spcPct val="0"/>
              </a:spcBef>
              <a:spcAft>
                <a:spcPct val="0"/>
              </a:spcAft>
            </a:pPr>
            <a:r>
              <a:rPr lang="en-US" altLang="zh-CN" dirty="0" err="1">
                <a:solidFill>
                  <a:srgbClr val="34495E"/>
                </a:solidFill>
                <a:latin typeface="Ubuntu" panose="020B0504030602030204" pitchFamily="34" charset="0"/>
              </a:rPr>
              <a:t>RocksDB</a:t>
            </a:r>
            <a:r>
              <a:rPr lang="zh-CN" altLang="en-US" dirty="0">
                <a:solidFill>
                  <a:srgbClr val="34495E"/>
                </a:solidFill>
                <a:latin typeface="Ubuntu" panose="020B0504030602030204" pitchFamily="34" charset="0"/>
              </a:rPr>
              <a:t>分为内存、持久化两部分。内存组件的作用与RocksDB相同；ZoneKV的独特设计侧重于持久化组件，总体来看，它由两个方面组成：</a:t>
            </a:r>
          </a:p>
          <a:p>
            <a:pPr eaLnBrk="0" fontAlgn="base" hangingPunct="0">
              <a:spcBef>
                <a:spcPct val="0"/>
              </a:spcBef>
              <a:spcAft>
                <a:spcPct val="0"/>
              </a:spcAft>
            </a:pPr>
            <a:endParaRPr lang="zh-CN" altLang="en-US" dirty="0">
              <a:solidFill>
                <a:srgbClr val="34495E"/>
              </a:solidFill>
              <a:latin typeface="Ubuntu" panose="020B0504030602030204" pitchFamily="34" charset="0"/>
            </a:endParaRPr>
          </a:p>
          <a:p>
            <a:pPr eaLnBrk="0" fontAlgn="base" hangingPunct="0">
              <a:spcBef>
                <a:spcPct val="0"/>
              </a:spcBef>
              <a:spcAft>
                <a:spcPct val="0"/>
              </a:spcAft>
            </a:pPr>
            <a:r>
              <a:rPr lang="zh-CN" altLang="en-US" dirty="0">
                <a:solidFill>
                  <a:srgbClr val="34495E"/>
                </a:solidFill>
                <a:latin typeface="Ubuntu" panose="020B0504030602030204" pitchFamily="34" charset="0"/>
              </a:rPr>
              <a:t>- 当SSTables写入特定级别时(无论是刷新操作或压缩操作)，ZoneKV根据生命周期信息将SSTables写入特定区域（选择合适区域的算法后续讨论）</a:t>
            </a:r>
          </a:p>
          <a:p>
            <a:pPr eaLnBrk="0" fontAlgn="base" hangingPunct="0">
              <a:spcBef>
                <a:spcPct val="0"/>
              </a:spcBef>
              <a:spcAft>
                <a:spcPct val="0"/>
              </a:spcAft>
            </a:pPr>
            <a:endParaRPr lang="zh-CN" altLang="en-US" dirty="0">
              <a:solidFill>
                <a:srgbClr val="34495E"/>
              </a:solidFill>
              <a:latin typeface="Ubuntu" panose="020B0504030602030204" pitchFamily="34" charset="0"/>
            </a:endParaRPr>
          </a:p>
          <a:p>
            <a:pPr eaLnBrk="0" fontAlgn="base" hangingPunct="0">
              <a:spcBef>
                <a:spcPct val="0"/>
              </a:spcBef>
              <a:spcAft>
                <a:spcPct val="0"/>
              </a:spcAft>
            </a:pPr>
            <a:r>
              <a:rPr lang="zh-CN" altLang="en-US" dirty="0">
                <a:solidFill>
                  <a:srgbClr val="34495E"/>
                </a:solidFill>
                <a:latin typeface="Ubuntu" panose="020B0504030602030204" pitchFamily="34" charset="0"/>
              </a:rPr>
              <a:t>- LSM树中的每个级别都存储在不同的区域中，以使每个区域包含具有相似生命周期的SSTable。</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8</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 ZoneKV</a:t>
            </a:r>
          </a:p>
        </p:txBody>
      </p:sp>
      <p:pic>
        <p:nvPicPr>
          <p:cNvPr id="4" name="图片 3"/>
          <p:cNvPicPr>
            <a:picLocks noChangeAspect="1"/>
          </p:cNvPicPr>
          <p:nvPr/>
        </p:nvPicPr>
        <p:blipFill>
          <a:blip r:embed="rId5"/>
          <a:stretch>
            <a:fillRect/>
          </a:stretch>
        </p:blipFill>
        <p:spPr>
          <a:xfrm>
            <a:off x="7350951" y="1735007"/>
            <a:ext cx="4514215" cy="3479165"/>
          </a:xfrm>
          <a:prstGeom prst="rect">
            <a:avLst/>
          </a:prstGeom>
        </p:spPr>
      </p:pic>
      <p:sp>
        <p:nvSpPr>
          <p:cNvPr id="5" name="文本框 4"/>
          <p:cNvSpPr txBox="1"/>
          <p:nvPr/>
        </p:nvSpPr>
        <p:spPr>
          <a:xfrm>
            <a:off x="261584" y="4383718"/>
            <a:ext cx="6841355" cy="1409980"/>
          </a:xfrm>
          <a:prstGeom prst="rect">
            <a:avLst/>
          </a:prstGeom>
          <a:noFill/>
        </p:spPr>
        <p:txBody>
          <a:bodyPr wrap="square" rtlCol="0" anchor="t">
            <a:noAutofit/>
          </a:bodyPr>
          <a:lstStyle/>
          <a:p>
            <a:pPr eaLnBrk="0" fontAlgn="base" hangingPunct="0">
              <a:spcBef>
                <a:spcPct val="0"/>
              </a:spcBef>
              <a:spcAft>
                <a:spcPct val="0"/>
              </a:spcAft>
            </a:pPr>
            <a:r>
              <a:rPr lang="zh-CN" altLang="en-US" dirty="0">
                <a:solidFill>
                  <a:srgbClr val="34495E"/>
                </a:solidFill>
                <a:latin typeface="Ubuntu" panose="020B0504030602030204" pitchFamily="34" charset="0"/>
              </a:rPr>
              <a:t>另外，ZoneKV的实现是基于RocksDB的。与ZenFS一样，ZoneKV修改了RocksDB中FileSystemWrapper类的接口，并通过libzbd直接与区域交互。</a:t>
            </a:r>
          </a:p>
        </p:txBody>
      </p:sp>
      <p:sp>
        <p:nvSpPr>
          <p:cNvPr id="7" name="文本框 6"/>
          <p:cNvSpPr txBox="1"/>
          <p:nvPr/>
        </p:nvSpPr>
        <p:spPr>
          <a:xfrm>
            <a:off x="261584" y="1483360"/>
            <a:ext cx="6759611" cy="2414083"/>
          </a:xfrm>
          <a:prstGeom prst="rect">
            <a:avLst/>
          </a:prstGeom>
          <a:noFill/>
        </p:spPr>
        <p:txBody>
          <a:bodyPr wrap="square" rtlCol="0" anchor="t">
            <a:noAutofit/>
          </a:bodyPr>
          <a:lstStyle/>
          <a:p>
            <a:pPr eaLnBrk="0" fontAlgn="base" hangingPunct="0">
              <a:spcBef>
                <a:spcPct val="0"/>
              </a:spcBef>
              <a:spcAft>
                <a:spcPct val="0"/>
              </a:spcAft>
            </a:pPr>
            <a:r>
              <a:rPr lang="zh-CN" altLang="en-US" dirty="0">
                <a:solidFill>
                  <a:srgbClr val="34495E"/>
                </a:solidFill>
                <a:latin typeface="Ubuntu" panose="020B0504030602030204" pitchFamily="34" charset="0"/>
              </a:rPr>
              <a:t>ZoneKV并没有显式地维护每个SSTable的生命周期信息，而是使用SSTable的级别相关的值作为生命周期的隐式表示。</a:t>
            </a:r>
            <a:endParaRPr lang="en-US" altLang="zh-CN" dirty="0">
              <a:solidFill>
                <a:srgbClr val="34495E"/>
              </a:solidFill>
              <a:latin typeface="Ubuntu" panose="020B0504030602030204" pitchFamily="34" charset="0"/>
            </a:endParaRPr>
          </a:p>
          <a:p>
            <a:pPr eaLnBrk="0" fontAlgn="base" hangingPunct="0">
              <a:spcBef>
                <a:spcPct val="0"/>
              </a:spcBef>
              <a:spcAft>
                <a:spcPct val="0"/>
              </a:spcAft>
            </a:pPr>
            <a:endParaRPr lang="zh-CN" altLang="en-US" dirty="0">
              <a:solidFill>
                <a:srgbClr val="34495E"/>
              </a:solidFill>
              <a:latin typeface="Ubuntu" panose="020B0504030602030204" pitchFamily="34" charset="0"/>
            </a:endParaRPr>
          </a:p>
          <a:p>
            <a:pPr eaLnBrk="0" fontAlgn="base" hangingPunct="0">
              <a:spcBef>
                <a:spcPct val="0"/>
              </a:spcBef>
              <a:spcAft>
                <a:spcPct val="0"/>
              </a:spcAft>
            </a:pPr>
            <a:r>
              <a:rPr lang="zh-CN" altLang="en-US" dirty="0">
                <a:solidFill>
                  <a:srgbClr val="34495E"/>
                </a:solidFill>
                <a:latin typeface="Ubuntu" panose="020B0504030602030204" pitchFamily="34" charset="0"/>
              </a:rPr>
              <a:t>具体来说，ZoneKV将日志文件的生命周期标记为-1，意味日志文件具有无限的生命周期；</a:t>
            </a:r>
          </a:p>
          <a:p>
            <a:pPr eaLnBrk="0" fontAlgn="base" hangingPunct="0">
              <a:spcBef>
                <a:spcPct val="0"/>
              </a:spcBef>
              <a:spcAft>
                <a:spcPct val="0"/>
              </a:spcAft>
            </a:pPr>
            <a:r>
              <a:rPr lang="zh-CN" altLang="en-US" dirty="0">
                <a:solidFill>
                  <a:srgbClr val="34495E"/>
                </a:solidFill>
                <a:latin typeface="Ubuntu" panose="020B0504030602030204" pitchFamily="34" charset="0"/>
              </a:rPr>
              <a:t>L0和L1：将L0和L1级别的SSTables的生命周期设置为1；</a:t>
            </a:r>
          </a:p>
          <a:p>
            <a:pPr eaLnBrk="0" fontAlgn="base" hangingPunct="0">
              <a:spcBef>
                <a:spcPct val="0"/>
              </a:spcBef>
              <a:spcAft>
                <a:spcPct val="0"/>
              </a:spcAft>
            </a:pPr>
            <a:r>
              <a:rPr lang="zh-CN" altLang="en-US" dirty="0">
                <a:solidFill>
                  <a:srgbClr val="34495E"/>
                </a:solidFill>
                <a:latin typeface="Ubuntu" panose="020B0504030602030204" pitchFamily="34" charset="0"/>
              </a:rPr>
              <a:t>Li（i ≥ 2）：，对于Li（i ≥ 2）级别的SSTables，它们的生命周期被设置为i。</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29,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9</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25" name="文本框 24"/>
          <p:cNvSpPr txBox="1"/>
          <p:nvPr/>
        </p:nvSpPr>
        <p:spPr>
          <a:xfrm>
            <a:off x="385590" y="310242"/>
            <a:ext cx="6798981" cy="534035"/>
          </a:xfrm>
          <a:prstGeom prst="rect">
            <a:avLst/>
          </a:prstGeom>
          <a:noFill/>
        </p:spPr>
        <p:txBody>
          <a:bodyPr wrap="square" rtlCol="0">
            <a:spAutoFit/>
          </a:bodyPr>
          <a:lstStyle/>
          <a:p>
            <a:pPr>
              <a:lnSpc>
                <a:spcPct val="90000"/>
              </a:lnSpc>
              <a:spcBef>
                <a:spcPts val="1000"/>
              </a:spcBef>
              <a:defRPr/>
            </a:pPr>
            <a:r>
              <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3 ZoneKV</a:t>
            </a:r>
          </a:p>
        </p:txBody>
      </p:sp>
      <p:sp>
        <p:nvSpPr>
          <p:cNvPr id="8" name="文本框 7"/>
          <p:cNvSpPr txBox="1"/>
          <p:nvPr/>
        </p:nvSpPr>
        <p:spPr>
          <a:xfrm>
            <a:off x="467360" y="1369695"/>
            <a:ext cx="11082655" cy="4628774"/>
          </a:xfrm>
          <a:prstGeom prst="rect">
            <a:avLst/>
          </a:prstGeom>
          <a:noFill/>
        </p:spPr>
        <p:txBody>
          <a:bodyPr wrap="square" rtlCol="0" anchor="t">
            <a:noAutofit/>
          </a:bodyPr>
          <a:lstStyle/>
          <a:p>
            <a:pPr eaLnBrk="0" fontAlgn="base" hangingPunct="0">
              <a:spcBef>
                <a:spcPct val="0"/>
              </a:spcBef>
              <a:spcAft>
                <a:spcPct val="0"/>
              </a:spcAft>
            </a:pPr>
            <a:r>
              <a:rPr lang="zh-CN" altLang="en-US" sz="2000" b="1" dirty="0">
                <a:solidFill>
                  <a:srgbClr val="4747BA"/>
                </a:solidFill>
                <a:ea typeface="+mn-lt"/>
                <a:cs typeface="Times New Roman" panose="02020603050405020304" pitchFamily="18" charset="0"/>
                <a:sym typeface="+mn-ea"/>
              </a:rPr>
              <a:t>区域分配策略</a:t>
            </a:r>
            <a:endParaRPr lang="en-US" altLang="zh-CN" dirty="0">
              <a:solidFill>
                <a:srgbClr val="34495E"/>
              </a:solidFill>
              <a:latin typeface="Ubuntu" panose="020B0504030602030204" pitchFamily="34" charset="0"/>
              <a:sym typeface="+mn-ea"/>
            </a:endParaRPr>
          </a:p>
          <a:p>
            <a:pPr eaLnBrk="0" fontAlgn="base" hangingPunct="0">
              <a:lnSpc>
                <a:spcPct val="150000"/>
              </a:lnSpc>
              <a:spcBef>
                <a:spcPct val="0"/>
              </a:spcBef>
              <a:spcAft>
                <a:spcPct val="0"/>
              </a:spcAft>
            </a:pPr>
            <a:endParaRPr lang="en-US" altLang="zh-CN" dirty="0">
              <a:solidFill>
                <a:srgbClr val="34495E"/>
              </a:solidFill>
              <a:latin typeface="Ubuntu" panose="020B0504030602030204" pitchFamily="34" charset="0"/>
              <a:sym typeface="+mn-ea"/>
            </a:endParaRPr>
          </a:p>
          <a:p>
            <a:pPr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当一个</a:t>
            </a:r>
            <a:r>
              <a:rPr lang="en-US" altLang="zh-CN" dirty="0">
                <a:solidFill>
                  <a:srgbClr val="34495E"/>
                </a:solidFill>
                <a:latin typeface="Ubuntu" panose="020B0504030602030204" pitchFamily="34" charset="0"/>
                <a:sym typeface="+mn-ea"/>
              </a:rPr>
              <a:t>SST</a:t>
            </a:r>
            <a:r>
              <a:rPr lang="zh-CN" altLang="en-US" dirty="0">
                <a:solidFill>
                  <a:srgbClr val="34495E"/>
                </a:solidFill>
                <a:latin typeface="Ubuntu" panose="020B0504030602030204" pitchFamily="34" charset="0"/>
                <a:sym typeface="+mn-ea"/>
              </a:rPr>
              <a:t>到达，如何分配一个区域？</a:t>
            </a:r>
            <a:endParaRPr lang="zh-CN" altLang="en-US" dirty="0">
              <a:solidFill>
                <a:srgbClr val="34495E"/>
              </a:solidFill>
              <a:latin typeface="Ubuntu" panose="020B0504030602030204" pitchFamily="34" charset="0"/>
            </a:endParaRPr>
          </a:p>
          <a:p>
            <a:pPr indent="457200"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循环遍历所有活动区域，优先考虑将SSTable放入与其生命周期匹配的活动区域中。</a:t>
            </a:r>
          </a:p>
          <a:p>
            <a:pPr indent="457200"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如果找不到活动区域，它会尝试分配一个新区域。（它甚至会关闭一个活动区，来分配一个新区域给SSTable）</a:t>
            </a:r>
          </a:p>
          <a:p>
            <a:pPr indent="457200"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如果系统中没有空余的区域可以使用，它会寻找生命周期较长的区域，最后会寻找任何有足够空间的区域。</a:t>
            </a:r>
          </a:p>
          <a:p>
            <a:pPr indent="457200" eaLnBrk="0" fontAlgn="base" hangingPunct="0">
              <a:lnSpc>
                <a:spcPct val="150000"/>
              </a:lnSpc>
              <a:spcBef>
                <a:spcPct val="0"/>
              </a:spcBef>
              <a:spcAft>
                <a:spcPct val="0"/>
              </a:spcAft>
            </a:pPr>
            <a:r>
              <a:rPr lang="zh-CN" altLang="en-US" dirty="0">
                <a:solidFill>
                  <a:srgbClr val="34495E"/>
                </a:solidFill>
                <a:latin typeface="Ubuntu" panose="020B0504030602030204" pitchFamily="34" charset="0"/>
                <a:sym typeface="+mn-ea"/>
              </a:rPr>
              <a:t>如果仍然找不到，返回NULL，即没有找到合适的区域。</a:t>
            </a:r>
            <a:endParaRPr lang="en-US" altLang="zh-CN" dirty="0">
              <a:solidFill>
                <a:srgbClr val="34495E"/>
              </a:solidFill>
              <a:latin typeface="Ubuntu" panose="020B0504030602030204" pitchFamily="34" charset="0"/>
              <a:sym typeface="+mn-ea"/>
            </a:endParaRPr>
          </a:p>
          <a:p>
            <a:pPr indent="457200" eaLnBrk="0" fontAlgn="base" hangingPunct="0">
              <a:lnSpc>
                <a:spcPct val="150000"/>
              </a:lnSpc>
              <a:spcBef>
                <a:spcPct val="0"/>
              </a:spcBef>
              <a:spcAft>
                <a:spcPct val="0"/>
              </a:spcAft>
            </a:pPr>
            <a:endParaRPr lang="zh-CN" altLang="en-US" dirty="0">
              <a:solidFill>
                <a:srgbClr val="34495E"/>
              </a:solidFill>
              <a:latin typeface="Ubuntu" panose="020B0504030602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fd68cb81-96cb-4b63-9d56-4d2877e4c057"/>
  <p:tag name="COMMONDATA" val="eyJoZGlkIjoiYTA2MjAyN2RkOGM0YTljNjJhMjlhZWRlMDA3YmZjZ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1724</Words>
  <Application>Microsoft Office PowerPoint</Application>
  <PresentationFormat>宽屏</PresentationFormat>
  <Paragraphs>131</Paragraphs>
  <Slides>12</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_5b8b_4f53</vt:lpstr>
      <vt:lpstr>Ubuntu</vt:lpstr>
      <vt:lpstr>等线</vt:lpstr>
      <vt:lpstr>等线 Light</vt:lpstr>
      <vt:lpstr>Arial</vt:lpstr>
      <vt:lpstr>Cambria Math</vt:lpstr>
      <vt:lpstr>Constantia</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子淇 柳</cp:lastModifiedBy>
  <cp:revision>2829</cp:revision>
  <dcterms:created xsi:type="dcterms:W3CDTF">2019-02-21T08:55:00Z</dcterms:created>
  <dcterms:modified xsi:type="dcterms:W3CDTF">2024-10-29T12:24:21Z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65A6CB78243D48A083A0131B29BE5B9E_12</vt:lpwstr>
  </property>
  <property fmtid="{D5CDD505-2E9C-101B-9397-08002B2CF9AE}" pid="3" name="KSOProductBuildVer">
    <vt:lpwstr>2052-12.1.0.16417</vt:lpwstr>
  </property>
</Properties>
</file>