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sldIdLst>
    <p:sldId id="266" r:id="rId3"/>
    <p:sldId id="549" r:id="rId4"/>
    <p:sldId id="548" r:id="rId5"/>
    <p:sldId id="547" r:id="rId6"/>
    <p:sldId id="550" r:id="rId7"/>
    <p:sldId id="552" r:id="rId8"/>
    <p:sldId id="563" r:id="rId9"/>
    <p:sldId id="570" r:id="rId10"/>
    <p:sldId id="564" r:id="rId11"/>
    <p:sldId id="581" r:id="rId12"/>
    <p:sldId id="594" r:id="rId13"/>
    <p:sldId id="597" r:id="rId14"/>
    <p:sldId id="603" r:id="rId15"/>
    <p:sldId id="602" r:id="rId16"/>
    <p:sldId id="559" r:id="rId17"/>
    <p:sldId id="600" r:id="rId18"/>
    <p:sldId id="560" r:id="rId19"/>
    <p:sldId id="601"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21" autoAdjust="0"/>
    <p:restoredTop sz="75782" autoAdjust="0"/>
  </p:normalViewPr>
  <p:slideViewPr>
    <p:cSldViewPr snapToGrid="0">
      <p:cViewPr varScale="1">
        <p:scale>
          <a:sx n="59" d="100"/>
          <a:sy n="59" d="100"/>
        </p:scale>
        <p:origin x="6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3B35-3CCA-4E00-9C00-5A848D20FD36}"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9F179-00FA-45E7-87E4-75F23849A846}" type="slidenum">
              <a:rPr lang="zh-CN" altLang="en-US" smtClean="0"/>
              <a:t>‹#›</a:t>
            </a:fld>
            <a:endParaRPr lang="zh-CN" altLang="en-US"/>
          </a:p>
        </p:txBody>
      </p:sp>
    </p:spTree>
    <p:extLst>
      <p:ext uri="{BB962C8B-B14F-4D97-AF65-F5344CB8AC3E}">
        <p14:creationId xmlns:p14="http://schemas.microsoft.com/office/powerpoint/2010/main" val="3818197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usenix.org/system/files/osdi21-han.pdf"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www.usenix.org/system/files/atc22-bergman.pdf" TargetMode="External"/><Relationship Id="rId4" Type="http://schemas.openxmlformats.org/officeDocument/2006/relationships/hyperlink" Target="https://www.usenix.org/system/files/osdi23-min.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GB"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FF5570-FE69-4FDF-99DA-8CDE436443CD}" type="slidenum">
              <a:rPr kumimoji="0" lang="en-US" sz="1200" b="0" i="0" u="none" strike="noStrike" kern="1200" cap="none" spc="0" normalizeH="0" baseline="0" noProof="0" smtClean="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这样做还有一个好处</a:t>
            </a:r>
            <a:r>
              <a:rPr lang="en-US" altLang="zh-CN" sz="1200" dirty="0">
                <a:latin typeface="Constantia" panose="02030602050306030303" pitchFamily="18" charset="0"/>
              </a:rPr>
              <a:t> , </a:t>
            </a:r>
            <a:r>
              <a:rPr lang="zh-CN" altLang="en-US" sz="1200" dirty="0">
                <a:latin typeface="Constantia" panose="02030602050306030303" pitchFamily="18" charset="0"/>
              </a:rPr>
              <a:t>就是</a:t>
            </a:r>
            <a:r>
              <a:rPr lang="en-US" altLang="zh-CN" sz="1200" dirty="0">
                <a:latin typeface="Constantia" panose="02030602050306030303" pitchFamily="18" charset="0"/>
              </a:rPr>
              <a:t>SST</a:t>
            </a:r>
            <a:r>
              <a:rPr lang="zh-CN" altLang="en-US" sz="1200" dirty="0">
                <a:latin typeface="Constantia" panose="02030602050306030303" pitchFamily="18" charset="0"/>
              </a:rPr>
              <a:t>合并的时候也是从低向高合并</a:t>
            </a:r>
            <a:r>
              <a:rPr lang="en-US" altLang="zh-CN" sz="1200" dirty="0">
                <a:latin typeface="Constantia" panose="02030602050306030303" pitchFamily="18" charset="0"/>
              </a:rPr>
              <a:t>,  key</a:t>
            </a:r>
            <a:r>
              <a:rPr lang="zh-CN" altLang="en-US" sz="1200" dirty="0">
                <a:latin typeface="Constantia" panose="02030602050306030303" pitchFamily="18" charset="0"/>
              </a:rPr>
              <a:t>小的先合并</a:t>
            </a: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这个较大的数字意味着SSTables的生命周期较长，表明这些SSTables不太可能很快被更新或压缩。</a:t>
            </a:r>
          </a:p>
          <a:p>
            <a:pPr indent="0" algn="just">
              <a:spcAft>
                <a:spcPts val="1200"/>
              </a:spcAft>
              <a:buFont typeface="Arial" panose="020B0604020202020204" pitchFamily="34" charset="0"/>
              <a:buNone/>
            </a:pPr>
            <a:endParaRPr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字节的</a:t>
            </a:r>
            <a:r>
              <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Abase</a:t>
            </a: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产品</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1800" b="1" i="0" dirty="0">
              <a:solidFill>
                <a:srgbClr val="4747BA"/>
              </a:solidFill>
              <a:effectLst/>
              <a:latin typeface="Constantia" panose="02030602050306030303" pitchFamily="18" charset="0"/>
              <a:ea typeface="腾讯体 W3" panose="020C04030202040F0204" pitchFamily="34" charset="-122"/>
              <a:cs typeface="Times"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800" b="1" i="0" dirty="0">
                <a:solidFill>
                  <a:srgbClr val="333333"/>
                </a:solidFill>
                <a:effectLst/>
                <a:latin typeface="-apple-system"/>
              </a:rPr>
              <a:t>Abase2</a:t>
            </a:r>
            <a:r>
              <a:rPr lang="zh-CN" altLang="en-US" sz="2800" b="1" i="0" dirty="0">
                <a:solidFill>
                  <a:srgbClr val="333333"/>
                </a:solidFill>
                <a:effectLst/>
                <a:latin typeface="-apple-system"/>
              </a:rPr>
              <a:t>：字节跳动新一代高可用 </a:t>
            </a:r>
            <a:r>
              <a:rPr lang="en-US" altLang="zh-CN" sz="2800" b="1" i="0" dirty="0">
                <a:solidFill>
                  <a:srgbClr val="333333"/>
                </a:solidFill>
                <a:effectLst/>
                <a:latin typeface="-apple-system"/>
              </a:rPr>
              <a:t>NoSQL </a:t>
            </a:r>
            <a:r>
              <a:rPr lang="zh-CN" altLang="en-US" sz="2800" b="1" i="0" dirty="0">
                <a:solidFill>
                  <a:srgbClr val="333333"/>
                </a:solidFill>
                <a:effectLst/>
                <a:latin typeface="-apple-system"/>
              </a:rPr>
              <a:t>数据库 </a:t>
            </a:r>
            <a:endParaRPr lang="en-US" altLang="zh-CN" sz="2800" b="1"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i="0" dirty="0">
                <a:solidFill>
                  <a:srgbClr val="333333"/>
                </a:solidFill>
                <a:effectLst/>
                <a:latin typeface="-apple-system"/>
              </a:rPr>
              <a:t>https://www.51cto.com/article/709845.html</a:t>
            </a:r>
            <a:endParaRPr lang="zh-CN" altLang="en-US" sz="1800" b="1" i="0" dirty="0">
              <a:solidFill>
                <a:srgbClr val="333333"/>
              </a:solidFill>
              <a:effectLst/>
              <a:latin typeface="-apple-system"/>
            </a:endParaRPr>
          </a:p>
          <a:p>
            <a:pPr algn="l"/>
            <a:endParaRPr lang="en-US" altLang="zh-CN" sz="1800" b="0" i="0" dirty="0">
              <a:solidFill>
                <a:srgbClr val="222222"/>
              </a:solidFill>
              <a:effectLst/>
              <a:latin typeface="PingFangSC-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b="0" i="0" dirty="0">
                <a:solidFill>
                  <a:srgbClr val="222222"/>
                </a:solidFill>
                <a:effectLst/>
                <a:latin typeface="PingFangSC-Regular"/>
              </a:rPr>
              <a:t>单体数据库，</a:t>
            </a:r>
            <a:r>
              <a:rPr lang="en-US" altLang="zh-CN" sz="1800" b="0" i="0" dirty="0" err="1">
                <a:solidFill>
                  <a:srgbClr val="222222"/>
                </a:solidFill>
                <a:effectLst/>
                <a:latin typeface="PingFangSC-Regular"/>
              </a:rPr>
              <a:t>Terarkdb</a:t>
            </a:r>
            <a:r>
              <a:rPr lang="en-US" altLang="zh-CN" sz="1800" b="0" i="0" dirty="0">
                <a:solidFill>
                  <a:srgbClr val="222222"/>
                </a:solidFill>
                <a:effectLst/>
                <a:latin typeface="PingFangSC-Regular"/>
              </a:rPr>
              <a:t> </a:t>
            </a:r>
            <a:r>
              <a:rPr lang="zh-CN" altLang="en-US" sz="1800" b="0" i="0" dirty="0">
                <a:solidFill>
                  <a:srgbClr val="222222"/>
                </a:solidFill>
                <a:effectLst/>
                <a:latin typeface="PingFangSC-Regular"/>
              </a:rPr>
              <a:t>，</a:t>
            </a:r>
            <a:r>
              <a:rPr lang="zh-CN" altLang="en-US" sz="2800" b="0" i="0" dirty="0">
                <a:solidFill>
                  <a:srgbClr val="333333"/>
                </a:solidFill>
                <a:effectLst/>
                <a:latin typeface="PingFangSC-Regular"/>
              </a:rPr>
              <a:t>向上承接分布式团队业务，</a:t>
            </a:r>
            <a:r>
              <a:rPr lang="zh-CN" altLang="en-US" sz="1800" b="0" i="0" dirty="0">
                <a:solidFill>
                  <a:srgbClr val="222222"/>
                </a:solidFill>
                <a:effectLst/>
                <a:latin typeface="PingFangSC-Regular"/>
              </a:rPr>
              <a:t>向下使用 </a:t>
            </a:r>
            <a:r>
              <a:rPr lang="en-US" altLang="zh-CN" sz="1800" b="0" i="0" dirty="0">
                <a:solidFill>
                  <a:srgbClr val="222222"/>
                </a:solidFill>
                <a:effectLst/>
                <a:latin typeface="PingFangSC-Regular"/>
              </a:rPr>
              <a:t>SSD+ZNS+DPU</a:t>
            </a:r>
            <a:r>
              <a:rPr lang="zh-CN" altLang="en-US" sz="1800" b="0" i="0" dirty="0">
                <a:solidFill>
                  <a:srgbClr val="222222"/>
                </a:solidFill>
                <a:effectLst/>
                <a:latin typeface="PingFangSC-Regular"/>
              </a:rPr>
              <a:t>，</a:t>
            </a:r>
            <a:r>
              <a:rPr lang="en-US" altLang="zh-CN" sz="1800" b="0" i="0" dirty="0">
                <a:solidFill>
                  <a:srgbClr val="222222"/>
                </a:solidFill>
                <a:effectLst/>
                <a:latin typeface="PingFangSC-Regular"/>
              </a:rPr>
              <a:t>22</a:t>
            </a:r>
            <a:r>
              <a:rPr lang="zh-CN" altLang="en-US" sz="1800" b="0" i="0" dirty="0">
                <a:solidFill>
                  <a:srgbClr val="222222"/>
                </a:solidFill>
                <a:effectLst/>
                <a:latin typeface="PingFangSC-Regular"/>
              </a:rPr>
              <a:t>年中旬提交的关于</a:t>
            </a:r>
            <a:r>
              <a:rPr lang="en-US" altLang="zh-CN" sz="1800" b="0" i="0" dirty="0">
                <a:solidFill>
                  <a:srgbClr val="222222"/>
                </a:solidFill>
                <a:effectLst/>
                <a:latin typeface="PingFangSC-Regular"/>
              </a:rPr>
              <a:t>ZNS</a:t>
            </a:r>
            <a:r>
              <a:rPr lang="zh-CN" altLang="en-US" sz="1800" b="0" i="0" dirty="0">
                <a:solidFill>
                  <a:srgbClr val="222222"/>
                </a:solidFill>
                <a:effectLst/>
                <a:latin typeface="PingFangSC-Regular"/>
              </a:rPr>
              <a:t>的代码</a:t>
            </a:r>
            <a:endPar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https://www.nowcoder.com/discuss/375095020267872256</a:t>
            </a: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2800" b="1" i="0" dirty="0">
                <a:solidFill>
                  <a:srgbClr val="0052FF"/>
                </a:solidFill>
                <a:effectLst/>
                <a:latin typeface="system-ui"/>
              </a:rPr>
              <a:t>做了一个很奇怪的硬件改进</a:t>
            </a:r>
            <a:r>
              <a:rPr lang="en-US" altLang="zh-CN" sz="2800" b="1" i="0" dirty="0">
                <a:solidFill>
                  <a:srgbClr val="0052FF"/>
                </a:solidFill>
                <a:effectLst/>
                <a:latin typeface="system-ui"/>
              </a:rPr>
              <a:t>,</a:t>
            </a:r>
            <a:r>
              <a:rPr lang="zh-CN" altLang="en-US" sz="2800" b="1" i="0" dirty="0">
                <a:solidFill>
                  <a:srgbClr val="0052FF"/>
                </a:solidFill>
                <a:effectLst/>
                <a:latin typeface="system-ui"/>
              </a:rPr>
              <a:t>要支持写入数据最后一个</a:t>
            </a:r>
            <a:r>
              <a:rPr lang="en-US" altLang="zh-CN" sz="2800" b="1" i="0" dirty="0">
                <a:solidFill>
                  <a:srgbClr val="0052FF"/>
                </a:solidFill>
                <a:effectLst/>
                <a:latin typeface="system-ui"/>
              </a:rPr>
              <a:t>LBA overwrite</a:t>
            </a:r>
            <a:r>
              <a:rPr lang="zh-CN" altLang="en-US" sz="2800" b="1" i="0" dirty="0">
                <a:solidFill>
                  <a:srgbClr val="0052FF"/>
                </a:solidFill>
                <a:effectLst/>
                <a:latin typeface="system-ui"/>
              </a:rPr>
              <a:t>覆盖写，优化</a:t>
            </a:r>
            <a:r>
              <a:rPr lang="en-US" altLang="zh-CN" sz="2800" b="1" i="0" dirty="0">
                <a:solidFill>
                  <a:srgbClr val="0052FF"/>
                </a:solidFill>
                <a:effectLst/>
                <a:latin typeface="system-ui"/>
              </a:rPr>
              <a:t>NAND</a:t>
            </a:r>
            <a:r>
              <a:rPr lang="zh-CN" altLang="en-US" sz="2800" b="1" i="0" dirty="0">
                <a:solidFill>
                  <a:srgbClr val="0052FF"/>
                </a:solidFill>
                <a:effectLst/>
                <a:latin typeface="system-ui"/>
              </a:rPr>
              <a:t>存储空间，最终降低写放大</a:t>
            </a:r>
            <a:endParaRPr lang="en-US" altLang="zh-CN" sz="1800" b="1" i="0" kern="100" dirty="0">
              <a:solidFill>
                <a:srgbClr val="0052F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郭宽？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各类存储系统，尤其是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花费了大量的精力进行写放大的优化，但即便是 </a:t>
            </a:r>
            <a:r>
              <a:rPr lang="en-US" altLang="zh-CN" sz="4000" b="0" i="0" dirty="0">
                <a:solidFill>
                  <a:srgbClr val="191B1F"/>
                </a:solidFill>
                <a:effectLst/>
                <a:latin typeface="-apple-system"/>
              </a:rPr>
              <a:t>LSM </a:t>
            </a:r>
            <a:r>
              <a:rPr lang="zh-CN" altLang="en-US" sz="4000" b="0" i="0" dirty="0">
                <a:solidFill>
                  <a:srgbClr val="191B1F"/>
                </a:solidFill>
                <a:effectLst/>
                <a:latin typeface="-apple-system"/>
              </a:rPr>
              <a:t>写放大降低到 </a:t>
            </a:r>
            <a:r>
              <a:rPr lang="en-US" altLang="zh-CN" sz="4000" b="0" i="0" dirty="0">
                <a:solidFill>
                  <a:srgbClr val="191B1F"/>
                </a:solidFill>
                <a:effectLst/>
                <a:latin typeface="-apple-system"/>
              </a:rPr>
              <a:t>5</a:t>
            </a:r>
            <a:r>
              <a:rPr lang="zh-CN" altLang="en-US" sz="4000" b="0" i="0" dirty="0">
                <a:solidFill>
                  <a:srgbClr val="191B1F"/>
                </a:solidFill>
                <a:effectLst/>
                <a:latin typeface="-apple-system"/>
              </a:rPr>
              <a:t>，</a:t>
            </a:r>
            <a:r>
              <a:rPr lang="en-US" altLang="zh-CN" sz="4000" b="0" i="0" dirty="0">
                <a:solidFill>
                  <a:srgbClr val="191B1F"/>
                </a:solidFill>
                <a:effectLst/>
                <a:latin typeface="-apple-system"/>
              </a:rPr>
              <a:t>SSD </a:t>
            </a:r>
            <a:r>
              <a:rPr lang="zh-CN" altLang="en-US" sz="4000" b="0" i="0" dirty="0">
                <a:solidFill>
                  <a:srgbClr val="191B1F"/>
                </a:solidFill>
                <a:effectLst/>
                <a:latin typeface="-apple-system"/>
              </a:rPr>
              <a:t>自身的写放大通常也有 </a:t>
            </a:r>
            <a:r>
              <a:rPr lang="en-US" altLang="zh-CN" sz="4000" b="0" i="0" dirty="0">
                <a:solidFill>
                  <a:srgbClr val="191B1F"/>
                </a:solidFill>
                <a:effectLst/>
                <a:latin typeface="-apple-system"/>
              </a:rPr>
              <a:t>3 </a:t>
            </a:r>
            <a:r>
              <a:rPr lang="zh-CN" altLang="en-US" sz="4000" b="0" i="0" dirty="0">
                <a:solidFill>
                  <a:srgbClr val="191B1F"/>
                </a:solidFill>
                <a:effectLst/>
                <a:latin typeface="-apple-system"/>
              </a:rPr>
              <a:t>倍，综合写放大还是 </a:t>
            </a:r>
            <a:r>
              <a:rPr lang="en-US" altLang="zh-CN" sz="4000" b="0" i="0" dirty="0">
                <a:solidFill>
                  <a:srgbClr val="191B1F"/>
                </a:solidFill>
                <a:effectLst/>
                <a:latin typeface="-apple-system"/>
              </a:rPr>
              <a:t>15 </a:t>
            </a:r>
            <a:r>
              <a:rPr lang="zh-CN" altLang="en-US" sz="4000" b="0" i="0" dirty="0">
                <a:solidFill>
                  <a:srgbClr val="191B1F"/>
                </a:solidFill>
                <a:effectLst/>
                <a:latin typeface="-apple-system"/>
              </a:rPr>
              <a:t>倍之多。</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4000" b="0" i="0" dirty="0">
              <a:solidFill>
                <a:srgbClr val="191B1F"/>
              </a:solidFill>
              <a:effectLst/>
              <a:latin typeface="-apple-system"/>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4000" b="0" i="0" dirty="0">
                <a:solidFill>
                  <a:srgbClr val="191B1F"/>
                </a:solidFill>
                <a:effectLst/>
                <a:latin typeface="-apple-system"/>
              </a:rPr>
              <a:t>预测未来硬件的发展趋势是非常，</a:t>
            </a: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lang="en-US" altLang="zh-CN" sz="2800" b="1" i="0" dirty="0">
              <a:solidFill>
                <a:srgbClr val="333333"/>
              </a:solidFill>
              <a:effectLst/>
              <a:latin typeface="HelveticaNeue Regular"/>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已有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研究</a:t>
            </a:r>
            <a:r>
              <a:rPr lang="en-US" altLang="zh-CN" sz="2800" b="1" i="0" dirty="0" err="1">
                <a:solidFill>
                  <a:srgbClr val="333333"/>
                </a:solidFill>
                <a:effectLst/>
                <a:latin typeface="HelveticaNeue Regular"/>
              </a:rPr>
              <a:t>ZonedStore</a:t>
            </a:r>
            <a:r>
              <a:rPr lang="en-US" altLang="zh-CN" sz="2800" b="1" i="0" dirty="0">
                <a:solidFill>
                  <a:srgbClr val="333333"/>
                </a:solidFill>
                <a:effectLst/>
                <a:latin typeface="HelveticaNeue Regular"/>
              </a:rPr>
              <a:t>: A Concurrent ZNS-Aware Cache System for Cloud Data Storage</a:t>
            </a: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055313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315404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3818044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2317355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在推广初期，为了向下兼容，做了太多妥协，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目前，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单盘容量，寿命都不能满足数据中心的需求</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对于程序来讲，写放大就是写了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的数据，造成了</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1.5TB</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的硬盘磨损。</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ZNS</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可以视为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OC 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的一种工业实现。</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单盘大容量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SSD</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&gt;7.6T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）一方面，溢价，很贵；另一方面，一般都使用</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646977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相较于现有在</a:t>
            </a:r>
            <a:r>
              <a:rPr lang="en-US" altLang="zh-CN" sz="1800" kern="100" dirty="0">
                <a:effectLst/>
                <a:latin typeface="Times New Roman" panose="02020603050405020304" pitchFamily="18" charset="0"/>
                <a:ea typeface="宋体" panose="02010600030101010101" pitchFamily="2" charset="-122"/>
              </a:rPr>
              <a:t>QEMU</a:t>
            </a:r>
            <a:r>
              <a:rPr lang="en-US" altLang="zh-CN" sz="1800" kern="100" baseline="300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FEMU</a:t>
            </a:r>
            <a:r>
              <a:rPr lang="en-US" altLang="zh-CN" sz="1800" kern="100" baseline="300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等模拟器上的工作，</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此工作能展示</a:t>
            </a:r>
            <a:r>
              <a:rPr lang="en-US" altLang="zh-CN" sz="1800" kern="100" dirty="0">
                <a:effectLst/>
                <a:latin typeface="Times New Roman" panose="02020603050405020304" pitchFamily="18" charset="0"/>
                <a:ea typeface="宋体" panose="02010600030101010101" pitchFamily="2" charset="-122"/>
              </a:rPr>
              <a:t>ZNS SSD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在不同的真实场景下的性能表现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相较于西数已有的基于真实设备（</a:t>
            </a:r>
            <a:r>
              <a:rPr lang="en-US" altLang="zh-CN" sz="1200" dirty="0">
                <a:latin typeface="Constantia" panose="02030602050306030303" pitchFamily="18" charset="0"/>
              </a:rPr>
              <a:t>ZN540</a:t>
            </a:r>
            <a:r>
              <a:rPr lang="zh-CN" altLang="en-US" sz="1200" dirty="0">
                <a:latin typeface="Constantia" panose="02030602050306030303" pitchFamily="18" charset="0"/>
              </a:rPr>
              <a:t>）的工作，我们使用浪潮提供的最新</a:t>
            </a:r>
            <a:r>
              <a:rPr lang="en-US" altLang="zh-CN" sz="1200" dirty="0">
                <a:latin typeface="Constantia" panose="02030602050306030303" pitchFamily="18" charset="0"/>
              </a:rPr>
              <a:t>ZNS</a:t>
            </a:r>
            <a:r>
              <a:rPr lang="zh-CN" altLang="en-US" sz="1200" dirty="0">
                <a:latin typeface="Constantia" panose="02030602050306030303" pitchFamily="18" charset="0"/>
              </a:rPr>
              <a:t>盘，一方面，其介质选用更好的</a:t>
            </a:r>
            <a:r>
              <a:rPr lang="en-US" altLang="zh-CN" sz="1200" dirty="0">
                <a:latin typeface="Constantia" panose="02030602050306030303" pitchFamily="18" charset="0"/>
              </a:rPr>
              <a:t>TLC</a:t>
            </a:r>
            <a:r>
              <a:rPr lang="zh-CN" altLang="en-US" sz="1200" dirty="0">
                <a:latin typeface="Constantia" panose="02030602050306030303" pitchFamily="18" charset="0"/>
              </a:rPr>
              <a:t>颗粒</a:t>
            </a:r>
            <a:r>
              <a:rPr lang="en-US" altLang="zh-CN" sz="1200" dirty="0">
                <a:latin typeface="Constantia" panose="02030602050306030303" pitchFamily="18" charset="0"/>
              </a:rPr>
              <a:t>(</a:t>
            </a:r>
            <a:r>
              <a:rPr lang="zh-CN" altLang="en-US" sz="1200" dirty="0">
                <a:latin typeface="Constantia" panose="02030602050306030303" pitchFamily="18" charset="0"/>
              </a:rPr>
              <a:t>西数是</a:t>
            </a:r>
            <a:r>
              <a:rPr lang="en-US" altLang="zh-CN" sz="1200" dirty="0">
                <a:latin typeface="Constantia" panose="02030602050306030303" pitchFamily="18" charset="0"/>
              </a:rPr>
              <a:t>QLC</a:t>
            </a:r>
            <a:r>
              <a:rPr lang="zh-CN" altLang="en-US" sz="1200" dirty="0">
                <a:latin typeface="Constantia" panose="02030602050306030303" pitchFamily="18" charset="0"/>
              </a:rPr>
              <a:t>颗粒）；另一方面，关键参数上有区别，例如已知的，</a:t>
            </a:r>
            <a:r>
              <a:rPr lang="en-US" altLang="zh-CN" sz="1200" dirty="0">
                <a:latin typeface="Constantia" panose="02030602050306030303" pitchFamily="18" charset="0"/>
              </a:rPr>
              <a:t>zone size 2GB-&gt;1.4GB</a:t>
            </a:r>
            <a:r>
              <a:rPr lang="zh-CN" altLang="en-US" sz="1200" dirty="0">
                <a:latin typeface="Constantia" panose="02030602050306030303" pitchFamily="18" charset="0"/>
              </a:rPr>
              <a:t>，最大带宽也更大。</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596265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具体的设计思想，和带来的优势</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en-US" altLang="zh-CN" sz="1200" dirty="0"/>
              <a:t>ZNS</a:t>
            </a:r>
            <a:r>
              <a:rPr lang="zh-CN" altLang="en-US" sz="1200" dirty="0"/>
              <a:t>把原本</a:t>
            </a:r>
            <a:r>
              <a:rPr lang="en-US" altLang="zh-CN" sz="1200" dirty="0"/>
              <a:t>FTL</a:t>
            </a:r>
            <a:r>
              <a:rPr lang="zh-CN" altLang="en-US" sz="1200" dirty="0"/>
              <a:t>的工作丢给了主机</a:t>
            </a:r>
            <a:r>
              <a:rPr lang="en-US" altLang="zh-CN" sz="1200" dirty="0"/>
              <a:t>,”</a:t>
            </a:r>
            <a:r>
              <a:rPr lang="zh-CN" altLang="en-US" sz="1200" dirty="0"/>
              <a:t>增加了主机端的开销</a:t>
            </a:r>
            <a:r>
              <a:rPr lang="en-US" altLang="zh-CN" sz="1200" dirty="0"/>
              <a:t>”</a:t>
            </a: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实际上，适配成本才是</a:t>
            </a:r>
            <a:r>
              <a:rPr lang="en-US" altLang="zh-CN" sz="1200" dirty="0"/>
              <a:t>ZNS</a:t>
            </a:r>
            <a:r>
              <a:rPr lang="zh-CN" altLang="en-US" sz="1200" dirty="0"/>
              <a:t>的主要缺点。（但是</a:t>
            </a:r>
            <a:r>
              <a:rPr lang="en-US" altLang="zh-CN" sz="1200" dirty="0"/>
              <a:t>IO</a:t>
            </a:r>
            <a:r>
              <a:rPr lang="zh-CN" altLang="en-US" sz="1200" dirty="0"/>
              <a:t>本来也是要做策略的，有了</a:t>
            </a:r>
            <a:r>
              <a:rPr lang="en-US" altLang="zh-CN" sz="1200" dirty="0"/>
              <a:t>ZNS</a:t>
            </a:r>
            <a:r>
              <a:rPr lang="zh-CN" altLang="en-US" sz="1200" dirty="0"/>
              <a:t>，可以直接在物理地址上做；</a:t>
            </a:r>
            <a:r>
              <a:rPr lang="en-US" altLang="zh-CN" sz="1200" dirty="0" err="1"/>
              <a:t>ZenFS</a:t>
            </a:r>
            <a:r>
              <a:rPr lang="zh-CN" altLang="en-US" sz="1200" dirty="0"/>
              <a:t>的代码量也只有几千行）</a:t>
            </a: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endParaRPr lang="en-US" altLang="zh-CN" sz="1200" dirty="0"/>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defRPr/>
            </a:pPr>
            <a:r>
              <a:rPr lang="zh-CN" altLang="en-US" sz="1200" dirty="0"/>
              <a:t>尽管</a:t>
            </a:r>
            <a:r>
              <a:rPr lang="en-US" altLang="zh-CN" sz="1200" dirty="0"/>
              <a:t>HFTL</a:t>
            </a:r>
            <a:r>
              <a:rPr lang="zh-CN" altLang="en-US" sz="1200" dirty="0"/>
              <a:t>的职责较</a:t>
            </a:r>
            <a:r>
              <a:rPr lang="en-US" altLang="zh-CN" sz="1200" dirty="0"/>
              <a:t>SSD FTL</a:t>
            </a:r>
            <a:r>
              <a:rPr lang="zh-CN" altLang="en-US" sz="1200" dirty="0"/>
              <a:t>小，但它必须管理其对</a:t>
            </a:r>
            <a:r>
              <a:rPr lang="en-US" altLang="zh-CN" sz="1200" dirty="0"/>
              <a:t>CPU</a:t>
            </a:r>
            <a:r>
              <a:rPr lang="zh-CN" altLang="en-US" sz="1200" dirty="0"/>
              <a:t>和</a:t>
            </a:r>
            <a:r>
              <a:rPr lang="en-US" altLang="zh-CN" sz="1200" dirty="0"/>
              <a:t>DRAM</a:t>
            </a:r>
            <a:r>
              <a:rPr lang="zh-CN" altLang="en-US" sz="1200" dirty="0"/>
              <a:t>资源的使用，因为这些资源与主机应用共享。</a:t>
            </a:r>
            <a:r>
              <a:rPr lang="en-US" altLang="zh-CN" sz="1200" dirty="0"/>
              <a:t>HFTL</a:t>
            </a:r>
            <a:r>
              <a:rPr lang="zh-CN" altLang="en-US" sz="1200" dirty="0"/>
              <a:t>简化了与主机端信息的整合，增强了数据放置和垃圾回收的控制，并向应用程序提供传统块接口。目前，例如</a:t>
            </a:r>
            <a:r>
              <a:rPr lang="en-US" altLang="zh-CN" sz="1200" dirty="0"/>
              <a:t>dm-zoned</a:t>
            </a:r>
            <a:r>
              <a:rPr lang="zh-CN" altLang="en-US" sz="1200" dirty="0"/>
              <a:t>、</a:t>
            </a:r>
            <a:r>
              <a:rPr lang="en-US" altLang="zh-CN" sz="1200" dirty="0"/>
              <a:t>dm-zap</a:t>
            </a:r>
            <a:r>
              <a:rPr lang="zh-CN" altLang="en-US" sz="1200" dirty="0"/>
              <a:t>、</a:t>
            </a:r>
            <a:r>
              <a:rPr lang="en-US" altLang="zh-CN" sz="1200" dirty="0" err="1"/>
              <a:t>pblk</a:t>
            </a:r>
            <a:r>
              <a:rPr lang="zh-CN" altLang="en-US" sz="1200" dirty="0"/>
              <a:t>和</a:t>
            </a:r>
            <a:r>
              <a:rPr lang="en-US" altLang="zh-CN" sz="1200" dirty="0"/>
              <a:t>SPDK</a:t>
            </a:r>
            <a:r>
              <a:rPr lang="zh-CN" altLang="en-US" sz="1200" dirty="0"/>
              <a:t>的</a:t>
            </a:r>
            <a:r>
              <a:rPr lang="en-US" altLang="zh-CN" sz="1200" dirty="0"/>
              <a:t>FTL</a:t>
            </a:r>
            <a:r>
              <a:rPr lang="zh-CN" altLang="en-US" sz="1200" dirty="0"/>
              <a:t>等工作显示了</a:t>
            </a:r>
            <a:r>
              <a:rPr lang="en-US" altLang="zh-CN" sz="1200" dirty="0"/>
              <a:t>HFTL</a:t>
            </a:r>
            <a:r>
              <a:rPr lang="zh-CN" altLang="en-US" sz="1200" dirty="0"/>
              <a:t>的可行性和应用性，但目前只有</a:t>
            </a:r>
            <a:r>
              <a:rPr lang="en-US" altLang="zh-CN" sz="1200" dirty="0"/>
              <a:t>dm-zap</a:t>
            </a:r>
            <a:r>
              <a:rPr lang="zh-CN" altLang="en-US" sz="1200" dirty="0"/>
              <a:t>支持</a:t>
            </a:r>
            <a:r>
              <a:rPr lang="en-US" altLang="zh-CN" sz="1200" dirty="0"/>
              <a:t>ZNS SSD</a:t>
            </a:r>
            <a:r>
              <a:rPr lang="zh-CN" altLang="en-US" sz="1200" dirty="0"/>
              <a:t>。</a:t>
            </a:r>
            <a:endParaRPr lang="en-US" altLang="zh-CN" sz="1200" dirty="0"/>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44C06-F784-6DAC-1915-581C78B29FA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53368A4-1A7A-C906-7C38-A1F35E2C25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6F6428-B0C6-CE8A-CAFE-80B3EE0C2A1F}"/>
              </a:ext>
            </a:extLst>
          </p:cNvPr>
          <p:cNvSpPr>
            <a:spLocks noGrp="1"/>
          </p:cNvSpPr>
          <p:nvPr>
            <p:ph type="body" idx="1"/>
          </p:nvPr>
        </p:nvSpPr>
        <p:spPr/>
        <p:txBody>
          <a:bodyPr/>
          <a:lstStyle/>
          <a:p>
            <a:pPr indent="0" algn="just">
              <a:spcAft>
                <a:spcPts val="1200"/>
              </a:spcAft>
              <a:buFont typeface="Arial" panose="020B0604020202020204" pitchFamily="34" charset="0"/>
              <a:buNone/>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相较于现有在</a:t>
            </a:r>
            <a:r>
              <a:rPr lang="en-US" altLang="zh-CN" sz="1800" kern="100" dirty="0">
                <a:effectLst/>
                <a:latin typeface="Times New Roman" panose="02020603050405020304" pitchFamily="18" charset="0"/>
                <a:ea typeface="宋体" panose="02010600030101010101" pitchFamily="2" charset="-122"/>
              </a:rPr>
              <a:t>QEMU</a:t>
            </a:r>
            <a:r>
              <a:rPr lang="en-US" altLang="zh-CN" sz="1800" kern="100" baseline="300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FEMU</a:t>
            </a:r>
            <a:r>
              <a:rPr lang="en-US" altLang="zh-CN" sz="1800" kern="100" baseline="300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等模拟器上的工作，</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此工作能展示</a:t>
            </a:r>
            <a:r>
              <a:rPr lang="en-US" altLang="zh-CN" sz="1800" kern="100" dirty="0">
                <a:effectLst/>
                <a:latin typeface="Times New Roman" panose="02020603050405020304" pitchFamily="18" charset="0"/>
                <a:ea typeface="宋体" panose="02010600030101010101" pitchFamily="2" charset="-122"/>
              </a:rPr>
              <a:t>ZNS SSD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在不同的真实场景下的性能表现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相较于西数已有的基于真实设备（</a:t>
            </a:r>
            <a:r>
              <a:rPr lang="en-US" altLang="zh-CN" sz="1200" dirty="0">
                <a:latin typeface="Constantia" panose="02030602050306030303" pitchFamily="18" charset="0"/>
              </a:rPr>
              <a:t>ZN540</a:t>
            </a:r>
            <a:r>
              <a:rPr lang="zh-CN" altLang="en-US" sz="1200" dirty="0">
                <a:latin typeface="Constantia" panose="02030602050306030303" pitchFamily="18" charset="0"/>
              </a:rPr>
              <a:t>）的工作，我们使用浪潮提供的最新</a:t>
            </a:r>
            <a:r>
              <a:rPr lang="en-US" altLang="zh-CN" sz="1200" dirty="0">
                <a:latin typeface="Constantia" panose="02030602050306030303" pitchFamily="18" charset="0"/>
              </a:rPr>
              <a:t>ZNS</a:t>
            </a:r>
            <a:r>
              <a:rPr lang="zh-CN" altLang="en-US" sz="1200" dirty="0">
                <a:latin typeface="Constantia" panose="02030602050306030303" pitchFamily="18" charset="0"/>
              </a:rPr>
              <a:t>盘，一方面，其介质选用更好的</a:t>
            </a:r>
            <a:r>
              <a:rPr lang="en-US" altLang="zh-CN" sz="1200" dirty="0">
                <a:latin typeface="Constantia" panose="02030602050306030303" pitchFamily="18" charset="0"/>
              </a:rPr>
              <a:t>TLC</a:t>
            </a:r>
            <a:r>
              <a:rPr lang="zh-CN" altLang="en-US" sz="1200" dirty="0">
                <a:latin typeface="Constantia" panose="02030602050306030303" pitchFamily="18" charset="0"/>
              </a:rPr>
              <a:t>颗粒</a:t>
            </a:r>
            <a:r>
              <a:rPr lang="en-US" altLang="zh-CN" sz="1200" dirty="0">
                <a:latin typeface="Constantia" panose="02030602050306030303" pitchFamily="18" charset="0"/>
              </a:rPr>
              <a:t>(</a:t>
            </a:r>
            <a:r>
              <a:rPr lang="zh-CN" altLang="en-US" sz="1200" dirty="0">
                <a:latin typeface="Constantia" panose="02030602050306030303" pitchFamily="18" charset="0"/>
              </a:rPr>
              <a:t>西数是</a:t>
            </a:r>
            <a:r>
              <a:rPr lang="en-US" altLang="zh-CN" sz="1200" dirty="0">
                <a:latin typeface="Constantia" panose="02030602050306030303" pitchFamily="18" charset="0"/>
              </a:rPr>
              <a:t>QLC</a:t>
            </a:r>
            <a:r>
              <a:rPr lang="zh-CN" altLang="en-US" sz="1200" dirty="0">
                <a:latin typeface="Constantia" panose="02030602050306030303" pitchFamily="18" charset="0"/>
              </a:rPr>
              <a:t>颗粒）；另一方面，关键参数上有区别，例如已知的，</a:t>
            </a:r>
            <a:r>
              <a:rPr lang="en-US" altLang="zh-CN" sz="1200" dirty="0">
                <a:latin typeface="Constantia" panose="02030602050306030303" pitchFamily="18" charset="0"/>
              </a:rPr>
              <a:t>zone size 2GB-&gt;1.4GB</a:t>
            </a:r>
            <a:r>
              <a:rPr lang="zh-CN" altLang="en-US" sz="1200" dirty="0">
                <a:latin typeface="Constantia" panose="02030602050306030303" pitchFamily="18" charset="0"/>
              </a:rPr>
              <a:t>，最大带宽也更大。</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a:extLst>
              <a:ext uri="{FF2B5EF4-FFF2-40B4-BE49-F238E27FC236}">
                <a16:creationId xmlns:a16="http://schemas.microsoft.com/office/drawing/2014/main" id="{DB1DAFFE-4908-88CA-8C3E-9E3DEFD08EB3}"/>
              </a:ext>
            </a:extLst>
          </p:cNvPr>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96056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200" dirty="0">
                <a:latin typeface="Constantia" panose="02030602050306030303" pitchFamily="18" charset="0"/>
              </a:rPr>
              <a:t>其中比较有意义，简单高效的就是 端到端应用，为特定存储引擎做适配</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3"/>
              </a:rPr>
              <a:t>https://www.usenix.org/system/files/osdi21-han.pdf</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4"/>
              </a:rPr>
              <a:t>https://www.usenix.org/system/files/osdi23-min.pdf</a:t>
            </a:r>
            <a:endParaRPr lang="en-US" altLang="zh-CN"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endParaRPr lang="en-US" altLang="zh-CN" sz="1200" b="1" i="0" u="none" strike="noStrike" dirty="0">
              <a:solidFill>
                <a:srgbClr val="42B983"/>
              </a:solidFill>
              <a:effectLst/>
              <a:latin typeface="Ubuntu" panose="020B0504030602030204" pitchFamily="34" charset="0"/>
            </a:endParaRPr>
          </a:p>
          <a:p>
            <a:pPr indent="0" algn="just">
              <a:spcAft>
                <a:spcPts val="1200"/>
              </a:spcAft>
              <a:buFont typeface="Arial" panose="020B0604020202020204" pitchFamily="34" charset="0"/>
              <a:buNone/>
            </a:pPr>
            <a:r>
              <a:rPr lang="en-US" altLang="zh-CN" b="1" i="0" u="none" strike="noStrike" dirty="0">
                <a:solidFill>
                  <a:srgbClr val="42B983"/>
                </a:solidFill>
                <a:effectLst/>
                <a:latin typeface="Ubuntu" panose="020B0504030602030204" pitchFamily="34" charset="0"/>
                <a:hlinkClick r:id="rId5"/>
              </a:rPr>
              <a:t>https://www.usenix.org/system/files/atc22-bergman.pdf</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2413430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err="1">
                <a:latin typeface="Constantia" panose="02030602050306030303" pitchFamily="18" charset="0"/>
              </a:rPr>
              <a:t>ZenFS</a:t>
            </a:r>
            <a:r>
              <a:rPr lang="zh-CN" altLang="en-US" sz="1200" dirty="0">
                <a:latin typeface="Constantia" panose="02030602050306030303" pitchFamily="18" charset="0"/>
              </a:rPr>
              <a:t> 使得 </a:t>
            </a:r>
            <a:r>
              <a:rPr lang="en-US" altLang="zh-CN" sz="1200" dirty="0" err="1">
                <a:latin typeface="Constantia" panose="02030602050306030303" pitchFamily="18" charset="0"/>
              </a:rPr>
              <a:t>RocksDB</a:t>
            </a:r>
            <a:r>
              <a:rPr lang="zh-CN" altLang="en-US" sz="1200" dirty="0">
                <a:latin typeface="Constantia" panose="02030602050306030303" pitchFamily="18" charset="0"/>
              </a:rPr>
              <a:t> 适配</a:t>
            </a:r>
            <a:r>
              <a:rPr lang="en-US" altLang="zh-CN" sz="1200" dirty="0">
                <a:latin typeface="Constantia" panose="02030602050306030303" pitchFamily="18" charset="0"/>
              </a:rPr>
              <a:t>ZNS</a:t>
            </a:r>
            <a:r>
              <a:rPr lang="zh-CN" altLang="en-US" sz="1200" dirty="0">
                <a:latin typeface="Constantia" panose="02030602050306030303" pitchFamily="18" charset="0"/>
              </a:rPr>
              <a:t>，并取得了很好的效果</a:t>
            </a: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indent="0" algn="just">
              <a:spcAft>
                <a:spcPts val="1200"/>
              </a:spcAft>
              <a:buFont typeface="Arial" panose="020B0604020202020204" pitchFamily="34" charset="0"/>
              <a:buNone/>
            </a:pPr>
            <a:r>
              <a:rPr lang="en-US" altLang="zh-CN" sz="1200" dirty="0">
                <a:latin typeface="Constantia" panose="02030602050306030303" pitchFamily="18" charset="0"/>
              </a:rPr>
              <a:t>Extent </a:t>
            </a: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zh-CN" sz="1200" dirty="0">
                <a:solidFill>
                  <a:srgbClr val="374151"/>
                </a:solidFill>
                <a:latin typeface="_5b8b_4f53"/>
              </a:rPr>
              <a:t>到目前为止，</a:t>
            </a:r>
            <a:r>
              <a:rPr lang="en-US" altLang="zh-CN" sz="1200" dirty="0" err="1">
                <a:solidFill>
                  <a:srgbClr val="374151"/>
                </a:solidFill>
                <a:latin typeface="_5b8b_4f53"/>
              </a:rPr>
              <a:t>ZenFS</a:t>
            </a:r>
            <a:r>
              <a:rPr lang="en-US" altLang="zh-CN" sz="1200" dirty="0">
                <a:solidFill>
                  <a:srgbClr val="374151"/>
                </a:solidFill>
                <a:latin typeface="_5b8b_4f53"/>
              </a:rPr>
              <a:t> </a:t>
            </a:r>
            <a:r>
              <a:rPr lang="zh-CN" altLang="zh-CN" sz="1200" dirty="0">
                <a:solidFill>
                  <a:srgbClr val="374151"/>
                </a:solidFill>
                <a:latin typeface="_5b8b_4f53"/>
              </a:rPr>
              <a:t>是唯一支持</a:t>
            </a:r>
            <a:r>
              <a:rPr lang="en-US" altLang="zh-CN" sz="1200" dirty="0">
                <a:solidFill>
                  <a:srgbClr val="374151"/>
                </a:solidFill>
                <a:latin typeface="_5b8b_4f53"/>
              </a:rPr>
              <a:t> ZNS SSD </a:t>
            </a:r>
            <a:r>
              <a:rPr lang="zh-CN" altLang="zh-CN" sz="1200" dirty="0">
                <a:solidFill>
                  <a:srgbClr val="374151"/>
                </a:solidFill>
                <a:latin typeface="_5b8b_4f53"/>
              </a:rPr>
              <a:t>的基于</a:t>
            </a:r>
            <a:r>
              <a:rPr lang="en-US" altLang="zh-CN" sz="1200" dirty="0">
                <a:solidFill>
                  <a:srgbClr val="374151"/>
                </a:solidFill>
                <a:latin typeface="_5b8b_4f53"/>
              </a:rPr>
              <a:t> LSM </a:t>
            </a:r>
            <a:r>
              <a:rPr lang="zh-CN" altLang="zh-CN" sz="1200" dirty="0">
                <a:solidFill>
                  <a:srgbClr val="374151"/>
                </a:solidFill>
                <a:latin typeface="_5b8b_4f53"/>
              </a:rPr>
              <a:t>树的键值存储</a:t>
            </a:r>
            <a:r>
              <a:rPr lang="zh-CN" altLang="en-US" sz="1200" dirty="0">
                <a:solidFill>
                  <a:srgbClr val="374151"/>
                </a:solidFill>
                <a:latin typeface="_5b8b_4f53"/>
              </a:rPr>
              <a:t>方案（可以用于生产级环境的）</a:t>
            </a:r>
            <a:r>
              <a:rPr lang="zh-CN" altLang="zh-CN" sz="1200" dirty="0">
                <a:solidFill>
                  <a:srgbClr val="374151"/>
                </a:solidFill>
                <a:latin typeface="_5b8b_4f53"/>
              </a:rPr>
              <a:t>。</a:t>
            </a:r>
            <a:endParaRPr lang="en-US" altLang="zh-CN" sz="1200" dirty="0">
              <a:solidFill>
                <a:srgbClr val="374151"/>
              </a:solidFill>
              <a:latin typeface="_5b8b_4f53"/>
            </a:endParaRPr>
          </a:p>
          <a:p>
            <a:pPr indent="0" algn="just">
              <a:spcAft>
                <a:spcPts val="1200"/>
              </a:spcAft>
              <a:buFont typeface="Arial" panose="020B0604020202020204" pitchFamily="34" charset="0"/>
              <a:buNone/>
            </a:pPr>
            <a:endParaRPr lang="en-US"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218331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en-US" altLang="zh-CN" sz="1200" dirty="0" err="1">
                <a:latin typeface="Constantia" panose="02030602050306030303" pitchFamily="18" charset="0"/>
              </a:rPr>
              <a:t>ZoneKV</a:t>
            </a:r>
            <a:r>
              <a:rPr lang="zh-CN" altLang="en-US" sz="1200" dirty="0">
                <a:latin typeface="Constantia" panose="02030602050306030303" pitchFamily="18" charset="0"/>
              </a:rPr>
              <a:t>是字节跳动</a:t>
            </a:r>
            <a:r>
              <a:rPr lang="en-US" altLang="zh-CN" sz="1200" dirty="0">
                <a:latin typeface="Constantia" panose="02030602050306030303" pitchFamily="18" charset="0"/>
              </a:rPr>
              <a:t>ZNS</a:t>
            </a:r>
            <a:r>
              <a:rPr lang="zh-CN" altLang="en-US" sz="1200" dirty="0">
                <a:latin typeface="Constantia" panose="02030602050306030303" pitchFamily="18" charset="0"/>
              </a:rPr>
              <a:t>的实现</a:t>
            </a: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930277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33C0B-BA49-2F3E-8EAA-764B32BD410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7BA738-3549-3ECF-F948-B6E5EBA63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1374DF-5659-FDF6-2070-AE11434F8064}"/>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7506DF7F-F591-CD56-F9B6-A92969B17F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EF4A84-D278-9FB9-379D-DC875FC65B7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9259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74BBC-196A-0E9B-F373-E16CEA1A5F2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2374340-E7D9-2157-E994-FACA4CAA3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0096F4-B47B-25CB-6CF8-DF6AADEF42BC}"/>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FC23EDDA-384F-51C8-8582-47891C2D8A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1AE7E70-7517-B9C3-4C0A-F0B686D24F81}"/>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21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902090C-FBE5-D326-71F3-916EE231216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52128B6-90CA-B3F8-E92F-7A4A0D8F3C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60ABAF-ED0A-980F-605B-63E77F68396E}"/>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808731AF-EC01-4BF2-4B8B-2B27A54F90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5D63F4-5927-3A17-136C-9ADBC04DB5BC}"/>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452036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411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1504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FC6BB-EE9A-4B8C-8C32-41E0B3CF0F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567910A-15A4-F601-A7D2-EF174DE50F4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EE3AB4-EF6D-0B4A-46CD-E28DCFE9044A}"/>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9FF68886-863F-7C45-DD64-6B77F0FD06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AA872F-D3E6-62F1-B045-B580E0ADE3C8}"/>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66906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D5794-6334-E64F-9564-0A468AC785A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36B4B9A-9E8F-2EF6-FE2B-2F30C28AB7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C5C17EA-1660-B44E-7D52-005454423062}"/>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FF699A6D-5F13-3A32-FBE6-2105858D4A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08342-3959-041C-A0E5-79D5F4742F29}"/>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80355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FAFF4-63AE-F396-5D8F-9220E2E40E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386221-E3AA-689A-ACE2-F3C02C3C4E4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BDB6AF-64CE-9CA9-237A-7B36AD49A7B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37C703-E512-1AFF-ECF2-8041945FE618}"/>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9ADDCE5D-9781-3FBC-DB4E-B9DBFC1B87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A0F3D3-6ACE-0343-C0D6-E036884B14EE}"/>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62283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D7806-8492-1BE4-6471-E3A23654EFA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3F816E-A998-2031-71CD-124995077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B62E14C-E43D-5C0D-8E81-AAC4A6D010D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601416-613D-EBC7-E662-3A1EE307D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6CC91D-2433-FEEE-AA2A-34249F749A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7DC815A-4784-8DDA-0820-CB8782A49F86}"/>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8" name="页脚占位符 7">
            <a:extLst>
              <a:ext uri="{FF2B5EF4-FFF2-40B4-BE49-F238E27FC236}">
                <a16:creationId xmlns:a16="http://schemas.microsoft.com/office/drawing/2014/main" id="{FD8276C3-4B74-23C6-D2F2-4563A9265B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DC6C627-A1CD-FB85-6A73-3C56F870B875}"/>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36952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45DD24-30C0-8AE1-9C8B-4A5EECE84A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9B7692E-DEBA-84C6-7B66-5434EF84406B}"/>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4" name="页脚占位符 3">
            <a:extLst>
              <a:ext uri="{FF2B5EF4-FFF2-40B4-BE49-F238E27FC236}">
                <a16:creationId xmlns:a16="http://schemas.microsoft.com/office/drawing/2014/main" id="{FB174D78-39CA-9A83-4E4D-F9DB11F28F6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3EFED9-BE67-3424-9F45-E335C0336FB2}"/>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45041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1F364E9-81EF-5B7E-D79C-2E2126A4FA3E}"/>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3" name="页脚占位符 2">
            <a:extLst>
              <a:ext uri="{FF2B5EF4-FFF2-40B4-BE49-F238E27FC236}">
                <a16:creationId xmlns:a16="http://schemas.microsoft.com/office/drawing/2014/main" id="{BA4C7443-8D17-C402-4C46-D80E593A96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7920F61-7442-527A-3B08-001C0ACBAD83}"/>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669785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648A7-5003-7033-125C-F1E2C0ADEFE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D17948-0403-952F-6E9A-369DDD42A5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62A87FE-97B0-299A-4104-C323CD60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9634DC1-6B35-03E4-6083-275FA510D363}"/>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4DFD6B4C-E678-510B-5AE8-C1BA7363D1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CEB999-C509-EE41-7914-F449E7C15DD7}"/>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1607851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2E269-61DD-F352-24A8-A599706B3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3D7290-88B2-5633-B5AD-455C041A4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C496F8-9DE7-CF16-DB1E-439C68BD7A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053D5C4-5B52-4E40-FC2E-371AA32E635B}"/>
              </a:ext>
            </a:extLst>
          </p:cNvPr>
          <p:cNvSpPr>
            <a:spLocks noGrp="1"/>
          </p:cNvSpPr>
          <p:nvPr>
            <p:ph type="dt" sz="half" idx="10"/>
          </p:nvPr>
        </p:nvSpPr>
        <p:spPr/>
        <p:txBody>
          <a:bodyPr/>
          <a:lstStyle/>
          <a:p>
            <a:fld id="{A0040790-74FE-4212-A615-F89461BB8B94}" type="datetimeFigureOut">
              <a:rPr lang="zh-CN" altLang="en-US" smtClean="0"/>
              <a:t>2024/10/23</a:t>
            </a:fld>
            <a:endParaRPr lang="zh-CN" altLang="en-US"/>
          </a:p>
        </p:txBody>
      </p:sp>
      <p:sp>
        <p:nvSpPr>
          <p:cNvPr id="6" name="页脚占位符 5">
            <a:extLst>
              <a:ext uri="{FF2B5EF4-FFF2-40B4-BE49-F238E27FC236}">
                <a16:creationId xmlns:a16="http://schemas.microsoft.com/office/drawing/2014/main" id="{1FADED3B-E4BA-C225-17CC-873620A640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614772-52E8-F466-6D5C-FA49C1B0346F}"/>
              </a:ext>
            </a:extLst>
          </p:cNvPr>
          <p:cNvSpPr>
            <a:spLocks noGrp="1"/>
          </p:cNvSpPr>
          <p:nvPr>
            <p:ph type="sldNum" sz="quarter" idx="12"/>
          </p:nvPr>
        </p:nvSpPr>
        <p:spPr/>
        <p:txBody>
          <a:body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2580645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031824-657A-0B0C-ABF6-11F0E5D19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3C9584B-4F4F-3CE1-922A-88B4D93CEC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14D41-7120-4B52-6B2F-6E7897BF45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40790-74FE-4212-A615-F89461BB8B94}" type="datetimeFigureOut">
              <a:rPr lang="zh-CN" altLang="en-US" smtClean="0"/>
              <a:t>2024/10/23</a:t>
            </a:fld>
            <a:endParaRPr lang="zh-CN" altLang="en-US"/>
          </a:p>
        </p:txBody>
      </p:sp>
      <p:sp>
        <p:nvSpPr>
          <p:cNvPr id="5" name="页脚占位符 4">
            <a:extLst>
              <a:ext uri="{FF2B5EF4-FFF2-40B4-BE49-F238E27FC236}">
                <a16:creationId xmlns:a16="http://schemas.microsoft.com/office/drawing/2014/main" id="{A828AE9F-ADD7-1CC6-BDD2-07E1D501B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B84E46C-8E1A-6909-4D55-05C635F63A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75792-7302-4EA3-BBF1-F84EFF50EAF1}" type="slidenum">
              <a:rPr lang="zh-CN" altLang="en-US" smtClean="0"/>
              <a:t>‹#›</a:t>
            </a:fld>
            <a:endParaRPr lang="zh-CN" altLang="en-US"/>
          </a:p>
        </p:txBody>
      </p:sp>
    </p:spTree>
    <p:extLst>
      <p:ext uri="{BB962C8B-B14F-4D97-AF65-F5344CB8AC3E}">
        <p14:creationId xmlns:p14="http://schemas.microsoft.com/office/powerpoint/2010/main" val="5330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683180"/>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github.com/westerndigitalcorporation/zenfs"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日期占位符 7"/>
          <p:cNvSpPr>
            <a:spLocks noGrp="1"/>
          </p:cNvSpPr>
          <p:nvPr>
            <p:ph type="dt" sz="half" idx="10"/>
          </p:nvPr>
        </p:nvSpPr>
        <p:spPr>
          <a:xfrm>
            <a:off x="1209907" y="6494974"/>
            <a:ext cx="1847385"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1CCC338-FFC3-4940-99DD-6195BEF39901}" type="datetime4">
              <a:rPr kumimoji="0" lang="en-US" altLang="zh-CN"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October 23, 2024</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sp>
        <p:nvSpPr>
          <p:cNvPr id="17" name="矩形 16"/>
          <p:cNvSpPr/>
          <p:nvPr/>
        </p:nvSpPr>
        <p:spPr>
          <a:xfrm>
            <a:off x="825693" y="2379146"/>
            <a:ext cx="10540612"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ZNS </a:t>
            </a:r>
            <a:r>
              <a:rPr kumimoji="0" lang="zh-CN" altLang="en-US"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技术</a:t>
            </a:r>
            <a:r>
              <a:rPr lang="zh-CN" altLang="en-US" sz="4400" b="1" dirty="0">
                <a:solidFill>
                  <a:srgbClr val="4747BA"/>
                </a:solidFill>
                <a:latin typeface="Constantia" panose="02030602050306030303" pitchFamily="18" charset="0"/>
                <a:ea typeface="微软雅黑" panose="020B0503020204020204" charset="-122"/>
                <a:cs typeface="Calibri" panose="020F0502020204030204" charset="0"/>
              </a:rPr>
              <a:t>概述</a:t>
            </a:r>
            <a:r>
              <a:rPr kumimoji="0" lang="en-US" altLang="zh-CN" sz="4400" b="1" i="0" u="none" strike="noStrike" kern="1200" cap="none" spc="0" normalizeH="0" baseline="0" noProof="0" dirty="0">
                <a:ln>
                  <a:noFill/>
                </a:ln>
                <a:solidFill>
                  <a:srgbClr val="4747BA"/>
                </a:solidFill>
                <a:effectLst/>
                <a:uLnTx/>
                <a:uFillTx/>
                <a:latin typeface="Constantia" panose="02030602050306030303" pitchFamily="18" charset="0"/>
                <a:ea typeface="微软雅黑" panose="020B0503020204020204" charset="-122"/>
                <a:cs typeface="Calibri" panose="020F0502020204030204" charset="0"/>
              </a:rPr>
              <a:t> </a:t>
            </a:r>
          </a:p>
        </p:txBody>
      </p:sp>
      <p:sp>
        <p:nvSpPr>
          <p:cNvPr id="20" name="矩形 19"/>
          <p:cNvSpPr/>
          <p:nvPr/>
        </p:nvSpPr>
        <p:spPr>
          <a:xfrm>
            <a:off x="4926449" y="5350064"/>
            <a:ext cx="233910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747BA"/>
                </a:solidFill>
                <a:latin typeface="Constantia" panose="02030602050306030303" pitchFamily="18" charset="0"/>
              </a:rPr>
              <a:t>汇报人：柳子淇</a:t>
            </a:r>
            <a:endParaRPr lang="en-US" altLang="zh-CN" sz="2400" b="1" dirty="0">
              <a:solidFill>
                <a:srgbClr val="4747BA"/>
              </a:solidFill>
              <a:latin typeface="Constantia" panose="02030602050306030303" pitchFamily="18" charset="0"/>
            </a:endParaRPr>
          </a:p>
        </p:txBody>
      </p:sp>
      <p:sp>
        <p:nvSpPr>
          <p:cNvPr id="16" name="Fußzeilenplatzhalter 4"/>
          <p:cNvSpPr>
            <a:spLocks noGrp="1"/>
          </p:cNvSpPr>
          <p:nvPr>
            <p:ph type="ftr" sz="quarter" idx="11"/>
          </p:nvPr>
        </p:nvSpPr>
        <p:spPr>
          <a:xfrm>
            <a:off x="4095916" y="6553437"/>
            <a:ext cx="4520431" cy="273844"/>
          </a:xfrm>
        </p:spPr>
        <p:txBody>
          <a:bodyPr>
            <a:normAutofit fontScale="87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rPr>
              <a:t>HUST </a:t>
            </a:r>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mn-cs"/>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152851E7-9224-42D2-A4FF-119762E40804}" type="slidenum">
              <a:rPr kumimoji="0" lang="zh-CN" altLang="en-US" sz="1400" b="1" i="0" u="none" strike="noStrike" kern="1200" cap="none" spc="0" normalizeH="0" baseline="0" noProof="0" smtClean="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zh-CN" altLang="en-US" sz="1400" b="1" i="0" u="none" strike="noStrike" kern="1200" cap="none" spc="0" normalizeH="0" baseline="0" noProof="0" dirty="0">
              <a:ln>
                <a:noFill/>
              </a:ln>
              <a:solidFill>
                <a:prstClr val="white"/>
              </a:solidFill>
              <a:effectLst/>
              <a:uLnTx/>
              <a:uFillTx/>
              <a:latin typeface="Constantia" panose="02030602050306030303" pitchFamily="18" charset="0"/>
              <a:ea typeface="等线" panose="02010600030101010101" pitchFamily="2" charset="-122"/>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1" name="文本框 20">
            <a:extLst>
              <a:ext uri="{FF2B5EF4-FFF2-40B4-BE49-F238E27FC236}">
                <a16:creationId xmlns:a16="http://schemas.microsoft.com/office/drawing/2014/main" id="{4F59C03F-4529-480B-BB38-48398DE9C760}"/>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4 . 8</a:t>
            </a:r>
            <a:endParaRPr lang="zh-CN" altLang="en-US" sz="2400" b="1" dirty="0">
              <a:solidFill>
                <a:srgbClr val="4747BA"/>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p:cNvSpPr txBox="1"/>
          <p:nvPr/>
        </p:nvSpPr>
        <p:spPr>
          <a:xfrm>
            <a:off x="492125" y="4519930"/>
            <a:ext cx="5814060" cy="1200329"/>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pPr>
            <a:r>
              <a:rPr lang="zh-CN" altLang="zh-CN" dirty="0">
                <a:solidFill>
                  <a:srgbClr val="34495E"/>
                </a:solidFill>
                <a:latin typeface="Ubuntu" panose="020B0504030602030204" pitchFamily="34" charset="0"/>
              </a:rPr>
              <a:t>总之，如图所示：L0、L1一组；</a:t>
            </a:r>
          </a:p>
          <a:p>
            <a:pPr marR="0" lvl="0" indent="0" eaLnBrk="0" fontAlgn="base" hangingPunct="0">
              <a:lnSpc>
                <a:spcPct val="100000"/>
              </a:lnSpc>
              <a:spcBef>
                <a:spcPct val="0"/>
              </a:spcBef>
              <a:spcAft>
                <a:spcPct val="0"/>
              </a:spcAft>
              <a:buClrTx/>
              <a:buSzTx/>
            </a:pPr>
            <a:endParaRPr lang="zh-CN" altLang="zh-CN" dirty="0">
              <a:solidFill>
                <a:srgbClr val="34495E"/>
              </a:solidFill>
              <a:latin typeface="Ubuntu" panose="020B0504030602030204" pitchFamily="34" charset="0"/>
            </a:endParaRPr>
          </a:p>
          <a:p>
            <a:pPr marR="0" lvl="0" indent="0" eaLnBrk="0" fontAlgn="base" hangingPunct="0">
              <a:lnSpc>
                <a:spcPct val="100000"/>
              </a:lnSpc>
              <a:spcBef>
                <a:spcPct val="0"/>
              </a:spcBef>
              <a:spcAft>
                <a:spcPct val="0"/>
              </a:spcAft>
              <a:buClrTx/>
              <a:buSzTx/>
            </a:pPr>
            <a:r>
              <a:rPr lang="zh-CN" altLang="zh-CN" dirty="0">
                <a:solidFill>
                  <a:srgbClr val="34495E"/>
                </a:solidFill>
                <a:latin typeface="Ubuntu" panose="020B0504030602030204" pitchFamily="34" charset="0"/>
              </a:rPr>
              <a:t>L</a:t>
            </a:r>
            <a:r>
              <a:rPr lang="en-US" altLang="zh-CN" dirty="0">
                <a:solidFill>
                  <a:srgbClr val="34495E"/>
                </a:solidFill>
                <a:latin typeface="Ubuntu" panose="020B0504030602030204" pitchFamily="34" charset="0"/>
              </a:rPr>
              <a:t>i</a:t>
            </a:r>
            <a:r>
              <a:rPr lang="zh-CN" altLang="zh-CN" dirty="0">
                <a:solidFill>
                  <a:srgbClr val="34495E"/>
                </a:solidFill>
                <a:latin typeface="Ubuntu" panose="020B0504030602030204" pitchFamily="34" charset="0"/>
              </a:rPr>
              <a:t>&gt;=2切片</a:t>
            </a:r>
            <a:r>
              <a:rPr lang="en-US" altLang="zh-CN" dirty="0">
                <a:solidFill>
                  <a:srgbClr val="34495E"/>
                </a:solidFill>
                <a:latin typeface="Ubuntu" panose="020B0504030602030204" pitchFamily="34" charset="0"/>
              </a:rPr>
              <a:t>(</a:t>
            </a:r>
            <a:r>
              <a:rPr lang="zh-CN" altLang="zh-CN" dirty="0">
                <a:solidFill>
                  <a:srgbClr val="34495E"/>
                </a:solidFill>
                <a:latin typeface="Ubuntu" panose="020B0504030602030204" pitchFamily="34" charset="0"/>
              </a:rPr>
              <a:t>按</a:t>
            </a:r>
            <a:r>
              <a:rPr lang="en-US" altLang="zh-CN" dirty="0">
                <a:solidFill>
                  <a:srgbClr val="34495E"/>
                </a:solidFill>
                <a:latin typeface="Ubuntu" panose="020B0504030602030204" pitchFamily="34" charset="0"/>
              </a:rPr>
              <a:t>key</a:t>
            </a:r>
            <a:r>
              <a:rPr lang="zh-CN" altLang="en-US" dirty="0">
                <a:solidFill>
                  <a:srgbClr val="34495E"/>
                </a:solidFill>
                <a:latin typeface="Ubuntu" panose="020B0504030602030204" pitchFamily="34" charset="0"/>
              </a:rPr>
              <a:t>范围分组</a:t>
            </a:r>
            <a:r>
              <a:rPr lang="en-US" altLang="zh-CN" dirty="0">
                <a:solidFill>
                  <a:srgbClr val="34495E"/>
                </a:solidFill>
                <a:latin typeface="Ubuntu" panose="020B0504030602030204" pitchFamily="34" charset="0"/>
              </a:rPr>
              <a:t>)</a:t>
            </a:r>
            <a:r>
              <a:rPr lang="zh-CN" altLang="zh-CN" dirty="0">
                <a:solidFill>
                  <a:srgbClr val="34495E"/>
                </a:solidFill>
                <a:latin typeface="Ubuntu" panose="020B0504030602030204" pitchFamily="34" charset="0"/>
              </a:rPr>
              <a:t>后放入不同</a:t>
            </a: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（不同层不能放入同一个</a:t>
            </a: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a:t>
            </a:r>
          </a:p>
        </p:txBody>
      </p:sp>
      <p:pic>
        <p:nvPicPr>
          <p:cNvPr id="4" name="图片 3"/>
          <p:cNvPicPr>
            <a:picLocks noChangeAspect="1"/>
          </p:cNvPicPr>
          <p:nvPr/>
        </p:nvPicPr>
        <p:blipFill>
          <a:blip r:embed="rId5"/>
          <a:stretch>
            <a:fillRect/>
          </a:stretch>
        </p:blipFill>
        <p:spPr>
          <a:xfrm>
            <a:off x="6588124" y="1127724"/>
            <a:ext cx="5603875" cy="4739673"/>
          </a:xfrm>
          <a:prstGeom prst="rect">
            <a:avLst/>
          </a:prstGeom>
        </p:spPr>
      </p:pic>
      <p:sp>
        <p:nvSpPr>
          <p:cNvPr id="3" name="文本框 2"/>
          <p:cNvSpPr txBox="1"/>
          <p:nvPr/>
        </p:nvSpPr>
        <p:spPr>
          <a:xfrm>
            <a:off x="492125" y="1395730"/>
            <a:ext cx="6096000" cy="2943922"/>
          </a:xfrm>
          <a:prstGeom prst="rect">
            <a:avLst/>
          </a:prstGeom>
          <a:noFill/>
        </p:spPr>
        <p:txBody>
          <a:bodyPr wrap="square" rtlCol="0" anchor="t">
            <a:noAutofit/>
          </a:bodyPr>
          <a:lstStyle/>
          <a:p>
            <a:pPr eaLnBrk="0" fontAlgn="base" hangingPunct="0">
              <a:spcBef>
                <a:spcPct val="0"/>
              </a:spcBef>
              <a:spcAft>
                <a:spcPct val="0"/>
              </a:spcAft>
            </a:pPr>
            <a:r>
              <a:rPr lang="en-US" altLang="zh-CN" dirty="0" err="1">
                <a:solidFill>
                  <a:srgbClr val="34495E"/>
                </a:solidFill>
                <a:latin typeface="Ubuntu" panose="020B0504030602030204" pitchFamily="34" charset="0"/>
              </a:rPr>
              <a:t>RocksDB</a:t>
            </a:r>
            <a:r>
              <a:rPr lang="zh-CN" altLang="en-US" dirty="0">
                <a:solidFill>
                  <a:srgbClr val="34495E"/>
                </a:solidFill>
                <a:latin typeface="Ubuntu" panose="020B0504030602030204" pitchFamily="34" charset="0"/>
              </a:rPr>
              <a:t>分为内存、持久化两部分。内存组件与RocksDB一致；ZoneKV的设计侧重于持久化组件，总体来看，它由两个方面组成：</a:t>
            </a: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 当SSTables写入特定级别时(无论是刷新操作或压缩操作)，ZoneKV根据生命周期信息将SSTables写入特定区域</a:t>
            </a: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 LSM树中的每个级别都存储在不同的区域中，以使每个区域包含具有相似生命周期的SSTable。</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4" name="图片 3"/>
          <p:cNvPicPr>
            <a:picLocks noChangeAspect="1"/>
          </p:cNvPicPr>
          <p:nvPr/>
        </p:nvPicPr>
        <p:blipFill>
          <a:blip r:embed="rId5"/>
          <a:stretch>
            <a:fillRect/>
          </a:stretch>
        </p:blipFill>
        <p:spPr>
          <a:xfrm>
            <a:off x="7350951" y="1735007"/>
            <a:ext cx="4514215" cy="3479165"/>
          </a:xfrm>
          <a:prstGeom prst="rect">
            <a:avLst/>
          </a:prstGeom>
        </p:spPr>
      </p:pic>
      <p:sp>
        <p:nvSpPr>
          <p:cNvPr id="5" name="文本框 4"/>
          <p:cNvSpPr txBox="1"/>
          <p:nvPr/>
        </p:nvSpPr>
        <p:spPr>
          <a:xfrm>
            <a:off x="261584" y="4231318"/>
            <a:ext cx="6841355" cy="1409980"/>
          </a:xfrm>
          <a:prstGeom prst="rect">
            <a:avLst/>
          </a:prstGeom>
          <a:noFill/>
        </p:spPr>
        <p:txBody>
          <a:bodyPr wrap="square" rtlCol="0" anchor="t">
            <a:noAutofit/>
          </a:bodyPr>
          <a:lstStyle/>
          <a:p>
            <a:pPr eaLnBrk="0" fontAlgn="base" hangingPunct="0">
              <a:spcBef>
                <a:spcPct val="0"/>
              </a:spcBef>
              <a:spcAft>
                <a:spcPct val="0"/>
              </a:spcAft>
            </a:pPr>
            <a:r>
              <a:rPr lang="zh-CN" altLang="en-US" dirty="0">
                <a:solidFill>
                  <a:srgbClr val="34495E"/>
                </a:solidFill>
                <a:latin typeface="Ubuntu" panose="020B0504030602030204" pitchFamily="34" charset="0"/>
              </a:rPr>
              <a:t>ZoneKV的实现是基于RocksDB的。与ZenFS一样，ZoneKV修改了RocksDB中FileSystemWrapper类的接口，并通过libzbd直接与区域交互。</a:t>
            </a:r>
          </a:p>
        </p:txBody>
      </p:sp>
      <p:sp>
        <p:nvSpPr>
          <p:cNvPr id="7" name="文本框 6"/>
          <p:cNvSpPr txBox="1"/>
          <p:nvPr/>
        </p:nvSpPr>
        <p:spPr>
          <a:xfrm>
            <a:off x="261584" y="1483360"/>
            <a:ext cx="6759611" cy="2414083"/>
          </a:xfrm>
          <a:prstGeom prst="rect">
            <a:avLst/>
          </a:prstGeom>
          <a:noFill/>
        </p:spPr>
        <p:txBody>
          <a:bodyPr wrap="square" rtlCol="0" anchor="t">
            <a:noAutofit/>
          </a:bodyPr>
          <a:lstStyle/>
          <a:p>
            <a:pPr eaLnBrk="0" fontAlgn="base" hangingPunct="0">
              <a:spcBef>
                <a:spcPct val="0"/>
              </a:spcBef>
              <a:spcAft>
                <a:spcPct val="0"/>
              </a:spcAft>
            </a:pPr>
            <a:r>
              <a:rPr lang="zh-CN" altLang="en-US" dirty="0">
                <a:solidFill>
                  <a:srgbClr val="34495E"/>
                </a:solidFill>
                <a:latin typeface="Ubuntu" panose="020B0504030602030204" pitchFamily="34" charset="0"/>
              </a:rPr>
              <a:t>ZoneKV并没有显式地维护每个SSTable的生命周期信息，而是使用SSTable的级别相关的值作为生命周期的隐式表示。</a:t>
            </a:r>
            <a:endParaRPr lang="en-US" altLang="zh-CN" dirty="0">
              <a:solidFill>
                <a:srgbClr val="34495E"/>
              </a:solidFill>
              <a:latin typeface="Ubuntu" panose="020B0504030602030204" pitchFamily="34" charset="0"/>
            </a:endParaRP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具体来说，ZoneKV将日志文件的生命周期标记为-1，意味日志文件具有无限的生命周期；</a:t>
            </a:r>
          </a:p>
          <a:p>
            <a:pPr eaLnBrk="0" fontAlgn="base" hangingPunct="0">
              <a:spcBef>
                <a:spcPct val="0"/>
              </a:spcBef>
              <a:spcAft>
                <a:spcPct val="0"/>
              </a:spcAft>
            </a:pPr>
            <a:r>
              <a:rPr lang="zh-CN" altLang="en-US" dirty="0">
                <a:solidFill>
                  <a:srgbClr val="34495E"/>
                </a:solidFill>
                <a:latin typeface="Ubuntu" panose="020B0504030602030204" pitchFamily="34" charset="0"/>
              </a:rPr>
              <a:t>L0和L1：将L0和L1级别的SSTables的生命周期设置为1；</a:t>
            </a:r>
          </a:p>
          <a:p>
            <a:pPr eaLnBrk="0" fontAlgn="base" hangingPunct="0">
              <a:spcBef>
                <a:spcPct val="0"/>
              </a:spcBef>
              <a:spcAft>
                <a:spcPct val="0"/>
              </a:spcAft>
            </a:pPr>
            <a:r>
              <a:rPr lang="zh-CN" altLang="en-US" dirty="0">
                <a:solidFill>
                  <a:srgbClr val="34495E"/>
                </a:solidFill>
                <a:latin typeface="Ubuntu" panose="020B0504030602030204" pitchFamily="34" charset="0"/>
              </a:rPr>
              <a:t>Li（i ≥ 2）：，对于Li（i ≥ 2）级别的SSTables，它们的生命周期被设置为i。</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5" name="文本框 4">
            <a:extLst>
              <a:ext uri="{FF2B5EF4-FFF2-40B4-BE49-F238E27FC236}">
                <a16:creationId xmlns:a16="http://schemas.microsoft.com/office/drawing/2014/main" id="{2C211CB8-90D7-701D-CC51-B5D075C3A21D}"/>
              </a:ext>
            </a:extLst>
          </p:cNvPr>
          <p:cNvSpPr txBox="1"/>
          <p:nvPr/>
        </p:nvSpPr>
        <p:spPr>
          <a:xfrm>
            <a:off x="8379431" y="2568245"/>
            <a:ext cx="2936875" cy="2560393"/>
          </a:xfrm>
          <a:prstGeom prst="rect">
            <a:avLst/>
          </a:prstGeom>
          <a:noFill/>
        </p:spPr>
        <p:txBody>
          <a:bodyPr wrap="square" rtlCol="0" anchor="t">
            <a:noAutofit/>
          </a:bodyPr>
          <a:lstStyle/>
          <a:p>
            <a:pPr indent="0" eaLnBrk="0" fontAlgn="base" hangingPunct="0">
              <a:lnSpc>
                <a:spcPct val="150000"/>
              </a:lnSpc>
              <a:spcBef>
                <a:spcPct val="0"/>
              </a:spcBef>
              <a:spcAft>
                <a:spcPct val="0"/>
              </a:spcAft>
              <a:buFont typeface="Arial" panose="020B0604020202020204" pitchFamily="34" charset="0"/>
              <a:buNone/>
            </a:pPr>
            <a:r>
              <a:rPr lang="zh-CN" altLang="en-US" b="1" dirty="0">
                <a:solidFill>
                  <a:srgbClr val="34495E"/>
                </a:solidFill>
                <a:latin typeface="Ubuntu" panose="020B0504030602030204" pitchFamily="34" charset="0"/>
                <a:sym typeface="+mn-ea"/>
              </a:rPr>
              <a:t>在空间占用上优化效果明显</a:t>
            </a:r>
            <a:r>
              <a:rPr lang="zh-CN" altLang="en-US" dirty="0">
                <a:solidFill>
                  <a:srgbClr val="34495E"/>
                </a:solidFill>
                <a:latin typeface="Ubuntu" panose="020B0504030602030204" pitchFamily="34" charset="0"/>
                <a:sym typeface="+mn-ea"/>
              </a:rPr>
              <a:t>：在吞吐量小幅度提升情况下，同时有效降低了空间使用</a:t>
            </a: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4" name="图片 3">
            <a:extLst>
              <a:ext uri="{FF2B5EF4-FFF2-40B4-BE49-F238E27FC236}">
                <a16:creationId xmlns:a16="http://schemas.microsoft.com/office/drawing/2014/main" id="{F9347F70-58EB-B973-2C53-A42DA483A520}"/>
              </a:ext>
            </a:extLst>
          </p:cNvPr>
          <p:cNvPicPr>
            <a:picLocks noChangeAspect="1"/>
          </p:cNvPicPr>
          <p:nvPr/>
        </p:nvPicPr>
        <p:blipFill>
          <a:blip r:embed="rId6"/>
          <a:stretch>
            <a:fillRect/>
          </a:stretch>
        </p:blipFill>
        <p:spPr>
          <a:xfrm>
            <a:off x="693710" y="1138324"/>
            <a:ext cx="7177750" cy="475951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未来展望</a:t>
            </a:r>
          </a:p>
        </p:txBody>
      </p:sp>
      <p:pic>
        <p:nvPicPr>
          <p:cNvPr id="6" name="图片 5"/>
          <p:cNvPicPr>
            <a:picLocks noChangeAspect="1"/>
          </p:cNvPicPr>
          <p:nvPr/>
        </p:nvPicPr>
        <p:blipFill>
          <a:blip r:embed="rId5"/>
          <a:stretch>
            <a:fillRect/>
          </a:stretch>
        </p:blipFill>
        <p:spPr>
          <a:xfrm>
            <a:off x="3444240" y="7169150"/>
            <a:ext cx="5172075" cy="1619250"/>
          </a:xfrm>
          <a:prstGeom prst="rect">
            <a:avLst/>
          </a:prstGeom>
        </p:spPr>
      </p:pic>
      <p:sp>
        <p:nvSpPr>
          <p:cNvPr id="3" name="文本框 2">
            <a:extLst>
              <a:ext uri="{FF2B5EF4-FFF2-40B4-BE49-F238E27FC236}">
                <a16:creationId xmlns:a16="http://schemas.microsoft.com/office/drawing/2014/main" id="{781DC31C-97BF-06D2-A921-0457D8DF99C0}"/>
              </a:ext>
            </a:extLst>
          </p:cNvPr>
          <p:cNvSpPr txBox="1"/>
          <p:nvPr/>
        </p:nvSpPr>
        <p:spPr>
          <a:xfrm>
            <a:off x="385590" y="1170682"/>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LSM</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类引擎对</a:t>
            </a:r>
            <a:r>
              <a:rPr lang="en-US" altLang="zh-CN"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利用</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9" name="文本框 8">
            <a:extLst>
              <a:ext uri="{FF2B5EF4-FFF2-40B4-BE49-F238E27FC236}">
                <a16:creationId xmlns:a16="http://schemas.microsoft.com/office/drawing/2014/main" id="{60CFB4C2-EFDD-1BA2-6ACD-796E2E6D30C7}"/>
              </a:ext>
            </a:extLst>
          </p:cNvPr>
          <p:cNvSpPr txBox="1"/>
          <p:nvPr/>
        </p:nvSpPr>
        <p:spPr>
          <a:xfrm>
            <a:off x="385590" y="1623391"/>
            <a:ext cx="9462279" cy="1453427"/>
          </a:xfrm>
          <a:prstGeom prst="rect">
            <a:avLst/>
          </a:prstGeom>
          <a:noFill/>
        </p:spPr>
        <p:txBody>
          <a:bodyPr wrap="square" rtlCol="0" anchor="t">
            <a:noAutofit/>
          </a:bodyPr>
          <a:lstStyle/>
          <a:p>
            <a:pPr eaLnBrk="0" fontAlgn="base" hangingPunct="0">
              <a:lnSpc>
                <a:spcPct val="150000"/>
              </a:lnSpc>
              <a:spcBef>
                <a:spcPct val="0"/>
              </a:spcBef>
              <a:spcAft>
                <a:spcPct val="0"/>
              </a:spcAft>
            </a:pPr>
            <a:r>
              <a:rPr lang="en-US" altLang="zh-CN" dirty="0" err="1">
                <a:solidFill>
                  <a:srgbClr val="34495E"/>
                </a:solidFill>
                <a:latin typeface="Ubuntu" panose="020B0504030602030204" pitchFamily="34" charset="0"/>
              </a:rPr>
              <a:t>RocksDB</a:t>
            </a:r>
            <a:r>
              <a:rPr lang="en-US" altLang="zh-CN" dirty="0">
                <a:solidFill>
                  <a:srgbClr val="34495E"/>
                </a:solidFill>
                <a:latin typeface="Ubuntu" panose="020B0504030602030204" pitchFamily="34" charset="0"/>
              </a:rPr>
              <a:t> with </a:t>
            </a:r>
            <a:r>
              <a:rPr lang="en-US" altLang="zh-CN" dirty="0" err="1">
                <a:solidFill>
                  <a:srgbClr val="34495E"/>
                </a:solidFill>
                <a:latin typeface="Ubuntu" panose="020B0504030602030204" pitchFamily="34" charset="0"/>
              </a:rPr>
              <a:t>ZenFS</a:t>
            </a:r>
            <a:r>
              <a:rPr lang="en-US" altLang="zh-CN" dirty="0">
                <a:solidFill>
                  <a:srgbClr val="34495E"/>
                </a:solidFill>
                <a:latin typeface="Ubuntu" panose="020B0504030602030204" pitchFamily="34" charset="0"/>
              </a:rPr>
              <a:t> on ZNS </a:t>
            </a:r>
            <a:r>
              <a:rPr lang="zh-CN" altLang="en-US" dirty="0">
                <a:solidFill>
                  <a:srgbClr val="34495E"/>
                </a:solidFill>
                <a:latin typeface="Ubuntu" panose="020B0504030602030204" pitchFamily="34" charset="0"/>
              </a:rPr>
              <a:t>是一个行之有效的</a:t>
            </a:r>
            <a:r>
              <a:rPr lang="en-US" altLang="zh-CN" dirty="0">
                <a:solidFill>
                  <a:srgbClr val="34495E"/>
                </a:solidFill>
                <a:latin typeface="Ubuntu" panose="020B0504030602030204" pitchFamily="34" charset="0"/>
              </a:rPr>
              <a:t>ZNS</a:t>
            </a:r>
            <a:r>
              <a:rPr lang="zh-CN" altLang="en-US" dirty="0">
                <a:solidFill>
                  <a:srgbClr val="34495E"/>
                </a:solidFill>
                <a:latin typeface="Ubuntu" panose="020B0504030602030204" pitchFamily="34" charset="0"/>
              </a:rPr>
              <a:t>部署案例。</a:t>
            </a:r>
            <a:endParaRPr lang="en-US" altLang="zh-CN" dirty="0">
              <a:solidFill>
                <a:srgbClr val="34495E"/>
              </a:solidFill>
              <a:latin typeface="Ubuntu" panose="020B0504030602030204" pitchFamily="34" charset="0"/>
              <a:sym typeface="+mn-ea"/>
            </a:endParaRP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字节跳动的</a:t>
            </a:r>
            <a:r>
              <a:rPr lang="zh-CN" altLang="en-US" dirty="0">
                <a:solidFill>
                  <a:srgbClr val="34495E"/>
                </a:solidFill>
                <a:latin typeface="Ubuntu" panose="020B0504030602030204" pitchFamily="34" charset="0"/>
              </a:rPr>
              <a:t>单体存储引擎</a:t>
            </a:r>
            <a:r>
              <a:rPr lang="en-US" altLang="zh-CN" dirty="0">
                <a:solidFill>
                  <a:srgbClr val="34495E"/>
                </a:solidFill>
                <a:latin typeface="Ubuntu" panose="020B0504030602030204" pitchFamily="34" charset="0"/>
              </a:rPr>
              <a:t>——</a:t>
            </a:r>
            <a:r>
              <a:rPr lang="en-US" altLang="zh-CN" dirty="0" err="1">
                <a:solidFill>
                  <a:srgbClr val="34495E"/>
                </a:solidFill>
                <a:latin typeface="Ubuntu" panose="020B0504030602030204" pitchFamily="34" charset="0"/>
              </a:rPr>
              <a:t>Terarkdb</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已投入应用，</a:t>
            </a:r>
            <a:r>
              <a:rPr lang="zh-CN" altLang="en-US" dirty="0">
                <a:solidFill>
                  <a:srgbClr val="34495E"/>
                </a:solidFill>
                <a:latin typeface="Ubuntu" panose="020B0504030602030204" pitchFamily="34" charset="0"/>
              </a:rPr>
              <a:t>向上支撑分布式</a:t>
            </a:r>
            <a:r>
              <a:rPr lang="en-US" altLang="zh-CN" dirty="0">
                <a:solidFill>
                  <a:srgbClr val="34495E"/>
                </a:solidFill>
                <a:latin typeface="Ubuntu" panose="020B0504030602030204" pitchFamily="34" charset="0"/>
              </a:rPr>
              <a:t>KV</a:t>
            </a:r>
            <a:r>
              <a:rPr lang="zh-CN" altLang="en-US" dirty="0">
                <a:solidFill>
                  <a:srgbClr val="34495E"/>
                </a:solidFill>
                <a:latin typeface="Ubuntu" panose="020B0504030602030204" pitchFamily="34" charset="0"/>
              </a:rPr>
              <a:t>存储系统</a:t>
            </a:r>
            <a:r>
              <a:rPr lang="en-US" altLang="zh-CN" b="0" i="0" dirty="0">
                <a:solidFill>
                  <a:srgbClr val="222222"/>
                </a:solidFill>
                <a:effectLst/>
                <a:latin typeface="PingFangSC-Regular"/>
              </a:rPr>
              <a:t>Abase</a:t>
            </a:r>
            <a:r>
              <a:rPr lang="zh-CN" altLang="en-US"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sym typeface="+mn-ea"/>
              </a:rPr>
              <a:t>其</a:t>
            </a:r>
            <a:r>
              <a:rPr lang="zh-CN" altLang="en-US" dirty="0">
                <a:solidFill>
                  <a:srgbClr val="34495E"/>
                </a:solidFill>
                <a:latin typeface="Ubuntu" panose="020B0504030602030204" pitchFamily="34" charset="0"/>
              </a:rPr>
              <a:t>向下结合</a:t>
            </a:r>
            <a:r>
              <a:rPr lang="en-US" altLang="zh-CN" dirty="0">
                <a:solidFill>
                  <a:srgbClr val="34495E"/>
                </a:solidFill>
                <a:latin typeface="Ubuntu" panose="020B0504030602030204" pitchFamily="34" charset="0"/>
              </a:rPr>
              <a:t>SSD+ZNS+DPU</a:t>
            </a:r>
            <a:r>
              <a:rPr lang="zh-CN" altLang="en-US" dirty="0">
                <a:solidFill>
                  <a:srgbClr val="34495E"/>
                </a:solidFill>
                <a:latin typeface="Ubuntu" panose="020B0504030602030204" pitchFamily="34" charset="0"/>
              </a:rPr>
              <a:t>，压榨硬件性能。</a:t>
            </a: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rPr>
              <a:t>，</a:t>
            </a: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1" name="文本框 10">
            <a:extLst>
              <a:ext uri="{FF2B5EF4-FFF2-40B4-BE49-F238E27FC236}">
                <a16:creationId xmlns:a16="http://schemas.microsoft.com/office/drawing/2014/main" id="{3E809263-3652-FEC8-C7A5-7D969DB2653A}"/>
              </a:ext>
            </a:extLst>
          </p:cNvPr>
          <p:cNvSpPr txBox="1"/>
          <p:nvPr/>
        </p:nvSpPr>
        <p:spPr>
          <a:xfrm>
            <a:off x="385590" y="3286421"/>
            <a:ext cx="6096000" cy="36933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一些设想</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5" name="文本框 14">
            <a:extLst>
              <a:ext uri="{FF2B5EF4-FFF2-40B4-BE49-F238E27FC236}">
                <a16:creationId xmlns:a16="http://schemas.microsoft.com/office/drawing/2014/main" id="{A42DD39C-9468-4C42-1F98-C6F771CE0FF2}"/>
              </a:ext>
            </a:extLst>
          </p:cNvPr>
          <p:cNvSpPr txBox="1"/>
          <p:nvPr/>
        </p:nvSpPr>
        <p:spPr>
          <a:xfrm>
            <a:off x="396240" y="3758349"/>
            <a:ext cx="9060180" cy="1697131"/>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对上述路线的优化，终极目标：</a:t>
            </a:r>
            <a:r>
              <a:rPr lang="en-US" altLang="zh-CN" dirty="0">
                <a:solidFill>
                  <a:srgbClr val="34495E"/>
                </a:solidFill>
                <a:latin typeface="Ubuntu" panose="020B0504030602030204" pitchFamily="34" charset="0"/>
              </a:rPr>
              <a:t>LSM GC = SSD GC</a:t>
            </a:r>
          </a:p>
          <a:p>
            <a:pPr marL="285750" indent="-285750" eaLnBrk="0" fontAlgn="base" hangingPunct="0">
              <a:lnSpc>
                <a:spcPct val="150000"/>
              </a:lnSpc>
              <a:spcBef>
                <a:spcPct val="0"/>
              </a:spcBef>
              <a:spcAft>
                <a:spcPct val="0"/>
              </a:spcAft>
              <a:buFont typeface="Arial" panose="020B0604020202020204" pitchFamily="34" charset="0"/>
              <a:buChar char="•"/>
            </a:pPr>
            <a:r>
              <a:rPr lang="zh-CN" altLang="en-US" dirty="0">
                <a:solidFill>
                  <a:srgbClr val="34495E"/>
                </a:solidFill>
                <a:latin typeface="Ubuntu" panose="020B0504030602030204" pitchFamily="34" charset="0"/>
              </a:rPr>
              <a:t>一个通用的裸盘</a:t>
            </a:r>
            <a:r>
              <a:rPr lang="en-US" altLang="zh-CN" dirty="0">
                <a:solidFill>
                  <a:srgbClr val="34495E"/>
                </a:solidFill>
                <a:latin typeface="Ubuntu" panose="020B0504030602030204" pitchFamily="34" charset="0"/>
              </a:rPr>
              <a:t>IO</a:t>
            </a:r>
            <a:r>
              <a:rPr lang="zh-CN" altLang="en-US" dirty="0">
                <a:solidFill>
                  <a:srgbClr val="34495E"/>
                </a:solidFill>
                <a:latin typeface="Ubuntu" panose="020B0504030602030204" pitchFamily="34" charset="0"/>
              </a:rPr>
              <a:t>层：</a:t>
            </a:r>
            <a:r>
              <a:rPr lang="en-US" altLang="zh-CN" b="0" i="0" dirty="0">
                <a:solidFill>
                  <a:srgbClr val="191B1F"/>
                </a:solidFill>
                <a:effectLst/>
                <a:latin typeface="-apple-system"/>
              </a:rPr>
              <a:t> Optane SSD </a:t>
            </a:r>
            <a:r>
              <a:rPr lang="zh-CN" altLang="en-US" b="0" i="0" dirty="0">
                <a:solidFill>
                  <a:srgbClr val="191B1F"/>
                </a:solidFill>
                <a:effectLst/>
                <a:latin typeface="-apple-system"/>
              </a:rPr>
              <a:t>，</a:t>
            </a:r>
            <a:r>
              <a:rPr lang="en-US" altLang="zh-CN" b="0" i="0" dirty="0">
                <a:solidFill>
                  <a:srgbClr val="191B1F"/>
                </a:solidFill>
                <a:effectLst/>
                <a:latin typeface="-apple-system"/>
              </a:rPr>
              <a:t>TLC/QLC SSD </a:t>
            </a:r>
            <a:r>
              <a:rPr lang="zh-CN" altLang="en-US" dirty="0">
                <a:solidFill>
                  <a:srgbClr val="191B1F"/>
                </a:solidFill>
                <a:latin typeface="-apple-system"/>
              </a:rPr>
              <a:t>，</a:t>
            </a:r>
            <a:r>
              <a:rPr lang="en-US" altLang="zh-CN" b="0" i="0" dirty="0">
                <a:solidFill>
                  <a:srgbClr val="191B1F"/>
                </a:solidFill>
                <a:effectLst/>
                <a:latin typeface="-apple-system"/>
              </a:rPr>
              <a:t>ZNS</a:t>
            </a:r>
            <a:r>
              <a:rPr lang="zh-CN" altLang="en-US" b="0" i="0" dirty="0">
                <a:solidFill>
                  <a:srgbClr val="191B1F"/>
                </a:solidFill>
                <a:effectLst/>
                <a:latin typeface="-apple-system"/>
              </a:rPr>
              <a:t>，</a:t>
            </a:r>
            <a:r>
              <a:rPr lang="en-US" altLang="zh-CN" b="0" i="0" dirty="0">
                <a:solidFill>
                  <a:srgbClr val="191B1F"/>
                </a:solidFill>
                <a:effectLst/>
                <a:latin typeface="-apple-system"/>
              </a:rPr>
              <a:t>…</a:t>
            </a:r>
          </a:p>
          <a:p>
            <a:pPr marL="285750" indent="-285750" eaLnBrk="0" fontAlgn="base" hangingPunct="0">
              <a:lnSpc>
                <a:spcPct val="150000"/>
              </a:lnSpc>
              <a:spcBef>
                <a:spcPct val="0"/>
              </a:spcBef>
              <a:spcAft>
                <a:spcPct val="0"/>
              </a:spcAft>
              <a:buFont typeface="Arial" panose="020B0604020202020204" pitchFamily="34" charset="0"/>
              <a:buChar char="•"/>
            </a:pP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 </a:t>
            </a:r>
            <a:r>
              <a:rPr lang="en-US" altLang="zh-CN" dirty="0">
                <a:solidFill>
                  <a:srgbClr val="34495E"/>
                </a:solidFill>
                <a:latin typeface="Ubuntu" panose="020B0504030602030204" pitchFamily="34" charset="0"/>
              </a:rPr>
              <a:t>size</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Small zone</a:t>
            </a:r>
            <a:r>
              <a:rPr lang="zh-CN" altLang="en-US" dirty="0">
                <a:solidFill>
                  <a:srgbClr val="34495E"/>
                </a:solidFill>
                <a:latin typeface="Ubuntu" panose="020B0504030602030204" pitchFamily="34" charset="0"/>
              </a:rPr>
              <a:t>，例如</a:t>
            </a:r>
            <a:r>
              <a:rPr lang="en-US" altLang="zh-CN" dirty="0">
                <a:solidFill>
                  <a:srgbClr val="34495E"/>
                </a:solidFill>
                <a:latin typeface="Ubuntu" panose="020B0504030602030204" pitchFamily="34" charset="0"/>
              </a:rPr>
              <a:t>96MB</a:t>
            </a:r>
            <a:r>
              <a:rPr lang="zh-CN" altLang="en-US" dirty="0">
                <a:solidFill>
                  <a:srgbClr val="34495E"/>
                </a:solidFill>
                <a:latin typeface="Ubuntu" panose="020B0504030602030204" pitchFamily="34" charset="0"/>
              </a:rPr>
              <a:t>。</a:t>
            </a:r>
            <a:r>
              <a:rPr lang="en-US" altLang="zh-CN" dirty="0">
                <a:solidFill>
                  <a:srgbClr val="34495E"/>
                </a:solidFill>
                <a:latin typeface="Ubuntu" panose="020B0504030602030204" pitchFamily="34" charset="0"/>
              </a:rPr>
              <a:t>(</a:t>
            </a:r>
            <a:r>
              <a:rPr lang="zh-CN" altLang="en-US" dirty="0">
                <a:solidFill>
                  <a:srgbClr val="34495E"/>
                </a:solidFill>
                <a:latin typeface="Ubuntu" panose="020B0504030602030204" pitchFamily="34" charset="0"/>
              </a:rPr>
              <a:t>偏硬件</a:t>
            </a:r>
            <a:r>
              <a:rPr lang="en-US" altLang="zh-CN" dirty="0">
                <a:solidFill>
                  <a:srgbClr val="34495E"/>
                </a:solidFill>
                <a:latin typeface="Ubuntu" panose="020B0504030602030204" pitchFamily="34" charset="0"/>
              </a:rPr>
              <a:t>)</a:t>
            </a:r>
          </a:p>
          <a:p>
            <a:pPr eaLnBrk="0" fontAlgn="base" hangingPunct="0">
              <a:lnSpc>
                <a:spcPct val="150000"/>
              </a:lnSpc>
              <a:spcBef>
                <a:spcPct val="0"/>
              </a:spcBef>
              <a:spcAft>
                <a:spcPct val="0"/>
              </a:spcAft>
            </a:pPr>
            <a:r>
              <a:rPr lang="en-US" altLang="zh-CN" dirty="0">
                <a:solidFill>
                  <a:srgbClr val="34495E"/>
                </a:solidFill>
                <a:latin typeface="Ubuntu" panose="020B0504030602030204" pitchFamily="34" charset="0"/>
              </a:rPr>
              <a:t>… </a:t>
            </a:r>
            <a:endParaRPr lang="zh-CN" altLang="en-US" dirty="0">
              <a:solidFill>
                <a:srgbClr val="34495E"/>
              </a:solidFill>
              <a:latin typeface="Ubuntu" panose="020B0504030602030204" pitchFamily="34" charset="0"/>
            </a:endParaRPr>
          </a:p>
        </p:txBody>
      </p:sp>
    </p:spTree>
    <p:extLst>
      <p:ext uri="{BB962C8B-B14F-4D97-AF65-F5344CB8AC3E}">
        <p14:creationId xmlns:p14="http://schemas.microsoft.com/office/powerpoint/2010/main" val="10847319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总结</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90" y="1327788"/>
            <a:ext cx="11140663" cy="3693319"/>
          </a:xfrm>
          <a:prstGeom prst="rect">
            <a:avLst/>
          </a:prstGeom>
          <a:noFill/>
        </p:spPr>
        <p:txBody>
          <a:bodyPr wrap="square">
            <a:spAutoFit/>
          </a:bodyPr>
          <a:lstStyle/>
          <a:p>
            <a:pPr>
              <a:lnSpc>
                <a:spcPct val="150000"/>
              </a:lnSpc>
            </a:pPr>
            <a:r>
              <a:rPr lang="zh-CN" altLang="en-US" b="1" dirty="0">
                <a:solidFill>
                  <a:srgbClr val="374151"/>
                </a:solidFill>
                <a:latin typeface="_5b8b_4f53"/>
              </a:rPr>
              <a:t>优点：</a:t>
            </a:r>
          </a:p>
          <a:p>
            <a:pPr indent="-285750">
              <a:lnSpc>
                <a:spcPct val="150000"/>
              </a:lnSpc>
              <a:buFont typeface="Arial" panose="020B0604020202020204" pitchFamily="34" charset="0"/>
              <a:buChar char="•"/>
            </a:pPr>
            <a:r>
              <a:rPr lang="zh-CN" altLang="en-US" dirty="0">
                <a:solidFill>
                  <a:srgbClr val="374151"/>
                </a:solidFill>
                <a:latin typeface="_5b8b_4f53"/>
              </a:rPr>
              <a:t>寿命：消除盘内写放大，据西数</a:t>
            </a:r>
            <a:r>
              <a:rPr lang="en-US" altLang="zh-CN" dirty="0">
                <a:solidFill>
                  <a:srgbClr val="374151"/>
                </a:solidFill>
                <a:latin typeface="_5b8b_4f53"/>
              </a:rPr>
              <a:t>QLC</a:t>
            </a:r>
            <a:r>
              <a:rPr lang="zh-CN" altLang="en-US" dirty="0">
                <a:solidFill>
                  <a:srgbClr val="374151"/>
                </a:solidFill>
                <a:latin typeface="_5b8b_4f53"/>
              </a:rPr>
              <a:t>盘的产品来看，寿命提升了</a:t>
            </a:r>
            <a:r>
              <a:rPr lang="en-US" altLang="zh-CN" dirty="0">
                <a:solidFill>
                  <a:srgbClr val="374151"/>
                </a:solidFill>
                <a:latin typeface="_5b8b_4f53"/>
              </a:rPr>
              <a:t>4</a:t>
            </a:r>
            <a:r>
              <a:rPr lang="zh-CN" altLang="en-US" dirty="0">
                <a:solidFill>
                  <a:srgbClr val="374151"/>
                </a:solidFill>
                <a:latin typeface="_5b8b_4f53"/>
              </a:rPr>
              <a:t>倍</a:t>
            </a:r>
          </a:p>
          <a:p>
            <a:pPr indent="-285750">
              <a:lnSpc>
                <a:spcPct val="150000"/>
              </a:lnSpc>
              <a:buFont typeface="Arial" panose="020B0604020202020204" pitchFamily="34" charset="0"/>
              <a:buChar char="•"/>
            </a:pPr>
            <a:r>
              <a:rPr lang="zh-CN" altLang="en-US" dirty="0">
                <a:solidFill>
                  <a:srgbClr val="374151"/>
                </a:solidFill>
                <a:latin typeface="_5b8b_4f53"/>
              </a:rPr>
              <a:t>成本：省出了盘内存储映射表所需的</a:t>
            </a:r>
            <a:r>
              <a:rPr lang="en-US" altLang="zh-CN" dirty="0">
                <a:solidFill>
                  <a:srgbClr val="374151"/>
                </a:solidFill>
                <a:latin typeface="_5b8b_4f53"/>
              </a:rPr>
              <a:t>DRAM</a:t>
            </a:r>
            <a:r>
              <a:rPr lang="zh-CN" altLang="en-US" dirty="0">
                <a:solidFill>
                  <a:srgbClr val="374151"/>
                </a:solidFill>
                <a:latin typeface="_5b8b_4f53"/>
              </a:rPr>
              <a:t>空间</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性能强：吞吐量提升了</a:t>
            </a:r>
            <a:r>
              <a:rPr lang="en-US" altLang="zh-CN" dirty="0">
                <a:solidFill>
                  <a:srgbClr val="374151"/>
                </a:solidFill>
                <a:latin typeface="_5b8b_4f53"/>
              </a:rPr>
              <a:t>1.5</a:t>
            </a:r>
            <a:r>
              <a:rPr lang="zh-CN" altLang="en-US" dirty="0">
                <a:solidFill>
                  <a:srgbClr val="374151"/>
                </a:solidFill>
                <a:latin typeface="_5b8b_4f53"/>
              </a:rPr>
              <a:t>倍左右。</a:t>
            </a:r>
            <a:endParaRPr lang="en-US" altLang="zh-CN" dirty="0">
              <a:solidFill>
                <a:srgbClr val="374151"/>
              </a:solidFill>
              <a:latin typeface="_5b8b_4f53"/>
            </a:endParaRPr>
          </a:p>
          <a:p>
            <a:pPr indent="-285750">
              <a:lnSpc>
                <a:spcPct val="150000"/>
              </a:lnSpc>
              <a:buFont typeface="Arial" panose="020B0604020202020204" pitchFamily="34" charset="0"/>
              <a:buChar char="•"/>
            </a:pPr>
            <a:r>
              <a:rPr lang="zh-CN" altLang="en-US" dirty="0">
                <a:solidFill>
                  <a:srgbClr val="374151"/>
                </a:solidFill>
                <a:latin typeface="_5b8b_4f53"/>
              </a:rPr>
              <a:t>可预测性：相比传统</a:t>
            </a:r>
            <a:r>
              <a:rPr lang="en-US" altLang="zh-CN" dirty="0">
                <a:solidFill>
                  <a:srgbClr val="374151"/>
                </a:solidFill>
                <a:latin typeface="_5b8b_4f53"/>
              </a:rPr>
              <a:t>SSD</a:t>
            </a:r>
            <a:r>
              <a:rPr lang="zh-CN" altLang="en-US" dirty="0">
                <a:solidFill>
                  <a:srgbClr val="374151"/>
                </a:solidFill>
                <a:latin typeface="_5b8b_4f53"/>
              </a:rPr>
              <a:t>内部操作“黑盒”，延迟更稳定，更容易预测，以及实现更好的数据放置、</a:t>
            </a:r>
            <a:r>
              <a:rPr lang="en-US" altLang="zh-CN" dirty="0">
                <a:solidFill>
                  <a:srgbClr val="374151"/>
                </a:solidFill>
                <a:latin typeface="_5b8b_4f53"/>
              </a:rPr>
              <a:t>IO</a:t>
            </a:r>
            <a:r>
              <a:rPr lang="zh-CN" altLang="en-US" dirty="0">
                <a:solidFill>
                  <a:srgbClr val="374151"/>
                </a:solidFill>
                <a:latin typeface="_5b8b_4f53"/>
              </a:rPr>
              <a:t>调度</a:t>
            </a:r>
          </a:p>
          <a:p>
            <a:pPr>
              <a:lnSpc>
                <a:spcPct val="150000"/>
              </a:lnSpc>
            </a:pPr>
            <a:r>
              <a:rPr lang="zh-CN" altLang="en-US" b="1" dirty="0">
                <a:solidFill>
                  <a:srgbClr val="374151"/>
                </a:solidFill>
                <a:latin typeface="_5b8b_4f53"/>
              </a:rPr>
              <a:t>缺点：</a:t>
            </a:r>
          </a:p>
          <a:p>
            <a:pPr indent="-285750">
              <a:lnSpc>
                <a:spcPct val="150000"/>
              </a:lnSpc>
              <a:buFont typeface="Arial" panose="020B0604020202020204" pitchFamily="34" charset="0"/>
              <a:buChar char="•"/>
            </a:pPr>
            <a:r>
              <a:rPr lang="zh-CN" altLang="en-US" dirty="0">
                <a:solidFill>
                  <a:srgbClr val="374151"/>
                </a:solidFill>
                <a:latin typeface="_5b8b_4f53"/>
              </a:rPr>
              <a:t>需要对存储引擎做改动，有一定的学习成本。对于</a:t>
            </a:r>
            <a:r>
              <a:rPr lang="en-US" altLang="zh-CN" dirty="0">
                <a:solidFill>
                  <a:srgbClr val="374151"/>
                </a:solidFill>
                <a:latin typeface="_5b8b_4f53"/>
              </a:rPr>
              <a:t>append</a:t>
            </a:r>
            <a:r>
              <a:rPr lang="zh-CN" altLang="en-US" dirty="0">
                <a:solidFill>
                  <a:srgbClr val="374151"/>
                </a:solidFill>
                <a:latin typeface="_5b8b_4f53"/>
              </a:rPr>
              <a:t>为主的应用的适配是可以接受的（</a:t>
            </a:r>
            <a:r>
              <a:rPr lang="en-US" altLang="zh-CN" dirty="0" err="1">
                <a:solidFill>
                  <a:srgbClr val="374151"/>
                </a:solidFill>
                <a:latin typeface="_5b8b_4f53"/>
              </a:rPr>
              <a:t>ZenFS</a:t>
            </a:r>
            <a:r>
              <a:rPr lang="en-US" altLang="zh-CN" dirty="0">
                <a:solidFill>
                  <a:srgbClr val="374151"/>
                </a:solidFill>
                <a:latin typeface="_5b8b_4f53"/>
              </a:rPr>
              <a:t>&lt;4000</a:t>
            </a:r>
            <a:r>
              <a:rPr lang="zh-CN" altLang="en-US" dirty="0">
                <a:solidFill>
                  <a:srgbClr val="374151"/>
                </a:solidFill>
                <a:latin typeface="_5b8b_4f53"/>
              </a:rPr>
              <a:t>行）</a:t>
            </a:r>
          </a:p>
          <a:p>
            <a:pPr indent="-285750">
              <a:lnSpc>
                <a:spcPct val="150000"/>
              </a:lnSpc>
              <a:buFont typeface="Arial" panose="020B0604020202020204" pitchFamily="34" charset="0"/>
              <a:buChar char="•"/>
            </a:pPr>
            <a:r>
              <a:rPr lang="zh-CN" altLang="en-US" dirty="0">
                <a:solidFill>
                  <a:srgbClr val="374151"/>
                </a:solidFill>
                <a:latin typeface="_5b8b_4f53"/>
              </a:rPr>
              <a:t>场景局限：</a:t>
            </a:r>
            <a:r>
              <a:rPr lang="en-US" altLang="zh-CN" dirty="0">
                <a:solidFill>
                  <a:srgbClr val="374151"/>
                </a:solidFill>
                <a:latin typeface="_5b8b_4f53"/>
              </a:rPr>
              <a:t>K-V</a:t>
            </a:r>
            <a:r>
              <a:rPr lang="zh-CN" altLang="en-US" dirty="0">
                <a:solidFill>
                  <a:srgbClr val="374151"/>
                </a:solidFill>
                <a:latin typeface="_5b8b_4f53"/>
              </a:rPr>
              <a:t>、时间序列、向量。</a:t>
            </a:r>
            <a:endParaRPr lang="en-US" altLang="zh-CN" dirty="0">
              <a:solidFill>
                <a:srgbClr val="374151"/>
              </a:solidFill>
              <a:latin typeface="_5b8b_4f53"/>
            </a:endParaRPr>
          </a:p>
          <a:p>
            <a:endParaRPr lang="en-US" altLang="zh-CN" dirty="0"/>
          </a:p>
        </p:txBody>
      </p:sp>
    </p:spTree>
    <p:extLst>
      <p:ext uri="{BB962C8B-B14F-4D97-AF65-F5344CB8AC3E}">
        <p14:creationId xmlns:p14="http://schemas.microsoft.com/office/powerpoint/2010/main" val="33532879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6" name="文本框 65">
            <a:extLst>
              <a:ext uri="{FF2B5EF4-FFF2-40B4-BE49-F238E27FC236}">
                <a16:creationId xmlns:a16="http://schemas.microsoft.com/office/drawing/2014/main" id="{01575266-097C-404D-81E1-951CFDC21DCB}"/>
              </a:ext>
            </a:extLst>
          </p:cNvPr>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67" name="矩形: 圆角 66">
            <a:extLst>
              <a:ext uri="{FF2B5EF4-FFF2-40B4-BE49-F238E27FC236}">
                <a16:creationId xmlns:a16="http://schemas.microsoft.com/office/drawing/2014/main" id="{0AAF68C8-9B60-4EE5-BDEE-3DF9819FF162}"/>
              </a:ext>
            </a:extLst>
          </p:cNvPr>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598D3781-D678-4A44-A66C-8D3B9D7FD8C7}"/>
              </a:ext>
            </a:extLst>
          </p:cNvPr>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30DA32EF-D11F-4CF9-860E-C3CFA00C6079}"/>
              </a:ext>
            </a:extLst>
          </p:cNvPr>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99B758B7-B144-4A81-A83D-E963D33E0186}"/>
              </a:ext>
            </a:extLst>
          </p:cNvPr>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矩形: 圆角 70">
            <a:extLst>
              <a:ext uri="{FF2B5EF4-FFF2-40B4-BE49-F238E27FC236}">
                <a16:creationId xmlns:a16="http://schemas.microsoft.com/office/drawing/2014/main" id="{763B64A6-B166-41EE-849F-23DFA4F17AED}"/>
              </a:ext>
            </a:extLst>
          </p:cNvPr>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矩形: 圆角 71">
            <a:extLst>
              <a:ext uri="{FF2B5EF4-FFF2-40B4-BE49-F238E27FC236}">
                <a16:creationId xmlns:a16="http://schemas.microsoft.com/office/drawing/2014/main" id="{0871A45D-4F61-4E61-89FD-6E11F25891D8}"/>
              </a:ext>
            </a:extLst>
          </p:cNvPr>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圆角 72">
            <a:extLst>
              <a:ext uri="{FF2B5EF4-FFF2-40B4-BE49-F238E27FC236}">
                <a16:creationId xmlns:a16="http://schemas.microsoft.com/office/drawing/2014/main" id="{856449D6-A1C2-472D-AD13-604147B03699}"/>
              </a:ext>
            </a:extLst>
          </p:cNvPr>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圆角 73">
            <a:extLst>
              <a:ext uri="{FF2B5EF4-FFF2-40B4-BE49-F238E27FC236}">
                <a16:creationId xmlns:a16="http://schemas.microsoft.com/office/drawing/2014/main" id="{A57A6FD7-A342-47F4-BE6D-5BA5CD2DE50E}"/>
              </a:ext>
            </a:extLst>
          </p:cNvPr>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5" name="图片 74">
            <a:extLst>
              <a:ext uri="{FF2B5EF4-FFF2-40B4-BE49-F238E27FC236}">
                <a16:creationId xmlns:a16="http://schemas.microsoft.com/office/drawing/2014/main" id="{988C6ADB-B46C-425F-82BD-ACD9CA6FB7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76" name="图片 75">
            <a:extLst>
              <a:ext uri="{FF2B5EF4-FFF2-40B4-BE49-F238E27FC236}">
                <a16:creationId xmlns:a16="http://schemas.microsoft.com/office/drawing/2014/main" id="{B4608348-6D52-4F84-9094-BEBC71B6E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6568454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909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5" name="文本框 14">
            <a:extLst>
              <a:ext uri="{FF2B5EF4-FFF2-40B4-BE49-F238E27FC236}">
                <a16:creationId xmlns:a16="http://schemas.microsoft.com/office/drawing/2014/main" id="{488ABAF1-66EA-4F19-B42F-A2C521EB34A2}"/>
              </a:ext>
            </a:extLst>
          </p:cNvPr>
          <p:cNvSpPr txBox="1"/>
          <p:nvPr/>
        </p:nvSpPr>
        <p:spPr>
          <a:xfrm>
            <a:off x="385589" y="1327788"/>
            <a:ext cx="11140663" cy="4559390"/>
          </a:xfrm>
          <a:prstGeom prst="rect">
            <a:avLst/>
          </a:prstGeom>
          <a:noFill/>
        </p:spPr>
        <p:txBody>
          <a:bodyPr wrap="square">
            <a:spAutoFit/>
          </a:bodyPr>
          <a:lstStyle/>
          <a:p>
            <a:pPr>
              <a:lnSpc>
                <a:spcPct val="150000"/>
              </a:lnSpc>
            </a:pPr>
            <a:r>
              <a:rPr lang="en-US" altLang="zh-CN" sz="2800" dirty="0">
                <a:solidFill>
                  <a:srgbClr val="4747BA"/>
                </a:solidFill>
                <a:ea typeface="+mn-lt"/>
                <a:cs typeface="Times New Roman" panose="02020603050405020304" pitchFamily="18" charset="0"/>
              </a:rPr>
              <a:t>FAST‘24 </a:t>
            </a:r>
            <a:r>
              <a:rPr lang="zh-CN" altLang="en-US" sz="2800" dirty="0">
                <a:solidFill>
                  <a:srgbClr val="4747BA"/>
                </a:solidFill>
                <a:ea typeface="+mn-lt"/>
                <a:cs typeface="Times New Roman" panose="02020603050405020304" pitchFamily="18" charset="0"/>
              </a:rPr>
              <a:t>中提及</a:t>
            </a:r>
            <a:r>
              <a:rPr lang="en-US" altLang="zh-CN" sz="2800" dirty="0">
                <a:solidFill>
                  <a:srgbClr val="4747BA"/>
                </a:solidFill>
                <a:ea typeface="+mn-lt"/>
                <a:cs typeface="Times New Roman" panose="02020603050405020304" pitchFamily="18" charset="0"/>
              </a:rPr>
              <a:t> ZNS</a:t>
            </a:r>
            <a:r>
              <a:rPr lang="zh-CN" altLang="en-US" sz="2800" dirty="0">
                <a:solidFill>
                  <a:srgbClr val="4747BA"/>
                </a:solidFill>
                <a:ea typeface="+mn-lt"/>
                <a:cs typeface="Times New Roman" panose="02020603050405020304" pitchFamily="18" charset="0"/>
              </a:rPr>
              <a:t>的文章</a:t>
            </a:r>
            <a:r>
              <a:rPr lang="en-US" altLang="zh-CN" sz="2800" dirty="0">
                <a:solidFill>
                  <a:srgbClr val="4747BA"/>
                </a:solidFill>
                <a:ea typeface="+mn-lt"/>
                <a:cs typeface="Times New Roman" panose="02020603050405020304" pitchFamily="18" charset="0"/>
              </a:rPr>
              <a:t>:</a:t>
            </a:r>
            <a:endParaRPr lang="zh-CN" altLang="en-US" sz="2800" dirty="0">
              <a:solidFill>
                <a:srgbClr val="4747BA"/>
              </a:solidFill>
              <a:ea typeface="+mn-lt"/>
              <a:cs typeface="Times New Roman" panose="02020603050405020304" pitchFamily="18" charset="0"/>
            </a:endParaRPr>
          </a:p>
          <a:p>
            <a:pPr>
              <a:lnSpc>
                <a:spcPct val="150000"/>
              </a:lnSpc>
            </a:pPr>
            <a:r>
              <a:rPr lang="en-US" altLang="zh-CN" sz="2400" dirty="0">
                <a:solidFill>
                  <a:srgbClr val="374151"/>
                </a:solidFill>
                <a:latin typeface="_5b8b_4f53"/>
              </a:rPr>
              <a:t>1. I/O </a:t>
            </a:r>
            <a:r>
              <a:rPr lang="en-US" altLang="zh-CN" sz="2400" dirty="0" err="1">
                <a:solidFill>
                  <a:srgbClr val="374151"/>
                </a:solidFill>
                <a:latin typeface="_5b8b_4f53"/>
              </a:rPr>
              <a:t>Passthru</a:t>
            </a:r>
            <a:r>
              <a:rPr lang="en-US" altLang="zh-CN" sz="2400" dirty="0">
                <a:solidFill>
                  <a:srgbClr val="374151"/>
                </a:solidFill>
                <a:latin typeface="_5b8b_4f53"/>
              </a:rPr>
              <a:t>: Upstreaming a flexible and efficient I/O Path in Linux</a:t>
            </a:r>
          </a:p>
          <a:p>
            <a:pPr>
              <a:lnSpc>
                <a:spcPct val="150000"/>
              </a:lnSpc>
            </a:pPr>
            <a:r>
              <a:rPr lang="en-US" altLang="zh-CN" sz="2400" dirty="0">
                <a:solidFill>
                  <a:srgbClr val="374151"/>
                </a:solidFill>
                <a:latin typeface="_5b8b_4f53"/>
              </a:rPr>
              <a:t>2. RFUSE: Modernizing </a:t>
            </a:r>
            <a:r>
              <a:rPr lang="en-US" altLang="zh-CN" sz="2400" dirty="0" err="1">
                <a:solidFill>
                  <a:srgbClr val="374151"/>
                </a:solidFill>
                <a:latin typeface="_5b8b_4f53"/>
              </a:rPr>
              <a:t>Userspace</a:t>
            </a:r>
            <a:r>
              <a:rPr lang="en-US" altLang="zh-CN" sz="2400" dirty="0">
                <a:solidFill>
                  <a:srgbClr val="374151"/>
                </a:solidFill>
                <a:latin typeface="_5b8b_4f53"/>
              </a:rPr>
              <a:t> Filesystem Framework through Scalable Kernel-</a:t>
            </a:r>
            <a:r>
              <a:rPr lang="en-US" altLang="zh-CN" sz="2400" dirty="0" err="1">
                <a:solidFill>
                  <a:srgbClr val="374151"/>
                </a:solidFill>
                <a:latin typeface="_5b8b_4f53"/>
              </a:rPr>
              <a:t>Userspace</a:t>
            </a:r>
            <a:r>
              <a:rPr lang="en-US" altLang="zh-CN" sz="2400" dirty="0">
                <a:solidFill>
                  <a:srgbClr val="374151"/>
                </a:solidFill>
                <a:latin typeface="_5b8b_4f53"/>
              </a:rPr>
              <a:t> Communication</a:t>
            </a:r>
          </a:p>
          <a:p>
            <a:pPr>
              <a:lnSpc>
                <a:spcPct val="150000"/>
              </a:lnSpc>
            </a:pPr>
            <a:r>
              <a:rPr lang="en-US" altLang="zh-CN" sz="2400" dirty="0">
                <a:solidFill>
                  <a:srgbClr val="374151"/>
                </a:solidFill>
                <a:latin typeface="_5b8b_4f53"/>
              </a:rPr>
              <a:t>3. MIDAS: Minimizing Write Amplification in Log-Structured Systems through Adaptive Group Number and Size Configuration </a:t>
            </a:r>
          </a:p>
          <a:p>
            <a:pPr>
              <a:lnSpc>
                <a:spcPct val="150000"/>
              </a:lnSpc>
            </a:pPr>
            <a:r>
              <a:rPr lang="en-US" altLang="zh-CN" sz="2400" dirty="0">
                <a:solidFill>
                  <a:srgbClr val="374151"/>
                </a:solidFill>
                <a:latin typeface="_5b8b_4f53"/>
              </a:rPr>
              <a:t>4. The Design and Implementation of a Capacity-Variant Storage System</a:t>
            </a:r>
          </a:p>
          <a:p>
            <a:pPr>
              <a:lnSpc>
                <a:spcPct val="150000"/>
              </a:lnSpc>
            </a:pPr>
            <a:endParaRPr lang="en-US" altLang="zh-CN" sz="2400" dirty="0">
              <a:solidFill>
                <a:srgbClr val="374151"/>
              </a:solidFill>
              <a:latin typeface="_5b8b_4f53"/>
            </a:endParaRPr>
          </a:p>
        </p:txBody>
      </p:sp>
    </p:spTree>
    <p:extLst>
      <p:ext uri="{BB962C8B-B14F-4D97-AF65-F5344CB8AC3E}">
        <p14:creationId xmlns:p14="http://schemas.microsoft.com/office/powerpoint/2010/main" val="196799331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a:lnSpc>
                <a:spcPct val="90000"/>
              </a:lnSpc>
              <a:spcBef>
                <a:spcPts val="1000"/>
              </a:spcBef>
              <a:defRPr/>
            </a:pP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相关文献</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40055" y="108839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相关文献：</a:t>
            </a:r>
            <a:endParaRPr lang="en-US" altLang="zh-CN" sz="2400" dirty="0">
              <a:solidFill>
                <a:srgbClr val="4747BA"/>
              </a:solidFill>
              <a:ea typeface="+mn-lt"/>
              <a:cs typeface="Times New Roman" panose="02020603050405020304" pitchFamily="18" charset="0"/>
            </a:endParaRPr>
          </a:p>
        </p:txBody>
      </p:sp>
      <p:sp>
        <p:nvSpPr>
          <p:cNvPr id="11" name="文本框 10"/>
          <p:cNvSpPr txBox="1"/>
          <p:nvPr/>
        </p:nvSpPr>
        <p:spPr>
          <a:xfrm>
            <a:off x="440055" y="1666450"/>
            <a:ext cx="9407814" cy="4662110"/>
          </a:xfrm>
          <a:prstGeom prst="rect">
            <a:avLst/>
          </a:prstGeom>
          <a:noFill/>
        </p:spPr>
        <p:txBody>
          <a:bodyPr wrap="square" rtlCol="0">
            <a:spAutoFit/>
          </a:bodyPr>
          <a:lstStyle/>
          <a:p>
            <a:pPr indent="-285750">
              <a:lnSpc>
                <a:spcPct val="150000"/>
              </a:lnSpc>
              <a:buFont typeface="Wingdings" panose="05000000000000000000" charset="0"/>
              <a:buChar char="q"/>
            </a:pPr>
            <a:r>
              <a:rPr lang="en-US" altLang="zh-CN" sz="2000" dirty="0"/>
              <a:t>ZNS: Avoiding the Block Interface Tax for Flash-based SSDs</a:t>
            </a:r>
          </a:p>
          <a:p>
            <a:pPr indent="-285750">
              <a:lnSpc>
                <a:spcPct val="150000"/>
              </a:lnSpc>
              <a:buFont typeface="Wingdings" panose="05000000000000000000" charset="0"/>
              <a:buChar char="q"/>
            </a:pPr>
            <a:r>
              <a:rPr lang="en-US" altLang="zh-CN" sz="2000" dirty="0"/>
              <a:t>ZNS+: Advanced Zoned Namespace Interface for Supporting In-Storage Zone Compaction</a:t>
            </a:r>
          </a:p>
          <a:p>
            <a:pPr indent="-285750">
              <a:lnSpc>
                <a:spcPct val="150000"/>
              </a:lnSpc>
              <a:buFont typeface="Wingdings" panose="05000000000000000000" charset="0"/>
              <a:buChar char="q"/>
            </a:pPr>
            <a:r>
              <a:rPr lang="en-US" altLang="zh-CN" sz="2000" dirty="0" err="1"/>
              <a:t>eZNS</a:t>
            </a:r>
            <a:r>
              <a:rPr lang="zh-CN" altLang="en-US" sz="2000" dirty="0"/>
              <a:t>：</a:t>
            </a:r>
            <a:r>
              <a:rPr lang="en-US" altLang="zh-CN" sz="2000" dirty="0"/>
              <a:t>An Elastic Zoned Namespace for Commodity ZNS SSDs</a:t>
            </a:r>
          </a:p>
          <a:p>
            <a:pPr indent="-285750">
              <a:lnSpc>
                <a:spcPct val="150000"/>
              </a:lnSpc>
              <a:buFont typeface="Wingdings" panose="05000000000000000000" charset="0"/>
              <a:buChar char="q"/>
            </a:pPr>
            <a:r>
              <a:rPr lang="en-US" altLang="zh-CN" sz="2000" dirty="0" err="1"/>
              <a:t>ZNSwap</a:t>
            </a:r>
            <a:r>
              <a:rPr lang="en-US" altLang="zh-CN" sz="2000" dirty="0"/>
              <a:t>: </a:t>
            </a:r>
            <a:r>
              <a:rPr lang="en-US" altLang="zh-CN" sz="2000" dirty="0" err="1"/>
              <a:t>ZNSwap</a:t>
            </a:r>
            <a:r>
              <a:rPr lang="en-US" altLang="zh-CN" sz="2000" dirty="0"/>
              <a:t>: un-Block your Swap</a:t>
            </a:r>
          </a:p>
          <a:p>
            <a:pPr indent="-285750">
              <a:lnSpc>
                <a:spcPct val="150000"/>
              </a:lnSpc>
              <a:buFont typeface="Wingdings" panose="05000000000000000000" charset="0"/>
              <a:buChar char="q"/>
            </a:pPr>
            <a:r>
              <a:rPr lang="en-US" altLang="zh-CN" sz="2000" dirty="0"/>
              <a:t>WALTZ</a:t>
            </a:r>
            <a:r>
              <a:rPr lang="zh-CN" altLang="en-US" sz="2000" dirty="0"/>
              <a:t>：</a:t>
            </a:r>
            <a:r>
              <a:rPr lang="en-US" altLang="zh-CN" sz="2000" dirty="0"/>
              <a:t>Leveraging Zone Append to Tighten the Tail Latency of LSM Tree on ZNS SSD</a:t>
            </a:r>
          </a:p>
          <a:p>
            <a:pPr indent="-285750">
              <a:lnSpc>
                <a:spcPct val="150000"/>
              </a:lnSpc>
              <a:buFont typeface="Wingdings" panose="05000000000000000000" charset="0"/>
              <a:buChar char="q"/>
            </a:pPr>
            <a:endParaRPr lang="en-US" altLang="zh-CN" sz="2000" dirty="0"/>
          </a:p>
          <a:p>
            <a:pPr indent="-285750">
              <a:lnSpc>
                <a:spcPct val="150000"/>
              </a:lnSpc>
              <a:buFont typeface="Wingdings" panose="05000000000000000000" charset="0"/>
              <a:buChar char="q"/>
            </a:pPr>
            <a:r>
              <a:rPr lang="en-US" altLang="zh-CN" sz="2000" dirty="0"/>
              <a:t>……</a:t>
            </a:r>
          </a:p>
          <a:p>
            <a:pPr indent="-285750">
              <a:lnSpc>
                <a:spcPct val="150000"/>
              </a:lnSpc>
              <a:buFont typeface="Wingdings" panose="05000000000000000000" charset="0"/>
              <a:buChar char="q"/>
            </a:pPr>
            <a:endParaRPr lang="zh-CN" altLang="en-US" sz="2000" dirty="0"/>
          </a:p>
        </p:txBody>
      </p:sp>
      <p:sp>
        <p:nvSpPr>
          <p:cNvPr id="13"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5183" y="166469"/>
            <a:ext cx="6798981" cy="645160"/>
          </a:xfrm>
          <a:prstGeom prst="rect">
            <a:avLst/>
          </a:prstGeom>
          <a:noFill/>
        </p:spPr>
        <p:txBody>
          <a:bodyPr wrap="square" rtlCol="0">
            <a:spAutoFit/>
          </a:bodyPr>
          <a:lstStyle/>
          <a:p>
            <a:pPr>
              <a:lnSpc>
                <a:spcPct val="90000"/>
              </a:lnSpc>
              <a:spcBef>
                <a:spcPts val="1000"/>
              </a:spcBef>
              <a:defRPr/>
            </a:pPr>
            <a:r>
              <a:rPr lang="en-US" altLang="zh-CN" sz="40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ZNSwap</a:t>
            </a:r>
            <a:endPar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3"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a:extLst>
              <a:ext uri="{FF2B5EF4-FFF2-40B4-BE49-F238E27FC236}">
                <a16:creationId xmlns:a16="http://schemas.microsoft.com/office/drawing/2014/main" id="{2F8C07CB-D5E6-905C-4CA5-A0B50B3FAE09}"/>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C739986A-8663-B12B-5E7F-8CBB550422EA}"/>
              </a:ext>
            </a:extLst>
          </p:cNvPr>
          <p:cNvSpPr txBox="1"/>
          <p:nvPr/>
        </p:nvSpPr>
        <p:spPr>
          <a:xfrm>
            <a:off x="455385" y="1501536"/>
            <a:ext cx="10718751" cy="1260986"/>
          </a:xfrm>
          <a:prstGeom prst="rect">
            <a:avLst/>
          </a:prstGeom>
          <a:noFill/>
        </p:spPr>
        <p:txBody>
          <a:bodyPr wrap="square" rtlCol="0">
            <a:spAutoFit/>
          </a:bodyPr>
          <a:lstStyle/>
          <a:p>
            <a:pPr>
              <a:lnSpc>
                <a:spcPct val="130000"/>
              </a:lnSpc>
            </a:pPr>
            <a:r>
              <a:rPr lang="zh-CN" altLang="en-US" sz="2000" b="0" i="0" dirty="0">
                <a:solidFill>
                  <a:srgbClr val="374151"/>
                </a:solidFill>
                <a:effectLst/>
                <a:latin typeface="_5b8b_4f53"/>
              </a:rPr>
              <a:t>在数据中心存储需求日益增长的背景下，传统存储解决方案的局限性日渐凸显。由于传统的</a:t>
            </a:r>
            <a:r>
              <a:rPr lang="en-US" altLang="zh-CN" sz="2000" b="0" i="0" dirty="0">
                <a:solidFill>
                  <a:srgbClr val="374151"/>
                </a:solidFill>
                <a:effectLst/>
                <a:latin typeface="_5b8b_4f53"/>
              </a:rPr>
              <a:t>SSD</a:t>
            </a:r>
            <a:r>
              <a:rPr lang="zh-CN" altLang="en-US" sz="2000" dirty="0">
                <a:solidFill>
                  <a:srgbClr val="4747BA"/>
                </a:solidFill>
                <a:ea typeface="+mn-lt"/>
                <a:cs typeface="Times New Roman" panose="02020603050405020304" charset="0"/>
              </a:rPr>
              <a:t>介质特性</a:t>
            </a:r>
            <a:r>
              <a:rPr lang="zh-CN" altLang="en-US" sz="2000" b="0" i="0" dirty="0">
                <a:solidFill>
                  <a:srgbClr val="374151"/>
                </a:solidFill>
                <a:effectLst/>
                <a:latin typeface="_5b8b_4f53"/>
              </a:rPr>
              <a:t>和一些</a:t>
            </a:r>
            <a:r>
              <a:rPr lang="zh-CN" altLang="en-US" sz="2000" dirty="0">
                <a:solidFill>
                  <a:srgbClr val="4747BA"/>
                </a:solidFill>
                <a:ea typeface="+mn-lt"/>
                <a:cs typeface="Times New Roman" panose="02020603050405020304" charset="0"/>
              </a:rPr>
              <a:t>设计问题</a:t>
            </a:r>
            <a:r>
              <a:rPr lang="zh-CN" altLang="en-US" sz="2000" dirty="0">
                <a:solidFill>
                  <a:srgbClr val="374151"/>
                </a:solidFill>
                <a:latin typeface="_5b8b_4f53"/>
              </a:rPr>
              <a:t>，导致</a:t>
            </a:r>
            <a:r>
              <a:rPr lang="en-US" altLang="zh-CN" sz="2000" dirty="0">
                <a:solidFill>
                  <a:srgbClr val="374151"/>
                </a:solidFill>
                <a:latin typeface="_5b8b_4f53"/>
              </a:rPr>
              <a:t>SSD</a:t>
            </a:r>
            <a:r>
              <a:rPr lang="zh-CN" altLang="en-US" sz="2000" dirty="0">
                <a:solidFill>
                  <a:srgbClr val="374151"/>
                </a:solidFill>
                <a:latin typeface="_5b8b_4f53"/>
              </a:rPr>
              <a:t>发展进入瓶颈。目前</a:t>
            </a:r>
            <a:r>
              <a:rPr lang="en-US" altLang="zh-CN" sz="2000" dirty="0">
                <a:solidFill>
                  <a:srgbClr val="374151"/>
                </a:solidFill>
                <a:latin typeface="_5b8b_4f53"/>
              </a:rPr>
              <a:t>SSD</a:t>
            </a:r>
            <a:r>
              <a:rPr lang="zh-CN" altLang="en-US" sz="2000" dirty="0">
                <a:solidFill>
                  <a:srgbClr val="374151"/>
                </a:solidFill>
                <a:latin typeface="_5b8b_4f53"/>
              </a:rPr>
              <a:t>存在性能下降、单盘容量有限、寿命不足等等问题，不能满足企业、数据中心的需求，且不利于大规模部署。</a:t>
            </a:r>
            <a:endParaRPr lang="en-US" altLang="zh-CN" sz="2000" dirty="0">
              <a:solidFill>
                <a:srgbClr val="374151"/>
              </a:solidFill>
              <a:latin typeface="_5b8b_4f53"/>
            </a:endParaRPr>
          </a:p>
        </p:txBody>
      </p:sp>
      <p:sp>
        <p:nvSpPr>
          <p:cNvPr id="2" name="文本框 1">
            <a:extLst>
              <a:ext uri="{FF2B5EF4-FFF2-40B4-BE49-F238E27FC236}">
                <a16:creationId xmlns:a16="http://schemas.microsoft.com/office/drawing/2014/main" id="{8A97A7DF-0F62-BD5E-C895-912387E18576}"/>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
        <p:nvSpPr>
          <p:cNvPr id="9" name="文本框 8">
            <a:extLst>
              <a:ext uri="{FF2B5EF4-FFF2-40B4-BE49-F238E27FC236}">
                <a16:creationId xmlns:a16="http://schemas.microsoft.com/office/drawing/2014/main" id="{232E5226-073E-9604-696C-16F28790D5D3}"/>
              </a:ext>
            </a:extLst>
          </p:cNvPr>
          <p:cNvSpPr txBox="1"/>
          <p:nvPr/>
        </p:nvSpPr>
        <p:spPr>
          <a:xfrm>
            <a:off x="455385" y="3429000"/>
            <a:ext cx="10475470" cy="1661096"/>
          </a:xfrm>
          <a:prstGeom prst="rect">
            <a:avLst/>
          </a:prstGeom>
          <a:noFill/>
        </p:spPr>
        <p:txBody>
          <a:bodyPr wrap="square">
            <a:spAutoFit/>
          </a:bodyPr>
          <a:lstStyle/>
          <a:p>
            <a:pPr>
              <a:lnSpc>
                <a:spcPct val="130000"/>
              </a:lnSpc>
            </a:pPr>
            <a:r>
              <a:rPr lang="zh-CN" altLang="en-US" sz="2000" dirty="0">
                <a:solidFill>
                  <a:srgbClr val="374151"/>
                </a:solidFill>
                <a:latin typeface="_5b8b_4f53"/>
              </a:rPr>
              <a:t>具体地，目前阻碍</a:t>
            </a:r>
            <a:r>
              <a:rPr lang="en-US" altLang="zh-CN" sz="2000" dirty="0">
                <a:solidFill>
                  <a:srgbClr val="374151"/>
                </a:solidFill>
                <a:latin typeface="_5b8b_4f53"/>
              </a:rPr>
              <a:t>SSD</a:t>
            </a:r>
            <a:r>
              <a:rPr lang="zh-CN" altLang="en-US" sz="2000" dirty="0">
                <a:solidFill>
                  <a:srgbClr val="374151"/>
                </a:solidFill>
                <a:latin typeface="_5b8b_4f53"/>
              </a:rPr>
              <a:t>发展的因素包括，基于块接口的</a:t>
            </a:r>
            <a:r>
              <a:rPr lang="zh-CN" altLang="zh-CN" sz="2000" dirty="0">
                <a:solidFill>
                  <a:srgbClr val="374151"/>
                </a:solidFill>
                <a:latin typeface="_5b8b_4f53"/>
              </a:rPr>
              <a:t>闪存转换层（</a:t>
            </a:r>
            <a:r>
              <a:rPr lang="en-US" altLang="zh-CN" sz="2000" dirty="0">
                <a:solidFill>
                  <a:srgbClr val="374151"/>
                </a:solidFill>
                <a:latin typeface="_5b8b_4f53"/>
              </a:rPr>
              <a:t>Flash Translation Layer, FTL</a:t>
            </a:r>
            <a:r>
              <a:rPr lang="zh-CN" altLang="zh-CN" sz="2000" dirty="0">
                <a:solidFill>
                  <a:srgbClr val="374151"/>
                </a:solidFill>
                <a:latin typeface="_5b8b_4f53"/>
              </a:rPr>
              <a:t>） </a:t>
            </a:r>
            <a:r>
              <a:rPr lang="zh-CN" altLang="en-US" sz="2000" dirty="0">
                <a:solidFill>
                  <a:srgbClr val="374151"/>
                </a:solidFill>
                <a:latin typeface="_5b8b_4f53"/>
              </a:rPr>
              <a:t>、</a:t>
            </a:r>
            <a:r>
              <a:rPr lang="en-US" altLang="zh-CN" sz="2000" dirty="0">
                <a:solidFill>
                  <a:srgbClr val="374151"/>
                </a:solidFill>
                <a:latin typeface="_5b8b_4f53"/>
              </a:rPr>
              <a:t>NAND</a:t>
            </a:r>
            <a:r>
              <a:rPr lang="zh-CN" altLang="en-US" sz="2000" dirty="0">
                <a:solidFill>
                  <a:srgbClr val="374151"/>
                </a:solidFill>
                <a:latin typeface="_5b8b_4f53"/>
              </a:rPr>
              <a:t>颗粒擦写粒度不一致等。在</a:t>
            </a:r>
            <a:r>
              <a:rPr lang="zh-CN" altLang="en-US" sz="2000" dirty="0">
                <a:solidFill>
                  <a:srgbClr val="4747BA"/>
                </a:solidFill>
                <a:ea typeface="+mn-lt"/>
                <a:cs typeface="Times New Roman" panose="02020603050405020304" charset="0"/>
              </a:rPr>
              <a:t>性能</a:t>
            </a:r>
            <a:r>
              <a:rPr lang="zh-CN" altLang="en-US" sz="2000" dirty="0">
                <a:solidFill>
                  <a:srgbClr val="374151"/>
                </a:solidFill>
                <a:latin typeface="_5b8b_4f53"/>
              </a:rPr>
              <a:t>上，带来写放大（</a:t>
            </a:r>
            <a:r>
              <a:rPr lang="en-US" altLang="zh-CN" sz="2000" dirty="0">
                <a:solidFill>
                  <a:srgbClr val="374151"/>
                </a:solidFill>
                <a:latin typeface="_5b8b_4f53"/>
              </a:rPr>
              <a:t>Write Amplification</a:t>
            </a:r>
            <a:r>
              <a:rPr lang="zh-CN" altLang="en-US" sz="2000" dirty="0">
                <a:solidFill>
                  <a:srgbClr val="374151"/>
                </a:solidFill>
                <a:latin typeface="_5b8b_4f53"/>
              </a:rPr>
              <a:t>，</a:t>
            </a:r>
            <a:r>
              <a:rPr lang="en-US" altLang="zh-CN" sz="2000" dirty="0">
                <a:solidFill>
                  <a:srgbClr val="374151"/>
                </a:solidFill>
                <a:latin typeface="_5b8b_4f53"/>
              </a:rPr>
              <a:t>WA</a:t>
            </a:r>
            <a:r>
              <a:rPr lang="zh-CN" altLang="en-US" sz="2000" dirty="0">
                <a:solidFill>
                  <a:srgbClr val="374151"/>
                </a:solidFill>
                <a:latin typeface="_5b8b_4f53"/>
              </a:rPr>
              <a:t>）等问题，进而导致降速，寿命低，延迟不稳定等等负面影响；另外在</a:t>
            </a:r>
            <a:r>
              <a:rPr lang="zh-CN" altLang="en-US" sz="2000" dirty="0">
                <a:solidFill>
                  <a:srgbClr val="4747BA"/>
                </a:solidFill>
                <a:ea typeface="+mn-lt"/>
                <a:cs typeface="Times New Roman" panose="02020603050405020304" charset="0"/>
              </a:rPr>
              <a:t>空间</a:t>
            </a:r>
            <a:r>
              <a:rPr lang="zh-CN" altLang="en-US" sz="2000" dirty="0">
                <a:solidFill>
                  <a:srgbClr val="374151"/>
                </a:solidFill>
                <a:latin typeface="_5b8b_4f53"/>
              </a:rPr>
              <a:t>成本上，存在</a:t>
            </a:r>
            <a:r>
              <a:rPr lang="en-US" altLang="zh-CN" sz="2000" dirty="0">
                <a:solidFill>
                  <a:srgbClr val="374151"/>
                </a:solidFill>
                <a:latin typeface="_5b8b_4f53"/>
              </a:rPr>
              <a:t>OP</a:t>
            </a:r>
            <a:r>
              <a:rPr lang="zh-CN" altLang="en-US" sz="2000" dirty="0">
                <a:solidFill>
                  <a:srgbClr val="374151"/>
                </a:solidFill>
                <a:latin typeface="_5b8b_4f53"/>
              </a:rPr>
              <a:t>（</a:t>
            </a:r>
            <a:r>
              <a:rPr lang="en-US" altLang="zh-CN" sz="2000" dirty="0">
                <a:solidFill>
                  <a:srgbClr val="374151"/>
                </a:solidFill>
                <a:latin typeface="_5b8b_4f53"/>
              </a:rPr>
              <a:t>Over-Provisioning</a:t>
            </a:r>
            <a:r>
              <a:rPr lang="zh-CN" altLang="en-US" sz="2000" dirty="0">
                <a:solidFill>
                  <a:srgbClr val="374151"/>
                </a:solidFill>
                <a:latin typeface="_5b8b_4f53"/>
              </a:rPr>
              <a:t>）空间开销，</a:t>
            </a:r>
            <a:r>
              <a:rPr lang="en-US" altLang="zh-CN" sz="2000" dirty="0">
                <a:solidFill>
                  <a:srgbClr val="374151"/>
                </a:solidFill>
                <a:latin typeface="_5b8b_4f53"/>
              </a:rPr>
              <a:t>FTL</a:t>
            </a:r>
            <a:r>
              <a:rPr lang="zh-CN" altLang="en-US" sz="2000" dirty="0">
                <a:solidFill>
                  <a:srgbClr val="374151"/>
                </a:solidFill>
                <a:latin typeface="_5b8b_4f53"/>
              </a:rPr>
              <a:t>表的</a:t>
            </a:r>
            <a:r>
              <a:rPr lang="en-US" altLang="zh-CN" sz="2000" dirty="0">
                <a:solidFill>
                  <a:srgbClr val="374151"/>
                </a:solidFill>
                <a:latin typeface="_5b8b_4f53"/>
              </a:rPr>
              <a:t>DRAM</a:t>
            </a:r>
            <a:r>
              <a:rPr lang="zh-CN" altLang="en-US" sz="2000" dirty="0">
                <a:solidFill>
                  <a:srgbClr val="374151"/>
                </a:solidFill>
                <a:latin typeface="_5b8b_4f53"/>
              </a:rPr>
              <a:t>开销等。</a:t>
            </a:r>
          </a:p>
        </p:txBody>
      </p:sp>
    </p:spTree>
    <p:extLst>
      <p:ext uri="{BB962C8B-B14F-4D97-AF65-F5344CB8AC3E}">
        <p14:creationId xmlns:p14="http://schemas.microsoft.com/office/powerpoint/2010/main" val="161537198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41291BC8-BAF3-496D-6C37-8B6EEABE8583}"/>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9" name="文本框 8">
            <a:extLst>
              <a:ext uri="{FF2B5EF4-FFF2-40B4-BE49-F238E27FC236}">
                <a16:creationId xmlns:a16="http://schemas.microsoft.com/office/drawing/2014/main" id="{5A364727-F676-A371-B1D9-DE6CFE5451C8}"/>
              </a:ext>
            </a:extLst>
          </p:cNvPr>
          <p:cNvSpPr txBox="1"/>
          <p:nvPr/>
        </p:nvSpPr>
        <p:spPr>
          <a:xfrm>
            <a:off x="460375" y="3858309"/>
            <a:ext cx="1593462" cy="369332"/>
          </a:xfrm>
          <a:prstGeom prst="rect">
            <a:avLst/>
          </a:prstGeom>
          <a:noFill/>
        </p:spPr>
        <p:txBody>
          <a:bodyPr wrap="square">
            <a:spAutoFit/>
          </a:bodyPr>
          <a:lstStyle/>
          <a:p>
            <a:r>
              <a:rPr lang="en-US" altLang="zh-CN" sz="1800" b="1" dirty="0">
                <a:solidFill>
                  <a:srgbClr val="4747BA"/>
                </a:solidFill>
                <a:ea typeface="+mn-lt"/>
                <a:cs typeface="Times New Roman" panose="02020603050405020304" charset="0"/>
              </a:rPr>
              <a:t>ZNS</a:t>
            </a:r>
            <a:r>
              <a:rPr lang="en-US" altLang="zh-CN" b="1" dirty="0">
                <a:solidFill>
                  <a:srgbClr val="4747BA"/>
                </a:solidFill>
                <a:ea typeface="+mn-lt"/>
                <a:cs typeface="Times New Roman" panose="02020603050405020304" charset="0"/>
              </a:rPr>
              <a:t> SSD</a:t>
            </a:r>
            <a:r>
              <a:rPr lang="zh-CN" altLang="en-US" sz="1800" b="1" dirty="0">
                <a:solidFill>
                  <a:srgbClr val="4747BA"/>
                </a:solidFill>
                <a:ea typeface="+mn-lt"/>
                <a:cs typeface="Times New Roman" panose="02020603050405020304" charset="0"/>
              </a:rPr>
              <a:t>技术：</a:t>
            </a:r>
            <a:endParaRPr lang="en-US" altLang="zh-CN" sz="1800" b="1" dirty="0">
              <a:solidFill>
                <a:srgbClr val="4747BA"/>
              </a:solidFill>
              <a:ea typeface="+mn-lt"/>
              <a:cs typeface="Times New Roman" panose="02020603050405020304" charset="0"/>
            </a:endParaRPr>
          </a:p>
        </p:txBody>
      </p:sp>
      <p:sp>
        <p:nvSpPr>
          <p:cNvPr id="11" name="文本框 10">
            <a:extLst>
              <a:ext uri="{FF2B5EF4-FFF2-40B4-BE49-F238E27FC236}">
                <a16:creationId xmlns:a16="http://schemas.microsoft.com/office/drawing/2014/main" id="{EE77C4F7-936E-CBC4-D6AC-980A1C5A66F9}"/>
              </a:ext>
            </a:extLst>
          </p:cNvPr>
          <p:cNvSpPr txBox="1"/>
          <p:nvPr/>
        </p:nvSpPr>
        <p:spPr>
          <a:xfrm>
            <a:off x="440053" y="4198056"/>
            <a:ext cx="11187839" cy="1504194"/>
          </a:xfrm>
          <a:prstGeom prst="rect">
            <a:avLst/>
          </a:prstGeom>
          <a:noFill/>
        </p:spPr>
        <p:txBody>
          <a:bodyPr wrap="square">
            <a:spAutoFit/>
          </a:bodyPr>
          <a:lstStyle/>
          <a:p>
            <a:pPr>
              <a:lnSpc>
                <a:spcPct val="130000"/>
              </a:lnSpc>
            </a:pPr>
            <a:r>
              <a:rPr lang="en-US" altLang="zh-CN" dirty="0">
                <a:solidFill>
                  <a:srgbClr val="374151"/>
                </a:solidFill>
                <a:latin typeface="_5b8b_4f53"/>
              </a:rPr>
              <a:t>ZNS SSD</a:t>
            </a:r>
            <a:r>
              <a:rPr lang="zh-CN" altLang="zh-CN" dirty="0">
                <a:solidFill>
                  <a:srgbClr val="374151"/>
                </a:solidFill>
                <a:latin typeface="_5b8b_4f53"/>
              </a:rPr>
              <a:t>作为新兴的存储技术，</a:t>
            </a:r>
            <a:r>
              <a:rPr lang="zh-CN" altLang="en-US" dirty="0">
                <a:solidFill>
                  <a:srgbClr val="374151"/>
                </a:solidFill>
                <a:latin typeface="_5b8b_4f53"/>
              </a:rPr>
              <a:t>把存储空间划分成不同的区域（</a:t>
            </a:r>
            <a:r>
              <a:rPr lang="en-US" altLang="zh-CN" dirty="0">
                <a:solidFill>
                  <a:srgbClr val="374151"/>
                </a:solidFill>
                <a:latin typeface="_5b8b_4f53"/>
              </a:rPr>
              <a:t>Zone</a:t>
            </a:r>
            <a:r>
              <a:rPr lang="zh-CN" altLang="en-US" dirty="0">
                <a:solidFill>
                  <a:srgbClr val="374151"/>
                </a:solidFill>
                <a:latin typeface="_5b8b_4f53"/>
              </a:rPr>
              <a:t>），以此为最小单元进行</a:t>
            </a:r>
            <a:r>
              <a:rPr lang="en-US" altLang="zh-CN" dirty="0">
                <a:solidFill>
                  <a:srgbClr val="374151"/>
                </a:solidFill>
                <a:latin typeface="_5b8b_4f53"/>
              </a:rPr>
              <a:t>open</a:t>
            </a:r>
            <a:r>
              <a:rPr lang="zh-CN" altLang="en-US" dirty="0">
                <a:solidFill>
                  <a:srgbClr val="374151"/>
                </a:solidFill>
                <a:latin typeface="_5b8b_4f53"/>
              </a:rPr>
              <a:t>，</a:t>
            </a:r>
            <a:r>
              <a:rPr lang="en-US" altLang="zh-CN" dirty="0">
                <a:solidFill>
                  <a:srgbClr val="374151"/>
                </a:solidFill>
                <a:latin typeface="_5b8b_4f53"/>
              </a:rPr>
              <a:t>close</a:t>
            </a:r>
            <a:r>
              <a:rPr lang="zh-CN" altLang="en-US" dirty="0">
                <a:solidFill>
                  <a:srgbClr val="374151"/>
                </a:solidFill>
                <a:latin typeface="_5b8b_4f53"/>
              </a:rPr>
              <a:t>、</a:t>
            </a:r>
            <a:r>
              <a:rPr lang="en-US" altLang="zh-CN" dirty="0">
                <a:solidFill>
                  <a:srgbClr val="374151"/>
                </a:solidFill>
                <a:latin typeface="_5b8b_4f53"/>
              </a:rPr>
              <a:t>reset</a:t>
            </a:r>
            <a:r>
              <a:rPr lang="zh-CN" altLang="en-US" dirty="0">
                <a:solidFill>
                  <a:srgbClr val="374151"/>
                </a:solidFill>
                <a:latin typeface="_5b8b_4f53"/>
              </a:rPr>
              <a:t>等系列指令，在每个</a:t>
            </a:r>
            <a:r>
              <a:rPr lang="en-US" altLang="zh-CN" dirty="0">
                <a:solidFill>
                  <a:srgbClr val="374151"/>
                </a:solidFill>
                <a:latin typeface="_5b8b_4f53"/>
              </a:rPr>
              <a:t>Zone</a:t>
            </a:r>
            <a:r>
              <a:rPr lang="zh-CN" altLang="en-US" dirty="0">
                <a:solidFill>
                  <a:srgbClr val="374151"/>
                </a:solidFill>
                <a:latin typeface="_5b8b_4f53"/>
              </a:rPr>
              <a:t>内严格要求顺序写。</a:t>
            </a:r>
            <a:r>
              <a:rPr lang="en-US" altLang="zh-CN" dirty="0">
                <a:solidFill>
                  <a:srgbClr val="374151"/>
                </a:solidFill>
                <a:latin typeface="_5b8b_4f53"/>
              </a:rPr>
              <a:t>ZNS</a:t>
            </a:r>
            <a:r>
              <a:rPr lang="zh-CN" altLang="en-US" dirty="0">
                <a:solidFill>
                  <a:srgbClr val="374151"/>
                </a:solidFill>
                <a:latin typeface="_5b8b_4f53"/>
              </a:rPr>
              <a:t>取消了</a:t>
            </a:r>
            <a:r>
              <a:rPr lang="en-US" altLang="zh-CN" dirty="0">
                <a:solidFill>
                  <a:srgbClr val="374151"/>
                </a:solidFill>
                <a:latin typeface="_5b8b_4f53"/>
              </a:rPr>
              <a:t>FTL</a:t>
            </a:r>
            <a:r>
              <a:rPr lang="zh-CN" altLang="en-US" dirty="0">
                <a:solidFill>
                  <a:srgbClr val="374151"/>
                </a:solidFill>
                <a:latin typeface="_5b8b_4f53"/>
              </a:rPr>
              <a:t>层的设计，用更大的粒度</a:t>
            </a:r>
            <a:r>
              <a:rPr lang="zh-CN" altLang="zh-CN" dirty="0">
                <a:solidFill>
                  <a:srgbClr val="374151"/>
                </a:solidFill>
                <a:latin typeface="_5b8b_4f53"/>
              </a:rPr>
              <a:t>管理数据，</a:t>
            </a:r>
            <a:r>
              <a:rPr lang="zh-CN" altLang="en-US" dirty="0">
                <a:solidFill>
                  <a:srgbClr val="374151"/>
                </a:solidFill>
                <a:latin typeface="_5b8b_4f53"/>
              </a:rPr>
              <a:t>并</a:t>
            </a:r>
            <a:r>
              <a:rPr lang="zh-CN" altLang="zh-CN" dirty="0">
                <a:solidFill>
                  <a:srgbClr val="374151"/>
                </a:solidFill>
                <a:latin typeface="_5b8b_4f53"/>
              </a:rPr>
              <a:t>定义区域容量、活动区域限制和区域追加命令等新概念，并向主机暴露更多的存储器内部信息</a:t>
            </a:r>
            <a:r>
              <a:rPr lang="zh-CN" altLang="en-US" dirty="0">
                <a:solidFill>
                  <a:srgbClr val="374151"/>
                </a:solidFill>
                <a:latin typeface="_5b8b_4f53"/>
              </a:rPr>
              <a:t>。这些设计直接减少写放大现象，优化了数据管理，提高</a:t>
            </a:r>
            <a:r>
              <a:rPr lang="en-US" altLang="zh-CN" dirty="0">
                <a:solidFill>
                  <a:srgbClr val="374151"/>
                </a:solidFill>
                <a:latin typeface="_5b8b_4f53"/>
              </a:rPr>
              <a:t>SSD</a:t>
            </a:r>
            <a:r>
              <a:rPr lang="zh-CN" altLang="en-US" dirty="0">
                <a:solidFill>
                  <a:srgbClr val="374151"/>
                </a:solidFill>
                <a:latin typeface="_5b8b_4f53"/>
              </a:rPr>
              <a:t>性能和寿命。</a:t>
            </a:r>
            <a:endParaRPr lang="en-US" altLang="zh-CN" dirty="0">
              <a:solidFill>
                <a:srgbClr val="374151"/>
              </a:solidFill>
              <a:latin typeface="_5b8b_4f53"/>
            </a:endParaRPr>
          </a:p>
        </p:txBody>
      </p:sp>
      <p:sp>
        <p:nvSpPr>
          <p:cNvPr id="3" name="文本框 2">
            <a:extLst>
              <a:ext uri="{FF2B5EF4-FFF2-40B4-BE49-F238E27FC236}">
                <a16:creationId xmlns:a16="http://schemas.microsoft.com/office/drawing/2014/main" id="{1D6EE90F-1E38-6A29-27D6-F130558DA2EF}"/>
              </a:ext>
            </a:extLst>
          </p:cNvPr>
          <p:cNvSpPr txBox="1"/>
          <p:nvPr/>
        </p:nvSpPr>
        <p:spPr>
          <a:xfrm>
            <a:off x="423016" y="2537130"/>
            <a:ext cx="11204876" cy="1260986"/>
          </a:xfrm>
          <a:prstGeom prst="rect">
            <a:avLst/>
          </a:prstGeom>
          <a:noFill/>
        </p:spPr>
        <p:txBody>
          <a:bodyPr wrap="square">
            <a:spAutoFit/>
          </a:bodyPr>
          <a:lstStyle/>
          <a:p>
            <a:pPr>
              <a:lnSpc>
                <a:spcPct val="130000"/>
              </a:lnSpc>
            </a:pPr>
            <a:r>
              <a:rPr lang="zh-CN" altLang="zh-CN" dirty="0">
                <a:solidFill>
                  <a:srgbClr val="4747BA"/>
                </a:solidFill>
                <a:ea typeface="+mn-lt"/>
                <a:cs typeface="Times New Roman" panose="02020603050405020304" charset="0"/>
              </a:rPr>
              <a:t>然而，</a:t>
            </a:r>
            <a:r>
              <a:rPr lang="zh-CN" altLang="zh-CN" sz="2000" dirty="0">
                <a:solidFill>
                  <a:srgbClr val="374151"/>
                </a:solidFill>
                <a:latin typeface="_5b8b_4f53"/>
              </a:rPr>
              <a:t>上述这些研究工作只能在</a:t>
            </a:r>
            <a:r>
              <a:rPr lang="zh-CN" altLang="en-US" sz="2000" dirty="0">
                <a:solidFill>
                  <a:srgbClr val="374151"/>
                </a:solidFill>
                <a:latin typeface="_5b8b_4f53"/>
              </a:rPr>
              <a:t>文件</a:t>
            </a:r>
            <a:r>
              <a:rPr lang="zh-CN" altLang="zh-CN" sz="2000" dirty="0">
                <a:solidFill>
                  <a:srgbClr val="374151"/>
                </a:solidFill>
                <a:latin typeface="_5b8b_4f53"/>
              </a:rPr>
              <a:t>系统</a:t>
            </a:r>
            <a:r>
              <a:rPr lang="zh-CN" altLang="en-US" sz="2000" dirty="0">
                <a:solidFill>
                  <a:srgbClr val="374151"/>
                </a:solidFill>
                <a:latin typeface="_5b8b_4f53"/>
              </a:rPr>
              <a:t>或</a:t>
            </a:r>
            <a:r>
              <a:rPr lang="zh-CN" altLang="zh-CN" sz="2000" dirty="0">
                <a:solidFill>
                  <a:srgbClr val="374151"/>
                </a:solidFill>
                <a:latin typeface="_5b8b_4f53"/>
              </a:rPr>
              <a:t>应用级别一定程度地缓解</a:t>
            </a:r>
            <a:r>
              <a:rPr lang="zh-CN" altLang="zh-CN" dirty="0">
                <a:solidFill>
                  <a:srgbClr val="4747BA"/>
                </a:solidFill>
                <a:ea typeface="+mn-lt"/>
                <a:cs typeface="Times New Roman" panose="02020603050405020304" charset="0"/>
              </a:rPr>
              <a:t>主机侧</a:t>
            </a:r>
            <a:r>
              <a:rPr lang="zh-CN" altLang="zh-CN" sz="2000" dirty="0">
                <a:solidFill>
                  <a:srgbClr val="374151"/>
                </a:solidFill>
                <a:latin typeface="_5b8b_4f53"/>
              </a:rPr>
              <a:t>的工作负载导致的写放大。但硬盘内部仍存在写放大现象</a:t>
            </a:r>
            <a:r>
              <a:rPr lang="zh-CN" altLang="en-US" sz="2000" dirty="0">
                <a:solidFill>
                  <a:srgbClr val="374151"/>
                </a:solidFill>
                <a:latin typeface="_5b8b_4f53"/>
              </a:rPr>
              <a:t>，这是因为硬盘内部的管理是黑盒式的，这些工作都在</a:t>
            </a:r>
            <a:r>
              <a:rPr lang="en-US" altLang="zh-CN" sz="2000" dirty="0">
                <a:solidFill>
                  <a:srgbClr val="374151"/>
                </a:solidFill>
                <a:latin typeface="_5b8b_4f53"/>
              </a:rPr>
              <a:t>SSD</a:t>
            </a:r>
            <a:r>
              <a:rPr lang="zh-CN" altLang="en-US" sz="2000" dirty="0">
                <a:solidFill>
                  <a:srgbClr val="374151"/>
                </a:solidFill>
                <a:latin typeface="_5b8b_4f53"/>
              </a:rPr>
              <a:t>之上，没有解决</a:t>
            </a:r>
            <a:r>
              <a:rPr lang="en-US" altLang="zh-CN" sz="2000" dirty="0">
                <a:solidFill>
                  <a:srgbClr val="374151"/>
                </a:solidFill>
                <a:latin typeface="_5b8b_4f53"/>
              </a:rPr>
              <a:t>FTL</a:t>
            </a:r>
            <a:r>
              <a:rPr lang="zh-CN" altLang="en-US" sz="2000" dirty="0">
                <a:solidFill>
                  <a:srgbClr val="374151"/>
                </a:solidFill>
                <a:latin typeface="_5b8b_4f53"/>
              </a:rPr>
              <a:t>层，</a:t>
            </a:r>
            <a:r>
              <a:rPr lang="en-US" altLang="zh-CN" sz="2000" dirty="0">
                <a:solidFill>
                  <a:srgbClr val="374151"/>
                </a:solidFill>
                <a:latin typeface="_5b8b_4f53"/>
              </a:rPr>
              <a:t>NAND</a:t>
            </a:r>
            <a:r>
              <a:rPr lang="zh-CN" altLang="en-US" sz="2000" dirty="0">
                <a:solidFill>
                  <a:srgbClr val="374151"/>
                </a:solidFill>
                <a:latin typeface="_5b8b_4f53"/>
              </a:rPr>
              <a:t>颗粒带来的问题。</a:t>
            </a:r>
            <a:endParaRPr lang="en-US" altLang="zh-CN" sz="2000" dirty="0">
              <a:solidFill>
                <a:srgbClr val="374151"/>
              </a:solidFill>
              <a:latin typeface="_5b8b_4f53"/>
            </a:endParaRPr>
          </a:p>
        </p:txBody>
      </p:sp>
      <p:sp>
        <p:nvSpPr>
          <p:cNvPr id="6" name="文本框 5">
            <a:extLst>
              <a:ext uri="{FF2B5EF4-FFF2-40B4-BE49-F238E27FC236}">
                <a16:creationId xmlns:a16="http://schemas.microsoft.com/office/drawing/2014/main" id="{AD81543B-8804-8F3B-0A5B-E64C540DF5DA}"/>
              </a:ext>
            </a:extLst>
          </p:cNvPr>
          <p:cNvSpPr txBox="1"/>
          <p:nvPr/>
        </p:nvSpPr>
        <p:spPr>
          <a:xfrm>
            <a:off x="440053" y="1254968"/>
            <a:ext cx="11306475" cy="1296445"/>
          </a:xfrm>
          <a:prstGeom prst="rect">
            <a:avLst/>
          </a:prstGeom>
          <a:noFill/>
        </p:spPr>
        <p:txBody>
          <a:bodyPr wrap="square">
            <a:spAutoFit/>
          </a:bodyPr>
          <a:lstStyle/>
          <a:p>
            <a:pPr indent="-285750">
              <a:lnSpc>
                <a:spcPct val="150000"/>
              </a:lnSpc>
              <a:buFont typeface="Wingdings" panose="05000000000000000000" charset="0"/>
              <a:buChar char="q"/>
            </a:pPr>
            <a:r>
              <a:rPr lang="zh-CN" altLang="en-US" dirty="0">
                <a:solidFill>
                  <a:srgbClr val="374151"/>
                </a:solidFill>
                <a:latin typeface="_5b8b_4f53"/>
              </a:rPr>
              <a:t>在应用上，尽可能变随机写为顺序写，例如各种</a:t>
            </a:r>
            <a:r>
              <a:rPr lang="en-US" altLang="zh-CN" dirty="0">
                <a:solidFill>
                  <a:srgbClr val="374151"/>
                </a:solidFill>
                <a:latin typeface="_5b8b_4f53"/>
              </a:rPr>
              <a:t>LSM-tree</a:t>
            </a:r>
            <a:r>
              <a:rPr lang="zh-CN" altLang="en-US" dirty="0">
                <a:solidFill>
                  <a:srgbClr val="374151"/>
                </a:solidFill>
                <a:latin typeface="_5b8b_4f53"/>
              </a:rPr>
              <a:t>型存储引擎；</a:t>
            </a:r>
            <a:endParaRPr lang="en-US" altLang="zh-CN" dirty="0">
              <a:solidFill>
                <a:srgbClr val="374151"/>
              </a:solidFill>
              <a:latin typeface="_5b8b_4f53"/>
            </a:endParaRPr>
          </a:p>
          <a:p>
            <a:pPr indent="-285750">
              <a:lnSpc>
                <a:spcPct val="150000"/>
              </a:lnSpc>
              <a:buFont typeface="Wingdings" panose="05000000000000000000" charset="0"/>
              <a:buChar char="q"/>
            </a:pPr>
            <a:r>
              <a:rPr lang="zh-CN" altLang="en-US" sz="1800" dirty="0">
                <a:solidFill>
                  <a:srgbClr val="374151"/>
                </a:solidFill>
                <a:latin typeface="_5b8b_4f53"/>
              </a:rPr>
              <a:t>在</a:t>
            </a:r>
            <a:r>
              <a:rPr lang="en-US" altLang="zh-CN" sz="1800" dirty="0">
                <a:solidFill>
                  <a:srgbClr val="374151"/>
                </a:solidFill>
                <a:latin typeface="_5b8b_4f53"/>
              </a:rPr>
              <a:t>SSD</a:t>
            </a:r>
            <a:r>
              <a:rPr lang="zh-CN" altLang="en-US" sz="1800" dirty="0">
                <a:solidFill>
                  <a:srgbClr val="374151"/>
                </a:solidFill>
                <a:latin typeface="_5b8b_4f53"/>
              </a:rPr>
              <a:t>盘上的工作主要有</a:t>
            </a:r>
            <a:r>
              <a:rPr lang="zh-CN" altLang="zh-CN" sz="1800" dirty="0">
                <a:solidFill>
                  <a:srgbClr val="374151"/>
                </a:solidFill>
                <a:latin typeface="_5b8b_4f53"/>
              </a:rPr>
              <a:t>文件系统优化</a:t>
            </a:r>
            <a:r>
              <a:rPr lang="zh-CN" altLang="en-US" sz="1800" dirty="0">
                <a:solidFill>
                  <a:srgbClr val="374151"/>
                </a:solidFill>
                <a:latin typeface="_5b8b_4f53"/>
              </a:rPr>
              <a:t>（如</a:t>
            </a:r>
            <a:r>
              <a:rPr lang="en-US" altLang="zh-CN" sz="1800" dirty="0">
                <a:solidFill>
                  <a:srgbClr val="374151"/>
                </a:solidFill>
                <a:latin typeface="_5b8b_4f53"/>
              </a:rPr>
              <a:t>F2FS</a:t>
            </a:r>
            <a:r>
              <a:rPr lang="zh-CN" altLang="en-US" sz="1800" dirty="0">
                <a:solidFill>
                  <a:srgbClr val="374151"/>
                </a:solidFill>
                <a:latin typeface="_5b8b_4f53"/>
              </a:rPr>
              <a:t>、</a:t>
            </a:r>
            <a:r>
              <a:rPr lang="en-US" altLang="zh-CN" sz="1800" dirty="0">
                <a:solidFill>
                  <a:srgbClr val="374151"/>
                </a:solidFill>
                <a:latin typeface="_5b8b_4f53"/>
              </a:rPr>
              <a:t> </a:t>
            </a:r>
            <a:r>
              <a:rPr lang="en-US" altLang="zh-CN" sz="1800" dirty="0" err="1">
                <a:solidFill>
                  <a:srgbClr val="374151"/>
                </a:solidFill>
                <a:latin typeface="_5b8b_4f53"/>
              </a:rPr>
              <a:t>BetrFS</a:t>
            </a:r>
            <a:r>
              <a:rPr lang="en-US" altLang="zh-CN" sz="1800" dirty="0">
                <a:solidFill>
                  <a:srgbClr val="374151"/>
                </a:solidFill>
                <a:latin typeface="_5b8b_4f53"/>
              </a:rPr>
              <a:t> </a:t>
            </a:r>
            <a:r>
              <a:rPr lang="zh-CN" altLang="en-US" sz="1800" dirty="0">
                <a:solidFill>
                  <a:srgbClr val="374151"/>
                </a:solidFill>
                <a:latin typeface="_5b8b_4f53"/>
              </a:rPr>
              <a:t>），关注于数据放置，冷热</a:t>
            </a:r>
            <a:r>
              <a:rPr lang="zh-CN" altLang="zh-CN" sz="1800" dirty="0">
                <a:solidFill>
                  <a:srgbClr val="374151"/>
                </a:solidFill>
                <a:latin typeface="_5b8b_4f53"/>
              </a:rPr>
              <a:t>数据</a:t>
            </a:r>
            <a:r>
              <a:rPr lang="zh-CN" altLang="en-US" sz="1800" dirty="0">
                <a:solidFill>
                  <a:srgbClr val="374151"/>
                </a:solidFill>
                <a:latin typeface="_5b8b_4f53"/>
              </a:rPr>
              <a:t>分离，</a:t>
            </a:r>
            <a:r>
              <a:rPr lang="zh-CN" altLang="zh-CN" sz="1800" dirty="0">
                <a:solidFill>
                  <a:srgbClr val="374151"/>
                </a:solidFill>
                <a:latin typeface="_5b8b_4f53"/>
              </a:rPr>
              <a:t>垃圾回收算法优化</a:t>
            </a:r>
            <a:r>
              <a:rPr lang="zh-CN" altLang="en-US" sz="1800" dirty="0">
                <a:solidFill>
                  <a:srgbClr val="374151"/>
                </a:solidFill>
                <a:latin typeface="_5b8b_4f53"/>
              </a:rPr>
              <a:t>等等。</a:t>
            </a:r>
            <a:endParaRPr lang="en-US" altLang="zh-CN" sz="1800" dirty="0">
              <a:solidFill>
                <a:srgbClr val="374151"/>
              </a:solidFill>
              <a:latin typeface="_5b8b_4f53"/>
            </a:endParaRPr>
          </a:p>
        </p:txBody>
      </p:sp>
      <p:sp>
        <p:nvSpPr>
          <p:cNvPr id="8" name="文本框 7">
            <a:extLst>
              <a:ext uri="{FF2B5EF4-FFF2-40B4-BE49-F238E27FC236}">
                <a16:creationId xmlns:a16="http://schemas.microsoft.com/office/drawing/2014/main" id="{513B488B-6E26-4019-A067-5900E337C240}"/>
              </a:ext>
            </a:extLst>
          </p:cNvPr>
          <p:cNvSpPr txBox="1"/>
          <p:nvPr/>
        </p:nvSpPr>
        <p:spPr>
          <a:xfrm>
            <a:off x="440053" y="965101"/>
            <a:ext cx="2211707" cy="369332"/>
          </a:xfrm>
          <a:prstGeom prst="rect">
            <a:avLst/>
          </a:prstGeom>
          <a:noFill/>
        </p:spPr>
        <p:txBody>
          <a:bodyPr wrap="square">
            <a:spAutoFit/>
          </a:bodyPr>
          <a:lstStyle/>
          <a:p>
            <a:r>
              <a:rPr lang="zh-CN" altLang="en-US" dirty="0">
                <a:solidFill>
                  <a:srgbClr val="4747BA"/>
                </a:solidFill>
                <a:ea typeface="+mn-lt"/>
                <a:cs typeface="Times New Roman" panose="02020603050405020304" charset="0"/>
              </a:rPr>
              <a:t>为了解决上述问题：</a:t>
            </a:r>
            <a:endParaRPr lang="zh-CN" altLang="en-US" dirty="0"/>
          </a:p>
        </p:txBody>
      </p:sp>
      <p:sp>
        <p:nvSpPr>
          <p:cNvPr id="13" name="文本框 12">
            <a:extLst>
              <a:ext uri="{FF2B5EF4-FFF2-40B4-BE49-F238E27FC236}">
                <a16:creationId xmlns:a16="http://schemas.microsoft.com/office/drawing/2014/main" id="{90B45C5F-08AB-3D40-483D-485B2D13D16F}"/>
              </a:ext>
            </a:extLst>
          </p:cNvPr>
          <p:cNvSpPr txBox="1"/>
          <p:nvPr/>
        </p:nvSpPr>
        <p:spPr>
          <a:xfrm>
            <a:off x="0" y="5933112"/>
            <a:ext cx="10382942" cy="558102"/>
          </a:xfrm>
          <a:prstGeom prst="rect">
            <a:avLst/>
          </a:prstGeom>
          <a:noFill/>
        </p:spPr>
        <p:txBody>
          <a:bodyPr wrap="square" rtlCol="0" anchor="t">
            <a:spAutoFit/>
          </a:bodyPr>
          <a:lstStyle/>
          <a:p>
            <a:pPr>
              <a:lnSpc>
                <a:spcPct val="70000"/>
              </a:lnSpc>
              <a:spcAft>
                <a:spcPts val="1200"/>
              </a:spcAft>
              <a:defRPr/>
            </a:pPr>
            <a:r>
              <a:rPr lang="en-US" altLang="zh-CN" sz="1400" dirty="0"/>
              <a:t>F2FS</a:t>
            </a:r>
            <a:r>
              <a:rPr lang="zh-CN" altLang="en-US" sz="1400" dirty="0"/>
              <a:t>：</a:t>
            </a:r>
            <a:r>
              <a:rPr lang="en-US" altLang="zh-CN" sz="1400" dirty="0"/>
              <a:t>A new file system for flash storage</a:t>
            </a:r>
            <a:r>
              <a:rPr lang="zh-CN" altLang="en-US" sz="1400" dirty="0"/>
              <a:t>，</a:t>
            </a:r>
            <a:r>
              <a:rPr lang="en-US" altLang="zh-CN" sz="1400" dirty="0"/>
              <a:t>FAST ’15</a:t>
            </a:r>
          </a:p>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400" dirty="0" err="1"/>
              <a:t>BetrFS</a:t>
            </a:r>
            <a:r>
              <a:rPr lang="en-US" altLang="zh-CN" sz="1400" dirty="0"/>
              <a:t>: a </a:t>
            </a:r>
            <a:r>
              <a:rPr lang="en-US" altLang="zh-CN" sz="1400" dirty="0" err="1"/>
              <a:t>compleat</a:t>
            </a:r>
            <a:r>
              <a:rPr lang="en-US" altLang="zh-CN" sz="1400" dirty="0"/>
              <a:t> file system for commodity SSDs</a:t>
            </a:r>
            <a:r>
              <a:rPr lang="zh-CN" altLang="en-US" sz="1400" dirty="0"/>
              <a:t>，</a:t>
            </a:r>
            <a:r>
              <a:rPr lang="en-US" altLang="zh-CN" sz="1400" dirty="0" err="1"/>
              <a:t>EuroSys</a:t>
            </a:r>
            <a:r>
              <a:rPr lang="en-US" altLang="zh-CN" sz="1400" dirty="0"/>
              <a:t> '22</a:t>
            </a:r>
          </a:p>
        </p:txBody>
      </p:sp>
      <p:sp>
        <p:nvSpPr>
          <p:cNvPr id="19" name="文本框 18">
            <a:extLst>
              <a:ext uri="{FF2B5EF4-FFF2-40B4-BE49-F238E27FC236}">
                <a16:creationId xmlns:a16="http://schemas.microsoft.com/office/drawing/2014/main" id="{D0FB70D9-77B3-F786-E18C-7F0E2D7EA7E2}"/>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p>
        </p:txBody>
      </p:sp>
    </p:spTree>
    <p:extLst>
      <p:ext uri="{BB962C8B-B14F-4D97-AF65-F5344CB8AC3E}">
        <p14:creationId xmlns:p14="http://schemas.microsoft.com/office/powerpoint/2010/main" val="29471854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10462" y="1120870"/>
            <a:ext cx="6951980" cy="460375"/>
          </a:xfrm>
          <a:prstGeom prst="rect">
            <a:avLst/>
          </a:prstGeom>
          <a:noFill/>
        </p:spPr>
        <p:txBody>
          <a:bodyPr wrap="square" rtlCol="0">
            <a:spAutoFit/>
          </a:bodyPr>
          <a:lstStyle/>
          <a:p>
            <a:r>
              <a:rPr lang="en-US" altLang="zh-CN" sz="2400" dirty="0">
                <a:solidFill>
                  <a:srgbClr val="4747BA"/>
                </a:solidFill>
                <a:ea typeface="+mn-lt"/>
                <a:cs typeface="Times New Roman" panose="02020603050405020304" pitchFamily="18" charset="0"/>
              </a:rPr>
              <a:t>ZNS</a:t>
            </a:r>
            <a:r>
              <a:rPr lang="zh-CN" altLang="en-US" sz="2400" dirty="0">
                <a:solidFill>
                  <a:srgbClr val="4747BA"/>
                </a:solidFill>
                <a:ea typeface="+mn-lt"/>
                <a:cs typeface="Times New Roman" panose="02020603050405020304" pitchFamily="18" charset="0"/>
              </a:rPr>
              <a:t>的优势</a:t>
            </a:r>
            <a:endParaRPr lang="en-US" altLang="zh-CN" sz="2400" dirty="0">
              <a:solidFill>
                <a:srgbClr val="4747BA"/>
              </a:solidFill>
              <a:ea typeface="+mn-lt"/>
              <a:cs typeface="Times New Roman" panose="02020603050405020304" pitchFamily="18" charset="0"/>
            </a:endParaRPr>
          </a:p>
        </p:txBody>
      </p:sp>
      <p:sp>
        <p:nvSpPr>
          <p:cNvPr id="3" name="文本框 2"/>
          <p:cNvSpPr txBox="1"/>
          <p:nvPr/>
        </p:nvSpPr>
        <p:spPr>
          <a:xfrm>
            <a:off x="385590" y="1754764"/>
            <a:ext cx="10217207" cy="96661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2000" b="1" dirty="0">
                <a:latin typeface="Cambria Math" panose="02040503050406030204" pitchFamily="18" charset="0"/>
                <a:cs typeface="Cambria Math" panose="02040503050406030204" pitchFamily="18" charset="0"/>
              </a:rPr>
              <a:t>提高性能，降低成本：</a:t>
            </a:r>
            <a:r>
              <a:rPr lang="zh-CN" altLang="en-US" sz="2000" dirty="0">
                <a:latin typeface="Cambria Math" panose="02040503050406030204" pitchFamily="18" charset="0"/>
                <a:cs typeface="Cambria Math" panose="02040503050406030204" pitchFamily="18" charset="0"/>
              </a:rPr>
              <a:t>主要通过引入强制顺序写入的方式提高了性能。取消了块粒度的</a:t>
            </a:r>
            <a:r>
              <a:rPr lang="en-US" altLang="zh-CN" sz="2000" dirty="0">
                <a:latin typeface="Cambria Math" panose="02040503050406030204" pitchFamily="18" charset="0"/>
                <a:cs typeface="Cambria Math" panose="02040503050406030204" pitchFamily="18" charset="0"/>
              </a:rPr>
              <a:t>FTL</a:t>
            </a:r>
            <a:r>
              <a:rPr lang="zh-CN" altLang="en-US" sz="2000" dirty="0">
                <a:latin typeface="Cambria Math" panose="02040503050406030204" pitchFamily="18" charset="0"/>
                <a:cs typeface="Cambria Math" panose="02040503050406030204" pitchFamily="18" charset="0"/>
              </a:rPr>
              <a:t>层，减少映射（寻址）等过程的空间、时间开销。</a:t>
            </a:r>
          </a:p>
        </p:txBody>
      </p:sp>
      <p:sp>
        <p:nvSpPr>
          <p:cNvPr id="5" name="文本框 4"/>
          <p:cNvSpPr txBox="1"/>
          <p:nvPr/>
        </p:nvSpPr>
        <p:spPr>
          <a:xfrm>
            <a:off x="385590" y="2894894"/>
            <a:ext cx="10217207" cy="96661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2000" b="1" dirty="0">
                <a:latin typeface="Cambria Math" panose="02040503050406030204" pitchFamily="18" charset="0"/>
                <a:cs typeface="Cambria Math" panose="02040503050406030204" pitchFamily="18" charset="0"/>
              </a:rPr>
              <a:t>寿命优化： </a:t>
            </a:r>
            <a:r>
              <a:rPr lang="zh-CN" altLang="en-US" sz="2000" dirty="0">
                <a:latin typeface="Cambria Math" panose="02040503050406030204" pitchFamily="18" charset="0"/>
                <a:cs typeface="Cambria Math" panose="02040503050406030204" pitchFamily="18" charset="0"/>
              </a:rPr>
              <a:t>通过减少随机写入（带来的设备内写放大），延长存储设备的使用寿命，降低维护和更换的成本。利于生产更廉价、更大容量、寿命更长的</a:t>
            </a:r>
            <a:r>
              <a:rPr lang="en-US" altLang="zh-CN" sz="2000" dirty="0">
                <a:latin typeface="Cambria Math" panose="02040503050406030204" pitchFamily="18" charset="0"/>
                <a:cs typeface="Cambria Math" panose="02040503050406030204" pitchFamily="18" charset="0"/>
              </a:rPr>
              <a:t>SSD</a:t>
            </a:r>
            <a:r>
              <a:rPr lang="zh-CN" altLang="en-US" sz="2000" dirty="0">
                <a:latin typeface="Cambria Math" panose="02040503050406030204" pitchFamily="18" charset="0"/>
                <a:cs typeface="Cambria Math" panose="02040503050406030204" pitchFamily="18" charset="0"/>
              </a:rPr>
              <a:t>。</a:t>
            </a:r>
          </a:p>
        </p:txBody>
      </p:sp>
      <p:sp>
        <p:nvSpPr>
          <p:cNvPr id="7" name="文本框 6"/>
          <p:cNvSpPr txBox="1"/>
          <p:nvPr/>
        </p:nvSpPr>
        <p:spPr>
          <a:xfrm>
            <a:off x="410462" y="4117551"/>
            <a:ext cx="10217207" cy="1889941"/>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2000" b="1" dirty="0">
                <a:latin typeface="Cambria Math" panose="02040503050406030204" pitchFamily="18" charset="0"/>
                <a:cs typeface="Cambria Math" panose="02040503050406030204" pitchFamily="18" charset="0"/>
              </a:rPr>
              <a:t>可见性</a:t>
            </a:r>
            <a:r>
              <a:rPr lang="en-US" altLang="zh-CN" sz="2000" b="1" dirty="0">
                <a:latin typeface="Cambria Math" panose="02040503050406030204" pitchFamily="18" charset="0"/>
                <a:cs typeface="Cambria Math" panose="02040503050406030204" pitchFamily="18" charset="0"/>
              </a:rPr>
              <a:t>&amp;</a:t>
            </a:r>
            <a:r>
              <a:rPr lang="zh-CN" altLang="en-US" sz="2000" b="1" dirty="0">
                <a:latin typeface="Cambria Math" panose="02040503050406030204" pitchFamily="18" charset="0"/>
                <a:cs typeface="Cambria Math" panose="02040503050406030204" pitchFamily="18" charset="0"/>
              </a:rPr>
              <a:t>可预测性：</a:t>
            </a:r>
            <a:r>
              <a:rPr lang="zh-CN" altLang="en-US" sz="2000" dirty="0">
                <a:latin typeface="Cambria Math" panose="02040503050406030204" pitchFamily="18" charset="0"/>
                <a:cs typeface="Cambria Math" panose="02040503050406030204" pitchFamily="18" charset="0"/>
              </a:rPr>
              <a:t>传统硬盘对于上层应用来说是黑盒。但</a:t>
            </a:r>
            <a:r>
              <a:rPr lang="en-US" altLang="zh-CN" sz="2000" dirty="0">
                <a:latin typeface="Cambria Math" panose="02040503050406030204" pitchFamily="18" charset="0"/>
                <a:cs typeface="Cambria Math" panose="02040503050406030204" pitchFamily="18" charset="0"/>
              </a:rPr>
              <a:t>ZNS</a:t>
            </a:r>
            <a:r>
              <a:rPr lang="zh-CN" altLang="en-US" sz="2000" dirty="0">
                <a:latin typeface="Cambria Math" panose="02040503050406030204" pitchFamily="18" charset="0"/>
                <a:cs typeface="Cambria Math" panose="02040503050406030204" pitchFamily="18" charset="0"/>
              </a:rPr>
              <a:t>允许应用感知数据存入磁盘后的物理位置，支持根据不同的应用场景对存储空间进行灵活划分，以提高存储效率。另一方面，由于消除了设备内的写放大，使得写入的性能开销可预测，尤其能有效地改善延迟。</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6" name="文本框 5">
            <a:extLst>
              <a:ext uri="{FF2B5EF4-FFF2-40B4-BE49-F238E27FC236}">
                <a16:creationId xmlns:a16="http://schemas.microsoft.com/office/drawing/2014/main" id="{B2E68D68-D0F3-4E94-7F47-367F2F147563}"/>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2" name="文本框 1"/>
          <p:cNvSpPr txBox="1"/>
          <p:nvPr/>
        </p:nvSpPr>
        <p:spPr>
          <a:xfrm>
            <a:off x="440055" y="1088390"/>
            <a:ext cx="6951980" cy="460375"/>
          </a:xfrm>
          <a:prstGeom prst="rect">
            <a:avLst/>
          </a:prstGeom>
          <a:noFill/>
        </p:spPr>
        <p:txBody>
          <a:bodyPr wrap="square" rtlCol="0">
            <a:spAutoFit/>
          </a:bodyPr>
          <a:lstStyle/>
          <a:p>
            <a:r>
              <a:rPr lang="zh-CN" altLang="en-US" sz="2400" dirty="0">
                <a:solidFill>
                  <a:srgbClr val="4747BA"/>
                </a:solidFill>
                <a:ea typeface="+mn-lt"/>
                <a:cs typeface="Times New Roman" panose="02020603050405020304" pitchFamily="18" charset="0"/>
              </a:rPr>
              <a:t>如何适配</a:t>
            </a:r>
            <a:r>
              <a:rPr lang="en-US" altLang="zh-CN" sz="2400" dirty="0">
                <a:solidFill>
                  <a:srgbClr val="4747BA"/>
                </a:solidFill>
                <a:ea typeface="+mn-lt"/>
                <a:cs typeface="Times New Roman" panose="02020603050405020304" pitchFamily="18" charset="0"/>
              </a:rPr>
              <a:t>ZNS</a:t>
            </a:r>
          </a:p>
        </p:txBody>
      </p:sp>
      <p:sp>
        <p:nvSpPr>
          <p:cNvPr id="3" name="文本框 2"/>
          <p:cNvSpPr txBox="1"/>
          <p:nvPr/>
        </p:nvSpPr>
        <p:spPr>
          <a:xfrm>
            <a:off x="385590" y="1452512"/>
            <a:ext cx="10811351" cy="4759123"/>
          </a:xfrm>
          <a:prstGeom prst="rect">
            <a:avLst/>
          </a:prstGeom>
          <a:noFill/>
        </p:spPr>
        <p:txBody>
          <a:bodyPr wrap="square" rtlCol="0">
            <a:spAutoFit/>
          </a:bodyPr>
          <a:lstStyle/>
          <a:p>
            <a:pPr>
              <a:lnSpc>
                <a:spcPct val="200000"/>
              </a:lnSpc>
            </a:pPr>
            <a:r>
              <a:rPr lang="zh-CN" altLang="en-US" dirty="0">
                <a:latin typeface="Cambria Math" panose="02040503050406030204" pitchFamily="18" charset="0"/>
                <a:cs typeface="Cambria Math" panose="02040503050406030204" pitchFamily="18" charset="0"/>
              </a:rPr>
              <a:t>下面介绍主机软件适应</a:t>
            </a:r>
            <a:r>
              <a:rPr lang="en-US" altLang="zh-CN" dirty="0">
                <a:latin typeface="Cambria Math" panose="02040503050406030204" pitchFamily="18" charset="0"/>
                <a:cs typeface="Cambria Math" panose="02040503050406030204" pitchFamily="18" charset="0"/>
              </a:rPr>
              <a:t>ZNS</a:t>
            </a:r>
            <a:r>
              <a:rPr lang="zh-CN" altLang="en-US" dirty="0">
                <a:latin typeface="Cambria Math" panose="02040503050406030204" pitchFamily="18" charset="0"/>
                <a:cs typeface="Cambria Math" panose="02040503050406030204" pitchFamily="18" charset="0"/>
              </a:rPr>
              <a:t>的三种方法：</a:t>
            </a:r>
            <a:endParaRPr lang="en-US" altLang="zh-CN" dirty="0">
              <a:latin typeface="Cambria Math" panose="02040503050406030204" pitchFamily="18" charset="0"/>
              <a:cs typeface="Cambria Math" panose="02040503050406030204" pitchFamily="18" charset="0"/>
            </a:endParaRPr>
          </a:p>
          <a:p>
            <a:pPr indent="-285750">
              <a:lnSpc>
                <a:spcPct val="150000"/>
              </a:lnSpc>
              <a:buFont typeface="Wingdings" panose="05000000000000000000" charset="0"/>
              <a:buChar char="q"/>
            </a:pPr>
            <a:r>
              <a:rPr lang="zh-CN" altLang="en-US" b="1" dirty="0"/>
              <a:t>主机端闪存转换层（</a:t>
            </a:r>
            <a:r>
              <a:rPr lang="en-US" altLang="zh-CN" b="1" dirty="0"/>
              <a:t>HFTL</a:t>
            </a:r>
            <a:r>
              <a:rPr lang="zh-CN" altLang="en-US" b="1" dirty="0"/>
              <a:t>）：</a:t>
            </a:r>
            <a:r>
              <a:rPr lang="en-US" altLang="zh-CN" dirty="0"/>
              <a:t>HFTL</a:t>
            </a:r>
            <a:r>
              <a:rPr lang="zh-CN" altLang="en-US" dirty="0"/>
              <a:t>充当</a:t>
            </a:r>
            <a:r>
              <a:rPr lang="en-US" altLang="zh-CN" dirty="0"/>
              <a:t>ZNS SSD</a:t>
            </a:r>
            <a:r>
              <a:rPr lang="zh-CN" altLang="en-US" dirty="0"/>
              <a:t>的写入语义与执行随机写入及就地更新的应用之间的中介。它的职责与</a:t>
            </a:r>
            <a:r>
              <a:rPr lang="en-US" altLang="zh-CN" dirty="0"/>
              <a:t>SSD</a:t>
            </a:r>
            <a:r>
              <a:rPr lang="zh-CN" altLang="en-US" dirty="0"/>
              <a:t>中的</a:t>
            </a:r>
            <a:r>
              <a:rPr lang="en-US" altLang="zh-CN" dirty="0"/>
              <a:t>FTL</a:t>
            </a:r>
            <a:r>
              <a:rPr lang="zh-CN" altLang="en-US" dirty="0"/>
              <a:t>相似，但仅限于管理转换映射和相关的垃圾回收。</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通用文件系统：</a:t>
            </a:r>
            <a:r>
              <a:rPr lang="zh-CN" altLang="en-US" dirty="0"/>
              <a:t>通过将</a:t>
            </a:r>
            <a:r>
              <a:rPr lang="en-US" altLang="zh-CN" dirty="0"/>
              <a:t>Zone</a:t>
            </a:r>
            <a:r>
              <a:rPr lang="zh-CN" altLang="en-US" dirty="0"/>
              <a:t>接口逻辑与现有存储栈整合，可以消除与</a:t>
            </a:r>
            <a:r>
              <a:rPr lang="en-US" altLang="zh-CN" dirty="0"/>
              <a:t>HFTL</a:t>
            </a:r>
            <a:r>
              <a:rPr lang="zh-CN" altLang="en-US" dirty="0"/>
              <a:t>和</a:t>
            </a:r>
            <a:r>
              <a:rPr lang="en-US" altLang="zh-CN" dirty="0"/>
              <a:t>FTL</a:t>
            </a:r>
            <a:r>
              <a:rPr lang="zh-CN" altLang="en-US" dirty="0"/>
              <a:t>数据放置及相关间接开销。这也可以改善设备上的数据放置。但是，现有大多数文件系统主要执行就地写入，适应区域存储模型通常很困难。一些新型文件系统（如</a:t>
            </a:r>
            <a:r>
              <a:rPr lang="en-US" altLang="zh-CN" dirty="0"/>
              <a:t>f2fs</a:t>
            </a:r>
            <a:r>
              <a:rPr lang="zh-CN" altLang="en-US" dirty="0"/>
              <a:t>、</a:t>
            </a:r>
            <a:r>
              <a:rPr lang="en-US" altLang="zh-CN" dirty="0" err="1"/>
              <a:t>btrfs</a:t>
            </a:r>
            <a:r>
              <a:rPr lang="zh-CN" altLang="en-US" dirty="0"/>
              <a:t>、</a:t>
            </a:r>
            <a:r>
              <a:rPr lang="en-US" altLang="zh-CN" dirty="0"/>
              <a:t>SSDFS</a:t>
            </a:r>
            <a:r>
              <a:rPr lang="zh-CN" altLang="en-US" dirty="0"/>
              <a:t>等）更适合</a:t>
            </a:r>
            <a:r>
              <a:rPr lang="en-US" altLang="zh-CN" dirty="0"/>
              <a:t>ZNS</a:t>
            </a:r>
            <a:r>
              <a:rPr lang="zh-CN" altLang="en-US" dirty="0"/>
              <a:t>。</a:t>
            </a:r>
            <a:endParaRPr lang="en-US" altLang="zh-CN" dirty="0"/>
          </a:p>
          <a:p>
            <a:pPr indent="-285750">
              <a:lnSpc>
                <a:spcPct val="150000"/>
              </a:lnSpc>
              <a:buFont typeface="Wingdings" panose="05000000000000000000" charset="0"/>
              <a:buChar char="q"/>
            </a:pPr>
            <a:endParaRPr lang="en-US" altLang="zh-CN" dirty="0"/>
          </a:p>
          <a:p>
            <a:pPr indent="-285750">
              <a:lnSpc>
                <a:spcPct val="150000"/>
              </a:lnSpc>
              <a:buFont typeface="Wingdings" panose="05000000000000000000" charset="0"/>
              <a:buChar char="q"/>
            </a:pPr>
            <a:r>
              <a:rPr lang="zh-CN" altLang="en-US" b="1" dirty="0"/>
              <a:t>端到端应用：</a:t>
            </a:r>
            <a:r>
              <a:rPr lang="zh-CN" altLang="en-US" dirty="0"/>
              <a:t>对于顺序写为主的存储应用来说，</a:t>
            </a:r>
            <a:r>
              <a:rPr lang="en-US" altLang="zh-CN" dirty="0"/>
              <a:t>ZNS</a:t>
            </a:r>
            <a:r>
              <a:rPr lang="zh-CN" altLang="en-US" dirty="0"/>
              <a:t>是一个很好的选择。例如，基于日志合并（</a:t>
            </a:r>
            <a:r>
              <a:rPr lang="en-US" altLang="zh-CN" dirty="0"/>
              <a:t>LSM</a:t>
            </a:r>
            <a:r>
              <a:rPr lang="zh-CN" altLang="en-US" dirty="0"/>
              <a:t>）树的数据库。这些应用因为其顺序写入的特性，与</a:t>
            </a:r>
            <a:r>
              <a:rPr lang="en-US" altLang="zh-CN" dirty="0"/>
              <a:t>ZNS</a:t>
            </a:r>
            <a:r>
              <a:rPr lang="zh-CN" altLang="en-US" dirty="0"/>
              <a:t>接口的设计高度兼容。反之，就地更新为主的应用则很难支持，除非对核心数据结构进行修改。</a:t>
            </a:r>
          </a:p>
        </p:txBody>
      </p:sp>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473597C3-A43A-0D45-5F2F-945274F3CE3C}"/>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ZNS</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C42E-10F4-5ED3-3B5F-98D4CE0CFD56}"/>
            </a:ext>
          </a:extLst>
        </p:cNvPr>
        <p:cNvGrpSpPr/>
        <p:nvPr/>
      </p:nvGrpSpPr>
      <p:grpSpPr>
        <a:xfrm>
          <a:off x="0" y="0"/>
          <a:ext cx="0" cy="0"/>
          <a:chOff x="0" y="0"/>
          <a:chExt cx="0" cy="0"/>
        </a:xfrm>
      </p:grpSpPr>
      <p:sp>
        <p:nvSpPr>
          <p:cNvPr id="17" name="矩形 16">
            <a:extLst>
              <a:ext uri="{FF2B5EF4-FFF2-40B4-BE49-F238E27FC236}">
                <a16:creationId xmlns:a16="http://schemas.microsoft.com/office/drawing/2014/main" id="{D51A506B-621B-19F1-C0B5-853F3F9955B6}"/>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C320792-7830-48E2-B090-5666E8D0E690}"/>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013210B2-860D-157F-97C1-BD8694B816DF}"/>
              </a:ext>
            </a:extLst>
          </p:cNvPr>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04FB94FE-7A75-B338-DF78-EC0146B17384}"/>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a:extLst>
              <a:ext uri="{FF2B5EF4-FFF2-40B4-BE49-F238E27FC236}">
                <a16:creationId xmlns:a16="http://schemas.microsoft.com/office/drawing/2014/main" id="{017194FE-5173-1130-5C32-0A2D4672BBC3}"/>
              </a:ext>
            </a:extLst>
          </p:cNvPr>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a:extLst>
              <a:ext uri="{FF2B5EF4-FFF2-40B4-BE49-F238E27FC236}">
                <a16:creationId xmlns:a16="http://schemas.microsoft.com/office/drawing/2014/main" id="{66E33C7C-231E-4438-897B-C3ABD8160D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a:extLst>
              <a:ext uri="{FF2B5EF4-FFF2-40B4-BE49-F238E27FC236}">
                <a16:creationId xmlns:a16="http://schemas.microsoft.com/office/drawing/2014/main" id="{3CFF1627-F6E7-0DD5-39D6-62C425AED19F}"/>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a:extLst>
              <a:ext uri="{FF2B5EF4-FFF2-40B4-BE49-F238E27FC236}">
                <a16:creationId xmlns:a16="http://schemas.microsoft.com/office/drawing/2014/main" id="{8586C700-5327-41F3-1FDE-1F18A360E6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a:extLst>
              <a:ext uri="{FF2B5EF4-FFF2-40B4-BE49-F238E27FC236}">
                <a16:creationId xmlns:a16="http://schemas.microsoft.com/office/drawing/2014/main" id="{01D48FFE-4ABA-FC39-7F38-70ECC3997D2D}"/>
              </a:ext>
            </a:extLst>
          </p:cNvPr>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Rectangle 2">
            <a:extLst>
              <a:ext uri="{FF2B5EF4-FFF2-40B4-BE49-F238E27FC236}">
                <a16:creationId xmlns:a16="http://schemas.microsoft.com/office/drawing/2014/main" id="{E8BFC340-C6DF-6141-944C-D4EACBBF7C1E}"/>
              </a:ext>
            </a:extLst>
          </p:cNvPr>
          <p:cNvSpPr>
            <a:spLocks noChangeArrowheads="1"/>
          </p:cNvSpPr>
          <p:nvPr/>
        </p:nvSpPr>
        <p:spPr bwMode="auto">
          <a:xfrm>
            <a:off x="382293" y="2173855"/>
            <a:ext cx="11320635" cy="42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indent="0" fontAlgn="base">
              <a:lnSpc>
                <a:spcPct val="130000"/>
              </a:lnSpc>
              <a:spcBef>
                <a:spcPct val="0"/>
              </a:spcBef>
              <a:spcAft>
                <a:spcPct val="0"/>
              </a:spcAft>
              <a:buClrTx/>
              <a:buSzTx/>
              <a:buFontTx/>
              <a:buNone/>
              <a:tabLst/>
            </a:pPr>
            <a:r>
              <a:rPr lang="zh-CN" altLang="en-US" dirty="0">
                <a:solidFill>
                  <a:srgbClr val="4747BA"/>
                </a:solidFill>
                <a:ea typeface="+mn-lt"/>
                <a:cs typeface="Times New Roman" panose="02020603050405020304" charset="0"/>
              </a:rPr>
              <a:t>硬件</a:t>
            </a:r>
            <a:r>
              <a:rPr lang="zh-CN" altLang="en-US" dirty="0">
                <a:solidFill>
                  <a:srgbClr val="374151"/>
                </a:solidFill>
                <a:latin typeface="_5b8b_4f53"/>
              </a:rPr>
              <a:t>方面，已有领先的</a:t>
            </a:r>
            <a:r>
              <a:rPr lang="en-US" altLang="zh-CN" dirty="0">
                <a:solidFill>
                  <a:srgbClr val="374151"/>
                </a:solidFill>
                <a:latin typeface="_5b8b_4f53"/>
              </a:rPr>
              <a:t>SSD</a:t>
            </a:r>
            <a:r>
              <a:rPr lang="zh-CN" altLang="en-US" dirty="0">
                <a:solidFill>
                  <a:srgbClr val="374151"/>
                </a:solidFill>
                <a:latin typeface="_5b8b_4f53"/>
              </a:rPr>
              <a:t>制造商，例如三星和西部数据，已经发布</a:t>
            </a:r>
            <a:r>
              <a:rPr lang="en-US" altLang="zh-CN" dirty="0">
                <a:solidFill>
                  <a:srgbClr val="374151"/>
                </a:solidFill>
                <a:latin typeface="_5b8b_4f53"/>
              </a:rPr>
              <a:t>ZNS</a:t>
            </a:r>
            <a:r>
              <a:rPr lang="zh-CN" altLang="en-US" dirty="0">
                <a:solidFill>
                  <a:srgbClr val="374151"/>
                </a:solidFill>
                <a:latin typeface="_5b8b_4f53"/>
              </a:rPr>
              <a:t>产品并展开研究，例如</a:t>
            </a:r>
            <a:r>
              <a:rPr lang="en-US" altLang="zh-CN" dirty="0">
                <a:solidFill>
                  <a:srgbClr val="374151"/>
                </a:solidFill>
                <a:latin typeface="_5b8b_4f53"/>
              </a:rPr>
              <a:t>ZNS+</a:t>
            </a:r>
            <a:r>
              <a:rPr lang="zh-CN" altLang="en-US" dirty="0">
                <a:solidFill>
                  <a:srgbClr val="374151"/>
                </a:solidFill>
                <a:latin typeface="_5b8b_4f53"/>
              </a:rPr>
              <a:t>、</a:t>
            </a:r>
            <a:r>
              <a:rPr lang="en-US" altLang="zh-CN" dirty="0" err="1">
                <a:solidFill>
                  <a:srgbClr val="374151"/>
                </a:solidFill>
                <a:latin typeface="_5b8b_4f53"/>
              </a:rPr>
              <a:t>eZNS</a:t>
            </a:r>
            <a:r>
              <a:rPr lang="zh-CN" altLang="en-US" dirty="0">
                <a:solidFill>
                  <a:srgbClr val="374151"/>
                </a:solidFill>
                <a:latin typeface="_5b8b_4f53"/>
              </a:rPr>
              <a:t>等。</a:t>
            </a:r>
            <a:endParaRPr lang="en-US" altLang="zh-CN" dirty="0">
              <a:solidFill>
                <a:srgbClr val="374151"/>
              </a:solidFill>
              <a:latin typeface="_5b8b_4f53"/>
            </a:endParaRPr>
          </a:p>
        </p:txBody>
      </p:sp>
      <p:sp>
        <p:nvSpPr>
          <p:cNvPr id="7" name="文本框 6">
            <a:extLst>
              <a:ext uri="{FF2B5EF4-FFF2-40B4-BE49-F238E27FC236}">
                <a16:creationId xmlns:a16="http://schemas.microsoft.com/office/drawing/2014/main" id="{D846D055-CA89-DE0A-CA6C-E34377174990}"/>
              </a:ext>
            </a:extLst>
          </p:cNvPr>
          <p:cNvSpPr txBox="1"/>
          <p:nvPr/>
        </p:nvSpPr>
        <p:spPr>
          <a:xfrm>
            <a:off x="382293" y="2770474"/>
            <a:ext cx="11553118" cy="1296445"/>
          </a:xfrm>
          <a:prstGeom prst="rect">
            <a:avLst/>
          </a:prstGeom>
          <a:noFill/>
        </p:spPr>
        <p:txBody>
          <a:bodyPr wrap="square">
            <a:spAutoFit/>
          </a:bodyPr>
          <a:lstStyle/>
          <a:p>
            <a:pPr fontAlgn="base">
              <a:lnSpc>
                <a:spcPct val="150000"/>
              </a:lnSpc>
              <a:spcBef>
                <a:spcPct val="0"/>
              </a:spcBef>
              <a:spcAft>
                <a:spcPct val="0"/>
              </a:spcAft>
            </a:pPr>
            <a:r>
              <a:rPr lang="zh-CN" altLang="en-US" dirty="0">
                <a:solidFill>
                  <a:srgbClr val="4747BA"/>
                </a:solidFill>
                <a:latin typeface="_5b8b_4f53"/>
                <a:ea typeface="+mn-lt"/>
                <a:cs typeface="Times New Roman" panose="02020603050405020304" charset="0"/>
              </a:rPr>
              <a:t>软件</a:t>
            </a:r>
            <a:r>
              <a:rPr lang="zh-CN" altLang="zh-CN" dirty="0">
                <a:solidFill>
                  <a:srgbClr val="374151"/>
                </a:solidFill>
                <a:latin typeface="_5b8b_4f53"/>
              </a:rPr>
              <a:t>方面</a:t>
            </a:r>
            <a:r>
              <a:rPr lang="zh-CN" altLang="en-US" dirty="0">
                <a:solidFill>
                  <a:srgbClr val="374151"/>
                </a:solidFill>
                <a:latin typeface="_5b8b_4f53"/>
              </a:rPr>
              <a:t>，</a:t>
            </a:r>
            <a:r>
              <a:rPr lang="zh-CN" altLang="zh-CN" dirty="0">
                <a:solidFill>
                  <a:srgbClr val="374151"/>
                </a:solidFill>
                <a:latin typeface="_5b8b_4f53"/>
              </a:rPr>
              <a:t>基于</a:t>
            </a:r>
            <a:r>
              <a:rPr lang="en-US" altLang="zh-CN" dirty="0">
                <a:solidFill>
                  <a:srgbClr val="374151"/>
                </a:solidFill>
                <a:latin typeface="_5b8b_4f53"/>
              </a:rPr>
              <a:t>ZNS</a:t>
            </a:r>
            <a:r>
              <a:rPr lang="zh-CN" altLang="en-US" dirty="0">
                <a:solidFill>
                  <a:srgbClr val="374151"/>
                </a:solidFill>
                <a:latin typeface="_5b8b_4f53"/>
              </a:rPr>
              <a:t>的研究主要集中在键值存储领域，尤其是基于</a:t>
            </a:r>
            <a:r>
              <a:rPr lang="en-US" altLang="zh-CN" dirty="0">
                <a:solidFill>
                  <a:srgbClr val="374151"/>
                </a:solidFill>
                <a:latin typeface="_5b8b_4f53"/>
              </a:rPr>
              <a:t>LSM-tree</a:t>
            </a:r>
            <a:r>
              <a:rPr lang="zh-CN" altLang="en-US" dirty="0">
                <a:solidFill>
                  <a:srgbClr val="374151"/>
                </a:solidFill>
                <a:latin typeface="_5b8b_4f53"/>
              </a:rPr>
              <a:t>的键值存储优化：考虑到</a:t>
            </a:r>
            <a:r>
              <a:rPr lang="en-US" altLang="zh-CN" dirty="0">
                <a:solidFill>
                  <a:srgbClr val="374151"/>
                </a:solidFill>
                <a:latin typeface="_5b8b_4f53"/>
              </a:rPr>
              <a:t>ZNS SSD</a:t>
            </a:r>
            <a:r>
              <a:rPr lang="zh-CN" altLang="en-US" dirty="0">
                <a:solidFill>
                  <a:srgbClr val="374151"/>
                </a:solidFill>
                <a:latin typeface="_5b8b_4f53"/>
              </a:rPr>
              <a:t>和</a:t>
            </a:r>
            <a:r>
              <a:rPr lang="en-US" altLang="zh-CN" dirty="0">
                <a:solidFill>
                  <a:srgbClr val="374151"/>
                </a:solidFill>
                <a:latin typeface="_5b8b_4f53"/>
              </a:rPr>
              <a:t>LSM-tree</a:t>
            </a:r>
            <a:r>
              <a:rPr lang="zh-CN" altLang="en-US" dirty="0">
                <a:solidFill>
                  <a:srgbClr val="374151"/>
                </a:solidFill>
                <a:latin typeface="_5b8b_4f53"/>
              </a:rPr>
              <a:t>都遵循严格的顺序写约束，其软硬件特征高度重合， 可以将一些应用移植到</a:t>
            </a:r>
            <a:r>
              <a:rPr lang="en-US" altLang="zh-CN" dirty="0">
                <a:solidFill>
                  <a:srgbClr val="374151"/>
                </a:solidFill>
                <a:latin typeface="_5b8b_4f53"/>
              </a:rPr>
              <a:t>ZNS SSD</a:t>
            </a:r>
            <a:r>
              <a:rPr lang="zh-CN" altLang="en-US" dirty="0">
                <a:solidFill>
                  <a:srgbClr val="374151"/>
                </a:solidFill>
                <a:latin typeface="_5b8b_4f53"/>
              </a:rPr>
              <a:t>上获得更好的性能。典型案例如基于</a:t>
            </a:r>
            <a:r>
              <a:rPr lang="en-US" altLang="zh-CN" dirty="0" err="1">
                <a:solidFill>
                  <a:srgbClr val="374151"/>
                </a:solidFill>
                <a:latin typeface="_5b8b_4f53"/>
              </a:rPr>
              <a:t>ZenFS</a:t>
            </a:r>
            <a:r>
              <a:rPr lang="zh-CN" altLang="en-US" dirty="0">
                <a:solidFill>
                  <a:srgbClr val="374151"/>
                </a:solidFill>
                <a:latin typeface="_5b8b_4f53"/>
              </a:rPr>
              <a:t>的</a:t>
            </a:r>
            <a:r>
              <a:rPr lang="en-US" altLang="zh-CN" dirty="0" err="1">
                <a:solidFill>
                  <a:srgbClr val="374151"/>
                </a:solidFill>
                <a:latin typeface="_5b8b_4f53"/>
              </a:rPr>
              <a:t>RocksDB</a:t>
            </a:r>
            <a:r>
              <a:rPr lang="zh-CN" altLang="en-US" dirty="0">
                <a:solidFill>
                  <a:srgbClr val="374151"/>
                </a:solidFill>
                <a:latin typeface="_5b8b_4f53"/>
              </a:rPr>
              <a:t>。其他基于</a:t>
            </a:r>
            <a:r>
              <a:rPr lang="en-US" altLang="zh-CN" dirty="0">
                <a:solidFill>
                  <a:srgbClr val="374151"/>
                </a:solidFill>
                <a:latin typeface="_5b8b_4f53"/>
              </a:rPr>
              <a:t>LSM-tree</a:t>
            </a:r>
            <a:r>
              <a:rPr lang="zh-CN" altLang="en-US" dirty="0">
                <a:solidFill>
                  <a:srgbClr val="374151"/>
                </a:solidFill>
                <a:latin typeface="_5b8b_4f53"/>
              </a:rPr>
              <a:t>应用的优化工作例如，</a:t>
            </a:r>
            <a:r>
              <a:rPr lang="en-US" altLang="zh-CN" sz="1800" dirty="0"/>
              <a:t>WALTZ</a:t>
            </a:r>
            <a:r>
              <a:rPr lang="zh-CN" altLang="en-US" dirty="0"/>
              <a:t>等</a:t>
            </a:r>
            <a:r>
              <a:rPr lang="zh-CN" altLang="en-US" sz="1800" dirty="0"/>
              <a:t>。</a:t>
            </a:r>
            <a:endParaRPr lang="en-US" altLang="zh-CN" dirty="0">
              <a:solidFill>
                <a:srgbClr val="374151"/>
              </a:solidFill>
              <a:latin typeface="_5b8b_4f53"/>
            </a:endParaRPr>
          </a:p>
        </p:txBody>
      </p:sp>
      <p:sp>
        <p:nvSpPr>
          <p:cNvPr id="15" name="文本框 14">
            <a:extLst>
              <a:ext uri="{FF2B5EF4-FFF2-40B4-BE49-F238E27FC236}">
                <a16:creationId xmlns:a16="http://schemas.microsoft.com/office/drawing/2014/main" id="{8457EA20-6021-EC1D-1D9E-F90EC37CF9A2}"/>
              </a:ext>
            </a:extLst>
          </p:cNvPr>
          <p:cNvSpPr txBox="1"/>
          <p:nvPr/>
        </p:nvSpPr>
        <p:spPr>
          <a:xfrm>
            <a:off x="51508" y="4917418"/>
            <a:ext cx="11553118" cy="1581395"/>
          </a:xfrm>
          <a:prstGeom prst="rect">
            <a:avLst/>
          </a:prstGeom>
          <a:noFill/>
        </p:spPr>
        <p:txBody>
          <a:bodyPr wrap="square">
            <a:spAutoFit/>
          </a:bodyPr>
          <a:lstStyle/>
          <a:p>
            <a:pPr marR="0" lvl="0" indent="0" fontAlgn="auto">
              <a:lnSpc>
                <a:spcPct val="70000"/>
              </a:lnSpc>
              <a:spcBef>
                <a:spcPts val="0"/>
              </a:spcBef>
              <a:spcAft>
                <a:spcPts val="1200"/>
              </a:spcAft>
              <a:buClrTx/>
              <a:buSzTx/>
              <a:buFont typeface="Arial" panose="020B0604020202020204" pitchFamily="34" charset="0"/>
              <a:buNone/>
              <a:tabLst/>
              <a:defRPr/>
            </a:pPr>
            <a:r>
              <a:rPr lang="en-US" altLang="zh-CN" sz="1600" dirty="0"/>
              <a:t>NVMe2.0</a:t>
            </a:r>
            <a:r>
              <a:rPr lang="zh-CN" altLang="en-US" sz="1600" dirty="0"/>
              <a:t>：</a:t>
            </a:r>
            <a:r>
              <a:rPr lang="en-US" altLang="zh-CN" sz="1600" dirty="0"/>
              <a:t>https://nvmexpress.org/wp-content/uploads/NVMe-NVM-Express-2.0a-2021.07.26-Ratified.pdf</a:t>
            </a:r>
          </a:p>
          <a:p>
            <a:pPr>
              <a:lnSpc>
                <a:spcPct val="70000"/>
              </a:lnSpc>
              <a:spcAft>
                <a:spcPts val="1200"/>
              </a:spcAft>
              <a:defRPr/>
            </a:pPr>
            <a:r>
              <a:rPr lang="en-US" altLang="zh-CN" sz="1600" dirty="0"/>
              <a:t>ZNS+: Advanced Zoned Namespace Interface for Supporting In-Storage Zone Compaction, OSDI’21</a:t>
            </a:r>
          </a:p>
          <a:p>
            <a:pPr>
              <a:lnSpc>
                <a:spcPct val="70000"/>
              </a:lnSpc>
              <a:spcAft>
                <a:spcPts val="1200"/>
              </a:spcAft>
              <a:defRPr/>
            </a:pPr>
            <a:r>
              <a:rPr lang="en-US" altLang="zh-CN" sz="1600" dirty="0" err="1"/>
              <a:t>eZNS</a:t>
            </a:r>
            <a:r>
              <a:rPr lang="en-US" altLang="zh-CN" sz="1600" dirty="0"/>
              <a:t>: An Elastic Zoned Namespace for Commodity ZNS SSDs, OSDI’23</a:t>
            </a:r>
          </a:p>
          <a:p>
            <a:pPr>
              <a:lnSpc>
                <a:spcPct val="70000"/>
              </a:lnSpc>
              <a:spcAft>
                <a:spcPts val="1200"/>
              </a:spcAft>
              <a:defRPr/>
            </a:pPr>
            <a:r>
              <a:rPr lang="en-US" altLang="zh-CN" sz="1600" dirty="0" err="1"/>
              <a:t>ZenFS</a:t>
            </a:r>
            <a:r>
              <a:rPr lang="zh-CN" altLang="en-US" sz="1600" dirty="0"/>
              <a:t>：</a:t>
            </a:r>
            <a:r>
              <a:rPr lang="en-US" altLang="zh-CN" sz="1600" dirty="0">
                <a:hlinkClick r:id="rId5"/>
              </a:rPr>
              <a:t>https://github.com/westerndigitalcorporation/zenfs</a:t>
            </a:r>
            <a:endParaRPr lang="en-US" altLang="zh-CN" sz="1600" dirty="0"/>
          </a:p>
          <a:p>
            <a:pPr>
              <a:lnSpc>
                <a:spcPct val="70000"/>
              </a:lnSpc>
              <a:spcAft>
                <a:spcPts val="1200"/>
              </a:spcAft>
              <a:defRPr/>
            </a:pPr>
            <a:r>
              <a:rPr lang="en-US" altLang="zh-CN" sz="1600" dirty="0"/>
              <a:t>WALTZ</a:t>
            </a:r>
            <a:r>
              <a:rPr lang="zh-CN" altLang="en-US" sz="1600" dirty="0"/>
              <a:t>：</a:t>
            </a:r>
            <a:r>
              <a:rPr lang="en-US" altLang="zh-CN" sz="1600" dirty="0"/>
              <a:t>Leveraging Zone Append to Tighten the Tail Latency of LSM Tree on ZNS SSD</a:t>
            </a:r>
            <a:r>
              <a:rPr lang="zh-CN" altLang="en-US" sz="1600" dirty="0"/>
              <a:t>，</a:t>
            </a:r>
            <a:r>
              <a:rPr lang="en-US" altLang="zh-CN" sz="1600" dirty="0"/>
              <a:t>VLDB</a:t>
            </a:r>
          </a:p>
        </p:txBody>
      </p:sp>
      <p:sp>
        <p:nvSpPr>
          <p:cNvPr id="19" name="文本框 18">
            <a:extLst>
              <a:ext uri="{FF2B5EF4-FFF2-40B4-BE49-F238E27FC236}">
                <a16:creationId xmlns:a16="http://schemas.microsoft.com/office/drawing/2014/main" id="{D8DEC19F-AF51-2775-CDFC-F6F0E84AE33C}"/>
              </a:ext>
            </a:extLst>
          </p:cNvPr>
          <p:cNvSpPr txBox="1"/>
          <p:nvPr/>
        </p:nvSpPr>
        <p:spPr>
          <a:xfrm>
            <a:off x="358848" y="1126939"/>
            <a:ext cx="11506318" cy="779509"/>
          </a:xfrm>
          <a:prstGeom prst="rect">
            <a:avLst/>
          </a:prstGeom>
          <a:noFill/>
        </p:spPr>
        <p:txBody>
          <a:bodyPr wrap="square">
            <a:spAutoFit/>
          </a:bodyPr>
          <a:lstStyle/>
          <a:p>
            <a:pPr>
              <a:lnSpc>
                <a:spcPct val="130000"/>
              </a:lnSpc>
            </a:pPr>
            <a:r>
              <a:rPr lang="zh-CN" altLang="en-US" dirty="0">
                <a:solidFill>
                  <a:srgbClr val="4747BA"/>
                </a:solidFill>
                <a:ea typeface="+mn-lt"/>
                <a:cs typeface="Times New Roman" panose="02020603050405020304" charset="0"/>
              </a:rPr>
              <a:t>规范化：</a:t>
            </a:r>
            <a:r>
              <a:rPr lang="zh-CN" altLang="zh-CN" dirty="0">
                <a:solidFill>
                  <a:srgbClr val="374151"/>
                </a:solidFill>
                <a:latin typeface="_5b8b_4f53"/>
              </a:rPr>
              <a:t>如今，经过</a:t>
            </a:r>
            <a:r>
              <a:rPr lang="en-US" altLang="zh-CN" dirty="0">
                <a:solidFill>
                  <a:srgbClr val="374151"/>
                </a:solidFill>
                <a:latin typeface="_5b8b_4f53"/>
              </a:rPr>
              <a:t>SSD</a:t>
            </a:r>
            <a:r>
              <a:rPr lang="zh-CN" altLang="zh-CN" dirty="0">
                <a:solidFill>
                  <a:srgbClr val="374151"/>
                </a:solidFill>
                <a:latin typeface="_5b8b_4f53"/>
              </a:rPr>
              <a:t>制造商、软件开发者和标准化机构之间的合作努力，</a:t>
            </a:r>
            <a:r>
              <a:rPr lang="en-US" altLang="zh-CN" dirty="0">
                <a:solidFill>
                  <a:srgbClr val="374151"/>
                </a:solidFill>
                <a:latin typeface="_5b8b_4f53"/>
              </a:rPr>
              <a:t>ZNS SSD</a:t>
            </a:r>
            <a:r>
              <a:rPr lang="zh-CN" altLang="zh-CN" dirty="0">
                <a:solidFill>
                  <a:srgbClr val="374151"/>
                </a:solidFill>
                <a:latin typeface="_5b8b_4f53"/>
              </a:rPr>
              <a:t>技术已有稳定的硬件标准和基础软件库。</a:t>
            </a:r>
            <a:r>
              <a:rPr lang="zh-CN" altLang="en-US" dirty="0">
                <a:solidFill>
                  <a:srgbClr val="374151"/>
                </a:solidFill>
                <a:latin typeface="_5b8b_4f53"/>
              </a:rPr>
              <a:t>例如：</a:t>
            </a:r>
            <a:r>
              <a:rPr lang="en-US" altLang="zh-CN" dirty="0" err="1">
                <a:solidFill>
                  <a:srgbClr val="374151"/>
                </a:solidFill>
                <a:latin typeface="_5b8b_4f53"/>
              </a:rPr>
              <a:t>NVMe</a:t>
            </a:r>
            <a:r>
              <a:rPr lang="zh-CN" altLang="en-US" dirty="0">
                <a:solidFill>
                  <a:srgbClr val="374151"/>
                </a:solidFill>
                <a:latin typeface="_5b8b_4f53"/>
              </a:rPr>
              <a:t>协议已支持</a:t>
            </a:r>
            <a:r>
              <a:rPr lang="en-US" altLang="zh-CN" dirty="0">
                <a:solidFill>
                  <a:srgbClr val="374151"/>
                </a:solidFill>
                <a:latin typeface="_5b8b_4f53"/>
              </a:rPr>
              <a:t>Zone</a:t>
            </a:r>
            <a:r>
              <a:rPr lang="zh-CN" altLang="en-US" dirty="0">
                <a:solidFill>
                  <a:srgbClr val="374151"/>
                </a:solidFill>
                <a:latin typeface="_5b8b_4f53"/>
              </a:rPr>
              <a:t>接口逻辑；</a:t>
            </a:r>
            <a:r>
              <a:rPr lang="en-US" altLang="zh-CN" dirty="0" err="1">
                <a:solidFill>
                  <a:srgbClr val="374151"/>
                </a:solidFill>
                <a:latin typeface="_5b8b_4f53"/>
              </a:rPr>
              <a:t>libzbd</a:t>
            </a:r>
            <a:r>
              <a:rPr lang="zh-CN" altLang="en-US" dirty="0">
                <a:solidFill>
                  <a:srgbClr val="374151"/>
                </a:solidFill>
                <a:latin typeface="_5b8b_4f53"/>
              </a:rPr>
              <a:t>等用户库。</a:t>
            </a:r>
            <a:endParaRPr lang="zh-CN" altLang="zh-CN" dirty="0">
              <a:solidFill>
                <a:srgbClr val="374151"/>
              </a:solidFill>
              <a:latin typeface="_5b8b_4f53"/>
            </a:endParaRPr>
          </a:p>
        </p:txBody>
      </p:sp>
      <p:sp>
        <p:nvSpPr>
          <p:cNvPr id="25" name="文本框 24">
            <a:extLst>
              <a:ext uri="{FF2B5EF4-FFF2-40B4-BE49-F238E27FC236}">
                <a16:creationId xmlns:a16="http://schemas.microsoft.com/office/drawing/2014/main" id="{07DC2E9D-2952-D68D-FFCC-6C038511F9C0}"/>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研究进展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extLst>
      <p:ext uri="{BB962C8B-B14F-4D97-AF65-F5344CB8AC3E}">
        <p14:creationId xmlns:p14="http://schemas.microsoft.com/office/powerpoint/2010/main" val="14749260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226263"/>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研究进展</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4C70ABF3-7FA3-450B-99F0-0E146EBC2B1B}"/>
              </a:ext>
            </a:extLst>
          </p:cNvPr>
          <p:cNvSpPr txBox="1"/>
          <p:nvPr/>
        </p:nvSpPr>
        <p:spPr>
          <a:xfrm>
            <a:off x="366706" y="1567382"/>
            <a:ext cx="8999042" cy="4310924"/>
          </a:xfrm>
          <a:prstGeom prst="rect">
            <a:avLst/>
          </a:prstGeom>
          <a:noFill/>
        </p:spPr>
        <p:txBody>
          <a:bodyPr wrap="square" rtlCol="0">
            <a:spAutoFit/>
          </a:bodyPr>
          <a:lstStyle/>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硬件本身的优化</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sz="2000" dirty="0">
                <a:solidFill>
                  <a:srgbClr val="374151"/>
                </a:solidFill>
                <a:latin typeface="_5b8b_4f53"/>
              </a:rPr>
              <a:t>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eZNS</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端到端应用</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ZenFS</a:t>
            </a:r>
            <a:r>
              <a:rPr lang="zh-CN" altLang="en-US" sz="2000" dirty="0">
                <a:solidFill>
                  <a:srgbClr val="374151"/>
                </a:solidFill>
                <a:latin typeface="_5b8b_4f53"/>
              </a:rPr>
              <a:t>，</a:t>
            </a:r>
            <a:r>
              <a:rPr lang="en-US" altLang="zh-CN" sz="1600" dirty="0" err="1"/>
              <a:t>RocksDB</a:t>
            </a:r>
            <a:r>
              <a:rPr lang="en-US" altLang="zh-CN" sz="1600" dirty="0"/>
              <a:t> on ZNS</a:t>
            </a: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ZoneKV</a:t>
            </a:r>
            <a:r>
              <a:rPr lang="zh-CN" altLang="en-US" sz="2000" dirty="0">
                <a:solidFill>
                  <a:srgbClr val="374151"/>
                </a:solidFill>
                <a:latin typeface="_5b8b_4f53"/>
              </a:rPr>
              <a:t>，</a:t>
            </a:r>
            <a:r>
              <a:rPr lang="zh-CN" altLang="en-US" sz="1600" dirty="0"/>
              <a:t>基于生命周期的放置策略</a:t>
            </a:r>
            <a:endParaRPr lang="en-US" altLang="zh-CN" sz="1600" dirty="0"/>
          </a:p>
          <a:p>
            <a:pPr>
              <a:lnSpc>
                <a:spcPct val="90000"/>
              </a:lnSpc>
              <a:spcBef>
                <a:spcPts val="1000"/>
              </a:spcBef>
              <a:defRPr/>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其他方面工作</a:t>
            </a:r>
            <a:endParaRPr lang="en-US" altLang="zh-CN" sz="2000" dirty="0">
              <a:solidFill>
                <a:srgbClr val="374151"/>
              </a:solidFill>
              <a:latin typeface="_5b8b_4f53"/>
            </a:endParaRPr>
          </a:p>
          <a:p>
            <a:pPr marL="342900" indent="-342900">
              <a:lnSpc>
                <a:spcPct val="90000"/>
              </a:lnSpc>
              <a:spcBef>
                <a:spcPts val="1000"/>
              </a:spcBef>
              <a:buFont typeface="Arial" panose="020B0604020202020204" pitchFamily="34" charset="0"/>
              <a:buChar char="•"/>
              <a:defRPr/>
            </a:pPr>
            <a:r>
              <a:rPr lang="en-US" altLang="zh-CN" sz="2000" dirty="0" err="1">
                <a:solidFill>
                  <a:srgbClr val="374151"/>
                </a:solidFill>
                <a:latin typeface="_5b8b_4f53"/>
              </a:rPr>
              <a:t>ZNSwap</a:t>
            </a:r>
            <a:r>
              <a:rPr lang="zh-CN" altLang="en-US" sz="2000" dirty="0">
                <a:solidFill>
                  <a:srgbClr val="374151"/>
                </a:solidFill>
                <a:latin typeface="_5b8b_4f53"/>
              </a:rPr>
              <a:t>，</a:t>
            </a:r>
            <a:r>
              <a:rPr lang="zh-CN" altLang="en-US" sz="1600" dirty="0"/>
              <a:t>利用</a:t>
            </a:r>
            <a:r>
              <a:rPr lang="en-US" altLang="zh-CN" sz="1600" dirty="0"/>
              <a:t>ZNS</a:t>
            </a:r>
            <a:r>
              <a:rPr lang="zh-CN" altLang="en-US" sz="1600" dirty="0"/>
              <a:t>作为交换分区</a:t>
            </a:r>
            <a:endParaRPr lang="en-US" altLang="zh-CN" sz="1600" dirty="0"/>
          </a:p>
          <a:p>
            <a:pPr marL="342900" indent="-342900">
              <a:lnSpc>
                <a:spcPct val="90000"/>
              </a:lnSpc>
              <a:spcBef>
                <a:spcPts val="1000"/>
              </a:spcBef>
              <a:buFont typeface="Arial" panose="020B0604020202020204" pitchFamily="34" charset="0"/>
              <a:buChar char="•"/>
              <a:defRPr/>
            </a:pPr>
            <a:r>
              <a:rPr lang="en-US" altLang="zh-CN" sz="1600" dirty="0"/>
              <a:t>…</a:t>
            </a:r>
          </a:p>
          <a:p>
            <a:pPr marL="342900" indent="-342900">
              <a:lnSpc>
                <a:spcPct val="90000"/>
              </a:lnSpc>
              <a:spcBef>
                <a:spcPts val="1000"/>
              </a:spcBef>
              <a:buFont typeface="Arial" panose="020B0604020202020204" pitchFamily="34" charset="0"/>
              <a:buChar char="•"/>
              <a:defRPr/>
            </a:pPr>
            <a:endParaRPr lang="en-US" altLang="zh-CN" dirty="0"/>
          </a:p>
          <a:p>
            <a:pPr marL="342900" indent="-342900">
              <a:lnSpc>
                <a:spcPct val="90000"/>
              </a:lnSpc>
              <a:spcBef>
                <a:spcPts val="1000"/>
              </a:spcBef>
              <a:buFont typeface="Arial" panose="020B0604020202020204" pitchFamily="34" charset="0"/>
              <a:buChar char="•"/>
              <a:defRPr/>
            </a:pPr>
            <a:endParaRPr lang="en-US" altLang="zh-CN" dirty="0"/>
          </a:p>
        </p:txBody>
      </p:sp>
    </p:spTree>
    <p:extLst>
      <p:ext uri="{BB962C8B-B14F-4D97-AF65-F5344CB8AC3E}">
        <p14:creationId xmlns:p14="http://schemas.microsoft.com/office/powerpoint/2010/main" val="12224543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ZenFS</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026" name="Picture 2" descr="zenfs stack">
            <a:extLst>
              <a:ext uri="{FF2B5EF4-FFF2-40B4-BE49-F238E27FC236}">
                <a16:creationId xmlns:a16="http://schemas.microsoft.com/office/drawing/2014/main" id="{4B4CC639-85FB-7B51-CF73-83CED6DDD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4880" y="1105196"/>
            <a:ext cx="4564698" cy="516352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A8E45185-58C0-B2CB-1237-629814AE1812}"/>
              </a:ext>
            </a:extLst>
          </p:cNvPr>
          <p:cNvSpPr txBox="1"/>
          <p:nvPr/>
        </p:nvSpPr>
        <p:spPr>
          <a:xfrm>
            <a:off x="406400" y="1411689"/>
            <a:ext cx="6187440" cy="3736600"/>
          </a:xfrm>
          <a:prstGeom prst="rect">
            <a:avLst/>
          </a:prstGeom>
          <a:noFill/>
        </p:spPr>
        <p:txBody>
          <a:bodyPr wrap="square">
            <a:spAutoFit/>
          </a:bodyPr>
          <a:lstStyle/>
          <a:p>
            <a:pPr>
              <a:lnSpc>
                <a:spcPct val="150000"/>
              </a:lnSpc>
            </a:pPr>
            <a:r>
              <a:rPr lang="en-US" altLang="zh-CN" sz="2000" dirty="0" err="1">
                <a:latin typeface="Cambria Math" panose="02040503050406030204" pitchFamily="18" charset="0"/>
              </a:rPr>
              <a:t>ZenFS</a:t>
            </a:r>
            <a:r>
              <a:rPr lang="en-US" altLang="zh-CN" sz="2000" dirty="0">
                <a:latin typeface="Cambria Math" panose="02040503050406030204" pitchFamily="18" charset="0"/>
              </a:rPr>
              <a:t> </a:t>
            </a:r>
            <a:r>
              <a:rPr lang="zh-CN" altLang="en-US" sz="2000" dirty="0">
                <a:latin typeface="Cambria Math" panose="02040503050406030204" pitchFamily="18" charset="0"/>
              </a:rPr>
              <a:t>是专为 </a:t>
            </a:r>
            <a:r>
              <a:rPr lang="en-US" altLang="zh-CN" sz="2000" dirty="0" err="1">
                <a:latin typeface="Cambria Math" panose="02040503050406030204" pitchFamily="18" charset="0"/>
              </a:rPr>
              <a:t>RocksDB</a:t>
            </a:r>
            <a:r>
              <a:rPr lang="en-US" altLang="zh-CN" sz="2000" dirty="0">
                <a:latin typeface="Cambria Math" panose="02040503050406030204" pitchFamily="18" charset="0"/>
              </a:rPr>
              <a:t> </a:t>
            </a:r>
            <a:r>
              <a:rPr lang="zh-CN" altLang="en-US" sz="2000" dirty="0">
                <a:latin typeface="Cambria Math" panose="02040503050406030204" pitchFamily="18" charset="0"/>
              </a:rPr>
              <a:t>设计的文件系统插件，旨在与区域块存储设备（如 </a:t>
            </a:r>
            <a:r>
              <a:rPr lang="en-US" altLang="zh-CN" sz="2000" dirty="0">
                <a:latin typeface="Cambria Math" panose="02040503050406030204" pitchFamily="18" charset="0"/>
              </a:rPr>
              <a:t>ZNS SSD</a:t>
            </a:r>
            <a:r>
              <a:rPr lang="zh-CN" altLang="en-US" sz="2000" dirty="0">
                <a:latin typeface="Cambria Math" panose="02040503050406030204" pitchFamily="18" charset="0"/>
              </a:rPr>
              <a:t>）无缝集成，以改善 </a:t>
            </a:r>
            <a:r>
              <a:rPr lang="en-US" altLang="zh-CN" sz="2000" dirty="0" err="1">
                <a:latin typeface="Cambria Math" panose="02040503050406030204" pitchFamily="18" charset="0"/>
              </a:rPr>
              <a:t>RocksDB</a:t>
            </a:r>
            <a:r>
              <a:rPr lang="en-US" altLang="zh-CN" sz="2000" dirty="0">
                <a:latin typeface="Cambria Math" panose="02040503050406030204" pitchFamily="18" charset="0"/>
              </a:rPr>
              <a:t> </a:t>
            </a:r>
            <a:r>
              <a:rPr lang="zh-CN" altLang="en-US" sz="2000" dirty="0">
                <a:latin typeface="Cambria Math" panose="02040503050406030204" pitchFamily="18" charset="0"/>
              </a:rPr>
              <a:t>的吞吐量和访问延迟。</a:t>
            </a:r>
            <a:endParaRPr lang="en-US" altLang="zh-CN" sz="2000" dirty="0">
              <a:latin typeface="Cambria Math" panose="02040503050406030204" pitchFamily="18" charset="0"/>
            </a:endParaRPr>
          </a:p>
          <a:p>
            <a:pPr>
              <a:lnSpc>
                <a:spcPct val="150000"/>
              </a:lnSpc>
            </a:pPr>
            <a:endParaRPr lang="en-US" altLang="zh-CN" sz="2000" dirty="0">
              <a:latin typeface="Cambria Math" panose="02040503050406030204" pitchFamily="18" charset="0"/>
            </a:endParaRPr>
          </a:p>
          <a:p>
            <a:pPr>
              <a:lnSpc>
                <a:spcPct val="150000"/>
              </a:lnSpc>
            </a:pPr>
            <a:r>
              <a:rPr lang="en-US" altLang="zh-CN" sz="2000" dirty="0" err="1">
                <a:latin typeface="Cambria Math" panose="02040503050406030204" pitchFamily="18" charset="0"/>
              </a:rPr>
              <a:t>ZenFS</a:t>
            </a:r>
            <a:r>
              <a:rPr lang="en-US" altLang="zh-CN" sz="2000" dirty="0">
                <a:latin typeface="Cambria Math" panose="02040503050406030204" pitchFamily="18" charset="0"/>
              </a:rPr>
              <a:t> </a:t>
            </a:r>
            <a:r>
              <a:rPr lang="zh-CN" altLang="en-US" sz="2000" dirty="0">
                <a:latin typeface="Cambria Math" panose="02040503050406030204" pitchFamily="18" charset="0"/>
              </a:rPr>
              <a:t>将文件存储在单个区域（</a:t>
            </a:r>
            <a:r>
              <a:rPr lang="en-US" altLang="zh-CN" sz="2000" dirty="0">
                <a:latin typeface="Cambria Math" panose="02040503050406030204" pitchFamily="18" charset="0"/>
              </a:rPr>
              <a:t>Zone</a:t>
            </a:r>
            <a:r>
              <a:rPr lang="zh-CN" altLang="en-US" sz="2000" dirty="0">
                <a:latin typeface="Cambria Math" panose="02040503050406030204" pitchFamily="18" charset="0"/>
              </a:rPr>
              <a:t>）中，使用区段（</a:t>
            </a:r>
            <a:r>
              <a:rPr lang="en-US" altLang="zh-CN" sz="2000" dirty="0">
                <a:latin typeface="Cambria Math" panose="02040503050406030204" pitchFamily="18" charset="0"/>
              </a:rPr>
              <a:t>extent</a:t>
            </a:r>
            <a:r>
              <a:rPr lang="zh-CN" altLang="en-US" sz="2000" dirty="0">
                <a:latin typeface="Cambria Math" panose="02040503050406030204" pitchFamily="18" charset="0"/>
              </a:rPr>
              <a:t>）为单位分配。一个文件（</a:t>
            </a:r>
            <a:r>
              <a:rPr lang="en-US" altLang="zh-CN" sz="2000" dirty="0">
                <a:latin typeface="Cambria Math" panose="02040503050406030204" pitchFamily="18" charset="0"/>
              </a:rPr>
              <a:t>SST</a:t>
            </a:r>
            <a:r>
              <a:rPr lang="zh-CN" altLang="en-US" sz="2000" dirty="0">
                <a:latin typeface="Cambria Math" panose="02040503050406030204" pitchFamily="18" charset="0"/>
              </a:rPr>
              <a:t>）可以由一个或多个区段组成，这些区段可以存储在同一区域或不同区域中。但一个</a:t>
            </a:r>
            <a:r>
              <a:rPr lang="en-US" altLang="zh-CN" sz="2000" dirty="0">
                <a:latin typeface="Cambria Math" panose="02040503050406030204" pitchFamily="18" charset="0"/>
              </a:rPr>
              <a:t>extent</a:t>
            </a:r>
            <a:r>
              <a:rPr lang="zh-CN" altLang="en-US" sz="2000" dirty="0">
                <a:latin typeface="Cambria Math" panose="02040503050406030204" pitchFamily="18" charset="0"/>
              </a:rPr>
              <a:t>不会跨越多个</a:t>
            </a:r>
            <a:r>
              <a:rPr lang="en-US" altLang="zh-CN" sz="2000" dirty="0">
                <a:latin typeface="Cambria Math" panose="02040503050406030204" pitchFamily="18" charset="0"/>
              </a:rPr>
              <a:t>Zone</a:t>
            </a:r>
            <a:r>
              <a:rPr lang="zh-CN" altLang="en-US" sz="2000" dirty="0">
                <a:latin typeface="Cambria Math" panose="02040503050406030204" pitchFamily="18" charset="0"/>
              </a:rPr>
              <a:t>。</a:t>
            </a:r>
          </a:p>
        </p:txBody>
      </p:sp>
    </p:spTree>
    <p:extLst>
      <p:ext uri="{BB962C8B-B14F-4D97-AF65-F5344CB8AC3E}">
        <p14:creationId xmlns:p14="http://schemas.microsoft.com/office/powerpoint/2010/main" val="16366446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23,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85590" y="321901"/>
            <a:ext cx="6798981" cy="535531"/>
          </a:xfrm>
          <a:prstGeom prst="rect">
            <a:avLst/>
          </a:prstGeom>
          <a:noFill/>
        </p:spPr>
        <p:txBody>
          <a:bodyPr wrap="square" rtlCol="0">
            <a:spAutoFit/>
          </a:bodyPr>
          <a:lstStyle/>
          <a:p>
            <a:pPr>
              <a:lnSpc>
                <a:spcPct val="90000"/>
              </a:lnSpc>
              <a:spcBef>
                <a:spcPts val="1000"/>
              </a:spcBef>
              <a:defRPr/>
            </a:pPr>
            <a:r>
              <a:rPr lang="en-US" altLang="zh-CN" sz="3200" b="1" dirty="0" err="1">
                <a:solidFill>
                  <a:srgbClr val="4747BA"/>
                </a:solidFill>
                <a:latin typeface="Constantia" panose="02030602050306030303" pitchFamily="18" charset="0"/>
                <a:ea typeface="腾讯体 W3" panose="020C04030202040F0204" pitchFamily="34" charset="-122"/>
                <a:cs typeface="Times" panose="02020603050405020304" pitchFamily="18" charset="0"/>
              </a:rPr>
              <a:t>ZoneKV</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a:extLst>
              <a:ext uri="{FF2B5EF4-FFF2-40B4-BE49-F238E27FC236}">
                <a16:creationId xmlns:a16="http://schemas.microsoft.com/office/drawing/2014/main" id="{3229DC73-7142-65CE-68D9-36FB6F58DB37}"/>
              </a:ext>
            </a:extLst>
          </p:cNvPr>
          <p:cNvSpPr txBox="1"/>
          <p:nvPr/>
        </p:nvSpPr>
        <p:spPr>
          <a:xfrm>
            <a:off x="385590" y="1868388"/>
            <a:ext cx="11266832" cy="2815258"/>
          </a:xfrm>
          <a:prstGeom prst="rect">
            <a:avLst/>
          </a:prstGeom>
          <a:noFill/>
        </p:spPr>
        <p:txBody>
          <a:bodyPr wrap="square" rtlCol="0">
            <a:spAutoFit/>
          </a:bodyPr>
          <a:lstStyle/>
          <a:p>
            <a:pPr marL="285750" indent="-285750">
              <a:lnSpc>
                <a:spcPct val="150000"/>
              </a:lnSpc>
              <a:buFont typeface="Wingdings" panose="05000000000000000000" charset="0"/>
              <a:buChar char="q"/>
            </a:pPr>
            <a:r>
              <a:rPr lang="zh-CN" altLang="en-US" sz="2000" b="0" i="0" dirty="0">
                <a:solidFill>
                  <a:srgbClr val="374151"/>
                </a:solidFill>
                <a:effectLst/>
                <a:latin typeface="_5b8b_4f53"/>
              </a:rPr>
              <a:t>观察到现有的</a:t>
            </a:r>
            <a:r>
              <a:rPr lang="en-US" altLang="zh-CN" sz="2000" b="0" i="0" dirty="0" err="1">
                <a:solidFill>
                  <a:srgbClr val="374151"/>
                </a:solidFill>
                <a:effectLst/>
                <a:latin typeface="_5b8b_4f53"/>
              </a:rPr>
              <a:t>RocksDB</a:t>
            </a:r>
            <a:r>
              <a:rPr lang="zh-CN" altLang="en-US" sz="2000" b="0" i="0" dirty="0">
                <a:solidFill>
                  <a:srgbClr val="374151"/>
                </a:solidFill>
                <a:effectLst/>
                <a:latin typeface="_5b8b_4f53"/>
              </a:rPr>
              <a:t>适配到</a:t>
            </a:r>
            <a:r>
              <a:rPr lang="en-US" altLang="zh-CN" sz="2000" b="0" i="0" dirty="0">
                <a:solidFill>
                  <a:srgbClr val="374151"/>
                </a:solidFill>
                <a:effectLst/>
                <a:latin typeface="_5b8b_4f53"/>
              </a:rPr>
              <a:t>ZNS SSDs</a:t>
            </a:r>
            <a:r>
              <a:rPr lang="zh-CN" altLang="en-US" sz="2000" b="0" i="0" dirty="0">
                <a:solidFill>
                  <a:srgbClr val="374151"/>
                </a:solidFill>
                <a:effectLst/>
                <a:latin typeface="_5b8b_4f53"/>
              </a:rPr>
              <a:t>会出现区域碎片化和空间放大问题。</a:t>
            </a:r>
            <a:endParaRPr lang="en-US" altLang="zh-CN" sz="2000" b="0" i="0" dirty="0">
              <a:solidFill>
                <a:srgbClr val="374151"/>
              </a:solidFill>
              <a:effectLst/>
              <a:latin typeface="_5b8b_4f53"/>
            </a:endParaRPr>
          </a:p>
          <a:p>
            <a:pPr marL="285750" indent="-285750">
              <a:lnSpc>
                <a:spcPct val="150000"/>
              </a:lnSpc>
              <a:buFont typeface="Wingdings" panose="05000000000000000000" charset="0"/>
              <a:buChar char="q"/>
            </a:pPr>
            <a:r>
              <a:rPr lang="zh-CN" altLang="en-US" sz="2000" b="0" i="0" dirty="0">
                <a:solidFill>
                  <a:srgbClr val="374151"/>
                </a:solidFill>
                <a:effectLst/>
                <a:latin typeface="_5b8b_4f53"/>
              </a:rPr>
              <a:t>提出了</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，一种针对</a:t>
            </a:r>
            <a:r>
              <a:rPr lang="en-US" altLang="zh-CN" sz="2000" b="0" i="0" dirty="0">
                <a:solidFill>
                  <a:srgbClr val="374151"/>
                </a:solidFill>
                <a:effectLst/>
                <a:latin typeface="_5b8b_4f53"/>
              </a:rPr>
              <a:t>ZNS SSDs</a:t>
            </a:r>
            <a:r>
              <a:rPr lang="zh-CN" altLang="en-US" sz="2000" b="0" i="0" dirty="0">
                <a:solidFill>
                  <a:srgbClr val="374151"/>
                </a:solidFill>
                <a:effectLst/>
                <a:latin typeface="_5b8b_4f53"/>
              </a:rPr>
              <a:t>的空间高效键值存储系统。</a:t>
            </a:r>
          </a:p>
          <a:p>
            <a:pPr marL="285750" indent="-285750">
              <a:lnSpc>
                <a:spcPct val="150000"/>
              </a:lnSpc>
              <a:buFont typeface="Wingdings" panose="05000000000000000000" charset="0"/>
              <a:buChar char="q"/>
            </a:pPr>
            <a:r>
              <a:rPr lang="zh-CN" altLang="en-US" sz="2000" b="0" i="0" dirty="0">
                <a:solidFill>
                  <a:srgbClr val="374151"/>
                </a:solidFill>
                <a:effectLst/>
                <a:latin typeface="_5b8b_4f53"/>
              </a:rPr>
              <a:t>提出了一个基于生命周期的区域存储模型和特定级别的区域分配算法，将生命周期相似的</a:t>
            </a:r>
            <a:r>
              <a:rPr lang="en-US" altLang="zh-CN" sz="2000" b="0" i="0" dirty="0" err="1">
                <a:solidFill>
                  <a:srgbClr val="374151"/>
                </a:solidFill>
                <a:effectLst/>
                <a:latin typeface="_5b8b_4f53"/>
              </a:rPr>
              <a:t>SSTables</a:t>
            </a:r>
            <a:r>
              <a:rPr lang="zh-CN" altLang="en-US" sz="2000" b="0" i="0" dirty="0">
                <a:solidFill>
                  <a:srgbClr val="374151"/>
                </a:solidFill>
                <a:effectLst/>
                <a:latin typeface="_5b8b_4f53"/>
              </a:rPr>
              <a:t>存储在同一区域。</a:t>
            </a:r>
          </a:p>
          <a:p>
            <a:pPr marL="285750" indent="-285750">
              <a:lnSpc>
                <a:spcPct val="150000"/>
              </a:lnSpc>
              <a:buFont typeface="Wingdings" panose="05000000000000000000" charset="0"/>
              <a:buChar char="q"/>
            </a:pPr>
            <a:r>
              <a:rPr lang="zh-CN" altLang="en-US" sz="2000" b="0" i="0" dirty="0">
                <a:solidFill>
                  <a:srgbClr val="374151"/>
                </a:solidFill>
                <a:effectLst/>
                <a:latin typeface="_5b8b_4f53"/>
              </a:rPr>
              <a:t>在真实的</a:t>
            </a:r>
            <a:r>
              <a:rPr lang="en-US" altLang="zh-CN" sz="2000" b="0" i="0" dirty="0">
                <a:solidFill>
                  <a:srgbClr val="374151"/>
                </a:solidFill>
                <a:effectLst/>
                <a:latin typeface="_5b8b_4f53"/>
              </a:rPr>
              <a:t>ZNS SSD</a:t>
            </a:r>
            <a:r>
              <a:rPr lang="zh-CN" altLang="en-US" sz="2000" b="0" i="0" dirty="0">
                <a:solidFill>
                  <a:srgbClr val="374151"/>
                </a:solidFill>
                <a:effectLst/>
                <a:latin typeface="_5b8b_4f53"/>
              </a:rPr>
              <a:t>上评估了</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，结果显示</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能够减少</a:t>
            </a:r>
            <a:r>
              <a:rPr lang="en-US" altLang="zh-CN" sz="2000" b="0" i="0" dirty="0">
                <a:solidFill>
                  <a:srgbClr val="374151"/>
                </a:solidFill>
                <a:effectLst/>
                <a:latin typeface="_5b8b_4f53"/>
              </a:rPr>
              <a:t>60%</a:t>
            </a:r>
            <a:r>
              <a:rPr lang="zh-CN" altLang="en-US" sz="2000" b="0" i="0" dirty="0">
                <a:solidFill>
                  <a:srgbClr val="374151"/>
                </a:solidFill>
                <a:effectLst/>
                <a:latin typeface="_5b8b_4f53"/>
              </a:rPr>
              <a:t>的空间放大，并保持比</a:t>
            </a:r>
            <a:r>
              <a:rPr lang="en-US" altLang="zh-CN" sz="2000" b="0" i="0" dirty="0" err="1">
                <a:solidFill>
                  <a:srgbClr val="374151"/>
                </a:solidFill>
                <a:effectLst/>
                <a:latin typeface="_5b8b_4f53"/>
              </a:rPr>
              <a:t>RocksDB</a:t>
            </a:r>
            <a:r>
              <a:rPr lang="en-US" altLang="zh-CN" sz="2000" b="0" i="0" dirty="0">
                <a:solidFill>
                  <a:srgbClr val="374151"/>
                </a:solidFill>
                <a:effectLst/>
                <a:latin typeface="_5b8b_4f53"/>
              </a:rPr>
              <a:t> with </a:t>
            </a:r>
            <a:r>
              <a:rPr lang="en-US" altLang="zh-CN" sz="2000" b="0" i="0" dirty="0" err="1">
                <a:solidFill>
                  <a:srgbClr val="374151"/>
                </a:solidFill>
                <a:effectLst/>
                <a:latin typeface="_5b8b_4f53"/>
              </a:rPr>
              <a:t>ZenFS</a:t>
            </a:r>
            <a:r>
              <a:rPr lang="zh-CN" altLang="en-US" sz="2000" b="0" i="0" dirty="0">
                <a:solidFill>
                  <a:srgbClr val="374151"/>
                </a:solidFill>
                <a:effectLst/>
                <a:latin typeface="_5b8b_4f53"/>
              </a:rPr>
              <a:t>更高的吞吐量。</a:t>
            </a:r>
            <a:endParaRPr lang="en-US" altLang="zh-CN" sz="2000" dirty="0">
              <a:solidFill>
                <a:srgbClr val="374151"/>
              </a:solidFill>
              <a:latin typeface="_5b8b_4f53"/>
            </a:endParaRPr>
          </a:p>
        </p:txBody>
      </p:sp>
    </p:spTree>
    <p:extLst>
      <p:ext uri="{BB962C8B-B14F-4D97-AF65-F5344CB8AC3E}">
        <p14:creationId xmlns:p14="http://schemas.microsoft.com/office/powerpoint/2010/main" val="4295025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1602</TotalTime>
  <Words>3084</Words>
  <Application>Microsoft Office PowerPoint</Application>
  <PresentationFormat>宽屏</PresentationFormat>
  <Paragraphs>247</Paragraphs>
  <Slides>19</Slides>
  <Notes>19</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19</vt:i4>
      </vt:variant>
    </vt:vector>
  </HeadingPairs>
  <TitlesOfParts>
    <vt:vector size="34" baseType="lpstr">
      <vt:lpstr>_5b8b_4f53</vt:lpstr>
      <vt:lpstr>-apple-system</vt:lpstr>
      <vt:lpstr>HelveticaNeue Regular</vt:lpstr>
      <vt:lpstr>PingFangSC-Regular</vt:lpstr>
      <vt:lpstr>system-ui</vt:lpstr>
      <vt:lpstr>等线</vt:lpstr>
      <vt:lpstr>等线 Light</vt:lpstr>
      <vt:lpstr>Arial</vt:lpstr>
      <vt:lpstr>Cambria Math</vt:lpstr>
      <vt:lpstr>Constantia</vt:lpstr>
      <vt:lpstr>Times New Roman</vt:lpstr>
      <vt:lpstr>Ubuntu</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子淇 柳</dc:creator>
  <cp:lastModifiedBy>子淇 柳</cp:lastModifiedBy>
  <cp:revision>395</cp:revision>
  <dcterms:created xsi:type="dcterms:W3CDTF">2024-03-28T05:36:01Z</dcterms:created>
  <dcterms:modified xsi:type="dcterms:W3CDTF">2024-10-23T02:16:51Z</dcterms:modified>
</cp:coreProperties>
</file>