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3"/>
  </p:notesMasterIdLst>
  <p:sldIdLst>
    <p:sldId id="266" r:id="rId3"/>
    <p:sldId id="563" r:id="rId4"/>
    <p:sldId id="609" r:id="rId5"/>
    <p:sldId id="564" r:id="rId6"/>
    <p:sldId id="581" r:id="rId7"/>
    <p:sldId id="594" r:id="rId8"/>
    <p:sldId id="597" r:id="rId9"/>
    <p:sldId id="603" r:id="rId10"/>
    <p:sldId id="607" r:id="rId11"/>
    <p:sldId id="610" r:id="rId12"/>
    <p:sldId id="612" r:id="rId13"/>
    <p:sldId id="613" r:id="rId14"/>
    <p:sldId id="600" r:id="rId15"/>
    <p:sldId id="606" r:id="rId16"/>
    <p:sldId id="602" r:id="rId17"/>
    <p:sldId id="605" r:id="rId18"/>
    <p:sldId id="604" r:id="rId19"/>
    <p:sldId id="611" r:id="rId20"/>
    <p:sldId id="601" r:id="rId21"/>
    <p:sldId id="5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44" autoAdjust="0"/>
    <p:restoredTop sz="75782" autoAdjust="0"/>
  </p:normalViewPr>
  <p:slideViewPr>
    <p:cSldViewPr snapToGrid="0">
      <p:cViewPr varScale="1">
        <p:scale>
          <a:sx n="72" d="100"/>
          <a:sy n="72" d="100"/>
        </p:scale>
        <p:origin x="56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3B35-3CCA-4E00-9C00-5A848D20FD36}" type="datetimeFigureOut">
              <a:rPr lang="zh-CN" altLang="en-US" smtClean="0"/>
              <a:t>2024/8/29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9F179-00FA-45E7-87E4-75F23849A846}" type="slidenum">
              <a:rPr lang="zh-CN" altLang="en-US" smtClean="0"/>
              <a:t>‹#›</a:t>
            </a:fld>
            <a:endParaRPr lang="zh-CN" altLang="en-US"/>
          </a:p>
        </p:txBody>
      </p:sp>
    </p:spTree>
    <p:extLst>
      <p:ext uri="{BB962C8B-B14F-4D97-AF65-F5344CB8AC3E}">
        <p14:creationId xmlns:p14="http://schemas.microsoft.com/office/powerpoint/2010/main" val="381819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senix.org/system/files/osdi21-han.pdf"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www.usenix.org/system/files/atc22-bergman.pdf" TargetMode="External"/><Relationship Id="rId4" Type="http://schemas.openxmlformats.org/officeDocument/2006/relationships/hyperlink" Target="https://www.usenix.org/system/files/osdi23-min.pd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GB"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FF5570-FE69-4FDF-99DA-8CDE436443CD}"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2324902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1454692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331655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331215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a:latin typeface="Constantia" panose="02030602050306030303" pitchFamily="18" charset="0"/>
              </a:rPr>
              <a:t>https://www.usenix.org/conference/fast24/presentation/joshi</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3396682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315404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1088593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对未来发展方向的一些不太成熟的设想</a:t>
            </a:r>
            <a:endParaRPr lang="en-US" altLang="zh-CN" sz="2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gn="l"/>
            <a:endParaRPr lang="en-US" altLang="zh-CN" sz="2800" b="1" i="0" dirty="0">
              <a:solidFill>
                <a:srgbClr val="333333"/>
              </a:solidFill>
              <a:effectLst/>
              <a:latin typeface="-apple-system"/>
            </a:endParaRPr>
          </a:p>
          <a:p>
            <a:pPr algn="l"/>
            <a:r>
              <a:rPr lang="en-US" altLang="zh-CN" sz="2800" b="1" i="0" dirty="0">
                <a:solidFill>
                  <a:srgbClr val="333333"/>
                </a:solidFill>
                <a:effectLst/>
                <a:latin typeface="-apple-system"/>
              </a:rPr>
              <a:t>Abase2</a:t>
            </a:r>
            <a:r>
              <a:rPr lang="zh-CN" altLang="en-US" sz="2800" b="1" i="0" dirty="0">
                <a:solidFill>
                  <a:srgbClr val="333333"/>
                </a:solidFill>
                <a:effectLst/>
                <a:latin typeface="-apple-system"/>
              </a:rPr>
              <a:t>：字节跳动新一代高可用 </a:t>
            </a:r>
            <a:r>
              <a:rPr lang="en-US" altLang="zh-CN" sz="2800" b="1" i="0" dirty="0">
                <a:solidFill>
                  <a:srgbClr val="333333"/>
                </a:solidFill>
                <a:effectLst/>
                <a:latin typeface="-apple-system"/>
              </a:rPr>
              <a:t>NoSQL </a:t>
            </a:r>
            <a:r>
              <a:rPr lang="zh-CN" altLang="en-US" sz="2800" b="1" i="0" dirty="0">
                <a:solidFill>
                  <a:srgbClr val="333333"/>
                </a:solidFill>
                <a:effectLst/>
                <a:latin typeface="-apple-system"/>
              </a:rPr>
              <a:t>数据库 </a:t>
            </a:r>
            <a:endParaRPr lang="en-US" altLang="zh-CN" sz="2800" b="1"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dirty="0">
                <a:solidFill>
                  <a:srgbClr val="333333"/>
                </a:solidFill>
                <a:effectLst/>
                <a:latin typeface="-apple-system"/>
              </a:rPr>
              <a:t>https://www.51cto.com/article/709845.html</a:t>
            </a:r>
            <a:endParaRPr lang="zh-CN" altLang="en-US" sz="1800" b="1" i="0" dirty="0">
              <a:solidFill>
                <a:srgbClr val="333333"/>
              </a:solidFill>
              <a:effectLst/>
              <a:latin typeface="-apple-system"/>
            </a:endParaRPr>
          </a:p>
          <a:p>
            <a:pPr algn="l"/>
            <a:endParaRPr lang="en-US" altLang="zh-CN" sz="1800" b="0" i="0" dirty="0">
              <a:solidFill>
                <a:srgbClr val="222222"/>
              </a:solidFill>
              <a:effectLst/>
              <a:latin typeface="PingFangSC-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0" i="0" dirty="0">
                <a:solidFill>
                  <a:srgbClr val="222222"/>
                </a:solidFill>
                <a:effectLst/>
                <a:latin typeface="PingFangSC-Regular"/>
              </a:rPr>
              <a:t>单体数据库，</a:t>
            </a: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r>
              <a:rPr lang="zh-CN" altLang="en-US" sz="1800" b="0" i="0" dirty="0">
                <a:solidFill>
                  <a:srgbClr val="222222"/>
                </a:solidFill>
                <a:effectLst/>
                <a:latin typeface="PingFangSC-Regular"/>
              </a:rPr>
              <a:t>，</a:t>
            </a:r>
            <a:r>
              <a:rPr lang="zh-CN" altLang="en-US" sz="2800" b="0" i="0" dirty="0">
                <a:solidFill>
                  <a:srgbClr val="333333"/>
                </a:solidFill>
                <a:effectLst/>
                <a:latin typeface="PingFangSC-Regular"/>
              </a:rPr>
              <a:t>向上承接分布式团队业务，</a:t>
            </a:r>
            <a:r>
              <a:rPr lang="zh-CN" altLang="en-US" sz="1800" b="0" i="0" dirty="0">
                <a:solidFill>
                  <a:srgbClr val="222222"/>
                </a:solidFill>
                <a:effectLst/>
                <a:latin typeface="PingFangSC-Regular"/>
              </a:rPr>
              <a:t>向下使用 </a:t>
            </a:r>
            <a:r>
              <a:rPr lang="en-US" altLang="zh-CN" sz="1800" b="0" i="0" dirty="0">
                <a:solidFill>
                  <a:srgbClr val="222222"/>
                </a:solidFill>
                <a:effectLst/>
                <a:latin typeface="PingFangSC-Regular"/>
              </a:rPr>
              <a:t>SSD+ZNS+DPU</a:t>
            </a:r>
            <a:r>
              <a:rPr lang="zh-CN" altLang="en-US" sz="1800" b="0" i="0" dirty="0">
                <a:solidFill>
                  <a:srgbClr val="222222"/>
                </a:solidFill>
                <a:effectLst/>
                <a:latin typeface="PingFangSC-Regular"/>
              </a:rPr>
              <a:t>，</a:t>
            </a:r>
            <a:r>
              <a:rPr lang="en-US" altLang="zh-CN" sz="1800" b="0" i="0" dirty="0">
                <a:solidFill>
                  <a:srgbClr val="222222"/>
                </a:solidFill>
                <a:effectLst/>
                <a:latin typeface="PingFangSC-Regular"/>
              </a:rPr>
              <a:t>22</a:t>
            </a:r>
            <a:r>
              <a:rPr lang="zh-CN" altLang="en-US" sz="1800" b="0" i="0" dirty="0">
                <a:solidFill>
                  <a:srgbClr val="222222"/>
                </a:solidFill>
                <a:effectLst/>
                <a:latin typeface="PingFangSC-Regular"/>
              </a:rPr>
              <a:t>年中旬提交的关于</a:t>
            </a:r>
            <a:r>
              <a:rPr lang="en-US" altLang="zh-CN" sz="1800" b="0" i="0" dirty="0">
                <a:solidFill>
                  <a:srgbClr val="222222"/>
                </a:solidFill>
                <a:effectLst/>
                <a:latin typeface="PingFangSC-Regular"/>
              </a:rPr>
              <a:t>ZNS</a:t>
            </a:r>
            <a:r>
              <a:rPr lang="zh-CN" altLang="en-US" sz="1800" b="0" i="0" dirty="0">
                <a:solidFill>
                  <a:srgbClr val="222222"/>
                </a:solidFill>
                <a:effectLst/>
                <a:latin typeface="PingFangSC-Regular"/>
              </a:rPr>
              <a:t>的代码</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https://www.nowcoder.com/discuss/375095020267872256</a:t>
            </a: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2800" b="0" i="0" dirty="0">
                <a:solidFill>
                  <a:srgbClr val="0052FF"/>
                </a:solidFill>
                <a:effectLst/>
                <a:latin typeface="system-ui"/>
              </a:rPr>
              <a:t>做了一个很奇怪的硬件改进</a:t>
            </a:r>
            <a:r>
              <a:rPr lang="en-US" altLang="zh-CN" sz="2800" b="0" i="0" dirty="0">
                <a:solidFill>
                  <a:srgbClr val="0052FF"/>
                </a:solidFill>
                <a:effectLst/>
                <a:latin typeface="system-ui"/>
              </a:rPr>
              <a:t>,</a:t>
            </a:r>
            <a:r>
              <a:rPr lang="zh-CN" altLang="en-US" sz="2800" b="0" i="0" dirty="0">
                <a:solidFill>
                  <a:srgbClr val="0052FF"/>
                </a:solidFill>
                <a:effectLst/>
                <a:latin typeface="system-ui"/>
              </a:rPr>
              <a:t>要支持写入数据最后一个</a:t>
            </a:r>
            <a:r>
              <a:rPr lang="en-US" altLang="zh-CN" sz="2800" b="0" i="0" dirty="0">
                <a:solidFill>
                  <a:srgbClr val="0052FF"/>
                </a:solidFill>
                <a:effectLst/>
                <a:latin typeface="system-ui"/>
              </a:rPr>
              <a:t>LBA overwrite</a:t>
            </a:r>
            <a:r>
              <a:rPr lang="zh-CN" altLang="en-US" sz="2800" b="0" i="0" dirty="0">
                <a:solidFill>
                  <a:srgbClr val="0052FF"/>
                </a:solidFill>
                <a:effectLst/>
                <a:latin typeface="system-ui"/>
              </a:rPr>
              <a:t>覆盖写，优化</a:t>
            </a:r>
            <a:r>
              <a:rPr lang="en-US" altLang="zh-CN" sz="2800" b="0" i="0" dirty="0">
                <a:solidFill>
                  <a:srgbClr val="0052FF"/>
                </a:solidFill>
                <a:effectLst/>
                <a:latin typeface="system-ui"/>
              </a:rPr>
              <a:t>NAND</a:t>
            </a:r>
            <a:r>
              <a:rPr lang="zh-CN" altLang="en-US" sz="2800" b="0" i="0" dirty="0">
                <a:solidFill>
                  <a:srgbClr val="0052FF"/>
                </a:solidFill>
                <a:effectLst/>
                <a:latin typeface="system-ui"/>
              </a:rPr>
              <a:t>存储空间，最终降低写放大</a:t>
            </a:r>
            <a:r>
              <a:rPr lang="en-US" altLang="zh-CN" sz="1800" b="0" i="0" kern="100" dirty="0">
                <a:solidFill>
                  <a:srgbClr val="0052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郭宽？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各类存储系统，尤其是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花费了大量的精力进行写放大的优化，但即便是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写放大降低到 </a:t>
            </a:r>
            <a:r>
              <a:rPr lang="en-US" altLang="zh-CN" sz="4000" b="0" i="0" dirty="0">
                <a:solidFill>
                  <a:srgbClr val="191B1F"/>
                </a:solidFill>
                <a:effectLst/>
                <a:latin typeface="-apple-system"/>
              </a:rPr>
              <a:t>5</a:t>
            </a:r>
            <a:r>
              <a:rPr lang="zh-CN" altLang="en-US" sz="4000" b="0" i="0" dirty="0">
                <a:solidFill>
                  <a:srgbClr val="191B1F"/>
                </a:solidFill>
                <a:effectLst/>
                <a:latin typeface="-apple-system"/>
              </a:rPr>
              <a:t>，</a:t>
            </a:r>
            <a:r>
              <a:rPr lang="en-US" altLang="zh-CN" sz="4000" b="0" i="0" dirty="0">
                <a:solidFill>
                  <a:srgbClr val="191B1F"/>
                </a:solidFill>
                <a:effectLst/>
                <a:latin typeface="-apple-system"/>
              </a:rPr>
              <a:t>SSD </a:t>
            </a:r>
            <a:r>
              <a:rPr lang="zh-CN" altLang="en-US" sz="4000" b="0" i="0" dirty="0">
                <a:solidFill>
                  <a:srgbClr val="191B1F"/>
                </a:solidFill>
                <a:effectLst/>
                <a:latin typeface="-apple-system"/>
              </a:rPr>
              <a:t>自身的写放大通常也有 </a:t>
            </a:r>
            <a:r>
              <a:rPr lang="en-US" altLang="zh-CN" sz="4000" b="0" i="0" dirty="0">
                <a:solidFill>
                  <a:srgbClr val="191B1F"/>
                </a:solidFill>
                <a:effectLst/>
                <a:latin typeface="-apple-system"/>
              </a:rPr>
              <a:t>3 </a:t>
            </a:r>
            <a:r>
              <a:rPr lang="zh-CN" altLang="en-US" sz="4000" b="0" i="0" dirty="0">
                <a:solidFill>
                  <a:srgbClr val="191B1F"/>
                </a:solidFill>
                <a:effectLst/>
                <a:latin typeface="-apple-system"/>
              </a:rPr>
              <a:t>倍，综合写放大还是 </a:t>
            </a:r>
            <a:r>
              <a:rPr lang="en-US" altLang="zh-CN" sz="4000" b="0" i="0" dirty="0">
                <a:solidFill>
                  <a:srgbClr val="191B1F"/>
                </a:solidFill>
                <a:effectLst/>
                <a:latin typeface="-apple-system"/>
              </a:rPr>
              <a:t>15 </a:t>
            </a:r>
            <a:r>
              <a:rPr lang="zh-CN" altLang="en-US" sz="4000" b="0" i="0" dirty="0">
                <a:solidFill>
                  <a:srgbClr val="191B1F"/>
                </a:solidFill>
                <a:effectLst/>
                <a:latin typeface="-apple-system"/>
              </a:rPr>
              <a:t>倍之多。</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4000" b="0" i="0" dirty="0">
              <a:solidFill>
                <a:srgbClr val="191B1F"/>
              </a:solidFill>
              <a:effectLst/>
              <a:latin typeface="-apple-system"/>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预测未来硬件的发展趋势是非常，</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已有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研究</a:t>
            </a:r>
            <a:r>
              <a:rPr lang="en-US" altLang="zh-CN" sz="2800" b="1" i="0" dirty="0" err="1">
                <a:solidFill>
                  <a:srgbClr val="333333"/>
                </a:solidFill>
                <a:effectLst/>
                <a:latin typeface="HelveticaNeue Regular"/>
              </a:rPr>
              <a:t>ZonedStore</a:t>
            </a:r>
            <a:r>
              <a:rPr lang="en-US" altLang="zh-CN" sz="2800" b="1" i="0" dirty="0">
                <a:solidFill>
                  <a:srgbClr val="333333"/>
                </a:solidFill>
                <a:effectLst/>
                <a:latin typeface="HelveticaNeue Regular"/>
              </a:rPr>
              <a:t>: A Concurrent ZNS-Aware Cache System for Cloud Data Storage</a:t>
            </a: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3240529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a:latin typeface="Constantia" panose="02030602050306030303" pitchFamily="18" charset="0"/>
              </a:rPr>
              <a:t>https://www.baidu.com/s?wd=%22Navy%22%E6%98%AFCacheLib%E6%9C%80%E6%96%B0%E7%9A%84%E7%BB%84%E4%BB%B6%E6%88%96%E5%8A%9F%E8%83%BD%E4%B9%8B%E4%B8%80&amp;rsv_spt=1&amp;rsv_iqid=0xbee64fc1002f3e4b&amp;issp=1&amp;f=8&amp;rsv_bp=1&amp;rsv_idx=2&amp;ie=utf-8&amp;rqlang=cn&amp;tn=baiduhome_pg&amp;rsv_dl=tb&amp;rsv_enter=1&amp;oq=give%2520password%2520for%2520maintance&amp;rsv_btype=t&amp;inputT=522184&amp;rsv_t=f7d73OedvQKPi8khPGTPFRWOj6S5N2296YTnTzi1jSvTUceL05sHuTXO7snRVeaGmWDa&amp;rsv_sug3=3&amp;rsv_n=2&amp;rsv_pq=931944c8002a9288&amp;rsv_sug1=1&amp;rsv_sug7=100&amp;rsv_sug2=0&amp;rsv_sug4=522184</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488149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其中也有对</a:t>
            </a:r>
            <a:r>
              <a:rPr lang="en-US" altLang="zh-CN" sz="1200" dirty="0">
                <a:latin typeface="Constantia" panose="02030602050306030303" pitchFamily="18" charset="0"/>
              </a:rPr>
              <a:t>LSM</a:t>
            </a:r>
            <a:r>
              <a:rPr lang="zh-CN" altLang="en-US" sz="1200" dirty="0">
                <a:latin typeface="Constantia" panose="02030602050306030303" pitchFamily="18" charset="0"/>
              </a:rPr>
              <a:t>的使用</a:t>
            </a:r>
            <a:r>
              <a:rPr lang="en-US" altLang="zh-CN" sz="1200" dirty="0">
                <a:latin typeface="Constantia" panose="02030602050306030303" pitchFamily="18" charset="0"/>
              </a:rPr>
              <a:t>,</a:t>
            </a:r>
            <a:r>
              <a:rPr lang="zh-CN" altLang="en-US" sz="1200" dirty="0">
                <a:latin typeface="Constantia" panose="02030602050306030303" pitchFamily="18" charset="0"/>
              </a:rPr>
              <a:t>后续介绍</a:t>
            </a: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发展现状概览</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其中比较有意义，简单高效的就是 端到端应用，为特定存储引擎做适配</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然后我们略过硬件底层优化，</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3"/>
              </a:rPr>
              <a:t>https://www.usenix.org/system/files/osdi21-han.pdf</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4"/>
              </a:rPr>
              <a:t>https://www.usenix.org/system/files/osdi23-min.pdf</a:t>
            </a:r>
            <a:endParaRPr lang="en-US" altLang="zh-CN"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endParaRPr lang="en-US" altLang="zh-CN" sz="1200"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5"/>
              </a:rPr>
              <a:t>https://www.usenix.org/system/files/atc22-bergman.pdf</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413430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3818044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200" dirty="0">
                <a:latin typeface="Constantia" panose="02030602050306030303" pitchFamily="18" charset="0"/>
              </a:rPr>
              <a:t>简要地介绍一下</a:t>
            </a:r>
            <a:r>
              <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1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391865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err="1">
                <a:latin typeface="Constantia" panose="02030602050306030303" pitchFamily="18" charset="0"/>
              </a:rPr>
              <a:t>ZoneKV</a:t>
            </a:r>
            <a:r>
              <a:rPr lang="zh-CN" altLang="en-US" sz="1200" dirty="0">
                <a:latin typeface="Constantia" panose="02030602050306030303" pitchFamily="18" charset="0"/>
              </a:rPr>
              <a:t>是字节跳动</a:t>
            </a:r>
            <a:r>
              <a:rPr lang="en-US" altLang="zh-CN" sz="1200" dirty="0">
                <a:latin typeface="Constantia" panose="02030602050306030303" pitchFamily="18" charset="0"/>
              </a:rPr>
              <a:t>ZNS</a:t>
            </a:r>
            <a:r>
              <a:rPr lang="zh-CN" altLang="en-US" sz="1200" dirty="0">
                <a:latin typeface="Constantia" panose="02030602050306030303" pitchFamily="18" charset="0"/>
              </a:rPr>
              <a:t>的实现</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930277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这样做还有一个好处</a:t>
            </a:r>
            <a:r>
              <a:rPr lang="en-US" altLang="zh-CN" sz="1200" dirty="0">
                <a:latin typeface="Constantia" panose="02030602050306030303" pitchFamily="18" charset="0"/>
              </a:rPr>
              <a:t> , </a:t>
            </a:r>
            <a:r>
              <a:rPr lang="zh-CN" altLang="en-US" sz="1200" dirty="0">
                <a:latin typeface="Constantia" panose="02030602050306030303" pitchFamily="18" charset="0"/>
              </a:rPr>
              <a:t>就是</a:t>
            </a:r>
            <a:r>
              <a:rPr lang="en-US" altLang="zh-CN" sz="1200" dirty="0">
                <a:latin typeface="Constantia" panose="02030602050306030303" pitchFamily="18" charset="0"/>
              </a:rPr>
              <a:t>SST</a:t>
            </a:r>
            <a:r>
              <a:rPr lang="zh-CN" altLang="en-US" sz="1200" dirty="0">
                <a:latin typeface="Constantia" panose="02030602050306030303" pitchFamily="18" charset="0"/>
              </a:rPr>
              <a:t>合并的时候也是从低向高合并</a:t>
            </a:r>
            <a:r>
              <a:rPr lang="en-US" altLang="zh-CN" sz="1200" dirty="0">
                <a:latin typeface="Constantia" panose="02030602050306030303" pitchFamily="18" charset="0"/>
              </a:rPr>
              <a:t>,  key</a:t>
            </a:r>
            <a:r>
              <a:rPr lang="zh-CN" altLang="en-US" sz="1200" dirty="0">
                <a:latin typeface="Constantia" panose="02030602050306030303" pitchFamily="18" charset="0"/>
              </a:rPr>
              <a:t>小的先合并</a:t>
            </a: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这个较大的数字意味着SSTables的生命周期较长，表明这些SSTables不太可能很快被更新或压缩。</a:t>
            </a:r>
          </a:p>
          <a:p>
            <a:pPr indent="0" algn="just">
              <a:spcAft>
                <a:spcPts val="1200"/>
              </a:spcAft>
              <a:buFont typeface="Arial" panose="020B0604020202020204" pitchFamily="34" charset="0"/>
              <a:buNone/>
            </a:pPr>
            <a:endParaRPr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传统的磁盘I/O堆栈需要内核文件系统、块层、I/O调度层、块设备驱动层等一系列I/O子系统才能到达磁盘。这些长链总是会降低数据存储效率，间接降低磁盘吞吐量并增加请求延迟。 ZoneKV 针对 ZNS 进行了优化通过直接在 ZNS SSD 上执行端到端数据放置并绕过巨大的 I/O 堆栈。</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（这也不算是他的工作，很多存储引擎都是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直通</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的）</a:t>
            </a: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字节的</a:t>
            </a:r>
            <a:r>
              <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Abase</a:t>
            </a: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产品</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1800" b="1" i="0" dirty="0">
              <a:solidFill>
                <a:srgbClr val="4747BA"/>
              </a:solidFill>
              <a:effectLst/>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sz="1800" b="0" i="0" dirty="0">
              <a:solidFill>
                <a:srgbClr val="222222"/>
              </a:solidFill>
              <a:effectLst/>
              <a:latin typeface="PingFangSC-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0" i="0" dirty="0">
                <a:solidFill>
                  <a:srgbClr val="222222"/>
                </a:solidFill>
                <a:effectLst/>
                <a:latin typeface="PingFangSC-Regular"/>
              </a:rPr>
              <a:t>单体数据库，</a:t>
            </a: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r>
              <a:rPr lang="zh-CN" altLang="en-US" sz="1800" b="0" i="0" dirty="0">
                <a:solidFill>
                  <a:srgbClr val="222222"/>
                </a:solidFill>
                <a:effectLst/>
                <a:latin typeface="PingFangSC-Regular"/>
              </a:rPr>
              <a:t>，</a:t>
            </a:r>
            <a:r>
              <a:rPr lang="zh-CN" altLang="en-US" sz="2800" b="0" i="0" dirty="0">
                <a:solidFill>
                  <a:srgbClr val="333333"/>
                </a:solidFill>
                <a:effectLst/>
                <a:latin typeface="PingFangSC-Regular"/>
              </a:rPr>
              <a:t>向上承接分布式团队业务，</a:t>
            </a:r>
            <a:r>
              <a:rPr lang="zh-CN" altLang="en-US" sz="1800" b="0" i="0" dirty="0">
                <a:solidFill>
                  <a:srgbClr val="222222"/>
                </a:solidFill>
                <a:effectLst/>
                <a:latin typeface="PingFangSC-Regular"/>
              </a:rPr>
              <a:t>向下使用 </a:t>
            </a:r>
            <a:r>
              <a:rPr lang="en-US" altLang="zh-CN" sz="1800" b="0" i="0" dirty="0">
                <a:solidFill>
                  <a:srgbClr val="222222"/>
                </a:solidFill>
                <a:effectLst/>
                <a:latin typeface="PingFangSC-Regular"/>
              </a:rPr>
              <a:t>SSD+ZNS+DPU</a:t>
            </a:r>
            <a:r>
              <a:rPr lang="zh-CN" altLang="en-US" sz="1800" b="0" i="0" dirty="0">
                <a:solidFill>
                  <a:srgbClr val="222222"/>
                </a:solidFill>
                <a:effectLst/>
                <a:latin typeface="PingFangSC-Regular"/>
              </a:rPr>
              <a:t>，</a:t>
            </a:r>
            <a:r>
              <a:rPr lang="en-US" altLang="zh-CN" sz="1800" b="0" i="0" dirty="0">
                <a:solidFill>
                  <a:srgbClr val="222222"/>
                </a:solidFill>
                <a:effectLst/>
                <a:latin typeface="PingFangSC-Regular"/>
              </a:rPr>
              <a:t>22</a:t>
            </a:r>
            <a:r>
              <a:rPr lang="zh-CN" altLang="en-US" sz="1800" b="0" i="0" dirty="0">
                <a:solidFill>
                  <a:srgbClr val="222222"/>
                </a:solidFill>
                <a:effectLst/>
                <a:latin typeface="PingFangSC-Regular"/>
              </a:rPr>
              <a:t>年中旬提交的关于</a:t>
            </a:r>
            <a:r>
              <a:rPr lang="en-US" altLang="zh-CN" sz="1800" b="0" i="0" dirty="0">
                <a:solidFill>
                  <a:srgbClr val="222222"/>
                </a:solidFill>
                <a:effectLst/>
                <a:latin typeface="PingFangSC-Regular"/>
              </a:rPr>
              <a:t>ZNS</a:t>
            </a:r>
            <a:r>
              <a:rPr lang="zh-CN" altLang="en-US" sz="1800" b="0" i="0" dirty="0">
                <a:solidFill>
                  <a:srgbClr val="222222"/>
                </a:solidFill>
                <a:effectLst/>
                <a:latin typeface="PingFangSC-Regular"/>
              </a:rPr>
              <a:t>的代码</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https://www.nowcoder.com/discuss/375095020267872256</a:t>
            </a:r>
          </a:p>
          <a:p>
            <a:pPr algn="l"/>
            <a:endParaRPr lang="en-US" altLang="zh-CN" sz="2800" b="1" i="0" dirty="0">
              <a:solidFill>
                <a:srgbClr val="333333"/>
              </a:solidFill>
              <a:effectLst/>
              <a:latin typeface="-apple-system"/>
            </a:endParaRPr>
          </a:p>
          <a:p>
            <a:pPr algn="l"/>
            <a:r>
              <a:rPr lang="en-US" altLang="zh-CN" sz="2800" b="1" i="0" dirty="0">
                <a:solidFill>
                  <a:srgbClr val="333333"/>
                </a:solidFill>
                <a:effectLst/>
                <a:latin typeface="-apple-system"/>
              </a:rPr>
              <a:t>Abase2</a:t>
            </a:r>
            <a:r>
              <a:rPr lang="zh-CN" altLang="en-US" sz="2800" b="1" i="0" dirty="0">
                <a:solidFill>
                  <a:srgbClr val="333333"/>
                </a:solidFill>
                <a:effectLst/>
                <a:latin typeface="-apple-system"/>
              </a:rPr>
              <a:t>：字节跳动新一代高可用 </a:t>
            </a:r>
            <a:r>
              <a:rPr lang="en-US" altLang="zh-CN" sz="2800" b="1" i="0" dirty="0">
                <a:solidFill>
                  <a:srgbClr val="333333"/>
                </a:solidFill>
                <a:effectLst/>
                <a:latin typeface="-apple-system"/>
              </a:rPr>
              <a:t>NoSQL </a:t>
            </a:r>
            <a:r>
              <a:rPr lang="zh-CN" altLang="en-US" sz="2800" b="1" i="0" dirty="0">
                <a:solidFill>
                  <a:srgbClr val="333333"/>
                </a:solidFill>
                <a:effectLst/>
                <a:latin typeface="-apple-system"/>
              </a:rPr>
              <a:t>数据库 </a:t>
            </a:r>
            <a:endParaRPr lang="en-US" altLang="zh-CN" sz="2800" b="1"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dirty="0">
                <a:solidFill>
                  <a:srgbClr val="333333"/>
                </a:solidFill>
                <a:effectLst/>
                <a:latin typeface="-apple-system"/>
              </a:rPr>
              <a:t>https://www.51cto.com/article/709845.html</a:t>
            </a:r>
            <a:endParaRPr lang="zh-CN" altLang="en-US" sz="1800" b="1" i="0" dirty="0">
              <a:solidFill>
                <a:srgbClr val="333333"/>
              </a:solidFill>
              <a:effectLst/>
              <a:latin typeface="-apple-system"/>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2800" b="1" i="0" dirty="0">
                <a:solidFill>
                  <a:srgbClr val="0052FF"/>
                </a:solidFill>
                <a:effectLst/>
                <a:latin typeface="system-ui"/>
              </a:rPr>
              <a:t>做了一个很奇怪的硬件改进</a:t>
            </a:r>
            <a:r>
              <a:rPr lang="en-US" altLang="zh-CN" sz="2800" b="1" i="0" dirty="0">
                <a:solidFill>
                  <a:srgbClr val="0052FF"/>
                </a:solidFill>
                <a:effectLst/>
                <a:latin typeface="system-ui"/>
              </a:rPr>
              <a:t>,</a:t>
            </a:r>
            <a:r>
              <a:rPr lang="zh-CN" altLang="en-US" sz="2800" b="1" i="0" dirty="0">
                <a:solidFill>
                  <a:srgbClr val="0052FF"/>
                </a:solidFill>
                <a:effectLst/>
                <a:latin typeface="system-ui"/>
              </a:rPr>
              <a:t>要支持写入数据最后一个</a:t>
            </a:r>
            <a:r>
              <a:rPr lang="en-US" altLang="zh-CN" sz="2800" b="1" i="0" dirty="0">
                <a:solidFill>
                  <a:srgbClr val="0052FF"/>
                </a:solidFill>
                <a:effectLst/>
                <a:latin typeface="system-ui"/>
              </a:rPr>
              <a:t>LBA overwrite</a:t>
            </a:r>
            <a:r>
              <a:rPr lang="zh-CN" altLang="en-US" sz="2800" b="1" i="0" dirty="0">
                <a:solidFill>
                  <a:srgbClr val="0052FF"/>
                </a:solidFill>
                <a:effectLst/>
                <a:latin typeface="system-ui"/>
              </a:rPr>
              <a:t>覆盖写，优化</a:t>
            </a:r>
            <a:r>
              <a:rPr lang="en-US" altLang="zh-CN" sz="2800" b="1" i="0" dirty="0">
                <a:solidFill>
                  <a:srgbClr val="0052FF"/>
                </a:solidFill>
                <a:effectLst/>
                <a:latin typeface="system-ui"/>
              </a:rPr>
              <a:t>NAND</a:t>
            </a:r>
            <a:r>
              <a:rPr lang="zh-CN" altLang="en-US" sz="2800" b="1" i="0" dirty="0">
                <a:solidFill>
                  <a:srgbClr val="0052FF"/>
                </a:solidFill>
                <a:effectLst/>
                <a:latin typeface="system-ui"/>
              </a:rPr>
              <a:t>存储空间，最终降低写放大</a:t>
            </a:r>
            <a:endParaRPr lang="en-US" altLang="zh-CN" sz="1800" b="1" i="0" kern="100" dirty="0">
              <a:solidFill>
                <a:srgbClr val="0052F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字节郭宽？认为他做的很成功</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4000" b="0" i="0" dirty="0">
              <a:solidFill>
                <a:srgbClr val="191B1F"/>
              </a:solidFill>
              <a:effectLst/>
              <a:latin typeface="-apple-system"/>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预测未来硬件的发展趋势是非常，</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已有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研究</a:t>
            </a:r>
            <a:r>
              <a:rPr lang="en-US" altLang="zh-CN" sz="2800" b="1" i="0" dirty="0" err="1">
                <a:solidFill>
                  <a:srgbClr val="333333"/>
                </a:solidFill>
                <a:effectLst/>
                <a:latin typeface="HelveticaNeue Regular"/>
              </a:rPr>
              <a:t>ZonedStore</a:t>
            </a:r>
            <a:r>
              <a:rPr lang="en-US" altLang="zh-CN" sz="2800" b="1" i="0" dirty="0">
                <a:solidFill>
                  <a:srgbClr val="333333"/>
                </a:solidFill>
                <a:effectLst/>
                <a:latin typeface="HelveticaNeue Regular"/>
              </a:rPr>
              <a:t>: A Concurrent ZNS-Aware Cache System for Cloud Data Storage</a:t>
            </a: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dirty="0">
                <a:solidFill>
                  <a:srgbClr val="34495E"/>
                </a:solidFill>
                <a:latin typeface="Ubuntu" panose="020B0504030602030204" pitchFamily="34" charset="0"/>
              </a:rPr>
              <a:t>报告，来源于工程师博客分享</a:t>
            </a:r>
            <a:endParaRPr lang="en-US" altLang="zh-CN" sz="2800" b="1" i="0" dirty="0">
              <a:solidFill>
                <a:srgbClr val="333333"/>
              </a:solidFill>
              <a:effectLst/>
              <a:latin typeface="HelveticaNeue Regular"/>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3055313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字节的</a:t>
            </a:r>
            <a:r>
              <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Abase</a:t>
            </a: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产品</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1800" b="1" i="0" dirty="0">
              <a:solidFill>
                <a:srgbClr val="4747BA"/>
              </a:solidFill>
              <a:effectLst/>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1775385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33C0B-BA49-2F3E-8EAA-764B32BD41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7BA738-3549-3ECF-F948-B6E5EBA63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1374DF-5659-FDF6-2070-AE11434F8064}"/>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7506DF7F-F591-CD56-F9B6-A92969B17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EF4A84-D278-9FB9-379D-DC875FC65B7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9259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4BBC-196A-0E9B-F373-E16CEA1A5F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374340-E7D9-2157-E994-FACA4CAA3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096F4-B47B-25CB-6CF8-DF6AADEF42BC}"/>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FC23EDDA-384F-51C8-8582-47891C2D8A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E7E70-7517-B9C3-4C0A-F0B686D24F81}"/>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2115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02090C-FBE5-D326-71F3-916EE23121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2128B6-90CA-B3F8-E92F-7A4A0D8F3C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0ABAF-ED0A-980F-605B-63E77F68396E}"/>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808731AF-EC01-4BF2-4B8B-2B27A54F90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D63F4-5927-3A17-136C-9ADBC04DB5BC}"/>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45203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411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F364E9-81EF-5B7E-D79C-2E2126A4FA3E}"/>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3" name="页脚占位符 2">
            <a:extLst>
              <a:ext uri="{FF2B5EF4-FFF2-40B4-BE49-F238E27FC236}">
                <a16:creationId xmlns:a16="http://schemas.microsoft.com/office/drawing/2014/main" id="{BA4C7443-8D17-C402-4C46-D80E593A96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920F61-7442-527A-3B08-001C0ACBAD83}"/>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81504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FC6BB-EE9A-4B8C-8C32-41E0B3CF0F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67910A-15A4-F601-A7D2-EF174DE50F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E3AB4-EF6D-0B4A-46CD-E28DCFE9044A}"/>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9FF68886-863F-7C45-DD64-6B77F0FD0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A872F-D3E6-62F1-B045-B580E0ADE3C8}"/>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669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D5794-6334-E64F-9564-0A468AC785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6B4B9A-9E8F-2EF6-FE2B-2F30C28AB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5C17EA-1660-B44E-7D52-005454423062}"/>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FF699A6D-5F13-3A32-FBE6-2105858D4A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08342-3959-041C-A0E5-79D5F4742F29}"/>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80355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FAFF4-63AE-F396-5D8F-9220E2E40E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386221-E3AA-689A-ACE2-F3C02C3C4E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BDB6AF-64CE-9CA9-237A-7B36AD49A7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37C703-E512-1AFF-ECF2-8041945FE618}"/>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6" name="页脚占位符 5">
            <a:extLst>
              <a:ext uri="{FF2B5EF4-FFF2-40B4-BE49-F238E27FC236}">
                <a16:creationId xmlns:a16="http://schemas.microsoft.com/office/drawing/2014/main" id="{9ADDCE5D-9781-3FBC-DB4E-B9DBFC1B87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0F3D3-6ACE-0343-C0D6-E036884B14EE}"/>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62283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D7806-8492-1BE4-6471-E3A23654EF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3F816E-A998-2031-71CD-124995077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62E14C-E43D-5C0D-8E81-AAC4A6D010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601416-613D-EBC7-E662-3A1EE307D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6CC91D-2433-FEEE-AA2A-34249F749A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DC815A-4784-8DDA-0820-CB8782A49F86}"/>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8" name="页脚占位符 7">
            <a:extLst>
              <a:ext uri="{FF2B5EF4-FFF2-40B4-BE49-F238E27FC236}">
                <a16:creationId xmlns:a16="http://schemas.microsoft.com/office/drawing/2014/main" id="{FD8276C3-4B74-23C6-D2F2-4563A9265B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C6C627-A1CD-FB85-6A73-3C56F870B875}"/>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6952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5DD24-30C0-8AE1-9C8B-4A5EECE84A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B7692E-DEBA-84C6-7B66-5434EF84406B}"/>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4" name="页脚占位符 3">
            <a:extLst>
              <a:ext uri="{FF2B5EF4-FFF2-40B4-BE49-F238E27FC236}">
                <a16:creationId xmlns:a16="http://schemas.microsoft.com/office/drawing/2014/main" id="{FB174D78-39CA-9A83-4E4D-F9DB11F28F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3EFED9-BE67-3424-9F45-E335C0336FB2}"/>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50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F364E9-81EF-5B7E-D79C-2E2126A4FA3E}"/>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3" name="页脚占位符 2">
            <a:extLst>
              <a:ext uri="{FF2B5EF4-FFF2-40B4-BE49-F238E27FC236}">
                <a16:creationId xmlns:a16="http://schemas.microsoft.com/office/drawing/2014/main" id="{BA4C7443-8D17-C402-4C46-D80E593A96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920F61-7442-527A-3B08-001C0ACBAD83}"/>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697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48A7-5003-7033-125C-F1E2C0ADEF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D17948-0403-952F-6E9A-369DDD42A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2A87FE-97B0-299A-4104-C323CD60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634DC1-6B35-03E4-6083-275FA510D363}"/>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6" name="页脚占位符 5">
            <a:extLst>
              <a:ext uri="{FF2B5EF4-FFF2-40B4-BE49-F238E27FC236}">
                <a16:creationId xmlns:a16="http://schemas.microsoft.com/office/drawing/2014/main" id="{4DFD6B4C-E678-510B-5AE8-C1BA7363D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CEB999-C509-EE41-7914-F449E7C15DD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60785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2E269-61DD-F352-24A8-A599706B3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3D7290-88B2-5633-B5AD-455C041A4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C496F8-9DE7-CF16-DB1E-439C68BD7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53D5C4-5B52-4E40-FC2E-371AA32E635B}"/>
              </a:ext>
            </a:extLst>
          </p:cNvPr>
          <p:cNvSpPr>
            <a:spLocks noGrp="1"/>
          </p:cNvSpPr>
          <p:nvPr>
            <p:ph type="dt" sz="half" idx="10"/>
          </p:nvPr>
        </p:nvSpPr>
        <p:spPr/>
        <p:txBody>
          <a:bodyPr/>
          <a:lstStyle/>
          <a:p>
            <a:fld id="{A0040790-74FE-4212-A615-F89461BB8B94}" type="datetimeFigureOut">
              <a:rPr lang="zh-CN" altLang="en-US" smtClean="0"/>
              <a:t>2024/8/29</a:t>
            </a:fld>
            <a:endParaRPr lang="zh-CN" altLang="en-US"/>
          </a:p>
        </p:txBody>
      </p:sp>
      <p:sp>
        <p:nvSpPr>
          <p:cNvPr id="6" name="页脚占位符 5">
            <a:extLst>
              <a:ext uri="{FF2B5EF4-FFF2-40B4-BE49-F238E27FC236}">
                <a16:creationId xmlns:a16="http://schemas.microsoft.com/office/drawing/2014/main" id="{1FADED3B-E4BA-C225-17CC-873620A64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14772-52E8-F466-6D5C-FA49C1B0346F}"/>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5806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31824-657A-0B0C-ABF6-11F0E5D19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C9584B-4F4F-3CE1-922A-88B4D93CE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14D41-7120-4B52-6B2F-6E7897BF4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40790-74FE-4212-A615-F89461BB8B94}"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A828AE9F-ADD7-1CC6-BDD2-07E1D501B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84E46C-8E1A-6909-4D55-05C635F63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5330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683180"/>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日期占位符 7"/>
          <p:cNvSpPr>
            <a:spLocks noGrp="1"/>
          </p:cNvSpPr>
          <p:nvPr>
            <p:ph type="dt" sz="half" idx="10"/>
          </p:nvPr>
        </p:nvSpPr>
        <p:spPr>
          <a:xfrm>
            <a:off x="1209907" y="6494974"/>
            <a:ext cx="1847385"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CCC338-FFC3-4940-99DD-6195BEF39901}" type="datetime4">
              <a:rPr kumimoji="0" lang="en-US" altLang="zh-CN"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August 29, 2024</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sp>
        <p:nvSpPr>
          <p:cNvPr id="17" name="矩形 16"/>
          <p:cNvSpPr/>
          <p:nvPr/>
        </p:nvSpPr>
        <p:spPr>
          <a:xfrm>
            <a:off x="825693" y="2379146"/>
            <a:ext cx="10540612"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ZNS </a:t>
            </a:r>
            <a:r>
              <a:rPr kumimoji="0" lang="zh-CN" altLang="en-US"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技术报告</a:t>
            </a:r>
            <a:endPar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endParaRPr>
          </a:p>
        </p:txBody>
      </p:sp>
      <p:sp>
        <p:nvSpPr>
          <p:cNvPr id="20" name="矩形 19"/>
          <p:cNvSpPr/>
          <p:nvPr/>
        </p:nvSpPr>
        <p:spPr>
          <a:xfrm>
            <a:off x="4926449" y="5350064"/>
            <a:ext cx="233910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747BA"/>
                </a:solidFill>
                <a:latin typeface="Constantia" panose="02030602050306030303" pitchFamily="18" charset="0"/>
              </a:rPr>
              <a:t>汇报人：柳子淇</a:t>
            </a:r>
            <a:endParaRPr lang="en-US" altLang="zh-CN" sz="2400" b="1" dirty="0">
              <a:solidFill>
                <a:srgbClr val="4747BA"/>
              </a:solidFill>
              <a:latin typeface="Constantia" panose="02030602050306030303" pitchFamily="18" charset="0"/>
            </a:endParaRPr>
          </a:p>
        </p:txBody>
      </p:sp>
      <p:sp>
        <p:nvSpPr>
          <p:cNvPr id="16" name="Fußzeilenplatzhalter 4"/>
          <p:cNvSpPr>
            <a:spLocks noGrp="1"/>
          </p:cNvSpPr>
          <p:nvPr>
            <p:ph type="ftr" sz="quarter" idx="11"/>
          </p:nvPr>
        </p:nvSpPr>
        <p:spPr>
          <a:xfrm>
            <a:off x="4095916" y="6553437"/>
            <a:ext cx="4520431" cy="273844"/>
          </a:xfrm>
        </p:spPr>
        <p:txBody>
          <a:bodyPr>
            <a:normAutofit fontScale="87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rPr>
              <a:t>HUST </a:t>
            </a:r>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52851E7-9224-42D2-A4FF-119762E40804}" type="slidenum">
              <a:rPr kumimoji="0" lang="zh-CN" altLang="en-US"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1" name="文本框 20">
            <a:extLst>
              <a:ext uri="{FF2B5EF4-FFF2-40B4-BE49-F238E27FC236}">
                <a16:creationId xmlns:a16="http://schemas.microsoft.com/office/drawing/2014/main" id="{4F59C03F-4529-480B-BB38-48398DE9C760}"/>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4 . 10</a:t>
            </a:r>
            <a:endParaRPr lang="zh-CN" altLang="en-US" sz="2400" b="1" dirty="0">
              <a:solidFill>
                <a:srgbClr val="4747BA"/>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51163" y="2555028"/>
            <a:ext cx="12694325" cy="1106970"/>
          </a:xfrm>
          <a:prstGeom prst="rect">
            <a:avLst/>
          </a:prstGeom>
          <a:noFill/>
        </p:spPr>
        <p:txBody>
          <a:bodyPr wrap="square" rtlCol="0">
            <a:spAutoFit/>
          </a:bodyPr>
          <a:lstStyle/>
          <a:p>
            <a:pPr algn="ct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WALTZ: Leveraging Zone Append to Tighten the Tail </a:t>
            </a:r>
          </a:p>
          <a:p>
            <a:pPr algn="ct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Latency of LSM Tree on ZNS SSD</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383816" y="4739344"/>
            <a:ext cx="5483124" cy="1448730"/>
          </a:xfrm>
          <a:prstGeom prst="rect">
            <a:avLst/>
          </a:prstGeom>
          <a:noFill/>
        </p:spPr>
        <p:txBody>
          <a:bodyPr wrap="square">
            <a:spAutoFit/>
          </a:bodyPr>
          <a:lstStyle/>
          <a:p>
            <a:pPr algn="ctr" fontAlgn="base">
              <a:lnSpc>
                <a:spcPct val="150000"/>
              </a:lnSpc>
              <a:spcBef>
                <a:spcPct val="0"/>
              </a:spcBef>
              <a:spcAft>
                <a:spcPct val="0"/>
              </a:spcAft>
            </a:pPr>
            <a:r>
              <a:rPr lang="en-US" altLang="zh-CN" sz="1600" dirty="0">
                <a:latin typeface="NimbusRomNo9L-Regu"/>
              </a:rPr>
              <a:t>VLDB23</a:t>
            </a:r>
          </a:p>
          <a:p>
            <a:pPr algn="ctr">
              <a:lnSpc>
                <a:spcPct val="150000"/>
              </a:lnSpc>
            </a:pPr>
            <a:r>
              <a:rPr lang="en-US" altLang="zh-CN" sz="1600" b="0" i="0" u="none" strike="noStrike" baseline="0" dirty="0">
                <a:latin typeface="NimbusRomNo9L-Regu"/>
              </a:rPr>
              <a:t>Seoul National University</a:t>
            </a:r>
          </a:p>
          <a:p>
            <a:pPr algn="ctr">
              <a:lnSpc>
                <a:spcPct val="150000"/>
              </a:lnSpc>
            </a:pPr>
            <a:r>
              <a:rPr lang="en-US" altLang="zh-CN" sz="1600" b="0" i="0" u="none" strike="noStrike" baseline="0" dirty="0">
                <a:latin typeface="NimbusRomNo9L-Regu"/>
              </a:rPr>
              <a:t>Samsung Electronics</a:t>
            </a:r>
          </a:p>
          <a:p>
            <a:pPr algn="ctr">
              <a:lnSpc>
                <a:spcPct val="150000"/>
              </a:lnSpc>
            </a:pPr>
            <a:r>
              <a:rPr lang="en-US" altLang="zh-CN" sz="1200" b="0" i="0" u="none" strike="noStrike" baseline="0" dirty="0">
                <a:solidFill>
                  <a:schemeClr val="tx2"/>
                </a:solidFill>
                <a:latin typeface="NimbusRomNo9L-Regu"/>
              </a:rPr>
              <a:t>https://dl.acm.org/doi/10.14778/3611479.3611495</a:t>
            </a:r>
          </a:p>
        </p:txBody>
      </p:sp>
      <p:sp>
        <p:nvSpPr>
          <p:cNvPr id="21" name="文本框 20">
            <a:extLst>
              <a:ext uri="{FF2B5EF4-FFF2-40B4-BE49-F238E27FC236}">
                <a16:creationId xmlns:a16="http://schemas.microsoft.com/office/drawing/2014/main" id="{6D136FB1-99FB-4CDE-A0FD-98D8AD164D51}"/>
              </a:ext>
            </a:extLst>
          </p:cNvPr>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WALTZ</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24143136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6" name="文本框 15">
            <a:extLst>
              <a:ext uri="{FF2B5EF4-FFF2-40B4-BE49-F238E27FC236}">
                <a16:creationId xmlns:a16="http://schemas.microsoft.com/office/drawing/2014/main" id="{E03CC002-47AF-4895-B355-C2B9789F895C}"/>
              </a:ext>
            </a:extLst>
          </p:cNvPr>
          <p:cNvSpPr txBox="1"/>
          <p:nvPr/>
        </p:nvSpPr>
        <p:spPr>
          <a:xfrm>
            <a:off x="385590" y="1383560"/>
            <a:ext cx="11266832" cy="4209679"/>
          </a:xfrm>
          <a:prstGeom prst="rect">
            <a:avLst/>
          </a:prstGeom>
          <a:noFill/>
        </p:spPr>
        <p:txBody>
          <a:bodyPr wrap="square" rtlCol="0">
            <a:spAutoFit/>
          </a:bodyPr>
          <a:lstStyle/>
          <a:p>
            <a:pPr marL="285750" indent="-285750">
              <a:lnSpc>
                <a:spcPct val="120000"/>
              </a:lnSpc>
              <a:buFont typeface="Wingdings" panose="05000000000000000000" charset="0"/>
              <a:buChar char="q"/>
            </a:pPr>
            <a:r>
              <a:rPr lang="zh-CN" altLang="en-US" sz="1600" b="1" i="0" dirty="0">
                <a:solidFill>
                  <a:srgbClr val="0D0D0D"/>
                </a:solidFill>
                <a:effectLst/>
                <a:latin typeface="Söhne"/>
              </a:rPr>
              <a:t>区域追加命令的应用</a:t>
            </a:r>
            <a:r>
              <a:rPr lang="zh-CN" altLang="en-US" sz="1600" b="0" i="0" dirty="0">
                <a:solidFill>
                  <a:srgbClr val="0D0D0D"/>
                </a:solidFill>
                <a:effectLst/>
                <a:latin typeface="Söhne"/>
              </a:rPr>
              <a:t>：</a:t>
            </a:r>
            <a:r>
              <a:rPr lang="en-US" altLang="zh-CN" sz="1600" dirty="0">
                <a:solidFill>
                  <a:srgbClr val="0D0D0D"/>
                </a:solidFill>
                <a:latin typeface="Söhne"/>
              </a:rPr>
              <a:t>WALTZ</a:t>
            </a:r>
            <a:r>
              <a:rPr lang="zh-CN" altLang="en-US" sz="1600" dirty="0">
                <a:solidFill>
                  <a:srgbClr val="0D0D0D"/>
                </a:solidFill>
                <a:latin typeface="Söhne"/>
              </a:rPr>
              <a:t>利用了</a:t>
            </a:r>
            <a:r>
              <a:rPr lang="en-US" altLang="zh-CN" sz="1600" dirty="0">
                <a:solidFill>
                  <a:srgbClr val="0D0D0D"/>
                </a:solidFill>
                <a:latin typeface="Söhne"/>
              </a:rPr>
              <a:t>ZNS SSD</a:t>
            </a:r>
            <a:r>
              <a:rPr lang="zh-CN" altLang="en-US" sz="1600" dirty="0">
                <a:solidFill>
                  <a:srgbClr val="0D0D0D"/>
                </a:solidFill>
                <a:latin typeface="Söhne"/>
              </a:rPr>
              <a:t>的区域追加命令（</a:t>
            </a:r>
            <a:r>
              <a:rPr lang="en-US" altLang="zh-CN" sz="1600" dirty="0">
                <a:solidFill>
                  <a:srgbClr val="0D0D0D"/>
                </a:solidFill>
                <a:latin typeface="Söhne"/>
              </a:rPr>
              <a:t>Zone Append Command</a:t>
            </a:r>
            <a:r>
              <a:rPr lang="zh-CN" altLang="en-US" sz="1600" dirty="0">
                <a:solidFill>
                  <a:srgbClr val="0D0D0D"/>
                </a:solidFill>
                <a:latin typeface="Söhne"/>
              </a:rPr>
              <a:t>），这是一种新加入</a:t>
            </a:r>
            <a:r>
              <a:rPr lang="en-US" altLang="zh-CN" sz="1600" dirty="0">
                <a:solidFill>
                  <a:srgbClr val="0D0D0D"/>
                </a:solidFill>
                <a:latin typeface="Söhne"/>
              </a:rPr>
              <a:t>ZNS SSD</a:t>
            </a:r>
            <a:r>
              <a:rPr lang="zh-CN" altLang="en-US" sz="1600" dirty="0">
                <a:solidFill>
                  <a:srgbClr val="0D0D0D"/>
                </a:solidFill>
                <a:latin typeface="Söhne"/>
              </a:rPr>
              <a:t>规范的命令，它允许在不指定具体逻辑块地址（</a:t>
            </a:r>
            <a:r>
              <a:rPr lang="en-US" altLang="zh-CN" sz="1600" dirty="0">
                <a:solidFill>
                  <a:srgbClr val="0D0D0D"/>
                </a:solidFill>
                <a:latin typeface="Söhne"/>
              </a:rPr>
              <a:t>LBA</a:t>
            </a:r>
            <a:r>
              <a:rPr lang="zh-CN" altLang="en-US" sz="1600" dirty="0">
                <a:solidFill>
                  <a:srgbClr val="0D0D0D"/>
                </a:solidFill>
                <a:latin typeface="Söhne"/>
              </a:rPr>
              <a:t>）的情况下，将数据追加到指定的区域中。这种方式避免了传统写入命令需要的锁机制，从而减少了写入操作的同步开销，提高了写入吞吐量。</a:t>
            </a:r>
            <a:endParaRPr lang="en-US" altLang="zh-CN" sz="1600" dirty="0">
              <a:solidFill>
                <a:srgbClr val="0D0D0D"/>
              </a:solidFill>
              <a:latin typeface="Söhne"/>
            </a:endParaRPr>
          </a:p>
          <a:p>
            <a:pPr marL="285750" indent="-285750">
              <a:lnSpc>
                <a:spcPct val="120000"/>
              </a:lnSpc>
              <a:buFont typeface="Wingdings" panose="05000000000000000000" charset="0"/>
              <a:buChar char="q"/>
            </a:pPr>
            <a:endParaRPr lang="en-US" altLang="zh-CN" sz="1600" dirty="0">
              <a:solidFill>
                <a:srgbClr val="0D0D0D"/>
              </a:solidFill>
              <a:latin typeface="Söhne"/>
            </a:endParaRPr>
          </a:p>
          <a:p>
            <a:pPr marL="285750" indent="-285750">
              <a:lnSpc>
                <a:spcPct val="120000"/>
              </a:lnSpc>
              <a:buFont typeface="Wingdings" panose="05000000000000000000" charset="0"/>
              <a:buChar char="q"/>
            </a:pPr>
            <a:r>
              <a:rPr lang="zh-CN" altLang="en-US" sz="1600" b="1" i="0" dirty="0">
                <a:solidFill>
                  <a:srgbClr val="0D0D0D"/>
                </a:solidFill>
                <a:effectLst/>
                <a:latin typeface="Söhne"/>
              </a:rPr>
              <a:t>批量组写操作的优化</a:t>
            </a:r>
            <a:r>
              <a:rPr lang="zh-CN" altLang="en-US" sz="1600" b="0" i="0" dirty="0">
                <a:solidFill>
                  <a:srgbClr val="0D0D0D"/>
                </a:solidFill>
                <a:effectLst/>
                <a:latin typeface="Söhne"/>
              </a:rPr>
              <a:t>：</a:t>
            </a:r>
            <a:r>
              <a:rPr lang="en-US" altLang="zh-CN" sz="1600" b="0" i="0" dirty="0">
                <a:solidFill>
                  <a:srgbClr val="0D0D0D"/>
                </a:solidFill>
                <a:effectLst/>
                <a:latin typeface="Söhne"/>
              </a:rPr>
              <a:t>WALTZ</a:t>
            </a:r>
            <a:r>
              <a:rPr lang="zh-CN" altLang="en-US" sz="1600" b="0" i="0" dirty="0">
                <a:solidFill>
                  <a:srgbClr val="0D0D0D"/>
                </a:solidFill>
                <a:effectLst/>
                <a:latin typeface="Söhne"/>
              </a:rPr>
              <a:t>通过消除批量组写操作中的同步机制来减少尾延迟。在传统的</a:t>
            </a:r>
            <a:r>
              <a:rPr lang="en-US" altLang="zh-CN" sz="1600" b="0" i="0" dirty="0">
                <a:solidFill>
                  <a:srgbClr val="0D0D0D"/>
                </a:solidFill>
                <a:effectLst/>
                <a:latin typeface="Söhne"/>
              </a:rPr>
              <a:t>LSM</a:t>
            </a:r>
            <a:r>
              <a:rPr lang="zh-CN" altLang="en-US" sz="1600" b="0" i="0" dirty="0">
                <a:solidFill>
                  <a:srgbClr val="0D0D0D"/>
                </a:solidFill>
                <a:effectLst/>
                <a:latin typeface="Söhne"/>
              </a:rPr>
              <a:t>树实现中，批量组写操作（如在</a:t>
            </a:r>
            <a:r>
              <a:rPr lang="en-US" altLang="zh-CN" sz="1600" b="0" i="0" dirty="0" err="1">
                <a:solidFill>
                  <a:srgbClr val="0D0D0D"/>
                </a:solidFill>
                <a:effectLst/>
                <a:latin typeface="Söhne"/>
              </a:rPr>
              <a:t>RocksDB</a:t>
            </a:r>
            <a:r>
              <a:rPr lang="zh-CN" altLang="en-US" sz="1600" b="0" i="0" dirty="0">
                <a:solidFill>
                  <a:srgbClr val="0D0D0D"/>
                </a:solidFill>
                <a:effectLst/>
                <a:latin typeface="Söhne"/>
              </a:rPr>
              <a:t>中）会导致写操作延迟增加，特别是在高并发环境下。</a:t>
            </a:r>
            <a:r>
              <a:rPr lang="en-US" altLang="zh-CN" sz="1600" b="0" i="0" dirty="0">
                <a:solidFill>
                  <a:srgbClr val="0D0D0D"/>
                </a:solidFill>
                <a:effectLst/>
                <a:latin typeface="Söhne"/>
              </a:rPr>
              <a:t>WALTZ</a:t>
            </a:r>
            <a:r>
              <a:rPr lang="zh-CN" altLang="en-US" sz="1600" b="0" i="0" dirty="0">
                <a:solidFill>
                  <a:srgbClr val="0D0D0D"/>
                </a:solidFill>
                <a:effectLst/>
                <a:latin typeface="Söhne"/>
              </a:rPr>
              <a:t>通过简化写路径</a:t>
            </a:r>
            <a:r>
              <a:rPr lang="en-US" altLang="zh-CN" sz="1600" dirty="0">
                <a:solidFill>
                  <a:srgbClr val="0D0D0D"/>
                </a:solidFill>
                <a:latin typeface="Söhne"/>
              </a:rPr>
              <a:t>(SPDK</a:t>
            </a:r>
            <a:r>
              <a:rPr lang="zh-CN" altLang="en-US" sz="1600" dirty="0">
                <a:solidFill>
                  <a:srgbClr val="0D0D0D"/>
                </a:solidFill>
                <a:latin typeface="Söhne"/>
              </a:rPr>
              <a:t>）</a:t>
            </a:r>
            <a:r>
              <a:rPr lang="zh-CN" altLang="en-US" sz="1600" b="0" i="0" dirty="0">
                <a:solidFill>
                  <a:srgbClr val="0D0D0D"/>
                </a:solidFill>
                <a:effectLst/>
                <a:latin typeface="Söhne"/>
              </a:rPr>
              <a:t>，避免了这种延迟。</a:t>
            </a:r>
            <a:endParaRPr lang="en-US" altLang="zh-CN" sz="1600" b="0" i="0" dirty="0">
              <a:solidFill>
                <a:srgbClr val="0D0D0D"/>
              </a:solidFill>
              <a:effectLst/>
              <a:latin typeface="Söhne"/>
            </a:endParaRPr>
          </a:p>
          <a:p>
            <a:pPr marL="285750" indent="-285750">
              <a:lnSpc>
                <a:spcPct val="120000"/>
              </a:lnSpc>
              <a:buFont typeface="Wingdings" panose="05000000000000000000" charset="0"/>
              <a:buChar char="q"/>
            </a:pPr>
            <a:endParaRPr lang="en-US" altLang="zh-CN" sz="1600" b="0" i="0" dirty="0">
              <a:solidFill>
                <a:srgbClr val="0D0D0D"/>
              </a:solidFill>
              <a:effectLst/>
              <a:latin typeface="Söhne"/>
            </a:endParaRPr>
          </a:p>
          <a:p>
            <a:pPr marL="285750" indent="-285750">
              <a:lnSpc>
                <a:spcPct val="120000"/>
              </a:lnSpc>
              <a:buFont typeface="Wingdings" panose="05000000000000000000" charset="0"/>
              <a:buChar char="q"/>
            </a:pPr>
            <a:r>
              <a:rPr lang="zh-CN" altLang="en-US" sz="1600" b="1" dirty="0">
                <a:solidFill>
                  <a:srgbClr val="0D0D0D"/>
                </a:solidFill>
                <a:latin typeface="Söhne"/>
              </a:rPr>
              <a:t>高效的区域替换和延迟元数据管理：</a:t>
            </a:r>
            <a:r>
              <a:rPr lang="zh-CN" altLang="en-US" sz="1600" dirty="0">
                <a:solidFill>
                  <a:srgbClr val="0D0D0D"/>
                </a:solidFill>
                <a:latin typeface="Söhne"/>
              </a:rPr>
              <a:t>为了处理并行追加操作中可能出现的区域满（</a:t>
            </a:r>
            <a:r>
              <a:rPr lang="en-US" altLang="zh-CN" sz="1600" dirty="0">
                <a:solidFill>
                  <a:srgbClr val="0D0D0D"/>
                </a:solidFill>
                <a:latin typeface="Söhne"/>
              </a:rPr>
              <a:t>zone full</a:t>
            </a:r>
            <a:r>
              <a:rPr lang="zh-CN" altLang="en-US" sz="1600" dirty="0">
                <a:solidFill>
                  <a:srgbClr val="0D0D0D"/>
                </a:solidFill>
                <a:latin typeface="Söhne"/>
              </a:rPr>
              <a:t>）情况，</a:t>
            </a:r>
            <a:r>
              <a:rPr lang="en-US" altLang="zh-CN" sz="1600" dirty="0">
                <a:solidFill>
                  <a:srgbClr val="0D0D0D"/>
                </a:solidFill>
                <a:latin typeface="Söhne"/>
              </a:rPr>
              <a:t>WALTZ</a:t>
            </a:r>
            <a:r>
              <a:rPr lang="zh-CN" altLang="en-US" sz="1600" dirty="0">
                <a:solidFill>
                  <a:srgbClr val="0D0D0D"/>
                </a:solidFill>
                <a:latin typeface="Söhne"/>
              </a:rPr>
              <a:t>引入了区域替换预留和延迟元数据管理策略，这些策略可以在不阻塞其他写操作的情况下，快速处理活动区域的更换。</a:t>
            </a:r>
            <a:endParaRPr lang="en-US" altLang="zh-CN" sz="1600" dirty="0">
              <a:solidFill>
                <a:srgbClr val="0D0D0D"/>
              </a:solidFill>
              <a:latin typeface="Söhne"/>
            </a:endParaRPr>
          </a:p>
          <a:p>
            <a:pPr marL="285750" indent="-285750">
              <a:lnSpc>
                <a:spcPct val="120000"/>
              </a:lnSpc>
              <a:buFont typeface="Wingdings" panose="05000000000000000000" charset="0"/>
              <a:buChar char="q"/>
            </a:pPr>
            <a:endParaRPr lang="zh-CN" altLang="en-US" sz="1600" dirty="0">
              <a:solidFill>
                <a:srgbClr val="0D0D0D"/>
              </a:solidFill>
              <a:latin typeface="Söhne"/>
            </a:endParaRPr>
          </a:p>
          <a:p>
            <a:pPr marL="285750" indent="-285750">
              <a:lnSpc>
                <a:spcPct val="120000"/>
              </a:lnSpc>
              <a:buFont typeface="Wingdings" panose="05000000000000000000" charset="0"/>
              <a:buChar char="q"/>
            </a:pPr>
            <a:r>
              <a:rPr lang="zh-CN" altLang="en-US" sz="1600" b="1" dirty="0">
                <a:solidFill>
                  <a:srgbClr val="0D0D0D"/>
                </a:solidFill>
                <a:latin typeface="Söhne"/>
              </a:rPr>
              <a:t>基于真实</a:t>
            </a:r>
            <a:r>
              <a:rPr lang="en-US" altLang="zh-CN" sz="1600" b="1" dirty="0">
                <a:solidFill>
                  <a:srgbClr val="0D0D0D"/>
                </a:solidFill>
                <a:latin typeface="Söhne"/>
              </a:rPr>
              <a:t>ZNS SSD</a:t>
            </a:r>
            <a:r>
              <a:rPr lang="zh-CN" altLang="en-US" sz="1600" b="1" dirty="0">
                <a:solidFill>
                  <a:srgbClr val="0D0D0D"/>
                </a:solidFill>
                <a:latin typeface="Söhne"/>
              </a:rPr>
              <a:t>设备的原型实现和评估：</a:t>
            </a:r>
            <a:r>
              <a:rPr lang="zh-CN" altLang="en-US" sz="1600" dirty="0">
                <a:solidFill>
                  <a:srgbClr val="0D0D0D"/>
                </a:solidFill>
                <a:latin typeface="Söhne"/>
              </a:rPr>
              <a:t>尾延迟显著减少：在</a:t>
            </a:r>
            <a:r>
              <a:rPr lang="en-US" altLang="zh-CN" sz="1600" dirty="0" err="1">
                <a:solidFill>
                  <a:srgbClr val="0D0D0D"/>
                </a:solidFill>
                <a:latin typeface="Söhne"/>
              </a:rPr>
              <a:t>db_bench</a:t>
            </a:r>
            <a:r>
              <a:rPr lang="zh-CN" altLang="en-US" sz="1600" dirty="0">
                <a:solidFill>
                  <a:srgbClr val="0D0D0D"/>
                </a:solidFill>
                <a:latin typeface="Söhne"/>
              </a:rPr>
              <a:t>测试中，</a:t>
            </a:r>
            <a:r>
              <a:rPr lang="en-US" altLang="zh-CN" sz="1600" dirty="0">
                <a:solidFill>
                  <a:srgbClr val="0D0D0D"/>
                </a:solidFill>
                <a:latin typeface="Söhne"/>
              </a:rPr>
              <a:t>WALTZ</a:t>
            </a:r>
            <a:r>
              <a:rPr lang="zh-CN" altLang="en-US" sz="1600" dirty="0">
                <a:solidFill>
                  <a:srgbClr val="0D0D0D"/>
                </a:solidFill>
                <a:latin typeface="Söhne"/>
              </a:rPr>
              <a:t>实现了尾延迟的平均减少</a:t>
            </a:r>
            <a:r>
              <a:rPr lang="en-US" altLang="zh-CN" sz="1600" dirty="0">
                <a:solidFill>
                  <a:srgbClr val="0D0D0D"/>
                </a:solidFill>
                <a:latin typeface="Söhne"/>
              </a:rPr>
              <a:t>2.19</a:t>
            </a:r>
            <a:r>
              <a:rPr lang="zh-CN" altLang="en-US" sz="1600" dirty="0">
                <a:solidFill>
                  <a:srgbClr val="0D0D0D"/>
                </a:solidFill>
                <a:latin typeface="Söhne"/>
              </a:rPr>
              <a:t>倍，最大减少</a:t>
            </a:r>
            <a:r>
              <a:rPr lang="en-US" altLang="zh-CN" sz="1600" dirty="0">
                <a:solidFill>
                  <a:srgbClr val="0D0D0D"/>
                </a:solidFill>
                <a:latin typeface="Söhne"/>
              </a:rPr>
              <a:t>3.02</a:t>
            </a:r>
            <a:r>
              <a:rPr lang="zh-CN" altLang="en-US" sz="1600" dirty="0">
                <a:solidFill>
                  <a:srgbClr val="0D0D0D"/>
                </a:solidFill>
                <a:latin typeface="Söhne"/>
              </a:rPr>
              <a:t>倍。在</a:t>
            </a:r>
            <a:r>
              <a:rPr lang="en-US" altLang="zh-CN" sz="1600" dirty="0" err="1">
                <a:solidFill>
                  <a:srgbClr val="0D0D0D"/>
                </a:solidFill>
                <a:latin typeface="Söhne"/>
              </a:rPr>
              <a:t>MixGraph</a:t>
            </a:r>
            <a:r>
              <a:rPr lang="zh-CN" altLang="en-US" sz="1600" dirty="0">
                <a:solidFill>
                  <a:srgbClr val="0D0D0D"/>
                </a:solidFill>
                <a:latin typeface="Söhne"/>
              </a:rPr>
              <a:t>测试中，尾延迟的减少甚至更为显著，平均减少</a:t>
            </a:r>
            <a:r>
              <a:rPr lang="en-US" altLang="zh-CN" sz="1600" dirty="0">
                <a:solidFill>
                  <a:srgbClr val="0D0D0D"/>
                </a:solidFill>
                <a:latin typeface="Söhne"/>
              </a:rPr>
              <a:t>2.45</a:t>
            </a:r>
            <a:r>
              <a:rPr lang="zh-CN" altLang="en-US" sz="1600" dirty="0">
                <a:solidFill>
                  <a:srgbClr val="0D0D0D"/>
                </a:solidFill>
                <a:latin typeface="Söhne"/>
              </a:rPr>
              <a:t>倍，最大达到</a:t>
            </a:r>
            <a:r>
              <a:rPr lang="en-US" altLang="zh-CN" sz="1600" dirty="0">
                <a:solidFill>
                  <a:srgbClr val="0D0D0D"/>
                </a:solidFill>
                <a:latin typeface="Söhne"/>
              </a:rPr>
              <a:t>4.73</a:t>
            </a:r>
            <a:r>
              <a:rPr lang="zh-CN" altLang="en-US" sz="1600" dirty="0">
                <a:solidFill>
                  <a:srgbClr val="0D0D0D"/>
                </a:solidFill>
                <a:latin typeface="Söhne"/>
              </a:rPr>
              <a:t>倍。查询吞吐量提升：尽管</a:t>
            </a:r>
            <a:r>
              <a:rPr lang="en-US" altLang="zh-CN" sz="1600" dirty="0">
                <a:solidFill>
                  <a:srgbClr val="0D0D0D"/>
                </a:solidFill>
                <a:latin typeface="Söhne"/>
              </a:rPr>
              <a:t>WALTZ</a:t>
            </a:r>
            <a:r>
              <a:rPr lang="zh-CN" altLang="en-US" sz="1600" dirty="0">
                <a:solidFill>
                  <a:srgbClr val="0D0D0D"/>
                </a:solidFill>
                <a:latin typeface="Söhne"/>
              </a:rPr>
              <a:t>主要优化的是写操作的尾延迟，</a:t>
            </a:r>
            <a:r>
              <a:rPr lang="en-US" altLang="zh-CN" sz="1600" dirty="0">
                <a:solidFill>
                  <a:srgbClr val="0D0D0D"/>
                </a:solidFill>
                <a:latin typeface="Söhne"/>
              </a:rPr>
              <a:t>QPS</a:t>
            </a:r>
            <a:r>
              <a:rPr lang="zh-CN" altLang="en-US" sz="1600" dirty="0">
                <a:solidFill>
                  <a:srgbClr val="0D0D0D"/>
                </a:solidFill>
                <a:latin typeface="Söhne"/>
              </a:rPr>
              <a:t>也有所提升。根据</a:t>
            </a:r>
            <a:r>
              <a:rPr lang="en-US" altLang="zh-CN" sz="1600" dirty="0" err="1">
                <a:solidFill>
                  <a:srgbClr val="0D0D0D"/>
                </a:solidFill>
                <a:latin typeface="Söhne"/>
              </a:rPr>
              <a:t>db_bench</a:t>
            </a:r>
            <a:r>
              <a:rPr lang="zh-CN" altLang="en-US" sz="1600" dirty="0">
                <a:solidFill>
                  <a:srgbClr val="0D0D0D"/>
                </a:solidFill>
                <a:latin typeface="Söhne"/>
              </a:rPr>
              <a:t>的结果，查询吞吐量平均提高了约</a:t>
            </a:r>
            <a:r>
              <a:rPr lang="en-US" altLang="zh-CN" sz="1600" dirty="0">
                <a:solidFill>
                  <a:srgbClr val="0D0D0D"/>
                </a:solidFill>
                <a:latin typeface="Söhne"/>
              </a:rPr>
              <a:t>5.9%</a:t>
            </a:r>
            <a:r>
              <a:rPr lang="zh-CN" altLang="en-US" sz="1600" dirty="0">
                <a:solidFill>
                  <a:srgbClr val="0D0D0D"/>
                </a:solidFill>
                <a:latin typeface="Söhne"/>
              </a:rPr>
              <a:t>，最高达到</a:t>
            </a:r>
            <a:r>
              <a:rPr lang="en-US" altLang="zh-CN" sz="1600" dirty="0">
                <a:solidFill>
                  <a:srgbClr val="0D0D0D"/>
                </a:solidFill>
                <a:latin typeface="Söhne"/>
              </a:rPr>
              <a:t>11.7%</a:t>
            </a:r>
            <a:r>
              <a:rPr lang="zh-CN" altLang="en-US" sz="1600" dirty="0">
                <a:solidFill>
                  <a:srgbClr val="0D0D0D"/>
                </a:solidFill>
                <a:latin typeface="Söhne"/>
              </a:rPr>
              <a:t>。</a:t>
            </a:r>
            <a:endParaRPr lang="en-US" altLang="zh-CN" sz="1600" dirty="0">
              <a:solidFill>
                <a:srgbClr val="0D0D0D"/>
              </a:solidFill>
              <a:latin typeface="Söhne"/>
            </a:endParaRPr>
          </a:p>
        </p:txBody>
      </p:sp>
      <p:sp>
        <p:nvSpPr>
          <p:cNvPr id="19" name="文本框 18">
            <a:extLst>
              <a:ext uri="{FF2B5EF4-FFF2-40B4-BE49-F238E27FC236}">
                <a16:creationId xmlns:a16="http://schemas.microsoft.com/office/drawing/2014/main" id="{0D035DBD-1B32-42A3-BB6D-85DA011D4060}"/>
              </a:ext>
            </a:extLst>
          </p:cNvPr>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WALTZ</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27510606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0D035DBD-1B32-42A3-BB6D-85DA011D4060}"/>
              </a:ext>
            </a:extLst>
          </p:cNvPr>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WALTZ</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DC30A81B-3954-4088-846E-ACD9F6447CE6}"/>
              </a:ext>
            </a:extLst>
          </p:cNvPr>
          <p:cNvSpPr txBox="1"/>
          <p:nvPr/>
        </p:nvSpPr>
        <p:spPr>
          <a:xfrm>
            <a:off x="385589" y="1156938"/>
            <a:ext cx="1923657" cy="369332"/>
          </a:xfrm>
          <a:prstGeom prst="rect">
            <a:avLst/>
          </a:prstGeom>
          <a:noFill/>
        </p:spPr>
        <p:txBody>
          <a:bodyPr wrap="square">
            <a:spAutoFit/>
          </a:bodyPr>
          <a:lstStyle/>
          <a:p>
            <a:pPr algn="just">
              <a:spcAft>
                <a:spcPts val="1200"/>
              </a:spcAft>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有效降低尾延迟</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8EFB4C94-4120-412A-96FF-E61F05AD6764}"/>
              </a:ext>
            </a:extLst>
          </p:cNvPr>
          <p:cNvSpPr txBox="1"/>
          <p:nvPr/>
        </p:nvSpPr>
        <p:spPr>
          <a:xfrm>
            <a:off x="379573" y="4700473"/>
            <a:ext cx="4331912" cy="1109214"/>
          </a:xfrm>
          <a:prstGeom prst="rect">
            <a:avLst/>
          </a:prstGeom>
          <a:noFill/>
        </p:spPr>
        <p:txBody>
          <a:bodyPr wrap="square" rtlCol="0">
            <a:spAutoFit/>
          </a:bodyPr>
          <a:lstStyle/>
          <a:p>
            <a:pPr>
              <a:lnSpc>
                <a:spcPct val="120000"/>
              </a:lnSpc>
            </a:pPr>
            <a:endParaRPr lang="en-US" altLang="zh-CN" sz="1400" dirty="0">
              <a:solidFill>
                <a:srgbClr val="0D0D0D"/>
              </a:solidFill>
              <a:latin typeface="Söhne"/>
            </a:endParaRPr>
          </a:p>
          <a:p>
            <a:pPr>
              <a:lnSpc>
                <a:spcPct val="120000"/>
              </a:lnSpc>
            </a:pPr>
            <a:r>
              <a:rPr lang="zh-CN" altLang="en-US" sz="1400" dirty="0">
                <a:solidFill>
                  <a:srgbClr val="0D0D0D"/>
                </a:solidFill>
                <a:latin typeface="Söhne"/>
              </a:rPr>
              <a:t>经过测试，尾延迟如右图所示，延迟略高于原文， 优化效果略差与原文。延迟上的优化效果基本得到验证。</a:t>
            </a:r>
            <a:endParaRPr lang="en-US" altLang="zh-CN" sz="1400" dirty="0">
              <a:solidFill>
                <a:srgbClr val="0D0D0D"/>
              </a:solidFill>
              <a:latin typeface="Söhne"/>
            </a:endParaRPr>
          </a:p>
          <a:p>
            <a:pPr>
              <a:lnSpc>
                <a:spcPct val="120000"/>
              </a:lnSpc>
            </a:pPr>
            <a:endParaRPr lang="en-US" altLang="zh-CN" sz="1400" dirty="0">
              <a:solidFill>
                <a:srgbClr val="0D0D0D"/>
              </a:solidFill>
              <a:latin typeface="Söhne"/>
            </a:endParaRPr>
          </a:p>
        </p:txBody>
      </p:sp>
      <p:pic>
        <p:nvPicPr>
          <p:cNvPr id="7" name="图片 6">
            <a:extLst>
              <a:ext uri="{FF2B5EF4-FFF2-40B4-BE49-F238E27FC236}">
                <a16:creationId xmlns:a16="http://schemas.microsoft.com/office/drawing/2014/main" id="{8AA0F1BE-B8F6-4E65-B40F-840401B1CFBE}"/>
              </a:ext>
            </a:extLst>
          </p:cNvPr>
          <p:cNvPicPr>
            <a:picLocks noChangeAspect="1"/>
          </p:cNvPicPr>
          <p:nvPr/>
        </p:nvPicPr>
        <p:blipFill>
          <a:blip r:embed="rId5"/>
          <a:stretch>
            <a:fillRect/>
          </a:stretch>
        </p:blipFill>
        <p:spPr>
          <a:xfrm>
            <a:off x="379573" y="1578281"/>
            <a:ext cx="8361413" cy="2233274"/>
          </a:xfrm>
          <a:prstGeom prst="rect">
            <a:avLst/>
          </a:prstGeom>
        </p:spPr>
      </p:pic>
      <p:sp>
        <p:nvSpPr>
          <p:cNvPr id="21" name="文本框 20">
            <a:extLst>
              <a:ext uri="{FF2B5EF4-FFF2-40B4-BE49-F238E27FC236}">
                <a16:creationId xmlns:a16="http://schemas.microsoft.com/office/drawing/2014/main" id="{85C0E106-914D-461A-8FFC-A8A95AEAD1C0}"/>
              </a:ext>
            </a:extLst>
          </p:cNvPr>
          <p:cNvSpPr txBox="1"/>
          <p:nvPr/>
        </p:nvSpPr>
        <p:spPr>
          <a:xfrm>
            <a:off x="385589" y="4307401"/>
            <a:ext cx="1923657" cy="369332"/>
          </a:xfrm>
          <a:prstGeom prst="rect">
            <a:avLst/>
          </a:prstGeom>
          <a:noFill/>
        </p:spPr>
        <p:txBody>
          <a:bodyPr wrap="square">
            <a:spAutoFit/>
          </a:bodyPr>
          <a:lstStyle/>
          <a:p>
            <a:pPr algn="just">
              <a:spcAft>
                <a:spcPts val="1200"/>
              </a:spcAf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验证</a:t>
            </a:r>
          </a:p>
        </p:txBody>
      </p:sp>
      <p:sp>
        <p:nvSpPr>
          <p:cNvPr id="25" name="文本框 24">
            <a:extLst>
              <a:ext uri="{FF2B5EF4-FFF2-40B4-BE49-F238E27FC236}">
                <a16:creationId xmlns:a16="http://schemas.microsoft.com/office/drawing/2014/main" id="{60E1809F-EECA-4AE5-AB5E-974526D4BF46}"/>
              </a:ext>
            </a:extLst>
          </p:cNvPr>
          <p:cNvSpPr txBox="1"/>
          <p:nvPr/>
        </p:nvSpPr>
        <p:spPr>
          <a:xfrm>
            <a:off x="1219846" y="3783108"/>
            <a:ext cx="6094708" cy="334066"/>
          </a:xfrm>
          <a:prstGeom prst="rect">
            <a:avLst/>
          </a:prstGeom>
          <a:noFill/>
        </p:spPr>
        <p:txBody>
          <a:bodyPr wrap="square">
            <a:spAutoFit/>
          </a:bodyPr>
          <a:lstStyle/>
          <a:p>
            <a:pPr>
              <a:lnSpc>
                <a:spcPct val="120000"/>
              </a:lnSpc>
            </a:pPr>
            <a:r>
              <a:rPr lang="zh-CN" altLang="en-US" sz="1400" dirty="0">
                <a:solidFill>
                  <a:srgbClr val="0D0D0D"/>
                </a:solidFill>
                <a:latin typeface="Söhne"/>
              </a:rPr>
              <a:t>注：本文使用的设备是三星的</a:t>
            </a:r>
            <a:r>
              <a:rPr lang="en-US" altLang="zh-CN" sz="1400" dirty="0">
                <a:solidFill>
                  <a:srgbClr val="0D0D0D"/>
                </a:solidFill>
                <a:latin typeface="Söhne"/>
              </a:rPr>
              <a:t>ZNS</a:t>
            </a:r>
            <a:r>
              <a:rPr lang="zh-CN" altLang="en-US" sz="1400" dirty="0">
                <a:solidFill>
                  <a:srgbClr val="0D0D0D"/>
                </a:solidFill>
                <a:latin typeface="Söhne"/>
              </a:rPr>
              <a:t>，</a:t>
            </a:r>
            <a:r>
              <a:rPr lang="en-US" altLang="zh-CN" sz="1400" dirty="0">
                <a:solidFill>
                  <a:srgbClr val="0D0D0D"/>
                </a:solidFill>
                <a:latin typeface="Söhne"/>
              </a:rPr>
              <a:t>zone size = 96MB</a:t>
            </a:r>
            <a:r>
              <a:rPr lang="zh-CN" altLang="en-US" sz="1400" dirty="0">
                <a:solidFill>
                  <a:srgbClr val="0D0D0D"/>
                </a:solidFill>
                <a:latin typeface="Söhne"/>
              </a:rPr>
              <a:t>。</a:t>
            </a:r>
            <a:endParaRPr lang="en-US" altLang="zh-CN" sz="1400" dirty="0">
              <a:solidFill>
                <a:srgbClr val="0D0D0D"/>
              </a:solidFill>
              <a:latin typeface="Söhne"/>
            </a:endParaRPr>
          </a:p>
        </p:txBody>
      </p:sp>
      <p:pic>
        <p:nvPicPr>
          <p:cNvPr id="2050" name="Picture 2" descr="Output image">
            <a:extLst>
              <a:ext uri="{FF2B5EF4-FFF2-40B4-BE49-F238E27FC236}">
                <a16:creationId xmlns:a16="http://schemas.microsoft.com/office/drawing/2014/main" id="{CB628753-DDAC-4097-9BB6-09F6CB6EBE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4571" y="4144962"/>
            <a:ext cx="3657600" cy="230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1566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最新文献</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90" y="1225285"/>
            <a:ext cx="11140663" cy="4007251"/>
          </a:xfrm>
          <a:prstGeom prst="rect">
            <a:avLst/>
          </a:prstGeom>
          <a:noFill/>
        </p:spPr>
        <p:txBody>
          <a:bodyPr wrap="square">
            <a:spAutoFit/>
          </a:bodyPr>
          <a:lstStyle/>
          <a:p>
            <a:pPr>
              <a:lnSpc>
                <a:spcPct val="200000"/>
              </a:lnSpc>
            </a:pPr>
            <a:r>
              <a:rPr lang="en-US" altLang="zh-CN" sz="2000" b="1" dirty="0">
                <a:solidFill>
                  <a:srgbClr val="4747BA"/>
                </a:solidFill>
                <a:ea typeface="+mn-lt"/>
                <a:cs typeface="Times New Roman" panose="02020603050405020304" pitchFamily="18" charset="0"/>
              </a:rPr>
              <a:t>FAST‘24 </a:t>
            </a:r>
            <a:r>
              <a:rPr lang="zh-CN" altLang="en-US" sz="2000" b="1" dirty="0">
                <a:solidFill>
                  <a:srgbClr val="4747BA"/>
                </a:solidFill>
                <a:ea typeface="+mn-lt"/>
                <a:cs typeface="Times New Roman" panose="02020603050405020304" pitchFamily="18" charset="0"/>
              </a:rPr>
              <a:t>中提及</a:t>
            </a:r>
            <a:r>
              <a:rPr lang="en-US" altLang="zh-CN" sz="2000" b="1" dirty="0">
                <a:solidFill>
                  <a:srgbClr val="4747BA"/>
                </a:solidFill>
                <a:ea typeface="+mn-lt"/>
                <a:cs typeface="Times New Roman" panose="02020603050405020304" pitchFamily="18" charset="0"/>
              </a:rPr>
              <a:t> ZNS</a:t>
            </a:r>
            <a:r>
              <a:rPr lang="zh-CN" altLang="en-US" sz="2000" b="1" dirty="0">
                <a:solidFill>
                  <a:srgbClr val="4747BA"/>
                </a:solidFill>
                <a:ea typeface="+mn-lt"/>
                <a:cs typeface="Times New Roman" panose="02020603050405020304" pitchFamily="18" charset="0"/>
              </a:rPr>
              <a:t>的文章</a:t>
            </a:r>
            <a:r>
              <a:rPr lang="en-US" altLang="zh-CN" sz="2000" b="1" dirty="0">
                <a:solidFill>
                  <a:srgbClr val="4747BA"/>
                </a:solidFill>
                <a:ea typeface="+mn-lt"/>
                <a:cs typeface="Times New Roman" panose="02020603050405020304" pitchFamily="18" charset="0"/>
              </a:rPr>
              <a:t>:</a:t>
            </a:r>
            <a:endParaRPr lang="zh-CN" altLang="en-US" sz="2400" b="1" dirty="0">
              <a:solidFill>
                <a:srgbClr val="4747BA"/>
              </a:solidFill>
              <a:ea typeface="+mn-lt"/>
              <a:cs typeface="Times New Roman" panose="02020603050405020304" pitchFamily="18" charset="0"/>
            </a:endParaRPr>
          </a:p>
          <a:p>
            <a:pPr>
              <a:lnSpc>
                <a:spcPct val="200000"/>
              </a:lnSpc>
            </a:pPr>
            <a:r>
              <a:rPr lang="en-US" altLang="zh-CN" dirty="0">
                <a:solidFill>
                  <a:srgbClr val="374151"/>
                </a:solidFill>
                <a:latin typeface="_5b8b_4f53"/>
              </a:rPr>
              <a:t>1. I/O </a:t>
            </a:r>
            <a:r>
              <a:rPr lang="en-US" altLang="zh-CN" dirty="0" err="1">
                <a:solidFill>
                  <a:srgbClr val="374151"/>
                </a:solidFill>
                <a:latin typeface="_5b8b_4f53"/>
              </a:rPr>
              <a:t>Passthru</a:t>
            </a:r>
            <a:r>
              <a:rPr lang="en-US" altLang="zh-CN" dirty="0">
                <a:solidFill>
                  <a:srgbClr val="374151"/>
                </a:solidFill>
                <a:latin typeface="_5b8b_4f53"/>
              </a:rPr>
              <a:t>: Upstreaming a flexible and efficient I/O Path in Linux</a:t>
            </a:r>
            <a:r>
              <a:rPr lang="zh-CN" altLang="en-US" dirty="0">
                <a:solidFill>
                  <a:srgbClr val="374151"/>
                </a:solidFill>
                <a:latin typeface="_5b8b_4f53"/>
              </a:rPr>
              <a:t>（</a:t>
            </a:r>
            <a:r>
              <a:rPr lang="en-US" altLang="zh-CN" dirty="0">
                <a:solidFill>
                  <a:srgbClr val="374151"/>
                </a:solidFill>
                <a:latin typeface="_5b8b_4f53"/>
              </a:rPr>
              <a:t>FDP</a:t>
            </a:r>
            <a:r>
              <a:rPr lang="zh-CN" altLang="en-US" dirty="0">
                <a:solidFill>
                  <a:srgbClr val="374151"/>
                </a:solidFill>
                <a:latin typeface="_5b8b_4f53"/>
              </a:rPr>
              <a:t>）（三星</a:t>
            </a:r>
            <a:r>
              <a:rPr lang="en-US" altLang="zh-CN" dirty="0">
                <a:solidFill>
                  <a:srgbClr val="374151"/>
                </a:solidFill>
                <a:latin typeface="_5b8b_4f53"/>
              </a:rPr>
              <a:t>FDP</a:t>
            </a:r>
            <a:r>
              <a:rPr lang="zh-CN" altLang="en-US" dirty="0">
                <a:solidFill>
                  <a:srgbClr val="374151"/>
                </a:solidFill>
                <a:latin typeface="_5b8b_4f53"/>
              </a:rPr>
              <a:t>盘）</a:t>
            </a:r>
            <a:endParaRPr lang="en-US" altLang="zh-CN" dirty="0">
              <a:solidFill>
                <a:srgbClr val="374151"/>
              </a:solidFill>
              <a:latin typeface="_5b8b_4f53"/>
            </a:endParaRPr>
          </a:p>
          <a:p>
            <a:pPr>
              <a:lnSpc>
                <a:spcPct val="200000"/>
              </a:lnSpc>
            </a:pPr>
            <a:r>
              <a:rPr lang="en-US" altLang="zh-CN" dirty="0">
                <a:solidFill>
                  <a:srgbClr val="374151"/>
                </a:solidFill>
                <a:latin typeface="_5b8b_4f53"/>
              </a:rPr>
              <a:t>2. RFUSE: Modernizing </a:t>
            </a:r>
            <a:r>
              <a:rPr lang="en-US" altLang="zh-CN" dirty="0" err="1">
                <a:solidFill>
                  <a:srgbClr val="374151"/>
                </a:solidFill>
                <a:latin typeface="_5b8b_4f53"/>
              </a:rPr>
              <a:t>Userspace</a:t>
            </a:r>
            <a:r>
              <a:rPr lang="en-US" altLang="zh-CN" dirty="0">
                <a:solidFill>
                  <a:srgbClr val="374151"/>
                </a:solidFill>
                <a:latin typeface="_5b8b_4f53"/>
              </a:rPr>
              <a:t> Filesystem Framework through Scalable Kernel-</a:t>
            </a:r>
            <a:r>
              <a:rPr lang="en-US" altLang="zh-CN" dirty="0" err="1">
                <a:solidFill>
                  <a:srgbClr val="374151"/>
                </a:solidFill>
                <a:latin typeface="_5b8b_4f53"/>
              </a:rPr>
              <a:t>Userspace</a:t>
            </a:r>
            <a:r>
              <a:rPr lang="en-US" altLang="zh-CN" dirty="0">
                <a:solidFill>
                  <a:srgbClr val="374151"/>
                </a:solidFill>
                <a:latin typeface="_5b8b_4f53"/>
              </a:rPr>
              <a:t> Communication</a:t>
            </a:r>
            <a:r>
              <a:rPr lang="zh-CN" altLang="en-US" dirty="0">
                <a:solidFill>
                  <a:srgbClr val="374151"/>
                </a:solidFill>
                <a:latin typeface="_5b8b_4f53"/>
              </a:rPr>
              <a:t>（</a:t>
            </a:r>
            <a:r>
              <a:rPr lang="en-US" altLang="zh-CN" dirty="0">
                <a:solidFill>
                  <a:srgbClr val="374151"/>
                </a:solidFill>
                <a:latin typeface="_5b8b_4f53"/>
              </a:rPr>
              <a:t>OS,FS</a:t>
            </a:r>
            <a:r>
              <a:rPr lang="zh-CN" altLang="en-US" dirty="0">
                <a:solidFill>
                  <a:srgbClr val="374151"/>
                </a:solidFill>
                <a:latin typeface="_5b8b_4f53"/>
              </a:rPr>
              <a:t>）</a:t>
            </a:r>
            <a:endParaRPr lang="en-US" altLang="zh-CN" dirty="0">
              <a:solidFill>
                <a:srgbClr val="374151"/>
              </a:solidFill>
              <a:latin typeface="_5b8b_4f53"/>
            </a:endParaRPr>
          </a:p>
          <a:p>
            <a:pPr>
              <a:lnSpc>
                <a:spcPct val="200000"/>
              </a:lnSpc>
            </a:pPr>
            <a:r>
              <a:rPr lang="en-US" altLang="zh-CN" dirty="0">
                <a:solidFill>
                  <a:srgbClr val="374151"/>
                </a:solidFill>
                <a:latin typeface="_5b8b_4f53"/>
              </a:rPr>
              <a:t>3. MIDAS: Minimizing Write Amplification in Log-Structured Systems through Adaptive Group Number and Size Configuration </a:t>
            </a:r>
            <a:r>
              <a:rPr lang="zh-CN" altLang="en-US" dirty="0">
                <a:solidFill>
                  <a:srgbClr val="374151"/>
                </a:solidFill>
                <a:latin typeface="_5b8b_4f53"/>
              </a:rPr>
              <a:t>（参数配置、自适应）</a:t>
            </a:r>
            <a:endParaRPr lang="en-US" altLang="zh-CN" dirty="0">
              <a:solidFill>
                <a:srgbClr val="374151"/>
              </a:solidFill>
              <a:latin typeface="_5b8b_4f53"/>
            </a:endParaRPr>
          </a:p>
          <a:p>
            <a:pPr>
              <a:lnSpc>
                <a:spcPct val="200000"/>
              </a:lnSpc>
            </a:pPr>
            <a:r>
              <a:rPr lang="en-US" altLang="zh-CN" dirty="0">
                <a:solidFill>
                  <a:srgbClr val="374151"/>
                </a:solidFill>
                <a:latin typeface="_5b8b_4f53"/>
              </a:rPr>
              <a:t>4. The Design and Implementation of a Capacity-Variant Storage System</a:t>
            </a:r>
            <a:r>
              <a:rPr lang="zh-CN" altLang="en-US" dirty="0">
                <a:solidFill>
                  <a:srgbClr val="374151"/>
                </a:solidFill>
                <a:latin typeface="_5b8b_4f53"/>
              </a:rPr>
              <a:t>（解决性能骤降）</a:t>
            </a:r>
            <a:endParaRPr lang="en-US" altLang="zh-CN" dirty="0">
              <a:solidFill>
                <a:srgbClr val="374151"/>
              </a:solidFill>
              <a:latin typeface="_5b8b_4f53"/>
            </a:endParaRPr>
          </a:p>
          <a:p>
            <a:pPr>
              <a:lnSpc>
                <a:spcPct val="200000"/>
              </a:lnSpc>
            </a:pPr>
            <a:endParaRPr lang="en-US" altLang="zh-CN" sz="2000" dirty="0">
              <a:solidFill>
                <a:srgbClr val="374151"/>
              </a:solidFill>
              <a:latin typeface="_5b8b_4f53"/>
            </a:endParaRPr>
          </a:p>
        </p:txBody>
      </p:sp>
    </p:spTree>
    <p:extLst>
      <p:ext uri="{BB962C8B-B14F-4D97-AF65-F5344CB8AC3E}">
        <p14:creationId xmlns:p14="http://schemas.microsoft.com/office/powerpoint/2010/main" val="362802863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85590" y="1292922"/>
            <a:ext cx="5088110" cy="2957861"/>
          </a:xfrm>
          <a:prstGeom prst="rect">
            <a:avLst/>
          </a:prstGeom>
          <a:noFill/>
        </p:spPr>
        <p:txBody>
          <a:bodyPr wrap="square">
            <a:spAutoFit/>
          </a:bodyPr>
          <a:lstStyle/>
          <a:p>
            <a:pPr>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关于</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Linux I/O</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的讨论：</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150000"/>
              </a:lnSpc>
            </a:pPr>
            <a:r>
              <a:rPr lang="zh-CN" altLang="en-US" dirty="0">
                <a:solidFill>
                  <a:srgbClr val="222226"/>
                </a:solidFill>
                <a:latin typeface="PingFang SC"/>
              </a:rPr>
              <a:t>整个</a:t>
            </a:r>
            <a:r>
              <a:rPr lang="en-US" altLang="zh-CN" dirty="0">
                <a:solidFill>
                  <a:srgbClr val="222226"/>
                </a:solidFill>
                <a:latin typeface="PingFang SC"/>
              </a:rPr>
              <a:t>I/O</a:t>
            </a:r>
            <a:r>
              <a:rPr lang="zh-CN" altLang="en-US" dirty="0">
                <a:solidFill>
                  <a:srgbClr val="222226"/>
                </a:solidFill>
                <a:latin typeface="PingFang SC"/>
              </a:rPr>
              <a:t>栈冗杂，总体来看，老方法效率太低，新方法普适性差，需要学习成本。并且经常出现</a:t>
            </a:r>
            <a:r>
              <a:rPr lang="zh-CN" altLang="en-US" b="0" i="0" dirty="0">
                <a:solidFill>
                  <a:srgbClr val="191B1F"/>
                </a:solidFill>
                <a:effectLst/>
                <a:latin typeface="-apple-system"/>
              </a:rPr>
              <a:t>优化了</a:t>
            </a:r>
            <a:r>
              <a:rPr lang="en-US" altLang="zh-CN" b="0" i="0" dirty="0">
                <a:solidFill>
                  <a:srgbClr val="191B1F"/>
                </a:solidFill>
                <a:effectLst/>
                <a:latin typeface="-apple-system"/>
              </a:rPr>
              <a:t>A</a:t>
            </a:r>
            <a:r>
              <a:rPr lang="zh-CN" altLang="en-US" b="0" i="0" dirty="0">
                <a:solidFill>
                  <a:srgbClr val="191B1F"/>
                </a:solidFill>
                <a:effectLst/>
                <a:latin typeface="-apple-system"/>
              </a:rPr>
              <a:t>场景，在</a:t>
            </a:r>
            <a:r>
              <a:rPr lang="en-US" altLang="zh-CN" b="0" i="0" dirty="0">
                <a:solidFill>
                  <a:srgbClr val="191B1F"/>
                </a:solidFill>
                <a:effectLst/>
                <a:latin typeface="-apple-system"/>
              </a:rPr>
              <a:t>B</a:t>
            </a:r>
            <a:r>
              <a:rPr lang="zh-CN" altLang="en-US" b="0" i="0" dirty="0">
                <a:solidFill>
                  <a:srgbClr val="191B1F"/>
                </a:solidFill>
                <a:effectLst/>
                <a:latin typeface="-apple-system"/>
              </a:rPr>
              <a:t>场景下就一塌糊涂的情况。</a:t>
            </a:r>
            <a:endParaRPr lang="en-US" altLang="zh-CN" b="1" dirty="0">
              <a:solidFill>
                <a:srgbClr val="222226"/>
              </a:solidFill>
              <a:latin typeface="PingFang SC"/>
            </a:endParaRPr>
          </a:p>
          <a:p>
            <a:pPr>
              <a:lnSpc>
                <a:spcPct val="150000"/>
              </a:lnSpc>
            </a:pPr>
            <a:endParaRPr lang="en-US" altLang="zh-CN" b="1" dirty="0">
              <a:solidFill>
                <a:srgbClr val="222226"/>
              </a:solidFill>
              <a:latin typeface="PingFang SC"/>
            </a:endParaRPr>
          </a:p>
          <a:p>
            <a:pPr>
              <a:lnSpc>
                <a:spcPct val="150000"/>
              </a:lnSpc>
            </a:pPr>
            <a:r>
              <a:rPr lang="zh-CN" altLang="en-US" dirty="0">
                <a:solidFill>
                  <a:srgbClr val="222226"/>
                </a:solidFill>
                <a:latin typeface="PingFang SC"/>
              </a:rPr>
              <a:t>现代的用户空间</a:t>
            </a:r>
            <a:r>
              <a:rPr lang="en-US" altLang="zh-CN" dirty="0">
                <a:solidFill>
                  <a:srgbClr val="222226"/>
                </a:solidFill>
                <a:latin typeface="PingFang SC"/>
              </a:rPr>
              <a:t>I/O</a:t>
            </a:r>
            <a:r>
              <a:rPr lang="zh-CN" altLang="en-US" dirty="0">
                <a:solidFill>
                  <a:srgbClr val="222226"/>
                </a:solidFill>
                <a:latin typeface="PingFang SC"/>
              </a:rPr>
              <a:t>接口：</a:t>
            </a:r>
            <a:r>
              <a:rPr lang="en-US" altLang="zh-CN" dirty="0" err="1">
                <a:solidFill>
                  <a:srgbClr val="222226"/>
                </a:solidFill>
                <a:latin typeface="PingFang SC"/>
              </a:rPr>
              <a:t>io_uring</a:t>
            </a:r>
            <a:r>
              <a:rPr lang="zh-CN" altLang="en-US" dirty="0">
                <a:solidFill>
                  <a:srgbClr val="222226"/>
                </a:solidFill>
                <a:latin typeface="PingFang SC"/>
              </a:rPr>
              <a:t>、</a:t>
            </a:r>
            <a:r>
              <a:rPr lang="en-US" altLang="zh-CN" dirty="0" err="1">
                <a:solidFill>
                  <a:srgbClr val="222226"/>
                </a:solidFill>
                <a:latin typeface="PingFang SC"/>
              </a:rPr>
              <a:t>spdk</a:t>
            </a:r>
            <a:r>
              <a:rPr lang="zh-CN" altLang="en-US" dirty="0">
                <a:solidFill>
                  <a:srgbClr val="222226"/>
                </a:solidFill>
                <a:latin typeface="PingFang SC"/>
              </a:rPr>
              <a:t>等</a:t>
            </a:r>
            <a:endParaRPr lang="en-US" altLang="zh-CN" dirty="0">
              <a:solidFill>
                <a:srgbClr val="222226"/>
              </a:solidFill>
              <a:latin typeface="PingFang SC"/>
            </a:endParaRPr>
          </a:p>
          <a:p>
            <a:pPr>
              <a:lnSpc>
                <a:spcPct val="150000"/>
              </a:lnSpc>
            </a:pPr>
            <a:endParaRPr lang="zh-CN" altLang="en-US" i="0" dirty="0">
              <a:solidFill>
                <a:srgbClr val="222226"/>
              </a:solidFill>
              <a:effectLst/>
              <a:latin typeface="PingFang SC"/>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LINUX I/O</a:t>
            </a:r>
          </a:p>
        </p:txBody>
      </p:sp>
      <p:sp>
        <p:nvSpPr>
          <p:cNvPr id="4" name="文本框 3">
            <a:extLst>
              <a:ext uri="{FF2B5EF4-FFF2-40B4-BE49-F238E27FC236}">
                <a16:creationId xmlns:a16="http://schemas.microsoft.com/office/drawing/2014/main" id="{AE7560BC-2982-36AC-43D7-F64EB51EACD3}"/>
              </a:ext>
            </a:extLst>
          </p:cNvPr>
          <p:cNvSpPr txBox="1"/>
          <p:nvPr/>
        </p:nvSpPr>
        <p:spPr>
          <a:xfrm>
            <a:off x="423171" y="4527903"/>
            <a:ext cx="5342110" cy="1296445"/>
          </a:xfrm>
          <a:prstGeom prst="rect">
            <a:avLst/>
          </a:prstGeom>
          <a:noFill/>
        </p:spPr>
        <p:txBody>
          <a:bodyPr wrap="square">
            <a:spAutoFit/>
          </a:bodyPr>
          <a:lstStyle/>
          <a:p>
            <a:pPr>
              <a:lnSpc>
                <a:spcPct val="150000"/>
              </a:lnSpc>
            </a:pPr>
            <a:r>
              <a:rPr lang="zh-CN" altLang="en-US" dirty="0">
                <a:solidFill>
                  <a:srgbClr val="222226"/>
                </a:solidFill>
                <a:latin typeface="PingFang SC"/>
              </a:rPr>
              <a:t>刚才提到的</a:t>
            </a:r>
            <a:r>
              <a:rPr lang="en-US" altLang="zh-CN" dirty="0">
                <a:solidFill>
                  <a:srgbClr val="222226"/>
                </a:solidFill>
                <a:latin typeface="PingFang SC"/>
              </a:rPr>
              <a:t>FAST</a:t>
            </a:r>
            <a:r>
              <a:rPr lang="zh-CN" altLang="en-US" dirty="0">
                <a:solidFill>
                  <a:srgbClr val="222226"/>
                </a:solidFill>
                <a:latin typeface="PingFang SC"/>
              </a:rPr>
              <a:t>’</a:t>
            </a:r>
            <a:r>
              <a:rPr lang="en-US" altLang="zh-CN" dirty="0">
                <a:solidFill>
                  <a:srgbClr val="222226"/>
                </a:solidFill>
                <a:latin typeface="PingFang SC"/>
              </a:rPr>
              <a:t>24</a:t>
            </a:r>
            <a:r>
              <a:rPr lang="zh-CN" altLang="en-US" dirty="0">
                <a:solidFill>
                  <a:srgbClr val="222226"/>
                </a:solidFill>
                <a:latin typeface="PingFang SC"/>
              </a:rPr>
              <a:t>中的</a:t>
            </a:r>
            <a:r>
              <a:rPr lang="en-US" altLang="zh-CN" b="0" i="0" dirty="0">
                <a:solidFill>
                  <a:srgbClr val="191B1F"/>
                </a:solidFill>
                <a:effectLst/>
                <a:latin typeface="-apple-system"/>
              </a:rPr>
              <a:t>I/O </a:t>
            </a:r>
            <a:r>
              <a:rPr lang="en-US" altLang="zh-CN" b="0" i="0" dirty="0" err="1">
                <a:solidFill>
                  <a:srgbClr val="191B1F"/>
                </a:solidFill>
                <a:effectLst/>
                <a:latin typeface="-apple-system"/>
              </a:rPr>
              <a:t>Passthru</a:t>
            </a:r>
            <a:r>
              <a:rPr lang="zh-CN" altLang="en-US" b="0" i="0" dirty="0">
                <a:solidFill>
                  <a:srgbClr val="191B1F"/>
                </a:solidFill>
                <a:effectLst/>
                <a:latin typeface="-apple-system"/>
              </a:rPr>
              <a:t>，讨论了现有的</a:t>
            </a:r>
            <a:r>
              <a:rPr lang="en-US" altLang="zh-CN" b="0" i="0" dirty="0">
                <a:solidFill>
                  <a:srgbClr val="191B1F"/>
                </a:solidFill>
                <a:effectLst/>
                <a:latin typeface="-apple-system"/>
              </a:rPr>
              <a:t>I/O</a:t>
            </a:r>
            <a:r>
              <a:rPr lang="zh-CN" altLang="en-US" b="0" i="0" dirty="0">
                <a:solidFill>
                  <a:srgbClr val="191B1F"/>
                </a:solidFill>
                <a:effectLst/>
                <a:latin typeface="-apple-system"/>
              </a:rPr>
              <a:t>栈</a:t>
            </a:r>
            <a:r>
              <a:rPr lang="zh-CN" altLang="en-US" dirty="0">
                <a:solidFill>
                  <a:srgbClr val="191B1F"/>
                </a:solidFill>
                <a:latin typeface="-apple-system"/>
              </a:rPr>
              <a:t>，</a:t>
            </a:r>
            <a:r>
              <a:rPr lang="zh-CN" altLang="en-US" b="0" i="0" dirty="0">
                <a:solidFill>
                  <a:srgbClr val="191B1F"/>
                </a:solidFill>
                <a:effectLst/>
                <a:latin typeface="-apple-system"/>
              </a:rPr>
              <a:t>提出一种新的</a:t>
            </a:r>
            <a:r>
              <a:rPr lang="en-US" altLang="zh-CN" b="0" i="0" dirty="0">
                <a:solidFill>
                  <a:srgbClr val="191B1F"/>
                </a:solidFill>
                <a:effectLst/>
                <a:latin typeface="-apple-system"/>
              </a:rPr>
              <a:t>I/O</a:t>
            </a:r>
            <a:r>
              <a:rPr lang="zh-CN" altLang="en-US" dirty="0">
                <a:solidFill>
                  <a:srgbClr val="191B1F"/>
                </a:solidFill>
                <a:latin typeface="-apple-system"/>
              </a:rPr>
              <a:t>旁路</a:t>
            </a:r>
            <a:r>
              <a:rPr lang="zh-CN" altLang="en-US" b="0" i="0" dirty="0">
                <a:solidFill>
                  <a:srgbClr val="191B1F"/>
                </a:solidFill>
                <a:effectLst/>
                <a:latin typeface="-apple-system"/>
              </a:rPr>
              <a:t>，已经并入主流</a:t>
            </a:r>
            <a:r>
              <a:rPr lang="en-US" altLang="zh-CN" b="0" i="0" dirty="0">
                <a:solidFill>
                  <a:srgbClr val="191B1F"/>
                </a:solidFill>
                <a:effectLst/>
                <a:latin typeface="-apple-system"/>
              </a:rPr>
              <a:t>Linux</a:t>
            </a:r>
            <a:r>
              <a:rPr lang="zh-CN" altLang="en-US" b="0" i="0" dirty="0">
                <a:solidFill>
                  <a:srgbClr val="191B1F"/>
                </a:solidFill>
                <a:effectLst/>
                <a:latin typeface="-apple-system"/>
              </a:rPr>
              <a:t>内核，能够更好地利用</a:t>
            </a:r>
            <a:r>
              <a:rPr lang="en-US" altLang="zh-CN" b="0" i="0" dirty="0">
                <a:solidFill>
                  <a:srgbClr val="191B1F"/>
                </a:solidFill>
                <a:effectLst/>
                <a:latin typeface="-apple-system"/>
              </a:rPr>
              <a:t>NVME</a:t>
            </a:r>
            <a:r>
              <a:rPr lang="zh-CN" altLang="en-US" b="0" i="0" dirty="0">
                <a:solidFill>
                  <a:srgbClr val="191B1F"/>
                </a:solidFill>
                <a:effectLst/>
                <a:latin typeface="-apple-system"/>
              </a:rPr>
              <a:t>设备。</a:t>
            </a:r>
            <a:endParaRPr lang="en-US" altLang="zh-CN" b="1" dirty="0">
              <a:solidFill>
                <a:srgbClr val="222226"/>
              </a:solidFill>
              <a:latin typeface="PingFang SC"/>
            </a:endParaRPr>
          </a:p>
        </p:txBody>
      </p:sp>
      <p:pic>
        <p:nvPicPr>
          <p:cNvPr id="1026" name="Picture 2">
            <a:extLst>
              <a:ext uri="{FF2B5EF4-FFF2-40B4-BE49-F238E27FC236}">
                <a16:creationId xmlns:a16="http://schemas.microsoft.com/office/drawing/2014/main" id="{04376A6D-33D6-4AA3-B395-54E10B44FD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6829" y="943813"/>
            <a:ext cx="6099885" cy="53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7909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1" y="2322030"/>
            <a:ext cx="11479575" cy="1106970"/>
          </a:xfrm>
          <a:prstGeom prst="rect">
            <a:avLst/>
          </a:prstGeom>
          <a:noFill/>
        </p:spPr>
        <p:txBody>
          <a:bodyPr wrap="square" rtlCol="0">
            <a:spAutoFit/>
          </a:bodyPr>
          <a:lstStyle/>
          <a:p>
            <a:pPr algn="ct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Upstreaming a flexible and efficient I/O </a:t>
            </a:r>
          </a:p>
          <a:p>
            <a:pPr algn="ct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Path in Linux</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354438" y="4292573"/>
            <a:ext cx="5483124" cy="1338828"/>
          </a:xfrm>
          <a:prstGeom prst="rect">
            <a:avLst/>
          </a:prstGeom>
          <a:noFill/>
        </p:spPr>
        <p:txBody>
          <a:bodyPr wrap="square">
            <a:spAutoFit/>
          </a:bodyPr>
          <a:lstStyle/>
          <a:p>
            <a:pPr algn="ctr" fontAlgn="base">
              <a:lnSpc>
                <a:spcPct val="150000"/>
              </a:lnSpc>
              <a:spcBef>
                <a:spcPct val="0"/>
              </a:spcBef>
              <a:spcAft>
                <a:spcPct val="0"/>
              </a:spcAft>
            </a:pPr>
            <a:r>
              <a:rPr lang="en-US" altLang="zh-CN" dirty="0">
                <a:latin typeface="NimbusRomNo9L-Regu"/>
              </a:rPr>
              <a:t>FAST</a:t>
            </a:r>
            <a:r>
              <a:rPr lang="zh-CN" altLang="en-US" dirty="0">
                <a:latin typeface="NimbusRomNo9L-Regu"/>
              </a:rPr>
              <a:t>’</a:t>
            </a:r>
            <a:r>
              <a:rPr lang="en-US" altLang="zh-CN" dirty="0">
                <a:latin typeface="NimbusRomNo9L-Regu"/>
              </a:rPr>
              <a:t>24</a:t>
            </a:r>
          </a:p>
          <a:p>
            <a:pPr algn="ctr"/>
            <a:r>
              <a:rPr lang="en-US" altLang="zh-CN" sz="1800" b="0" i="0" u="none" strike="noStrike" baseline="0" dirty="0">
                <a:latin typeface="NimbusRomNo9L-Regu"/>
              </a:rPr>
              <a:t>Samsung Semiconductor</a:t>
            </a:r>
          </a:p>
          <a:p>
            <a:pPr algn="ctr"/>
            <a:r>
              <a:rPr lang="en-US" altLang="zh-CN" sz="1800" b="0" i="0" u="none" strike="noStrike" baseline="0" dirty="0">
                <a:latin typeface="NimbusRomNo9L-Regu"/>
              </a:rPr>
              <a:t>Meta Platforms Inc</a:t>
            </a:r>
          </a:p>
          <a:p>
            <a:pPr algn="ctr"/>
            <a:r>
              <a:rPr lang="en-US" altLang="zh-CN" dirty="0">
                <a:solidFill>
                  <a:srgbClr val="34495E"/>
                </a:solidFill>
                <a:latin typeface="Ubuntu" panose="020B0504030602030204" pitchFamily="34" charset="0"/>
              </a:rPr>
              <a:t>https://www.usenix.org/system/files/fast24-joshi.pdf</a:t>
            </a: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33532879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85590" y="1052473"/>
            <a:ext cx="4420998" cy="465448"/>
          </a:xfrm>
          <a:prstGeom prst="rect">
            <a:avLst/>
          </a:prstGeom>
          <a:noFill/>
        </p:spPr>
        <p:txBody>
          <a:bodyPr wrap="square">
            <a:spAutoFit/>
          </a:bodyPr>
          <a:lstStyle/>
          <a:p>
            <a:pPr fontAlgn="base">
              <a:lnSpc>
                <a:spcPct val="150000"/>
              </a:lnSpc>
              <a:spcBef>
                <a:spcPct val="0"/>
              </a:spcBef>
              <a:spcAft>
                <a:spcPct val="0"/>
              </a:spcAft>
            </a:pPr>
            <a:r>
              <a:rPr lang="zh-CN" altLang="en-US" sz="1600" dirty="0">
                <a:latin typeface="NimbusRomNo9L-Regu"/>
              </a:rPr>
              <a:t>新的内核</a:t>
            </a:r>
            <a:r>
              <a:rPr lang="zh-CN" altLang="en-US" dirty="0">
                <a:solidFill>
                  <a:srgbClr val="374151"/>
                </a:solidFill>
                <a:latin typeface="_5b8b_4f53"/>
              </a:rPr>
              <a:t>旁路</a:t>
            </a:r>
            <a:endParaRPr lang="en-US" altLang="zh-CN" dirty="0">
              <a:solidFill>
                <a:srgbClr val="374151"/>
              </a:solidFill>
              <a:latin typeface="_5b8b_4f53"/>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Passthru</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简介</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2B1AC87F-F19D-48CB-96F0-BC98EB18CF4B}"/>
              </a:ext>
            </a:extLst>
          </p:cNvPr>
          <p:cNvSpPr txBox="1"/>
          <p:nvPr/>
        </p:nvSpPr>
        <p:spPr>
          <a:xfrm>
            <a:off x="385590" y="1517921"/>
            <a:ext cx="8576246" cy="2967415"/>
          </a:xfrm>
          <a:prstGeom prst="rect">
            <a:avLst/>
          </a:prstGeom>
          <a:noFill/>
        </p:spPr>
        <p:txBody>
          <a:bodyPr wrap="square">
            <a:spAutoFit/>
          </a:bodyPr>
          <a:lstStyle/>
          <a:p>
            <a:pPr>
              <a:lnSpc>
                <a:spcPct val="150000"/>
              </a:lnSpc>
            </a:pPr>
            <a:r>
              <a:rPr lang="zh-CN" altLang="en-US" sz="1400" dirty="0">
                <a:solidFill>
                  <a:schemeClr val="bg2">
                    <a:lumMod val="10000"/>
                  </a:schemeClr>
                </a:solidFill>
                <a:latin typeface="_5b8b_4f53"/>
              </a:rPr>
              <a:t>在此之前只有两种选择：</a:t>
            </a:r>
            <a:endParaRPr lang="en-US" altLang="zh-CN" sz="1400" dirty="0">
              <a:solidFill>
                <a:schemeClr val="bg2">
                  <a:lumMod val="10000"/>
                </a:schemeClr>
              </a:solidFill>
              <a:latin typeface="_5b8b_4f53"/>
            </a:endParaRPr>
          </a:p>
          <a:p>
            <a:pPr>
              <a:lnSpc>
                <a:spcPct val="150000"/>
              </a:lnSpc>
            </a:pPr>
            <a:r>
              <a:rPr lang="zh-CN" altLang="en-US" sz="1400" dirty="0">
                <a:solidFill>
                  <a:schemeClr val="bg2">
                    <a:lumMod val="10000"/>
                  </a:schemeClr>
                </a:solidFill>
                <a:latin typeface="_5b8b_4f53"/>
              </a:rPr>
              <a:t>（</a:t>
            </a:r>
            <a:r>
              <a:rPr lang="en-US" altLang="zh-CN" sz="1400" dirty="0">
                <a:solidFill>
                  <a:schemeClr val="bg2">
                    <a:lumMod val="10000"/>
                  </a:schemeClr>
                </a:solidFill>
                <a:latin typeface="_5b8b_4f53"/>
              </a:rPr>
              <a:t>1</a:t>
            </a:r>
            <a:r>
              <a:rPr lang="zh-CN" altLang="en-US" sz="1400" dirty="0">
                <a:solidFill>
                  <a:schemeClr val="bg2">
                    <a:lumMod val="10000"/>
                  </a:schemeClr>
                </a:solidFill>
                <a:latin typeface="_5b8b_4f53"/>
              </a:rPr>
              <a:t>）在块接口上使用同步</a:t>
            </a:r>
            <a:r>
              <a:rPr lang="en-US" altLang="zh-CN" sz="1400" dirty="0" err="1">
                <a:solidFill>
                  <a:schemeClr val="bg2">
                    <a:lumMod val="10000"/>
                  </a:schemeClr>
                </a:solidFill>
                <a:latin typeface="_5b8b_4f53"/>
              </a:rPr>
              <a:t>NVMe</a:t>
            </a:r>
            <a:endParaRPr lang="en-US" altLang="zh-CN" sz="1400" dirty="0">
              <a:solidFill>
                <a:schemeClr val="bg2">
                  <a:lumMod val="10000"/>
                </a:schemeClr>
              </a:solidFill>
              <a:latin typeface="_5b8b_4f53"/>
            </a:endParaRPr>
          </a:p>
          <a:p>
            <a:pPr>
              <a:lnSpc>
                <a:spcPct val="150000"/>
              </a:lnSpc>
            </a:pPr>
            <a:r>
              <a:rPr lang="zh-CN" altLang="en-US" sz="1400" dirty="0">
                <a:solidFill>
                  <a:schemeClr val="bg2">
                    <a:lumMod val="10000"/>
                  </a:schemeClr>
                </a:solidFill>
                <a:latin typeface="_5b8b_4f53"/>
              </a:rPr>
              <a:t>（</a:t>
            </a:r>
            <a:r>
              <a:rPr lang="en-US" altLang="zh-CN" sz="1400" dirty="0">
                <a:solidFill>
                  <a:schemeClr val="bg2">
                    <a:lumMod val="10000"/>
                  </a:schemeClr>
                </a:solidFill>
                <a:latin typeface="_5b8b_4f53"/>
              </a:rPr>
              <a:t>2</a:t>
            </a:r>
            <a:r>
              <a:rPr lang="zh-CN" altLang="en-US" sz="1400" dirty="0">
                <a:solidFill>
                  <a:schemeClr val="bg2">
                    <a:lumMod val="10000"/>
                  </a:schemeClr>
                </a:solidFill>
                <a:latin typeface="_5b8b_4f53"/>
              </a:rPr>
              <a:t>）切换到内核旁路解决方案</a:t>
            </a:r>
            <a:endParaRPr lang="en-US" altLang="zh-CN" sz="1400" dirty="0">
              <a:solidFill>
                <a:schemeClr val="bg2">
                  <a:lumMod val="10000"/>
                </a:schemeClr>
              </a:solidFill>
              <a:latin typeface="_5b8b_4f53"/>
            </a:endParaRPr>
          </a:p>
          <a:p>
            <a:pPr>
              <a:lnSpc>
                <a:spcPct val="150000"/>
              </a:lnSpc>
            </a:pPr>
            <a:r>
              <a:rPr lang="zh-CN" altLang="en-US" sz="1400" dirty="0">
                <a:solidFill>
                  <a:schemeClr val="bg2">
                    <a:lumMod val="10000"/>
                  </a:schemeClr>
                </a:solidFill>
                <a:latin typeface="_5b8b_4f53"/>
              </a:rPr>
              <a:t>本文在内核中添加新的直通路径来创建一个新的替代方案。此路径将</a:t>
            </a:r>
            <a:r>
              <a:rPr lang="en-US" altLang="zh-CN" sz="1400" dirty="0" err="1">
                <a:solidFill>
                  <a:schemeClr val="bg2">
                    <a:lumMod val="10000"/>
                  </a:schemeClr>
                </a:solidFill>
                <a:latin typeface="_5b8b_4f53"/>
              </a:rPr>
              <a:t>NVMe</a:t>
            </a:r>
            <a:r>
              <a:rPr lang="zh-CN" altLang="en-US" sz="1400" dirty="0">
                <a:solidFill>
                  <a:schemeClr val="bg2">
                    <a:lumMod val="10000"/>
                  </a:schemeClr>
                </a:solidFill>
                <a:latin typeface="_5b8b_4f53"/>
              </a:rPr>
              <a:t>字符接口与</a:t>
            </a:r>
            <a:r>
              <a:rPr lang="en-US" altLang="zh-CN" sz="1400" dirty="0" err="1">
                <a:solidFill>
                  <a:schemeClr val="bg2">
                    <a:lumMod val="10000"/>
                  </a:schemeClr>
                </a:solidFill>
                <a:latin typeface="_5b8b_4f53"/>
              </a:rPr>
              <a:t>io_uring</a:t>
            </a:r>
            <a:r>
              <a:rPr lang="zh-CN" altLang="en-US" sz="1400" dirty="0">
                <a:solidFill>
                  <a:schemeClr val="bg2">
                    <a:lumMod val="10000"/>
                  </a:schemeClr>
                </a:solidFill>
                <a:latin typeface="_5b8b_4f53"/>
              </a:rPr>
              <a:t>相结合。并将此路径集成到各种用户空间库</a:t>
            </a:r>
            <a:r>
              <a:rPr lang="en-US" altLang="zh-CN" sz="1400" dirty="0">
                <a:solidFill>
                  <a:schemeClr val="bg2">
                    <a:lumMod val="10000"/>
                  </a:schemeClr>
                </a:solidFill>
                <a:latin typeface="_5b8b_4f53"/>
              </a:rPr>
              <a:t>/</a:t>
            </a:r>
            <a:r>
              <a:rPr lang="zh-CN" altLang="en-US" sz="1400" dirty="0">
                <a:solidFill>
                  <a:schemeClr val="bg2">
                    <a:lumMod val="10000"/>
                  </a:schemeClr>
                </a:solidFill>
                <a:latin typeface="_5b8b_4f53"/>
              </a:rPr>
              <a:t>工具，说明如何简化</a:t>
            </a:r>
            <a:r>
              <a:rPr lang="en-US" altLang="zh-CN" sz="1400" dirty="0">
                <a:solidFill>
                  <a:schemeClr val="bg2">
                    <a:lumMod val="10000"/>
                  </a:schemeClr>
                </a:solidFill>
                <a:latin typeface="_5b8b_4f53"/>
              </a:rPr>
              <a:t>FDP SSD</a:t>
            </a:r>
            <a:r>
              <a:rPr lang="zh-CN" altLang="en-US" sz="1400" dirty="0">
                <a:solidFill>
                  <a:schemeClr val="bg2">
                    <a:lumMod val="10000"/>
                  </a:schemeClr>
                </a:solidFill>
                <a:latin typeface="_5b8b_4f53"/>
              </a:rPr>
              <a:t>、端到端数据保护和计算存储的启用。还在</a:t>
            </a:r>
            <a:r>
              <a:rPr lang="en-US" altLang="zh-CN" sz="1400" dirty="0" err="1">
                <a:solidFill>
                  <a:schemeClr val="bg2">
                    <a:lumMod val="10000"/>
                  </a:schemeClr>
                </a:solidFill>
                <a:latin typeface="_5b8b_4f53"/>
              </a:rPr>
              <a:t>io_uring</a:t>
            </a:r>
            <a:r>
              <a:rPr lang="zh-CN" altLang="en-US" sz="1400" dirty="0">
                <a:solidFill>
                  <a:schemeClr val="bg2">
                    <a:lumMod val="10000"/>
                  </a:schemeClr>
                </a:solidFill>
                <a:latin typeface="_5b8b_4f53"/>
              </a:rPr>
              <a:t>中引入了</a:t>
            </a:r>
            <a:r>
              <a:rPr lang="en-US" altLang="zh-CN" sz="1400" dirty="0" err="1">
                <a:solidFill>
                  <a:schemeClr val="bg2">
                    <a:lumMod val="10000"/>
                  </a:schemeClr>
                </a:solidFill>
                <a:latin typeface="_5b8b_4f53"/>
              </a:rPr>
              <a:t>ioctl</a:t>
            </a:r>
            <a:r>
              <a:rPr lang="zh-CN" altLang="en-US" sz="1400" dirty="0">
                <a:solidFill>
                  <a:schemeClr val="bg2">
                    <a:lumMod val="10000"/>
                  </a:schemeClr>
                </a:solidFill>
                <a:latin typeface="_5b8b_4f53"/>
              </a:rPr>
              <a:t>的替代方案。</a:t>
            </a:r>
            <a:r>
              <a:rPr lang="en-US" altLang="zh-CN" sz="1400" dirty="0" err="1">
                <a:solidFill>
                  <a:schemeClr val="bg2">
                    <a:lumMod val="10000"/>
                  </a:schemeClr>
                </a:solidFill>
                <a:latin typeface="_5b8b_4f53"/>
              </a:rPr>
              <a:t>io_uring_command</a:t>
            </a:r>
            <a:r>
              <a:rPr lang="zh-CN" altLang="en-US" sz="1400" dirty="0">
                <a:solidFill>
                  <a:schemeClr val="bg2">
                    <a:lumMod val="10000"/>
                  </a:schemeClr>
                </a:solidFill>
                <a:latin typeface="_5b8b_4f53"/>
              </a:rPr>
              <a:t>基础设施确保</a:t>
            </a:r>
            <a:r>
              <a:rPr lang="en-US" altLang="zh-CN" sz="1400" dirty="0" err="1">
                <a:solidFill>
                  <a:schemeClr val="bg2">
                    <a:lumMod val="10000"/>
                  </a:schemeClr>
                </a:solidFill>
                <a:latin typeface="_5b8b_4f53"/>
              </a:rPr>
              <a:t>io_uring</a:t>
            </a:r>
            <a:r>
              <a:rPr lang="zh-CN" altLang="en-US" sz="1400" dirty="0">
                <a:solidFill>
                  <a:schemeClr val="bg2">
                    <a:lumMod val="10000"/>
                  </a:schemeClr>
                </a:solidFill>
                <a:latin typeface="_5b8b_4f53"/>
              </a:rPr>
              <a:t>功能不仅限于现有机制（即经典的读</a:t>
            </a:r>
            <a:r>
              <a:rPr lang="en-US" altLang="zh-CN" sz="1400" dirty="0">
                <a:solidFill>
                  <a:schemeClr val="bg2">
                    <a:lumMod val="10000"/>
                  </a:schemeClr>
                </a:solidFill>
                <a:latin typeface="_5b8b_4f53"/>
              </a:rPr>
              <a:t>/</a:t>
            </a:r>
            <a:r>
              <a:rPr lang="zh-CN" altLang="en-US" sz="1400" dirty="0">
                <a:solidFill>
                  <a:schemeClr val="bg2">
                    <a:lumMod val="10000"/>
                  </a:schemeClr>
                </a:solidFill>
                <a:latin typeface="_5b8b_4f53"/>
              </a:rPr>
              <a:t>写或其他已建立的系统调用），而且还可以应用于新的原语。</a:t>
            </a:r>
            <a:endParaRPr lang="en-US" altLang="zh-CN" sz="1400" dirty="0">
              <a:solidFill>
                <a:schemeClr val="bg2">
                  <a:lumMod val="10000"/>
                </a:schemeClr>
              </a:solidFill>
              <a:latin typeface="_5b8b_4f53"/>
            </a:endParaRPr>
          </a:p>
          <a:p>
            <a:pPr>
              <a:lnSpc>
                <a:spcPct val="150000"/>
              </a:lnSpc>
            </a:pPr>
            <a:endParaRPr lang="en-US" altLang="zh-CN" sz="1400" dirty="0">
              <a:solidFill>
                <a:schemeClr val="bg2">
                  <a:lumMod val="10000"/>
                </a:schemeClr>
              </a:solidFill>
              <a:latin typeface="_5b8b_4f53"/>
            </a:endParaRPr>
          </a:p>
          <a:p>
            <a:pPr>
              <a:lnSpc>
                <a:spcPct val="150000"/>
              </a:lnSpc>
            </a:pPr>
            <a:endParaRPr lang="zh-CN" altLang="en-US" sz="1400" dirty="0">
              <a:solidFill>
                <a:schemeClr val="bg2">
                  <a:lumMod val="10000"/>
                </a:schemeClr>
              </a:solidFill>
              <a:latin typeface="_5b8b_4f53"/>
            </a:endParaRPr>
          </a:p>
        </p:txBody>
      </p:sp>
      <p:sp>
        <p:nvSpPr>
          <p:cNvPr id="16" name="文本框 15">
            <a:extLst>
              <a:ext uri="{FF2B5EF4-FFF2-40B4-BE49-F238E27FC236}">
                <a16:creationId xmlns:a16="http://schemas.microsoft.com/office/drawing/2014/main" id="{E03CC002-47AF-4895-B355-C2B9789F895C}"/>
              </a:ext>
            </a:extLst>
          </p:cNvPr>
          <p:cNvSpPr txBox="1"/>
          <p:nvPr/>
        </p:nvSpPr>
        <p:spPr>
          <a:xfrm>
            <a:off x="385590" y="3904173"/>
            <a:ext cx="11266832" cy="1901354"/>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1600" dirty="0">
                <a:solidFill>
                  <a:srgbClr val="374151"/>
                </a:solidFill>
                <a:latin typeface="_5b8b_4f53"/>
              </a:rPr>
              <a:t>新的</a:t>
            </a:r>
            <a:r>
              <a:rPr lang="en-US" altLang="zh-CN" sz="1600" dirty="0" err="1">
                <a:solidFill>
                  <a:srgbClr val="374151"/>
                </a:solidFill>
                <a:latin typeface="_5b8b_4f53"/>
              </a:rPr>
              <a:t>NVMe</a:t>
            </a:r>
            <a:r>
              <a:rPr lang="zh-CN" altLang="en-US" sz="1600" dirty="0">
                <a:solidFill>
                  <a:srgbClr val="374151"/>
                </a:solidFill>
                <a:latin typeface="_5b8b_4f53"/>
              </a:rPr>
              <a:t>通过路径：开发了一种新的</a:t>
            </a:r>
            <a:r>
              <a:rPr lang="en-US" altLang="zh-CN" sz="1600" dirty="0" err="1">
                <a:solidFill>
                  <a:srgbClr val="374151"/>
                </a:solidFill>
                <a:latin typeface="_5b8b_4f53"/>
              </a:rPr>
              <a:t>NVMe</a:t>
            </a:r>
            <a:r>
              <a:rPr lang="en-US" altLang="zh-CN" sz="1600" dirty="0">
                <a:solidFill>
                  <a:srgbClr val="374151"/>
                </a:solidFill>
                <a:latin typeface="_5b8b_4f53"/>
              </a:rPr>
              <a:t> passthrough I/O</a:t>
            </a:r>
            <a:r>
              <a:rPr lang="zh-CN" altLang="en-US" sz="1600" dirty="0">
                <a:solidFill>
                  <a:srgbClr val="374151"/>
                </a:solidFill>
                <a:latin typeface="_5b8b_4f53"/>
              </a:rPr>
              <a:t>路径，与传统的块</a:t>
            </a:r>
            <a:r>
              <a:rPr lang="en-US" altLang="zh-CN" sz="1600" dirty="0">
                <a:solidFill>
                  <a:srgbClr val="374151"/>
                </a:solidFill>
                <a:latin typeface="_5b8b_4f53"/>
              </a:rPr>
              <a:t>I/O</a:t>
            </a:r>
            <a:r>
              <a:rPr lang="zh-CN" altLang="en-US" sz="1600" dirty="0">
                <a:solidFill>
                  <a:srgbClr val="374151"/>
                </a:solidFill>
                <a:latin typeface="_5b8b_4f53"/>
              </a:rPr>
              <a:t>路径相比，提供了更高的灵活性和效率。</a:t>
            </a:r>
          </a:p>
          <a:p>
            <a:pPr marL="285750" indent="-285750">
              <a:lnSpc>
                <a:spcPct val="150000"/>
              </a:lnSpc>
              <a:buFont typeface="Wingdings" panose="05000000000000000000" charset="0"/>
              <a:buChar char="q"/>
            </a:pPr>
            <a:r>
              <a:rPr lang="zh-CN" altLang="en-US" sz="1600" dirty="0">
                <a:solidFill>
                  <a:srgbClr val="374151"/>
                </a:solidFill>
                <a:latin typeface="_5b8b_4f53"/>
              </a:rPr>
              <a:t>引入</a:t>
            </a:r>
            <a:r>
              <a:rPr lang="en-US" altLang="zh-CN" sz="1600" dirty="0" err="1">
                <a:solidFill>
                  <a:srgbClr val="374151"/>
                </a:solidFill>
                <a:latin typeface="_5b8b_4f53"/>
              </a:rPr>
              <a:t>io_uring</a:t>
            </a:r>
            <a:r>
              <a:rPr lang="zh-CN" altLang="en-US" sz="1600" dirty="0">
                <a:solidFill>
                  <a:srgbClr val="374151"/>
                </a:solidFill>
                <a:latin typeface="_5b8b_4f53"/>
              </a:rPr>
              <a:t>命令：在</a:t>
            </a:r>
            <a:r>
              <a:rPr lang="en-US" altLang="zh-CN" sz="1600" dirty="0">
                <a:solidFill>
                  <a:srgbClr val="374151"/>
                </a:solidFill>
                <a:latin typeface="_5b8b_4f53"/>
              </a:rPr>
              <a:t>Linux</a:t>
            </a:r>
            <a:r>
              <a:rPr lang="zh-CN" altLang="en-US" sz="1600" dirty="0">
                <a:solidFill>
                  <a:srgbClr val="374151"/>
                </a:solidFill>
                <a:latin typeface="_5b8b_4f53"/>
              </a:rPr>
              <a:t>内核中实现了异步</a:t>
            </a:r>
            <a:r>
              <a:rPr lang="en-US" altLang="zh-CN" sz="1600" dirty="0">
                <a:solidFill>
                  <a:srgbClr val="374151"/>
                </a:solidFill>
                <a:latin typeface="_5b8b_4f53"/>
              </a:rPr>
              <a:t>IOCTL</a:t>
            </a:r>
            <a:r>
              <a:rPr lang="zh-CN" altLang="en-US" sz="1600" dirty="0">
                <a:solidFill>
                  <a:srgbClr val="374151"/>
                </a:solidFill>
                <a:latin typeface="_5b8b_4f53"/>
              </a:rPr>
              <a:t>的功能，详细介绍了其</a:t>
            </a:r>
            <a:r>
              <a:rPr lang="en-US" altLang="zh-CN" sz="1600" dirty="0">
                <a:solidFill>
                  <a:srgbClr val="374151"/>
                </a:solidFill>
                <a:latin typeface="_5b8b_4f53"/>
              </a:rPr>
              <a:t>API</a:t>
            </a:r>
            <a:r>
              <a:rPr lang="zh-CN" altLang="en-US" sz="1600" dirty="0">
                <a:solidFill>
                  <a:srgbClr val="374151"/>
                </a:solidFill>
                <a:latin typeface="_5b8b_4f53"/>
              </a:rPr>
              <a:t>和设计。</a:t>
            </a:r>
          </a:p>
          <a:p>
            <a:pPr marL="285750" indent="-285750">
              <a:lnSpc>
                <a:spcPct val="150000"/>
              </a:lnSpc>
              <a:buFont typeface="Wingdings" panose="05000000000000000000" charset="0"/>
              <a:buChar char="q"/>
            </a:pPr>
            <a:r>
              <a:rPr lang="zh-CN" altLang="en-US" sz="1600" dirty="0">
                <a:solidFill>
                  <a:srgbClr val="374151"/>
                </a:solidFill>
                <a:latin typeface="_5b8b_4f53"/>
              </a:rPr>
              <a:t>上游整合：成功将这一新路径上游到</a:t>
            </a:r>
            <a:r>
              <a:rPr lang="en-US" altLang="zh-CN" sz="1600" dirty="0">
                <a:solidFill>
                  <a:srgbClr val="374151"/>
                </a:solidFill>
                <a:latin typeface="_5b8b_4f53"/>
              </a:rPr>
              <a:t>Linux</a:t>
            </a:r>
            <a:r>
              <a:rPr lang="zh-CN" altLang="en-US" sz="1600" dirty="0">
                <a:solidFill>
                  <a:srgbClr val="374151"/>
                </a:solidFill>
                <a:latin typeface="_5b8b_4f53"/>
              </a:rPr>
              <a:t>内核，并将其整合到用户空间软件中，如</a:t>
            </a:r>
            <a:r>
              <a:rPr lang="en-US" altLang="zh-CN" sz="1600" dirty="0">
                <a:solidFill>
                  <a:srgbClr val="374151"/>
                </a:solidFill>
                <a:latin typeface="_5b8b_4f53"/>
              </a:rPr>
              <a:t>SPDK</a:t>
            </a:r>
            <a:r>
              <a:rPr lang="zh-CN" altLang="en-US" sz="1600" dirty="0">
                <a:solidFill>
                  <a:srgbClr val="374151"/>
                </a:solidFill>
                <a:latin typeface="_5b8b_4f53"/>
              </a:rPr>
              <a:t>、</a:t>
            </a:r>
            <a:r>
              <a:rPr lang="en-US" altLang="zh-CN" sz="1600" dirty="0" err="1">
                <a:solidFill>
                  <a:srgbClr val="374151"/>
                </a:solidFill>
                <a:latin typeface="_5b8b_4f53"/>
              </a:rPr>
              <a:t>xNVMe</a:t>
            </a:r>
            <a:r>
              <a:rPr lang="zh-CN" altLang="en-US" sz="1600" dirty="0">
                <a:solidFill>
                  <a:srgbClr val="374151"/>
                </a:solidFill>
                <a:latin typeface="_5b8b_4f53"/>
              </a:rPr>
              <a:t>、</a:t>
            </a:r>
            <a:r>
              <a:rPr lang="en-US" altLang="zh-CN" sz="1600" dirty="0" err="1">
                <a:solidFill>
                  <a:srgbClr val="374151"/>
                </a:solidFill>
                <a:latin typeface="_5b8b_4f53"/>
              </a:rPr>
              <a:t>liburing</a:t>
            </a:r>
            <a:r>
              <a:rPr lang="zh-CN" altLang="en-US" sz="1600" dirty="0">
                <a:solidFill>
                  <a:srgbClr val="374151"/>
                </a:solidFill>
                <a:latin typeface="_5b8b_4f53"/>
              </a:rPr>
              <a:t>、</a:t>
            </a:r>
            <a:r>
              <a:rPr lang="en-US" altLang="zh-CN" sz="1600" dirty="0" err="1">
                <a:solidFill>
                  <a:srgbClr val="374151"/>
                </a:solidFill>
                <a:latin typeface="_5b8b_4f53"/>
              </a:rPr>
              <a:t>fio</a:t>
            </a:r>
            <a:r>
              <a:rPr lang="zh-CN" altLang="en-US" sz="1600" dirty="0">
                <a:solidFill>
                  <a:srgbClr val="374151"/>
                </a:solidFill>
                <a:latin typeface="_5b8b_4f53"/>
              </a:rPr>
              <a:t>和</a:t>
            </a:r>
            <a:r>
              <a:rPr lang="en-US" altLang="zh-CN" sz="1600" dirty="0" err="1">
                <a:solidFill>
                  <a:srgbClr val="374151"/>
                </a:solidFill>
                <a:latin typeface="_5b8b_4f53"/>
              </a:rPr>
              <a:t>nvme</a:t>
            </a:r>
            <a:r>
              <a:rPr lang="en-US" altLang="zh-CN" sz="1600" dirty="0">
                <a:solidFill>
                  <a:srgbClr val="374151"/>
                </a:solidFill>
                <a:latin typeface="_5b8b_4f53"/>
              </a:rPr>
              <a:t>-cli</a:t>
            </a:r>
            <a:r>
              <a:rPr lang="zh-CN" altLang="en-US" sz="1600" dirty="0">
                <a:solidFill>
                  <a:srgbClr val="374151"/>
                </a:solidFill>
                <a:latin typeface="_5b8b_4f53"/>
              </a:rPr>
              <a:t>。</a:t>
            </a:r>
          </a:p>
          <a:p>
            <a:pPr marL="285750" indent="-285750">
              <a:lnSpc>
                <a:spcPct val="150000"/>
              </a:lnSpc>
              <a:buFont typeface="Wingdings" panose="05000000000000000000" charset="0"/>
              <a:buChar char="q"/>
            </a:pPr>
            <a:r>
              <a:rPr lang="zh-CN" altLang="en-US" sz="1600" dirty="0">
                <a:solidFill>
                  <a:srgbClr val="374151"/>
                </a:solidFill>
                <a:latin typeface="_5b8b_4f53"/>
              </a:rPr>
              <a:t>评估效率：通过实验结果展示，</a:t>
            </a:r>
            <a:r>
              <a:rPr lang="en-US" altLang="zh-CN" sz="1600" dirty="0">
                <a:solidFill>
                  <a:srgbClr val="374151"/>
                </a:solidFill>
                <a:latin typeface="_5b8b_4f53"/>
              </a:rPr>
              <a:t>FIO</a:t>
            </a:r>
            <a:r>
              <a:rPr lang="zh-CN" altLang="en-US" sz="1600" dirty="0">
                <a:solidFill>
                  <a:srgbClr val="374151"/>
                </a:solidFill>
                <a:latin typeface="_5b8b_4f53"/>
              </a:rPr>
              <a:t>峰值性能工作负载显示比块路径高出</a:t>
            </a:r>
            <a:r>
              <a:rPr lang="en-US" altLang="zh-CN" sz="1600" dirty="0">
                <a:solidFill>
                  <a:srgbClr val="374151"/>
                </a:solidFill>
                <a:latin typeface="_5b8b_4f53"/>
              </a:rPr>
              <a:t>16-40%</a:t>
            </a:r>
            <a:r>
              <a:rPr lang="zh-CN" altLang="en-US" sz="1600" dirty="0">
                <a:solidFill>
                  <a:srgbClr val="374151"/>
                </a:solidFill>
                <a:latin typeface="_5b8b_4f53"/>
              </a:rPr>
              <a:t>的</a:t>
            </a:r>
            <a:r>
              <a:rPr lang="en-US" altLang="zh-CN" sz="1600" dirty="0">
                <a:solidFill>
                  <a:srgbClr val="374151"/>
                </a:solidFill>
                <a:latin typeface="_5b8b_4f53"/>
              </a:rPr>
              <a:t>IOPS</a:t>
            </a:r>
            <a:r>
              <a:rPr lang="zh-CN" altLang="en-US" sz="1600" dirty="0">
                <a:solidFill>
                  <a:srgbClr val="374151"/>
                </a:solidFill>
                <a:latin typeface="_5b8b_4f53"/>
              </a:rPr>
              <a:t>，证明了</a:t>
            </a:r>
            <a:r>
              <a:rPr lang="en-US" altLang="zh-CN" sz="1600" dirty="0">
                <a:solidFill>
                  <a:srgbClr val="374151"/>
                </a:solidFill>
                <a:latin typeface="_5b8b_4f53"/>
              </a:rPr>
              <a:t>I/O </a:t>
            </a:r>
            <a:r>
              <a:rPr lang="en-US" altLang="zh-CN" sz="1600" dirty="0" err="1">
                <a:solidFill>
                  <a:srgbClr val="374151"/>
                </a:solidFill>
                <a:latin typeface="_5b8b_4f53"/>
              </a:rPr>
              <a:t>Passthru</a:t>
            </a:r>
            <a:r>
              <a:rPr lang="zh-CN" altLang="en-US" sz="1600" dirty="0">
                <a:solidFill>
                  <a:srgbClr val="374151"/>
                </a:solidFill>
                <a:latin typeface="_5b8b_4f53"/>
              </a:rPr>
              <a:t>的效率。</a:t>
            </a:r>
          </a:p>
          <a:p>
            <a:pPr>
              <a:lnSpc>
                <a:spcPct val="150000"/>
              </a:lnSpc>
            </a:pPr>
            <a:endParaRPr lang="en-US" altLang="zh-CN" sz="1600" dirty="0">
              <a:solidFill>
                <a:srgbClr val="374151"/>
              </a:solidFill>
              <a:latin typeface="_5b8b_4f53"/>
            </a:endParaRPr>
          </a:p>
        </p:txBody>
      </p:sp>
    </p:spTree>
    <p:extLst>
      <p:ext uri="{BB962C8B-B14F-4D97-AF65-F5344CB8AC3E}">
        <p14:creationId xmlns:p14="http://schemas.microsoft.com/office/powerpoint/2010/main" val="17452451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未来发展</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15" name="文本框 14">
            <a:extLst>
              <a:ext uri="{FF2B5EF4-FFF2-40B4-BE49-F238E27FC236}">
                <a16:creationId xmlns:a16="http://schemas.microsoft.com/office/drawing/2014/main" id="{A42DD39C-9468-4C42-1F98-C6F771CE0FF2}"/>
              </a:ext>
            </a:extLst>
          </p:cNvPr>
          <p:cNvSpPr txBox="1"/>
          <p:nvPr/>
        </p:nvSpPr>
        <p:spPr>
          <a:xfrm>
            <a:off x="396239" y="1357786"/>
            <a:ext cx="10618505" cy="4070602"/>
          </a:xfrm>
          <a:prstGeom prst="rect">
            <a:avLst/>
          </a:prstGeom>
          <a:noFill/>
        </p:spPr>
        <p:txBody>
          <a:bodyPr wrap="square">
            <a:spAutoFit/>
          </a:bodyPr>
          <a:lstStyle/>
          <a:p>
            <a:pPr indent="-285750" fontAlgn="base">
              <a:lnSpc>
                <a:spcPct val="150000"/>
              </a:lnSpc>
              <a:spcBef>
                <a:spcPct val="0"/>
              </a:spcBef>
              <a:spcAft>
                <a:spcPct val="0"/>
              </a:spcAft>
              <a:buFont typeface="Arial" panose="020B0604020202020204" pitchFamily="34" charset="0"/>
              <a:buChar char="•"/>
            </a:pPr>
            <a:r>
              <a:rPr lang="zh-CN" altLang="en-US" dirty="0">
                <a:solidFill>
                  <a:srgbClr val="374151"/>
                </a:solidFill>
                <a:latin typeface="_5b8b_4f53"/>
              </a:rPr>
              <a:t>全链路</a:t>
            </a:r>
            <a:r>
              <a:rPr lang="en-US" altLang="zh-CN" dirty="0">
                <a:solidFill>
                  <a:srgbClr val="374151"/>
                </a:solidFill>
                <a:latin typeface="_5b8b_4f53"/>
              </a:rPr>
              <a:t>GC</a:t>
            </a:r>
            <a:r>
              <a:rPr lang="zh-CN" altLang="en-US" dirty="0">
                <a:solidFill>
                  <a:srgbClr val="374151"/>
                </a:solidFill>
                <a:latin typeface="_5b8b_4f53"/>
              </a:rPr>
              <a:t>整合：在应用层面尤其在</a:t>
            </a:r>
            <a:r>
              <a:rPr lang="en-US" altLang="zh-CN" dirty="0">
                <a:solidFill>
                  <a:srgbClr val="374151"/>
                </a:solidFill>
                <a:latin typeface="_5b8b_4f53"/>
              </a:rPr>
              <a:t>KV</a:t>
            </a:r>
            <a:r>
              <a:rPr lang="zh-CN" altLang="en-US" dirty="0">
                <a:solidFill>
                  <a:srgbClr val="374151"/>
                </a:solidFill>
                <a:latin typeface="_5b8b_4f53"/>
              </a:rPr>
              <a:t>存储领域（</a:t>
            </a:r>
            <a:r>
              <a:rPr lang="en-US" altLang="zh-CN" dirty="0">
                <a:solidFill>
                  <a:srgbClr val="374151"/>
                </a:solidFill>
                <a:latin typeface="_5b8b_4f53"/>
              </a:rPr>
              <a:t>append</a:t>
            </a:r>
            <a:r>
              <a:rPr lang="zh-CN" altLang="en-US" dirty="0">
                <a:solidFill>
                  <a:srgbClr val="374151"/>
                </a:solidFill>
                <a:latin typeface="_5b8b_4f53"/>
              </a:rPr>
              <a:t>模式的数据存储引擎），基于已有的</a:t>
            </a:r>
            <a:r>
              <a:rPr lang="en-US" altLang="zh-CN" dirty="0" err="1">
                <a:solidFill>
                  <a:srgbClr val="374151"/>
                </a:solidFill>
                <a:latin typeface="_5b8b_4f53"/>
              </a:rPr>
              <a:t>RocksDB</a:t>
            </a:r>
            <a:r>
              <a:rPr lang="zh-CN" altLang="en-US" dirty="0">
                <a:solidFill>
                  <a:srgbClr val="374151"/>
                </a:solidFill>
                <a:latin typeface="_5b8b_4f53"/>
              </a:rPr>
              <a:t>的工程，实现终极目标：</a:t>
            </a:r>
            <a:r>
              <a:rPr lang="en-US" altLang="zh-CN" dirty="0">
                <a:solidFill>
                  <a:srgbClr val="374151"/>
                </a:solidFill>
                <a:latin typeface="_5b8b_4f53"/>
              </a:rPr>
              <a:t>LSM GC = SSD GC</a:t>
            </a:r>
          </a:p>
          <a:p>
            <a:pPr eaLnBrk="0" fontAlgn="base" hangingPunct="0">
              <a:lnSpc>
                <a:spcPct val="150000"/>
              </a:lnSpc>
              <a:spcBef>
                <a:spcPct val="0"/>
              </a:spcBef>
              <a:spcAft>
                <a:spcPct val="0"/>
              </a:spcAft>
            </a:pPr>
            <a:endParaRPr lang="en-US" altLang="zh-CN" sz="1600" b="0" i="0" dirty="0">
              <a:solidFill>
                <a:srgbClr val="191B1F"/>
              </a:solidFill>
              <a:effectLst/>
              <a:latin typeface="-apple-system"/>
            </a:endParaRPr>
          </a:p>
          <a:p>
            <a:pPr marL="285750" indent="-285750" eaLnBrk="0" fontAlgn="base" hangingPunct="0">
              <a:lnSpc>
                <a:spcPct val="150000"/>
              </a:lnSpc>
              <a:spcBef>
                <a:spcPct val="0"/>
              </a:spcBef>
              <a:spcAft>
                <a:spcPct val="0"/>
              </a:spcAft>
              <a:buFont typeface="Arial" panose="020B0604020202020204" pitchFamily="34" charset="0"/>
              <a:buChar char="•"/>
            </a:pPr>
            <a:endParaRPr lang="en-US" altLang="zh-CN" sz="1600" dirty="0">
              <a:solidFill>
                <a:srgbClr val="34495E"/>
              </a:solidFill>
              <a:latin typeface="Ubuntu" panose="020B0504030602030204" pitchFamily="34" charset="0"/>
            </a:endParaRPr>
          </a:p>
          <a:p>
            <a:pPr indent="-285750" fontAlgn="base">
              <a:lnSpc>
                <a:spcPct val="150000"/>
              </a:lnSpc>
              <a:spcBef>
                <a:spcPct val="0"/>
              </a:spcBef>
              <a:spcAft>
                <a:spcPct val="0"/>
              </a:spcAft>
              <a:buFont typeface="Arial" panose="020B0604020202020204" pitchFamily="34" charset="0"/>
              <a:buChar char="•"/>
            </a:pPr>
            <a:r>
              <a:rPr lang="zh-CN" altLang="en-US" dirty="0">
                <a:solidFill>
                  <a:srgbClr val="374151"/>
                </a:solidFill>
                <a:latin typeface="_5b8b_4f53"/>
              </a:rPr>
              <a:t>在系统级，到目前为止，很多创新性的尝试，无论是</a:t>
            </a:r>
            <a:r>
              <a:rPr lang="en-US" altLang="zh-CN" dirty="0">
                <a:solidFill>
                  <a:srgbClr val="374151"/>
                </a:solidFill>
                <a:latin typeface="_5b8b_4f53"/>
              </a:rPr>
              <a:t>OC-SSD</a:t>
            </a:r>
            <a:r>
              <a:rPr lang="zh-CN" altLang="en-US" dirty="0">
                <a:solidFill>
                  <a:srgbClr val="374151"/>
                </a:solidFill>
                <a:latin typeface="_5b8b_4f53"/>
              </a:rPr>
              <a:t>、</a:t>
            </a:r>
            <a:r>
              <a:rPr lang="en-US" altLang="zh-CN" dirty="0">
                <a:solidFill>
                  <a:srgbClr val="374151"/>
                </a:solidFill>
                <a:latin typeface="_5b8b_4f53"/>
              </a:rPr>
              <a:t>Stream-SSD</a:t>
            </a:r>
            <a:r>
              <a:rPr lang="zh-CN" altLang="en-US" dirty="0">
                <a:solidFill>
                  <a:srgbClr val="374151"/>
                </a:solidFill>
                <a:latin typeface="_5b8b_4f53"/>
              </a:rPr>
              <a:t>、</a:t>
            </a:r>
            <a:r>
              <a:rPr lang="en-US" altLang="zh-CN" dirty="0">
                <a:solidFill>
                  <a:srgbClr val="374151"/>
                </a:solidFill>
                <a:latin typeface="_5b8b_4f53"/>
              </a:rPr>
              <a:t>ZNS</a:t>
            </a:r>
            <a:r>
              <a:rPr lang="zh-CN" altLang="en-US" dirty="0">
                <a:solidFill>
                  <a:srgbClr val="374151"/>
                </a:solidFill>
                <a:latin typeface="_5b8b_4f53"/>
              </a:rPr>
              <a:t>、近存计算等技术，工程师都希望尽可能少更改现有应用， 以简单直接的方式部署进而，达到更好的性能。</a:t>
            </a:r>
            <a:endParaRPr lang="en-US" altLang="zh-CN" dirty="0">
              <a:solidFill>
                <a:srgbClr val="374151"/>
              </a:solidFill>
              <a:latin typeface="_5b8b_4f53"/>
            </a:endParaRPr>
          </a:p>
          <a:p>
            <a:pPr indent="-285750" fontAlgn="base">
              <a:lnSpc>
                <a:spcPct val="150000"/>
              </a:lnSpc>
              <a:spcBef>
                <a:spcPct val="0"/>
              </a:spcBef>
              <a:spcAft>
                <a:spcPct val="0"/>
              </a:spcAft>
              <a:buFont typeface="Arial" panose="020B0604020202020204" pitchFamily="34" charset="0"/>
              <a:buChar char="•"/>
            </a:pPr>
            <a:endParaRPr lang="en-US" altLang="zh-CN" dirty="0">
              <a:solidFill>
                <a:srgbClr val="374151"/>
              </a:solidFill>
              <a:latin typeface="_5b8b_4f53"/>
            </a:endParaRPr>
          </a:p>
          <a:p>
            <a:pPr fontAlgn="base">
              <a:lnSpc>
                <a:spcPct val="150000"/>
              </a:lnSpc>
              <a:spcBef>
                <a:spcPct val="0"/>
              </a:spcBef>
              <a:spcAft>
                <a:spcPct val="0"/>
              </a:spcAft>
            </a:pPr>
            <a:endParaRPr lang="en-US" altLang="zh-CN" dirty="0">
              <a:solidFill>
                <a:srgbClr val="374151"/>
              </a:solidFill>
              <a:latin typeface="_5b8b_4f53"/>
            </a:endParaRPr>
          </a:p>
          <a:p>
            <a:pPr marL="285750" indent="-285750" fontAlgn="base">
              <a:lnSpc>
                <a:spcPct val="150000"/>
              </a:lnSpc>
              <a:spcBef>
                <a:spcPct val="0"/>
              </a:spcBef>
              <a:spcAft>
                <a:spcPct val="0"/>
              </a:spcAft>
              <a:buFont typeface="Arial" panose="020B0604020202020204" pitchFamily="34" charset="0"/>
              <a:buChar char="•"/>
            </a:pPr>
            <a:r>
              <a:rPr lang="zh-CN" altLang="en-US" dirty="0">
                <a:solidFill>
                  <a:srgbClr val="374151"/>
                </a:solidFill>
                <a:latin typeface="_5b8b_4f53"/>
              </a:rPr>
              <a:t>硬件级优化：例如，</a:t>
            </a:r>
            <a:r>
              <a:rPr lang="en-US" altLang="zh-CN" dirty="0">
                <a:solidFill>
                  <a:srgbClr val="374151"/>
                </a:solidFill>
                <a:latin typeface="_5b8b_4f53"/>
              </a:rPr>
              <a:t>Zone</a:t>
            </a:r>
            <a:r>
              <a:rPr lang="zh-CN" altLang="en-US" dirty="0">
                <a:solidFill>
                  <a:srgbClr val="374151"/>
                </a:solidFill>
                <a:latin typeface="_5b8b_4f53"/>
              </a:rPr>
              <a:t> </a:t>
            </a:r>
            <a:r>
              <a:rPr lang="en-US" altLang="zh-CN" dirty="0">
                <a:solidFill>
                  <a:srgbClr val="374151"/>
                </a:solidFill>
                <a:latin typeface="_5b8b_4f53"/>
              </a:rPr>
              <a:t>size</a:t>
            </a:r>
            <a:r>
              <a:rPr lang="zh-CN" altLang="en-US" dirty="0">
                <a:solidFill>
                  <a:srgbClr val="374151"/>
                </a:solidFill>
                <a:latin typeface="_5b8b_4f53"/>
              </a:rPr>
              <a:t>的进一步讨论：</a:t>
            </a:r>
            <a:r>
              <a:rPr lang="en-US" altLang="zh-CN" dirty="0">
                <a:solidFill>
                  <a:srgbClr val="374151"/>
                </a:solidFill>
                <a:latin typeface="_5b8b_4f53"/>
              </a:rPr>
              <a:t>Small zone</a:t>
            </a:r>
            <a:r>
              <a:rPr lang="zh-CN" altLang="en-US" dirty="0">
                <a:solidFill>
                  <a:srgbClr val="374151"/>
                </a:solidFill>
                <a:latin typeface="_5b8b_4f53"/>
              </a:rPr>
              <a:t>，例如三星选定的</a:t>
            </a:r>
            <a:r>
              <a:rPr lang="en-US" altLang="zh-CN" dirty="0">
                <a:solidFill>
                  <a:srgbClr val="374151"/>
                </a:solidFill>
                <a:latin typeface="_5b8b_4f53"/>
              </a:rPr>
              <a:t>96MB</a:t>
            </a:r>
            <a:r>
              <a:rPr lang="zh-CN" altLang="en-US" dirty="0">
                <a:solidFill>
                  <a:srgbClr val="374151"/>
                </a:solidFill>
                <a:latin typeface="_5b8b_4f53"/>
              </a:rPr>
              <a:t>。</a:t>
            </a:r>
            <a:endParaRPr lang="en-US" altLang="zh-CN" dirty="0">
              <a:solidFill>
                <a:srgbClr val="374151"/>
              </a:solidFill>
              <a:latin typeface="_5b8b_4f53"/>
            </a:endParaRPr>
          </a:p>
          <a:p>
            <a:pPr marL="285750" indent="-285750" eaLnBrk="0" fontAlgn="base" hangingPunct="0">
              <a:lnSpc>
                <a:spcPct val="150000"/>
              </a:lnSpc>
              <a:spcBef>
                <a:spcPct val="0"/>
              </a:spcBef>
              <a:spcAft>
                <a:spcPct val="0"/>
              </a:spcAft>
              <a:buFont typeface="Arial" panose="020B0604020202020204" pitchFamily="34" charset="0"/>
              <a:buChar char="•"/>
            </a:pPr>
            <a:endParaRPr lang="en-US" altLang="zh-CN" sz="1600" dirty="0">
              <a:solidFill>
                <a:srgbClr val="34495E"/>
              </a:solidFill>
              <a:latin typeface="Ubuntu" panose="020B0504030602030204" pitchFamily="34" charset="0"/>
            </a:endParaRPr>
          </a:p>
        </p:txBody>
      </p:sp>
    </p:spTree>
    <p:extLst>
      <p:ext uri="{BB962C8B-B14F-4D97-AF65-F5344CB8AC3E}">
        <p14:creationId xmlns:p14="http://schemas.microsoft.com/office/powerpoint/2010/main" val="81360693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6126" y="324000"/>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1.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高效、统一的设备封装层</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Fußzeilenplatzhalter 4"/>
          <p:cNvSpPr>
            <a:spLocks noGrp="1"/>
          </p:cNvSpPr>
          <p:nvPr>
            <p:ph type="ftr" sz="quarter" idx="11"/>
          </p:nvPr>
        </p:nvSpPr>
        <p:spPr>
          <a:xfrm>
            <a:off x="4095916" y="6553437"/>
            <a:ext cx="4520431" cy="273844"/>
          </a:xfrm>
        </p:spPr>
        <p:txBody>
          <a:bodyPr/>
          <a:lstStyle/>
          <a:p>
            <a:pPr algn="ctr"/>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31B23CE1-1ECC-2A85-FC04-A5828C1329D6}"/>
              </a:ext>
            </a:extLst>
          </p:cNvPr>
          <p:cNvSpPr txBox="1"/>
          <p:nvPr/>
        </p:nvSpPr>
        <p:spPr>
          <a:xfrm>
            <a:off x="446812" y="1512307"/>
            <a:ext cx="11114924" cy="793359"/>
          </a:xfrm>
          <a:prstGeom prst="rect">
            <a:avLst/>
          </a:prstGeom>
          <a:noFill/>
        </p:spPr>
        <p:txBody>
          <a:bodyPr wrap="square" rtlCol="0">
            <a:spAutoFit/>
          </a:bodyPr>
          <a:lstStyle/>
          <a:p>
            <a:pPr>
              <a:lnSpc>
                <a:spcPct val="150000"/>
              </a:lnSpc>
            </a:pPr>
            <a:r>
              <a:rPr lang="zh-CN" altLang="en-US" sz="1600" dirty="0">
                <a:solidFill>
                  <a:srgbClr val="374151"/>
                </a:solidFill>
                <a:latin typeface="_5b8b_4f53"/>
              </a:rPr>
              <a:t>如今，</a:t>
            </a:r>
            <a:r>
              <a:rPr lang="en-US" altLang="zh-CN" sz="1600" dirty="0">
                <a:solidFill>
                  <a:srgbClr val="374151"/>
                </a:solidFill>
                <a:latin typeface="_5b8b_4f53"/>
              </a:rPr>
              <a:t>SSD</a:t>
            </a:r>
            <a:r>
              <a:rPr lang="zh-CN" altLang="en-US" sz="1600" dirty="0">
                <a:solidFill>
                  <a:srgbClr val="374151"/>
                </a:solidFill>
                <a:latin typeface="_5b8b_4f53"/>
              </a:rPr>
              <a:t>的发展逐渐步入瓶颈。各个公司都在尝试提出创新性的解决方案，导致本就复杂的</a:t>
            </a:r>
            <a:r>
              <a:rPr lang="en-US" altLang="zh-CN" sz="1600" dirty="0">
                <a:solidFill>
                  <a:srgbClr val="374151"/>
                </a:solidFill>
                <a:latin typeface="_5b8b_4f53"/>
              </a:rPr>
              <a:t>I/O</a:t>
            </a:r>
            <a:r>
              <a:rPr lang="zh-CN" altLang="en-US" sz="1600" dirty="0">
                <a:solidFill>
                  <a:srgbClr val="374151"/>
                </a:solidFill>
                <a:latin typeface="_5b8b_4f53"/>
              </a:rPr>
              <a:t>栈更加混乱，选择众多。然而，作为数据库开发者，想要转换、尝试其他底层方案的成本过高，</a:t>
            </a:r>
          </a:p>
        </p:txBody>
      </p:sp>
      <p:sp>
        <p:nvSpPr>
          <p:cNvPr id="15" name="文本框 14">
            <a:extLst>
              <a:ext uri="{FF2B5EF4-FFF2-40B4-BE49-F238E27FC236}">
                <a16:creationId xmlns:a16="http://schemas.microsoft.com/office/drawing/2014/main" id="{CA1C063A-75CC-4C11-9CE5-632E53D9ABA1}"/>
              </a:ext>
            </a:extLst>
          </p:cNvPr>
          <p:cNvSpPr txBox="1"/>
          <p:nvPr/>
        </p:nvSpPr>
        <p:spPr>
          <a:xfrm>
            <a:off x="446812" y="2603540"/>
            <a:ext cx="9983547" cy="2640018"/>
          </a:xfrm>
          <a:prstGeom prst="rect">
            <a:avLst/>
          </a:prstGeom>
          <a:noFill/>
        </p:spPr>
        <p:txBody>
          <a:bodyPr wrap="square">
            <a:spAutoFit/>
          </a:bodyPr>
          <a:lstStyle/>
          <a:p>
            <a:pPr>
              <a:lnSpc>
                <a:spcPct val="150000"/>
              </a:lnSpc>
            </a:pPr>
            <a:r>
              <a:rPr lang="zh-CN" altLang="en-US" sz="1600" dirty="0">
                <a:solidFill>
                  <a:srgbClr val="374151"/>
                </a:solidFill>
                <a:latin typeface="_5b8b_4f53"/>
              </a:rPr>
              <a:t>在</a:t>
            </a:r>
            <a:r>
              <a:rPr lang="en-US" altLang="zh-CN" sz="1600" dirty="0">
                <a:solidFill>
                  <a:srgbClr val="374151"/>
                </a:solidFill>
                <a:latin typeface="_5b8b_4f53"/>
              </a:rPr>
              <a:t>I/O</a:t>
            </a:r>
            <a:r>
              <a:rPr lang="zh-CN" altLang="en-US" sz="1600" dirty="0">
                <a:solidFill>
                  <a:srgbClr val="374151"/>
                </a:solidFill>
                <a:latin typeface="_5b8b_4f53"/>
              </a:rPr>
              <a:t>栈中，我们希望能有一个通用的存储设备的抽象层</a:t>
            </a:r>
            <a:r>
              <a:rPr lang="en-US" altLang="zh-CN" sz="1600" dirty="0">
                <a:solidFill>
                  <a:srgbClr val="374151"/>
                </a:solidFill>
                <a:latin typeface="_5b8b_4f53"/>
              </a:rPr>
              <a:t>( for all non-block I/O )</a:t>
            </a:r>
            <a:r>
              <a:rPr lang="zh-CN" altLang="en-US" sz="1600" dirty="0">
                <a:solidFill>
                  <a:srgbClr val="374151"/>
                </a:solidFill>
                <a:latin typeface="_5b8b_4f53"/>
              </a:rPr>
              <a:t>：</a:t>
            </a:r>
            <a:r>
              <a:rPr lang="en-US" altLang="zh-CN" sz="1600" dirty="0">
                <a:solidFill>
                  <a:srgbClr val="374151"/>
                </a:solidFill>
                <a:latin typeface="_5b8b_4f53"/>
              </a:rPr>
              <a:t> </a:t>
            </a:r>
            <a:r>
              <a:rPr lang="zh-CN" altLang="en-US" sz="1600" dirty="0">
                <a:solidFill>
                  <a:srgbClr val="374151"/>
                </a:solidFill>
                <a:latin typeface="_5b8b_4f53"/>
              </a:rPr>
              <a:t>为存储设备封装出一套统一的抽象接口，并且兼容现有的所有应用。</a:t>
            </a:r>
            <a:endParaRPr lang="en-US" altLang="zh-CN" sz="1600" dirty="0">
              <a:solidFill>
                <a:srgbClr val="374151"/>
              </a:solidFill>
              <a:latin typeface="_5b8b_4f53"/>
            </a:endParaRPr>
          </a:p>
          <a:p>
            <a:pPr>
              <a:lnSpc>
                <a:spcPct val="150000"/>
              </a:lnSpc>
            </a:pPr>
            <a:r>
              <a:rPr lang="zh-CN" altLang="en-US" sz="1600" dirty="0">
                <a:solidFill>
                  <a:srgbClr val="374151"/>
                </a:solidFill>
                <a:latin typeface="_5b8b_4f53"/>
              </a:rPr>
              <a:t>理想情况下，这个接口对下可以很容易地适配：</a:t>
            </a:r>
            <a:r>
              <a:rPr lang="en-US" altLang="zh-CN" sz="1600" dirty="0">
                <a:solidFill>
                  <a:srgbClr val="374151"/>
                </a:solidFill>
                <a:latin typeface="_5b8b_4f53"/>
              </a:rPr>
              <a:t>ZNS</a:t>
            </a:r>
            <a:r>
              <a:rPr lang="zh-CN" altLang="en-US" sz="1600" dirty="0">
                <a:solidFill>
                  <a:srgbClr val="374151"/>
                </a:solidFill>
                <a:latin typeface="_5b8b_4f53"/>
              </a:rPr>
              <a:t>，</a:t>
            </a:r>
            <a:r>
              <a:rPr lang="en-US" altLang="zh-CN" sz="1600" dirty="0">
                <a:solidFill>
                  <a:srgbClr val="374151"/>
                </a:solidFill>
                <a:latin typeface="_5b8b_4f53"/>
              </a:rPr>
              <a:t> Optane SSD </a:t>
            </a:r>
            <a:r>
              <a:rPr lang="zh-CN" altLang="en-US" sz="1600" dirty="0">
                <a:solidFill>
                  <a:srgbClr val="374151"/>
                </a:solidFill>
                <a:latin typeface="_5b8b_4f53"/>
              </a:rPr>
              <a:t>，</a:t>
            </a:r>
            <a:r>
              <a:rPr lang="en-US" altLang="zh-CN" sz="1600" dirty="0">
                <a:solidFill>
                  <a:srgbClr val="374151"/>
                </a:solidFill>
                <a:latin typeface="_5b8b_4f53"/>
              </a:rPr>
              <a:t>TLC/QLC SSD …  </a:t>
            </a:r>
            <a:r>
              <a:rPr lang="zh-CN" altLang="en-US" sz="1600" dirty="0">
                <a:solidFill>
                  <a:srgbClr val="374151"/>
                </a:solidFill>
                <a:latin typeface="_5b8b_4f53"/>
              </a:rPr>
              <a:t>；对上，在功能上可以区分不同的负载模式，如：持久化 </a:t>
            </a:r>
            <a:r>
              <a:rPr lang="en-US" altLang="zh-CN" sz="1600" dirty="0">
                <a:solidFill>
                  <a:srgbClr val="374151"/>
                </a:solidFill>
                <a:latin typeface="_5b8b_4f53"/>
              </a:rPr>
              <a:t>or Cache</a:t>
            </a:r>
            <a:r>
              <a:rPr lang="zh-CN" altLang="en-US" sz="1600" dirty="0">
                <a:solidFill>
                  <a:srgbClr val="374151"/>
                </a:solidFill>
                <a:latin typeface="_5b8b_4f53"/>
              </a:rPr>
              <a:t>？写多 </a:t>
            </a:r>
            <a:r>
              <a:rPr lang="en-US" altLang="zh-CN" sz="1600" dirty="0">
                <a:solidFill>
                  <a:srgbClr val="374151"/>
                </a:solidFill>
                <a:latin typeface="_5b8b_4f53"/>
              </a:rPr>
              <a:t>or </a:t>
            </a:r>
            <a:r>
              <a:rPr lang="zh-CN" altLang="en-US" sz="1600" dirty="0">
                <a:solidFill>
                  <a:srgbClr val="374151"/>
                </a:solidFill>
                <a:latin typeface="_5b8b_4f53"/>
              </a:rPr>
              <a:t>读多？大文件</a:t>
            </a:r>
            <a:r>
              <a:rPr lang="en-US" altLang="zh-CN" sz="1600" dirty="0">
                <a:solidFill>
                  <a:srgbClr val="374151"/>
                </a:solidFill>
                <a:latin typeface="_5b8b_4f53"/>
              </a:rPr>
              <a:t> or </a:t>
            </a:r>
            <a:r>
              <a:rPr lang="zh-CN" altLang="en-US" sz="1600" dirty="0">
                <a:solidFill>
                  <a:srgbClr val="374151"/>
                </a:solidFill>
                <a:latin typeface="_5b8b_4f53"/>
              </a:rPr>
              <a:t>小对象？</a:t>
            </a:r>
            <a:endParaRPr lang="en-US" altLang="zh-CN" sz="1600" dirty="0">
              <a:solidFill>
                <a:srgbClr val="374151"/>
              </a:solidFill>
              <a:latin typeface="_5b8b_4f53"/>
            </a:endParaRPr>
          </a:p>
          <a:p>
            <a:pPr>
              <a:lnSpc>
                <a:spcPct val="150000"/>
              </a:lnSpc>
            </a:pPr>
            <a:endParaRPr lang="en-US" altLang="zh-CN" sz="1600" dirty="0">
              <a:solidFill>
                <a:srgbClr val="374151"/>
              </a:solidFill>
              <a:latin typeface="_5b8b_4f53"/>
            </a:endParaRPr>
          </a:p>
          <a:p>
            <a:pPr>
              <a:lnSpc>
                <a:spcPct val="150000"/>
              </a:lnSpc>
            </a:pPr>
            <a:r>
              <a:rPr lang="zh-CN" altLang="en-US" sz="1600" dirty="0">
                <a:solidFill>
                  <a:srgbClr val="374151"/>
                </a:solidFill>
                <a:latin typeface="_5b8b_4f53"/>
              </a:rPr>
              <a:t>具体实现上，能够以独立中间件而不是像</a:t>
            </a:r>
            <a:r>
              <a:rPr lang="en-US" altLang="zh-CN" sz="1600" dirty="0" err="1">
                <a:solidFill>
                  <a:srgbClr val="374151"/>
                </a:solidFill>
                <a:latin typeface="_5b8b_4f53"/>
              </a:rPr>
              <a:t>ZenFS</a:t>
            </a:r>
            <a:r>
              <a:rPr lang="zh-CN" altLang="en-US" sz="1600" dirty="0">
                <a:solidFill>
                  <a:srgbClr val="374151"/>
                </a:solidFill>
                <a:latin typeface="_5b8b_4f53"/>
              </a:rPr>
              <a:t>这样的插件来适配，或者是集成在某一个现有的常用文件系统中。</a:t>
            </a:r>
            <a:endParaRPr lang="en-US" altLang="zh-CN" sz="1600" dirty="0">
              <a:solidFill>
                <a:srgbClr val="374151"/>
              </a:solidFill>
              <a:latin typeface="_5b8b_4f53"/>
            </a:endParaRPr>
          </a:p>
        </p:txBody>
      </p:sp>
    </p:spTree>
    <p:extLst>
      <p:ext uri="{BB962C8B-B14F-4D97-AF65-F5344CB8AC3E}">
        <p14:creationId xmlns:p14="http://schemas.microsoft.com/office/powerpoint/2010/main" val="39343403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7700" y="324000"/>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 ZNS  as  Cache</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Fußzeilenplatzhalter 4"/>
          <p:cNvSpPr>
            <a:spLocks noGrp="1"/>
          </p:cNvSpPr>
          <p:nvPr>
            <p:ph type="ftr" sz="quarter" idx="11"/>
          </p:nvPr>
        </p:nvSpPr>
        <p:spPr>
          <a:xfrm>
            <a:off x="4095916" y="6553437"/>
            <a:ext cx="4520431" cy="273844"/>
          </a:xfrm>
        </p:spPr>
        <p:txBody>
          <a:bodyPr/>
          <a:lstStyle/>
          <a:p>
            <a:pPr algn="ctr"/>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31B23CE1-1ECC-2A85-FC04-A5828C1329D6}"/>
              </a:ext>
            </a:extLst>
          </p:cNvPr>
          <p:cNvSpPr txBox="1"/>
          <p:nvPr/>
        </p:nvSpPr>
        <p:spPr>
          <a:xfrm>
            <a:off x="385589" y="2804537"/>
            <a:ext cx="6798981" cy="2833724"/>
          </a:xfrm>
          <a:prstGeom prst="rect">
            <a:avLst/>
          </a:prstGeom>
          <a:noFill/>
        </p:spPr>
        <p:txBody>
          <a:bodyPr wrap="square" rtlCol="0">
            <a:spAutoFit/>
          </a:bodyPr>
          <a:lstStyle/>
          <a:p>
            <a:pPr>
              <a:lnSpc>
                <a:spcPct val="150000"/>
              </a:lnSpc>
            </a:pPr>
            <a:r>
              <a:rPr lang="en-US" altLang="zh-CN" sz="1200" b="0" i="0" dirty="0" err="1">
                <a:solidFill>
                  <a:srgbClr val="0D0D0D"/>
                </a:solidFill>
                <a:effectLst/>
                <a:latin typeface="Söhne"/>
              </a:rPr>
              <a:t>Cachelib</a:t>
            </a:r>
            <a:r>
              <a:rPr lang="en-US" altLang="zh-CN" sz="1200" b="0" i="0" dirty="0">
                <a:solidFill>
                  <a:srgbClr val="0D0D0D"/>
                </a:solidFill>
                <a:effectLst/>
                <a:latin typeface="Söhne"/>
              </a:rPr>
              <a:t> Navy </a:t>
            </a:r>
            <a:r>
              <a:rPr lang="zh-CN" altLang="en-US" sz="1200" b="0" i="0" dirty="0">
                <a:solidFill>
                  <a:srgbClr val="0D0D0D"/>
                </a:solidFill>
                <a:effectLst/>
                <a:latin typeface="Söhne"/>
              </a:rPr>
              <a:t>是 </a:t>
            </a:r>
            <a:r>
              <a:rPr lang="en-US" altLang="zh-CN" sz="1200" b="0" i="0" dirty="0">
                <a:solidFill>
                  <a:srgbClr val="0D0D0D"/>
                </a:solidFill>
                <a:effectLst/>
                <a:latin typeface="Söhne"/>
              </a:rPr>
              <a:t>Meta (</a:t>
            </a:r>
            <a:r>
              <a:rPr lang="zh-CN" altLang="en-US" sz="1200" b="0" i="0" dirty="0">
                <a:solidFill>
                  <a:srgbClr val="0D0D0D"/>
                </a:solidFill>
                <a:effectLst/>
                <a:latin typeface="Söhne"/>
              </a:rPr>
              <a:t>原</a:t>
            </a:r>
            <a:r>
              <a:rPr lang="en-US" altLang="zh-CN" sz="1200" b="0" i="0" dirty="0">
                <a:solidFill>
                  <a:srgbClr val="0D0D0D"/>
                </a:solidFill>
                <a:effectLst/>
                <a:latin typeface="Söhne"/>
              </a:rPr>
              <a:t>Facebook) </a:t>
            </a:r>
            <a:r>
              <a:rPr lang="zh-CN" altLang="en-US" sz="1200" b="0" i="0" dirty="0">
                <a:solidFill>
                  <a:srgbClr val="0D0D0D"/>
                </a:solidFill>
                <a:effectLst/>
                <a:latin typeface="Söhne"/>
              </a:rPr>
              <a:t>开发的 </a:t>
            </a:r>
            <a:r>
              <a:rPr lang="en-US" altLang="zh-CN" sz="1200" b="0" i="0" dirty="0" err="1">
                <a:solidFill>
                  <a:srgbClr val="0D0D0D"/>
                </a:solidFill>
                <a:effectLst/>
                <a:latin typeface="Söhne"/>
              </a:rPr>
              <a:t>Cachelib</a:t>
            </a:r>
            <a:r>
              <a:rPr lang="en-US" altLang="zh-CN" sz="1200" b="0" i="0" dirty="0">
                <a:solidFill>
                  <a:srgbClr val="0D0D0D"/>
                </a:solidFill>
                <a:effectLst/>
                <a:latin typeface="Söhne"/>
              </a:rPr>
              <a:t> </a:t>
            </a:r>
            <a:r>
              <a:rPr lang="zh-CN" altLang="en-US" sz="1200" b="0" i="0" dirty="0">
                <a:solidFill>
                  <a:srgbClr val="0D0D0D"/>
                </a:solidFill>
                <a:effectLst/>
                <a:latin typeface="Söhne"/>
              </a:rPr>
              <a:t>的一个组件，专为同时处理小型和大型对象的缓存场景设计。</a:t>
            </a:r>
            <a:r>
              <a:rPr lang="en-US" altLang="zh-CN" sz="1200" b="0" i="0" dirty="0">
                <a:solidFill>
                  <a:srgbClr val="0D0D0D"/>
                </a:solidFill>
                <a:effectLst/>
                <a:latin typeface="Söhne"/>
              </a:rPr>
              <a:t>Navy </a:t>
            </a:r>
            <a:r>
              <a:rPr lang="zh-CN" altLang="en-US" sz="1200" b="0" i="0" dirty="0">
                <a:solidFill>
                  <a:srgbClr val="0D0D0D"/>
                </a:solidFill>
                <a:effectLst/>
                <a:latin typeface="Söhne"/>
              </a:rPr>
              <a:t>的主要目的是提高大容量存储设备（如</a:t>
            </a:r>
            <a:r>
              <a:rPr lang="en-US" altLang="zh-CN" sz="1200" b="0" i="0" dirty="0">
                <a:solidFill>
                  <a:srgbClr val="0D0D0D"/>
                </a:solidFill>
                <a:effectLst/>
                <a:latin typeface="Söhne"/>
              </a:rPr>
              <a:t>SSD</a:t>
            </a:r>
            <a:r>
              <a:rPr lang="zh-CN" altLang="en-US" sz="1200" b="0" i="0" dirty="0">
                <a:solidFill>
                  <a:srgbClr val="0D0D0D"/>
                </a:solidFill>
                <a:effectLst/>
                <a:latin typeface="Söhne"/>
              </a:rPr>
              <a:t>）的使用效率和性能，尤其是在同时处理大小不一的对象时。</a:t>
            </a:r>
            <a:endParaRPr lang="en-US" altLang="zh-CN" sz="1200" b="0" i="0" dirty="0">
              <a:solidFill>
                <a:srgbClr val="0D0D0D"/>
              </a:solidFill>
              <a:effectLst/>
              <a:latin typeface="Söhne"/>
            </a:endParaRPr>
          </a:p>
          <a:p>
            <a:pPr>
              <a:lnSpc>
                <a:spcPct val="150000"/>
              </a:lnSpc>
            </a:pPr>
            <a:r>
              <a:rPr lang="zh-CN" altLang="en-US" sz="1200" b="1" dirty="0">
                <a:solidFill>
                  <a:srgbClr val="374151"/>
                </a:solidFill>
                <a:latin typeface="_5b8b_4f53"/>
              </a:rPr>
              <a:t>小对象：</a:t>
            </a:r>
          </a:p>
          <a:p>
            <a:pPr>
              <a:lnSpc>
                <a:spcPct val="150000"/>
              </a:lnSpc>
            </a:pPr>
            <a:r>
              <a:rPr lang="en-US" altLang="zh-CN" sz="1200" dirty="0">
                <a:solidFill>
                  <a:srgbClr val="374151"/>
                </a:solidFill>
                <a:latin typeface="_5b8b_4f53"/>
              </a:rPr>
              <a:t>Navy </a:t>
            </a:r>
            <a:r>
              <a:rPr lang="zh-CN" altLang="en-US" sz="1200" dirty="0">
                <a:solidFill>
                  <a:srgbClr val="374151"/>
                </a:solidFill>
                <a:latin typeface="_5b8b_4f53"/>
              </a:rPr>
              <a:t>设计用于处理数千字节（</a:t>
            </a:r>
            <a:r>
              <a:rPr lang="en-US" altLang="zh-CN" sz="1200" dirty="0">
                <a:solidFill>
                  <a:srgbClr val="374151"/>
                </a:solidFill>
                <a:latin typeface="_5b8b_4f53"/>
              </a:rPr>
              <a:t>KB</a:t>
            </a:r>
            <a:r>
              <a:rPr lang="zh-CN" altLang="en-US" sz="1200" dirty="0">
                <a:solidFill>
                  <a:srgbClr val="374151"/>
                </a:solidFill>
                <a:latin typeface="_5b8b_4f53"/>
              </a:rPr>
              <a:t>级别）以下的对象。</a:t>
            </a:r>
          </a:p>
          <a:p>
            <a:pPr>
              <a:lnSpc>
                <a:spcPct val="150000"/>
              </a:lnSpc>
            </a:pPr>
            <a:r>
              <a:rPr lang="zh-CN" altLang="en-US" sz="1200" dirty="0">
                <a:solidFill>
                  <a:srgbClr val="374151"/>
                </a:solidFill>
                <a:latin typeface="_5b8b_4f53"/>
              </a:rPr>
              <a:t>例如，在社交网络中，用户的个人信息、状态更新或小的图片文件可以被视为小型对象。</a:t>
            </a:r>
          </a:p>
          <a:p>
            <a:pPr>
              <a:lnSpc>
                <a:spcPct val="150000"/>
              </a:lnSpc>
            </a:pPr>
            <a:r>
              <a:rPr lang="zh-CN" altLang="en-US" sz="1200" b="1" dirty="0">
                <a:solidFill>
                  <a:srgbClr val="374151"/>
                </a:solidFill>
                <a:latin typeface="_5b8b_4f53"/>
              </a:rPr>
              <a:t>大对象：</a:t>
            </a:r>
          </a:p>
          <a:p>
            <a:pPr>
              <a:lnSpc>
                <a:spcPct val="150000"/>
              </a:lnSpc>
            </a:pPr>
            <a:r>
              <a:rPr lang="en-US" altLang="zh-CN" sz="1200" dirty="0">
                <a:solidFill>
                  <a:srgbClr val="374151"/>
                </a:solidFill>
                <a:latin typeface="_5b8b_4f53"/>
              </a:rPr>
              <a:t>Navy </a:t>
            </a:r>
            <a:r>
              <a:rPr lang="zh-CN" altLang="en-US" sz="1200" dirty="0">
                <a:solidFill>
                  <a:srgbClr val="374151"/>
                </a:solidFill>
                <a:latin typeface="_5b8b_4f53"/>
              </a:rPr>
              <a:t>同时也支持处理大型对象，通常是指大小从数十到数百兆字节（</a:t>
            </a:r>
            <a:r>
              <a:rPr lang="en-US" altLang="zh-CN" sz="1200" dirty="0">
                <a:solidFill>
                  <a:srgbClr val="374151"/>
                </a:solidFill>
                <a:latin typeface="_5b8b_4f53"/>
              </a:rPr>
              <a:t>MB</a:t>
            </a:r>
            <a:r>
              <a:rPr lang="zh-CN" altLang="en-US" sz="1200" dirty="0">
                <a:solidFill>
                  <a:srgbClr val="374151"/>
                </a:solidFill>
                <a:latin typeface="_5b8b_4f53"/>
              </a:rPr>
              <a:t>）的数据。</a:t>
            </a:r>
          </a:p>
          <a:p>
            <a:pPr>
              <a:lnSpc>
                <a:spcPct val="150000"/>
              </a:lnSpc>
            </a:pPr>
            <a:r>
              <a:rPr lang="zh-CN" altLang="en-US" sz="1200" dirty="0">
                <a:solidFill>
                  <a:srgbClr val="374151"/>
                </a:solidFill>
                <a:latin typeface="_5b8b_4f53"/>
              </a:rPr>
              <a:t>这些大型对象可能包括视频文件、大型图片集或大型文档等。</a:t>
            </a:r>
            <a:endParaRPr lang="en-US" altLang="zh-CN" sz="1200" dirty="0">
              <a:solidFill>
                <a:srgbClr val="374151"/>
              </a:solidFill>
              <a:latin typeface="_5b8b_4f53"/>
            </a:endParaRPr>
          </a:p>
          <a:p>
            <a:pPr>
              <a:lnSpc>
                <a:spcPct val="150000"/>
              </a:lnSpc>
            </a:pPr>
            <a:endParaRPr lang="en-US" altLang="zh-CN" sz="1200" dirty="0">
              <a:solidFill>
                <a:srgbClr val="374151"/>
              </a:solidFill>
              <a:latin typeface="_5b8b_4f53"/>
            </a:endParaRPr>
          </a:p>
        </p:txBody>
      </p:sp>
      <p:pic>
        <p:nvPicPr>
          <p:cNvPr id="4" name="图片 3">
            <a:extLst>
              <a:ext uri="{FF2B5EF4-FFF2-40B4-BE49-F238E27FC236}">
                <a16:creationId xmlns:a16="http://schemas.microsoft.com/office/drawing/2014/main" id="{C1993C3B-731A-4B77-8607-E78909102DC6}"/>
              </a:ext>
            </a:extLst>
          </p:cNvPr>
          <p:cNvPicPr>
            <a:picLocks noChangeAspect="1"/>
          </p:cNvPicPr>
          <p:nvPr/>
        </p:nvPicPr>
        <p:blipFill>
          <a:blip r:embed="rId5"/>
          <a:stretch>
            <a:fillRect/>
          </a:stretch>
        </p:blipFill>
        <p:spPr>
          <a:xfrm>
            <a:off x="7353946" y="1435732"/>
            <a:ext cx="4560354" cy="2892653"/>
          </a:xfrm>
          <a:prstGeom prst="rect">
            <a:avLst/>
          </a:prstGeom>
        </p:spPr>
      </p:pic>
      <p:sp>
        <p:nvSpPr>
          <p:cNvPr id="15" name="文本框 14">
            <a:extLst>
              <a:ext uri="{FF2B5EF4-FFF2-40B4-BE49-F238E27FC236}">
                <a16:creationId xmlns:a16="http://schemas.microsoft.com/office/drawing/2014/main" id="{2FA9E25A-2BE4-44EF-8DCC-5CA1E0E22DFC}"/>
              </a:ext>
            </a:extLst>
          </p:cNvPr>
          <p:cNvSpPr txBox="1"/>
          <p:nvPr/>
        </p:nvSpPr>
        <p:spPr>
          <a:xfrm>
            <a:off x="385590" y="2155082"/>
            <a:ext cx="6094708" cy="621709"/>
          </a:xfrm>
          <a:prstGeom prst="rect">
            <a:avLst/>
          </a:prstGeom>
          <a:noFill/>
        </p:spPr>
        <p:txBody>
          <a:bodyPr wrap="square">
            <a:spAutoFit/>
          </a:bodyPr>
          <a:lstStyle/>
          <a:p>
            <a:pPr>
              <a:lnSpc>
                <a:spcPct val="200000"/>
              </a:lnSpc>
            </a:pPr>
            <a:r>
              <a:rPr lang="en-US" altLang="zh-CN" sz="2000" b="1" dirty="0" err="1">
                <a:solidFill>
                  <a:srgbClr val="4747BA"/>
                </a:solidFill>
                <a:ea typeface="+mn-lt"/>
                <a:cs typeface="Times New Roman" panose="02020603050405020304" pitchFamily="18" charset="0"/>
              </a:rPr>
              <a:t>Cachelib</a:t>
            </a:r>
            <a:r>
              <a:rPr lang="en-US" altLang="zh-CN" sz="2000" b="1" dirty="0">
                <a:solidFill>
                  <a:srgbClr val="4747BA"/>
                </a:solidFill>
                <a:ea typeface="+mn-lt"/>
                <a:cs typeface="Times New Roman" panose="02020603050405020304" pitchFamily="18" charset="0"/>
              </a:rPr>
              <a:t> Navy</a:t>
            </a:r>
            <a:endParaRPr lang="zh-CN" altLang="en-US" sz="2000" b="1" dirty="0">
              <a:solidFill>
                <a:srgbClr val="4747BA"/>
              </a:solidFill>
              <a:ea typeface="+mn-lt"/>
              <a:cs typeface="Times New Roman" panose="02020603050405020304" pitchFamily="18" charset="0"/>
            </a:endParaRPr>
          </a:p>
        </p:txBody>
      </p:sp>
      <p:sp>
        <p:nvSpPr>
          <p:cNvPr id="16" name="文本框 15">
            <a:extLst>
              <a:ext uri="{FF2B5EF4-FFF2-40B4-BE49-F238E27FC236}">
                <a16:creationId xmlns:a16="http://schemas.microsoft.com/office/drawing/2014/main" id="{B01E01E9-E643-417F-9943-1591452DE4C9}"/>
              </a:ext>
            </a:extLst>
          </p:cNvPr>
          <p:cNvSpPr txBox="1"/>
          <p:nvPr/>
        </p:nvSpPr>
        <p:spPr>
          <a:xfrm>
            <a:off x="385590" y="1284051"/>
            <a:ext cx="5687354" cy="705706"/>
          </a:xfrm>
          <a:prstGeom prst="rect">
            <a:avLst/>
          </a:prstGeom>
          <a:noFill/>
        </p:spPr>
        <p:txBody>
          <a:bodyPr wrap="square" rtlCol="0">
            <a:spAutoFit/>
          </a:bodyPr>
          <a:lstStyle/>
          <a:p>
            <a:pPr>
              <a:lnSpc>
                <a:spcPct val="150000"/>
              </a:lnSpc>
            </a:pPr>
            <a:r>
              <a:rPr lang="zh-CN" altLang="en-US" sz="1400" dirty="0">
                <a:solidFill>
                  <a:srgbClr val="374151"/>
                </a:solidFill>
                <a:latin typeface="_5b8b_4f53"/>
              </a:rPr>
              <a:t>目前，</a:t>
            </a:r>
            <a:r>
              <a:rPr lang="en-US" altLang="zh-CN" sz="1400" dirty="0">
                <a:solidFill>
                  <a:srgbClr val="374151"/>
                </a:solidFill>
                <a:latin typeface="_5b8b_4f53"/>
              </a:rPr>
              <a:t>ZNS</a:t>
            </a:r>
            <a:r>
              <a:rPr lang="zh-CN" altLang="en-US" sz="1400" dirty="0">
                <a:solidFill>
                  <a:srgbClr val="374151"/>
                </a:solidFill>
                <a:latin typeface="_5b8b_4f53"/>
              </a:rPr>
              <a:t>的主要优势在于延迟稳定，寿命长。这种特征很可能适用于作磁盘阵列的</a:t>
            </a:r>
            <a:r>
              <a:rPr lang="en-US" altLang="zh-CN" sz="1400" dirty="0">
                <a:solidFill>
                  <a:srgbClr val="374151"/>
                </a:solidFill>
                <a:latin typeface="_5b8b_4f53"/>
              </a:rPr>
              <a:t>Cache</a:t>
            </a:r>
            <a:r>
              <a:rPr lang="zh-CN" altLang="en-US" sz="1400" dirty="0">
                <a:solidFill>
                  <a:srgbClr val="374151"/>
                </a:solidFill>
                <a:latin typeface="_5b8b_4f53"/>
              </a:rPr>
              <a:t>。</a:t>
            </a:r>
            <a:endParaRPr lang="en-US" altLang="zh-CN" sz="1400" dirty="0">
              <a:solidFill>
                <a:srgbClr val="374151"/>
              </a:solidFill>
              <a:latin typeface="_5b8b_4f53"/>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发展现状</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4C70ABF3-7FA3-450B-99F0-0E146EBC2B1B}"/>
              </a:ext>
            </a:extLst>
          </p:cNvPr>
          <p:cNvSpPr txBox="1"/>
          <p:nvPr/>
        </p:nvSpPr>
        <p:spPr>
          <a:xfrm>
            <a:off x="366706" y="1147932"/>
            <a:ext cx="8999042" cy="5599482"/>
          </a:xfrm>
          <a:prstGeom prst="rect">
            <a:avLst/>
          </a:prstGeom>
          <a:noFill/>
        </p:spPr>
        <p:txBody>
          <a:bodyPr wrap="square" rtlCol="0">
            <a:spAutoFit/>
          </a:bodyPr>
          <a:lstStyle/>
          <a:p>
            <a:pPr>
              <a:lnSpc>
                <a:spcPct val="90000"/>
              </a:lnSpc>
              <a:spcBef>
                <a:spcPts val="1000"/>
              </a:spcBef>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硬件底层优化</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342900" indent="-342900">
              <a:lnSpc>
                <a:spcPct val="90000"/>
              </a:lnSpc>
              <a:spcBef>
                <a:spcPts val="1000"/>
              </a:spcBef>
              <a:buFont typeface="Arial" panose="020B0604020202020204" pitchFamily="34" charset="0"/>
              <a:buChar char="•"/>
              <a:defRPr/>
            </a:pPr>
            <a:r>
              <a:rPr lang="en-US" altLang="zh-CN" dirty="0">
                <a:latin typeface="_5b8b_4f53"/>
              </a:rPr>
              <a:t>ZNS+</a:t>
            </a:r>
          </a:p>
          <a:p>
            <a:pPr marL="342900" indent="-342900">
              <a:lnSpc>
                <a:spcPct val="90000"/>
              </a:lnSpc>
              <a:spcBef>
                <a:spcPts val="1000"/>
              </a:spcBef>
              <a:buFont typeface="Arial" panose="020B0604020202020204" pitchFamily="34" charset="0"/>
              <a:buChar char="•"/>
              <a:defRPr/>
            </a:pPr>
            <a:r>
              <a:rPr lang="en-US" altLang="zh-CN" dirty="0" err="1">
                <a:latin typeface="_5b8b_4f53"/>
              </a:rPr>
              <a:t>eZNS</a:t>
            </a:r>
            <a:endParaRPr lang="en-US" altLang="zh-CN" b="1" dirty="0">
              <a:latin typeface="Constantia" panose="02030602050306030303" pitchFamily="18" charset="0"/>
              <a:ea typeface="腾讯体 W3" panose="020C04030202040F0204" pitchFamily="34" charset="-122"/>
              <a:cs typeface="Times" panose="02020603050405020304" pitchFamily="18" charset="0"/>
            </a:endParaRPr>
          </a:p>
          <a:p>
            <a:pPr>
              <a:lnSpc>
                <a:spcPct val="90000"/>
              </a:lnSpc>
              <a:spcBef>
                <a:spcPts val="1000"/>
              </a:spcBef>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端到端应用</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342900" indent="-342900">
              <a:lnSpc>
                <a:spcPct val="90000"/>
              </a:lnSpc>
              <a:spcBef>
                <a:spcPts val="1000"/>
              </a:spcBef>
              <a:buFont typeface="Arial" panose="020B0604020202020204" pitchFamily="34" charset="0"/>
              <a:buChar char="•"/>
              <a:defRPr/>
            </a:pPr>
            <a:r>
              <a:rPr lang="en-US" altLang="zh-CN" dirty="0" err="1">
                <a:latin typeface="_5b8b_4f53"/>
              </a:rPr>
              <a:t>ZenFS</a:t>
            </a:r>
            <a:r>
              <a:rPr lang="zh-CN" altLang="en-US" dirty="0">
                <a:latin typeface="_5b8b_4f53"/>
              </a:rPr>
              <a:t>，</a:t>
            </a:r>
            <a:r>
              <a:rPr lang="en-US" altLang="zh-CN" dirty="0" err="1">
                <a:latin typeface="_5b8b_4f53"/>
              </a:rPr>
              <a:t>RocksDB</a:t>
            </a:r>
            <a:r>
              <a:rPr lang="en-US" altLang="zh-CN" dirty="0">
                <a:latin typeface="_5b8b_4f53"/>
              </a:rPr>
              <a:t> on ZNS</a:t>
            </a:r>
          </a:p>
          <a:p>
            <a:pPr marL="342900" indent="-342900">
              <a:lnSpc>
                <a:spcPct val="90000"/>
              </a:lnSpc>
              <a:spcBef>
                <a:spcPts val="1000"/>
              </a:spcBef>
              <a:buFont typeface="Arial" panose="020B0604020202020204" pitchFamily="34" charset="0"/>
              <a:buChar char="•"/>
              <a:defRPr/>
            </a:pPr>
            <a:r>
              <a:rPr lang="en-US" altLang="zh-CN" dirty="0" err="1">
                <a:latin typeface="_5b8b_4f53"/>
              </a:rPr>
              <a:t>ZoneKV</a:t>
            </a:r>
            <a:r>
              <a:rPr lang="zh-CN" altLang="en-US" dirty="0">
                <a:latin typeface="_5b8b_4f53"/>
              </a:rPr>
              <a:t>，基于生命周期的放置策略</a:t>
            </a:r>
            <a:endParaRPr lang="en-US" altLang="zh-CN" dirty="0">
              <a:latin typeface="_5b8b_4f53"/>
            </a:endParaRPr>
          </a:p>
          <a:p>
            <a:pPr marL="342900" indent="-342900">
              <a:lnSpc>
                <a:spcPct val="90000"/>
              </a:lnSpc>
              <a:spcBef>
                <a:spcPts val="1000"/>
              </a:spcBef>
              <a:buFont typeface="Arial" panose="020B0604020202020204" pitchFamily="34" charset="0"/>
              <a:buChar char="•"/>
              <a:defRPr/>
            </a:pPr>
            <a:r>
              <a:rPr lang="en-US" altLang="zh-CN" dirty="0" err="1">
                <a:latin typeface="_5b8b_4f53"/>
              </a:rPr>
              <a:t>TerakeDB</a:t>
            </a:r>
            <a:r>
              <a:rPr lang="zh-CN" altLang="en-US" dirty="0">
                <a:latin typeface="_5b8b_4f53"/>
              </a:rPr>
              <a:t>，字节的应用部署情况</a:t>
            </a:r>
            <a:endParaRPr lang="en-US" altLang="zh-CN" dirty="0">
              <a:latin typeface="_5b8b_4f53"/>
            </a:endParaRPr>
          </a:p>
          <a:p>
            <a:pPr marL="342900" indent="-342900">
              <a:lnSpc>
                <a:spcPct val="90000"/>
              </a:lnSpc>
              <a:spcBef>
                <a:spcPts val="1000"/>
              </a:spcBef>
              <a:buFont typeface="Arial" panose="020B0604020202020204" pitchFamily="34" charset="0"/>
              <a:buChar char="•"/>
              <a:defRPr/>
            </a:pPr>
            <a:r>
              <a:rPr lang="en-US" altLang="zh-CN" dirty="0">
                <a:latin typeface="_5b8b_4f53"/>
              </a:rPr>
              <a:t>WALTZ</a:t>
            </a:r>
            <a:r>
              <a:rPr lang="zh-CN" altLang="en-US" dirty="0">
                <a:latin typeface="_5b8b_4f53"/>
              </a:rPr>
              <a:t>，</a:t>
            </a:r>
            <a:r>
              <a:rPr lang="en-US" altLang="zh-CN" dirty="0">
                <a:latin typeface="_5b8b_4f53"/>
              </a:rPr>
              <a:t>SPDK + WAL</a:t>
            </a:r>
            <a:r>
              <a:rPr lang="zh-CN" altLang="en-US" dirty="0">
                <a:latin typeface="_5b8b_4f53"/>
              </a:rPr>
              <a:t>优化，显著降低了尾延迟</a:t>
            </a:r>
            <a:endParaRPr lang="en-US" altLang="zh-CN" dirty="0">
              <a:latin typeface="_5b8b_4f53"/>
            </a:endParaRPr>
          </a:p>
          <a:p>
            <a:pPr>
              <a:lnSpc>
                <a:spcPct val="90000"/>
              </a:lnSpc>
              <a:spcBef>
                <a:spcPts val="1000"/>
              </a:spcBef>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其他工作</a:t>
            </a:r>
            <a:endParaRPr lang="en-US" altLang="zh-CN" dirty="0">
              <a:solidFill>
                <a:srgbClr val="374151"/>
              </a:solidFill>
              <a:latin typeface="_5b8b_4f53"/>
            </a:endParaRPr>
          </a:p>
          <a:p>
            <a:pPr marL="342900" indent="-342900">
              <a:lnSpc>
                <a:spcPct val="90000"/>
              </a:lnSpc>
              <a:spcBef>
                <a:spcPts val="1000"/>
              </a:spcBef>
              <a:buFont typeface="Arial" panose="020B0604020202020204" pitchFamily="34" charset="0"/>
              <a:buChar char="•"/>
              <a:defRPr/>
            </a:pPr>
            <a:r>
              <a:rPr lang="en-US" altLang="zh-CN" dirty="0" err="1">
                <a:latin typeface="_5b8b_4f53"/>
              </a:rPr>
              <a:t>ZNSwap</a:t>
            </a:r>
            <a:r>
              <a:rPr lang="zh-CN" altLang="en-US" dirty="0">
                <a:latin typeface="_5b8b_4f53"/>
              </a:rPr>
              <a:t>，利用</a:t>
            </a:r>
            <a:r>
              <a:rPr lang="en-US" altLang="zh-CN" dirty="0">
                <a:latin typeface="_5b8b_4f53"/>
              </a:rPr>
              <a:t>ZNS</a:t>
            </a:r>
            <a:r>
              <a:rPr lang="zh-CN" altLang="en-US" dirty="0">
                <a:latin typeface="_5b8b_4f53"/>
              </a:rPr>
              <a:t>作为交换分区</a:t>
            </a:r>
            <a:endParaRPr lang="en-US" altLang="zh-CN" dirty="0">
              <a:latin typeface="_5b8b_4f53"/>
            </a:endParaRPr>
          </a:p>
          <a:p>
            <a:pPr marL="342900" indent="-342900">
              <a:lnSpc>
                <a:spcPct val="90000"/>
              </a:lnSpc>
              <a:spcBef>
                <a:spcPts val="1000"/>
              </a:spcBef>
              <a:buFont typeface="Arial" panose="020B0604020202020204" pitchFamily="34" charset="0"/>
              <a:buChar char="•"/>
              <a:defRPr/>
            </a:pPr>
            <a:r>
              <a:rPr lang="zh-CN" altLang="en-US" dirty="0">
                <a:latin typeface="_5b8b_4f53"/>
              </a:rPr>
              <a:t>文件系统对</a:t>
            </a:r>
            <a:r>
              <a:rPr lang="en-US" altLang="zh-CN" dirty="0">
                <a:latin typeface="_5b8b_4f53"/>
              </a:rPr>
              <a:t>ZNS</a:t>
            </a:r>
            <a:r>
              <a:rPr lang="zh-CN" altLang="en-US" dirty="0">
                <a:latin typeface="_5b8b_4f53"/>
              </a:rPr>
              <a:t>的适配</a:t>
            </a:r>
            <a:endParaRPr lang="en-US" altLang="zh-CN" dirty="0">
              <a:latin typeface="_5b8b_4f53"/>
            </a:endParaRPr>
          </a:p>
          <a:p>
            <a:pPr marL="342900" indent="-342900">
              <a:lnSpc>
                <a:spcPct val="90000"/>
              </a:lnSpc>
              <a:spcBef>
                <a:spcPts val="1000"/>
              </a:spcBef>
              <a:buFont typeface="Arial" panose="020B0604020202020204" pitchFamily="34" charset="0"/>
              <a:buChar char="•"/>
              <a:defRPr/>
            </a:pPr>
            <a:r>
              <a:rPr lang="zh-CN" altLang="en-US" dirty="0">
                <a:latin typeface="_5b8b_4f53"/>
              </a:rPr>
              <a:t>利用</a:t>
            </a:r>
            <a:r>
              <a:rPr lang="en-US" altLang="zh-CN" dirty="0">
                <a:latin typeface="_5b8b_4f53"/>
              </a:rPr>
              <a:t>ZNS</a:t>
            </a:r>
            <a:r>
              <a:rPr lang="zh-CN" altLang="en-US" dirty="0">
                <a:latin typeface="_5b8b_4f53"/>
              </a:rPr>
              <a:t>组</a:t>
            </a:r>
            <a:r>
              <a:rPr lang="en-US" altLang="zh-CN" dirty="0">
                <a:latin typeface="_5b8b_4f53"/>
              </a:rPr>
              <a:t>RAID</a:t>
            </a:r>
          </a:p>
          <a:p>
            <a:pPr marL="342900" indent="-342900">
              <a:lnSpc>
                <a:spcPct val="90000"/>
              </a:lnSpc>
              <a:spcBef>
                <a:spcPts val="1000"/>
              </a:spcBef>
              <a:buFont typeface="Arial" panose="020B0604020202020204" pitchFamily="34" charset="0"/>
              <a:buChar char="•"/>
              <a:defRPr/>
            </a:pPr>
            <a:r>
              <a:rPr lang="en-US" altLang="zh-CN" dirty="0">
                <a:latin typeface="_5b8b_4f53"/>
              </a:rPr>
              <a:t>…</a:t>
            </a:r>
          </a:p>
          <a:p>
            <a:pPr marL="342900" indent="-342900">
              <a:lnSpc>
                <a:spcPct val="90000"/>
              </a:lnSpc>
              <a:spcBef>
                <a:spcPts val="1000"/>
              </a:spcBef>
              <a:buFont typeface="Arial" panose="020B0604020202020204" pitchFamily="34" charset="0"/>
              <a:buChar char="•"/>
              <a:defRPr/>
            </a:pPr>
            <a:endParaRPr lang="en-US" altLang="zh-CN" dirty="0">
              <a:solidFill>
                <a:srgbClr val="374151"/>
              </a:solidFill>
              <a:latin typeface="_5b8b_4f53"/>
            </a:endParaRPr>
          </a:p>
          <a:p>
            <a:pPr marL="342900" indent="-342900">
              <a:lnSpc>
                <a:spcPct val="90000"/>
              </a:lnSpc>
              <a:spcBef>
                <a:spcPts val="1000"/>
              </a:spcBef>
              <a:buFont typeface="Arial" panose="020B0604020202020204" pitchFamily="34" charset="0"/>
              <a:buChar char="•"/>
              <a:defRPr/>
            </a:pPr>
            <a:endParaRPr lang="en-US" altLang="zh-CN" sz="1600" dirty="0"/>
          </a:p>
        </p:txBody>
      </p:sp>
    </p:spTree>
    <p:extLst>
      <p:ext uri="{BB962C8B-B14F-4D97-AF65-F5344CB8AC3E}">
        <p14:creationId xmlns:p14="http://schemas.microsoft.com/office/powerpoint/2010/main" val="1222454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20</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6" name="文本框 65">
            <a:extLst>
              <a:ext uri="{FF2B5EF4-FFF2-40B4-BE49-F238E27FC236}">
                <a16:creationId xmlns:a16="http://schemas.microsoft.com/office/drawing/2014/main" id="{01575266-097C-404D-81E1-951CFDC21DCB}"/>
              </a:ext>
            </a:extLst>
          </p:cNvPr>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67" name="矩形: 圆角 66">
            <a:extLst>
              <a:ext uri="{FF2B5EF4-FFF2-40B4-BE49-F238E27FC236}">
                <a16:creationId xmlns:a16="http://schemas.microsoft.com/office/drawing/2014/main" id="{0AAF68C8-9B60-4EE5-BDEE-3DF9819FF162}"/>
              </a:ext>
            </a:extLst>
          </p:cNvPr>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598D3781-D678-4A44-A66C-8D3B9D7FD8C7}"/>
              </a:ext>
            </a:extLst>
          </p:cNvPr>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30DA32EF-D11F-4CF9-860E-C3CFA00C6079}"/>
              </a:ext>
            </a:extLst>
          </p:cNvPr>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99B758B7-B144-4A81-A83D-E963D33E0186}"/>
              </a:ext>
            </a:extLst>
          </p:cNvPr>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矩形: 圆角 70">
            <a:extLst>
              <a:ext uri="{FF2B5EF4-FFF2-40B4-BE49-F238E27FC236}">
                <a16:creationId xmlns:a16="http://schemas.microsoft.com/office/drawing/2014/main" id="{763B64A6-B166-41EE-849F-23DFA4F17AED}"/>
              </a:ext>
            </a:extLst>
          </p:cNvPr>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圆角 71">
            <a:extLst>
              <a:ext uri="{FF2B5EF4-FFF2-40B4-BE49-F238E27FC236}">
                <a16:creationId xmlns:a16="http://schemas.microsoft.com/office/drawing/2014/main" id="{0871A45D-4F61-4E61-89FD-6E11F25891D8}"/>
              </a:ext>
            </a:extLst>
          </p:cNvPr>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856449D6-A1C2-472D-AD13-604147B03699}"/>
              </a:ext>
            </a:extLst>
          </p:cNvPr>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A57A6FD7-A342-47F4-BE6D-5BA5CD2DE50E}"/>
              </a:ext>
            </a:extLst>
          </p:cNvPr>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a:extLst>
              <a:ext uri="{FF2B5EF4-FFF2-40B4-BE49-F238E27FC236}">
                <a16:creationId xmlns:a16="http://schemas.microsoft.com/office/drawing/2014/main" id="{988C6ADB-B46C-425F-82BD-ACD9CA6FB7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76" name="图片 75">
            <a:extLst>
              <a:ext uri="{FF2B5EF4-FFF2-40B4-BE49-F238E27FC236}">
                <a16:creationId xmlns:a16="http://schemas.microsoft.com/office/drawing/2014/main" id="{B4608348-6D52-4F84-9094-BEBC71B6E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6568454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21785" y="2570003"/>
            <a:ext cx="12694325" cy="535531"/>
          </a:xfrm>
          <a:prstGeom prst="rect">
            <a:avLst/>
          </a:prstGeom>
          <a:noFill/>
        </p:spPr>
        <p:txBody>
          <a:bodyPr wrap="square" rtlCol="0">
            <a:spAutoFit/>
          </a:bodyPr>
          <a:lstStyle/>
          <a:p>
            <a:pPr algn="ct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 Space-Efficient Key-Value Store for ZNS SSDs</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 name="文本框 1">
            <a:extLst>
              <a:ext uri="{FF2B5EF4-FFF2-40B4-BE49-F238E27FC236}">
                <a16:creationId xmlns:a16="http://schemas.microsoft.com/office/drawing/2014/main" id="{8DE1F298-A953-8FC5-1524-0A465CE82634}"/>
              </a:ext>
            </a:extLst>
          </p:cNvPr>
          <p:cNvSpPr txBox="1"/>
          <p:nvPr/>
        </p:nvSpPr>
        <p:spPr>
          <a:xfrm>
            <a:off x="3383816" y="4623106"/>
            <a:ext cx="5483124" cy="1295868"/>
          </a:xfrm>
          <a:prstGeom prst="rect">
            <a:avLst/>
          </a:prstGeom>
          <a:noFill/>
        </p:spPr>
        <p:txBody>
          <a:bodyPr wrap="square">
            <a:spAutoFit/>
          </a:bodyPr>
          <a:lstStyle/>
          <a:p>
            <a:pPr algn="ctr" fontAlgn="base">
              <a:lnSpc>
                <a:spcPct val="150000"/>
              </a:lnSpc>
              <a:spcBef>
                <a:spcPct val="0"/>
              </a:spcBef>
              <a:spcAft>
                <a:spcPct val="0"/>
              </a:spcAft>
            </a:pPr>
            <a:r>
              <a:rPr lang="en-US" altLang="zh-CN" dirty="0">
                <a:latin typeface="NimbusRomNo9L-Regu"/>
              </a:rPr>
              <a:t>DAC</a:t>
            </a:r>
            <a:r>
              <a:rPr lang="zh-CN" altLang="en-US" dirty="0">
                <a:latin typeface="NimbusRomNo9L-Regu"/>
              </a:rPr>
              <a:t>’</a:t>
            </a:r>
            <a:r>
              <a:rPr lang="en-US" altLang="zh-CN" dirty="0">
                <a:latin typeface="NimbusRomNo9L-Regu"/>
              </a:rPr>
              <a:t>23</a:t>
            </a:r>
          </a:p>
          <a:p>
            <a:pPr algn="ctr">
              <a:lnSpc>
                <a:spcPct val="150000"/>
              </a:lnSpc>
            </a:pPr>
            <a:r>
              <a:rPr lang="en-US" altLang="zh-CN" sz="1800" b="0" i="0" u="none" strike="noStrike" baseline="0" dirty="0">
                <a:latin typeface="NimbusRomNo9L-Regu"/>
              </a:rPr>
              <a:t>University of Science and Technology of China</a:t>
            </a:r>
          </a:p>
          <a:p>
            <a:pPr algn="ctr">
              <a:lnSpc>
                <a:spcPct val="150000"/>
              </a:lnSpc>
            </a:pPr>
            <a:r>
              <a:rPr lang="en-US" altLang="zh-CN" sz="1800" b="0" i="0" u="none" strike="noStrike" baseline="0" dirty="0" err="1">
                <a:latin typeface="NimbusRomNo9L-Regu"/>
              </a:rPr>
              <a:t>ByteDance</a:t>
            </a:r>
            <a:r>
              <a:rPr lang="en-US" altLang="zh-CN" sz="1800" b="0" i="0" u="none" strike="noStrike" baseline="0" dirty="0">
                <a:latin typeface="NimbusRomNo9L-Regu"/>
              </a:rPr>
              <a:t> Inc.</a:t>
            </a:r>
          </a:p>
        </p:txBody>
      </p:sp>
      <p:sp>
        <p:nvSpPr>
          <p:cNvPr id="15" name="文本框 14">
            <a:extLst>
              <a:ext uri="{FF2B5EF4-FFF2-40B4-BE49-F238E27FC236}">
                <a16:creationId xmlns:a16="http://schemas.microsoft.com/office/drawing/2014/main" id="{82CFA01A-526C-4F04-BDAA-F90BDFC765F2}"/>
              </a:ext>
            </a:extLst>
          </p:cNvPr>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19698319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3229DC73-7142-65CE-68D9-36FB6F58DB37}"/>
              </a:ext>
            </a:extLst>
          </p:cNvPr>
          <p:cNvSpPr txBox="1"/>
          <p:nvPr/>
        </p:nvSpPr>
        <p:spPr>
          <a:xfrm>
            <a:off x="385590" y="1473182"/>
            <a:ext cx="11266832" cy="3339312"/>
          </a:xfrm>
          <a:prstGeom prst="rect">
            <a:avLst/>
          </a:prstGeom>
          <a:noFill/>
        </p:spPr>
        <p:txBody>
          <a:bodyPr wrap="square" rtlCol="0">
            <a:spAutoFit/>
          </a:bodyPr>
          <a:lstStyle/>
          <a:p>
            <a:pPr marL="285750" indent="-285750">
              <a:lnSpc>
                <a:spcPct val="200000"/>
              </a:lnSpc>
              <a:buFont typeface="Wingdings" panose="05000000000000000000" charset="0"/>
              <a:buChar char="q"/>
            </a:pPr>
            <a:r>
              <a:rPr lang="zh-CN" altLang="en-US" b="0" i="0" dirty="0">
                <a:effectLst/>
                <a:latin typeface="_5b8b_4f53"/>
              </a:rPr>
              <a:t>观察到现有的</a:t>
            </a:r>
            <a:r>
              <a:rPr lang="en-US" altLang="zh-CN" b="0" i="0" dirty="0" err="1">
                <a:effectLst/>
                <a:latin typeface="_5b8b_4f53"/>
              </a:rPr>
              <a:t>RocksDB</a:t>
            </a:r>
            <a:r>
              <a:rPr lang="zh-CN" altLang="en-US" b="0" i="0" dirty="0">
                <a:effectLst/>
                <a:latin typeface="_5b8b_4f53"/>
              </a:rPr>
              <a:t>适配到</a:t>
            </a:r>
            <a:r>
              <a:rPr lang="en-US" altLang="zh-CN" b="0" i="0" dirty="0">
                <a:effectLst/>
                <a:latin typeface="_5b8b_4f53"/>
              </a:rPr>
              <a:t>ZNS SSDs</a:t>
            </a:r>
            <a:r>
              <a:rPr lang="zh-CN" altLang="en-US" b="0" i="0" dirty="0">
                <a:effectLst/>
                <a:latin typeface="_5b8b_4f53"/>
              </a:rPr>
              <a:t>会出现区域碎片化和空间放大问题。</a:t>
            </a:r>
            <a:endParaRPr lang="en-US" altLang="zh-CN" b="0" i="0" dirty="0">
              <a:effectLst/>
              <a:latin typeface="_5b8b_4f53"/>
            </a:endParaRPr>
          </a:p>
          <a:p>
            <a:pPr marL="285750" indent="-285750">
              <a:lnSpc>
                <a:spcPct val="200000"/>
              </a:lnSpc>
              <a:buFont typeface="Wingdings" panose="05000000000000000000" charset="0"/>
              <a:buChar char="q"/>
            </a:pPr>
            <a:r>
              <a:rPr lang="zh-CN" altLang="en-US" b="0" i="0" dirty="0">
                <a:effectLst/>
                <a:latin typeface="_5b8b_4f53"/>
              </a:rPr>
              <a:t>提出了</a:t>
            </a:r>
            <a:r>
              <a:rPr lang="en-US" altLang="zh-CN" b="0" i="0" dirty="0" err="1">
                <a:effectLst/>
                <a:latin typeface="_5b8b_4f53"/>
              </a:rPr>
              <a:t>ZoneKV</a:t>
            </a:r>
            <a:r>
              <a:rPr lang="zh-CN" altLang="en-US" b="0" i="0" dirty="0">
                <a:effectLst/>
                <a:latin typeface="_5b8b_4f53"/>
              </a:rPr>
              <a:t>，一种针对</a:t>
            </a:r>
            <a:r>
              <a:rPr lang="en-US" altLang="zh-CN" b="0" i="0" dirty="0">
                <a:effectLst/>
                <a:latin typeface="_5b8b_4f53"/>
              </a:rPr>
              <a:t>ZNS SSDs</a:t>
            </a:r>
            <a:r>
              <a:rPr lang="zh-CN" altLang="en-US" b="0" i="0" dirty="0">
                <a:effectLst/>
                <a:latin typeface="_5b8b_4f53"/>
              </a:rPr>
              <a:t>的空间高效键值存储系统。</a:t>
            </a:r>
          </a:p>
          <a:p>
            <a:pPr marL="285750" indent="-285750">
              <a:lnSpc>
                <a:spcPct val="200000"/>
              </a:lnSpc>
              <a:buFont typeface="Wingdings" panose="05000000000000000000" charset="0"/>
              <a:buChar char="q"/>
            </a:pPr>
            <a:r>
              <a:rPr lang="zh-CN" altLang="en-US" b="0" i="0" dirty="0">
                <a:effectLst/>
                <a:latin typeface="_5b8b_4f53"/>
              </a:rPr>
              <a:t>提出了一个基于生命周期的区域存储模型和特定级别的区域分配算法，将生命周期相似的</a:t>
            </a:r>
            <a:r>
              <a:rPr lang="en-US" altLang="zh-CN" b="0" i="0" dirty="0" err="1">
                <a:effectLst/>
                <a:latin typeface="_5b8b_4f53"/>
              </a:rPr>
              <a:t>SSTables</a:t>
            </a:r>
            <a:r>
              <a:rPr lang="zh-CN" altLang="en-US" b="0" i="0" dirty="0">
                <a:effectLst/>
                <a:latin typeface="_5b8b_4f53"/>
              </a:rPr>
              <a:t>存储在同一区域。</a:t>
            </a:r>
          </a:p>
          <a:p>
            <a:pPr marL="285750" indent="-285750">
              <a:lnSpc>
                <a:spcPct val="200000"/>
              </a:lnSpc>
              <a:buFont typeface="Wingdings" panose="05000000000000000000" charset="0"/>
              <a:buChar char="q"/>
            </a:pPr>
            <a:r>
              <a:rPr lang="zh-CN" altLang="en-US" b="0" i="0" dirty="0">
                <a:effectLst/>
                <a:latin typeface="_5b8b_4f53"/>
              </a:rPr>
              <a:t>在真实的</a:t>
            </a:r>
            <a:r>
              <a:rPr lang="en-US" altLang="zh-CN" b="0" i="0" dirty="0">
                <a:effectLst/>
                <a:latin typeface="_5b8b_4f53"/>
              </a:rPr>
              <a:t>ZNS SSD</a:t>
            </a:r>
            <a:r>
              <a:rPr lang="zh-CN" altLang="en-US" b="0" i="0" dirty="0">
                <a:effectLst/>
                <a:latin typeface="_5b8b_4f53"/>
              </a:rPr>
              <a:t>上评估了</a:t>
            </a:r>
            <a:r>
              <a:rPr lang="en-US" altLang="zh-CN" b="0" i="0" dirty="0" err="1">
                <a:effectLst/>
                <a:latin typeface="_5b8b_4f53"/>
              </a:rPr>
              <a:t>ZoneKV</a:t>
            </a:r>
            <a:r>
              <a:rPr lang="zh-CN" altLang="en-US" b="0" i="0" dirty="0">
                <a:effectLst/>
                <a:latin typeface="_5b8b_4f53"/>
              </a:rPr>
              <a:t>，结果显示</a:t>
            </a:r>
            <a:r>
              <a:rPr lang="en-US" altLang="zh-CN" b="0" i="0" dirty="0" err="1">
                <a:effectLst/>
                <a:latin typeface="_5b8b_4f53"/>
              </a:rPr>
              <a:t>ZoneKV</a:t>
            </a:r>
            <a:r>
              <a:rPr lang="zh-CN" altLang="en-US" b="0" i="0" dirty="0">
                <a:effectLst/>
                <a:latin typeface="_5b8b_4f53"/>
              </a:rPr>
              <a:t>能够减少</a:t>
            </a:r>
            <a:r>
              <a:rPr lang="en-US" altLang="zh-CN" b="0" i="0" dirty="0">
                <a:effectLst/>
                <a:latin typeface="_5b8b_4f53"/>
              </a:rPr>
              <a:t>60%</a:t>
            </a:r>
            <a:r>
              <a:rPr lang="zh-CN" altLang="en-US" b="0" i="0" dirty="0">
                <a:effectLst/>
                <a:latin typeface="_5b8b_4f53"/>
              </a:rPr>
              <a:t>的空间放大，并保持比</a:t>
            </a:r>
            <a:r>
              <a:rPr lang="en-US" altLang="zh-CN" b="0" i="0" dirty="0" err="1">
                <a:effectLst/>
                <a:latin typeface="_5b8b_4f53"/>
              </a:rPr>
              <a:t>RocksDB</a:t>
            </a:r>
            <a:r>
              <a:rPr lang="en-US" altLang="zh-CN" b="0" i="0" dirty="0">
                <a:effectLst/>
                <a:latin typeface="_5b8b_4f53"/>
              </a:rPr>
              <a:t> with </a:t>
            </a:r>
            <a:r>
              <a:rPr lang="en-US" altLang="zh-CN" b="0" i="0" dirty="0" err="1">
                <a:effectLst/>
                <a:latin typeface="_5b8b_4f53"/>
              </a:rPr>
              <a:t>ZenFS</a:t>
            </a:r>
            <a:r>
              <a:rPr lang="zh-CN" altLang="en-US" b="0" i="0" dirty="0">
                <a:effectLst/>
                <a:latin typeface="_5b8b_4f53"/>
              </a:rPr>
              <a:t>更高的吞吐量。</a:t>
            </a:r>
            <a:endParaRPr lang="en-US" altLang="zh-CN" dirty="0">
              <a:latin typeface="_5b8b_4f53"/>
            </a:endParaRPr>
          </a:p>
        </p:txBody>
      </p:sp>
    </p:spTree>
    <p:extLst>
      <p:ext uri="{BB962C8B-B14F-4D97-AF65-F5344CB8AC3E}">
        <p14:creationId xmlns:p14="http://schemas.microsoft.com/office/powerpoint/2010/main" val="4295025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文本框 1"/>
          <p:cNvSpPr txBox="1"/>
          <p:nvPr/>
        </p:nvSpPr>
        <p:spPr>
          <a:xfrm>
            <a:off x="492125" y="4519930"/>
            <a:ext cx="5814060" cy="1200329"/>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pPr>
            <a:r>
              <a:rPr lang="zh-CN" altLang="zh-CN" dirty="0">
                <a:latin typeface="Ubuntu" panose="020B0504030602030204" pitchFamily="34" charset="0"/>
              </a:rPr>
              <a:t>总之，如图所示：L0、L1一组；</a:t>
            </a:r>
          </a:p>
          <a:p>
            <a:pPr marR="0" lvl="0" indent="0" eaLnBrk="0" fontAlgn="base" hangingPunct="0">
              <a:lnSpc>
                <a:spcPct val="100000"/>
              </a:lnSpc>
              <a:spcBef>
                <a:spcPct val="0"/>
              </a:spcBef>
              <a:spcAft>
                <a:spcPct val="0"/>
              </a:spcAft>
              <a:buClrTx/>
              <a:buSzTx/>
            </a:pPr>
            <a:endParaRPr lang="zh-CN" altLang="zh-CN" dirty="0">
              <a:latin typeface="Ubuntu" panose="020B0504030602030204" pitchFamily="34" charset="0"/>
            </a:endParaRPr>
          </a:p>
          <a:p>
            <a:pPr marR="0" lvl="0" indent="0" eaLnBrk="0" fontAlgn="base" hangingPunct="0">
              <a:lnSpc>
                <a:spcPct val="100000"/>
              </a:lnSpc>
              <a:spcBef>
                <a:spcPct val="0"/>
              </a:spcBef>
              <a:spcAft>
                <a:spcPct val="0"/>
              </a:spcAft>
              <a:buClrTx/>
              <a:buSzTx/>
            </a:pPr>
            <a:r>
              <a:rPr lang="zh-CN" altLang="zh-CN" dirty="0">
                <a:latin typeface="Ubuntu" panose="020B0504030602030204" pitchFamily="34" charset="0"/>
              </a:rPr>
              <a:t>L</a:t>
            </a:r>
            <a:r>
              <a:rPr lang="en-US" altLang="zh-CN" dirty="0">
                <a:latin typeface="Ubuntu" panose="020B0504030602030204" pitchFamily="34" charset="0"/>
              </a:rPr>
              <a:t>i</a:t>
            </a:r>
            <a:r>
              <a:rPr lang="zh-CN" altLang="zh-CN" dirty="0">
                <a:latin typeface="Ubuntu" panose="020B0504030602030204" pitchFamily="34" charset="0"/>
              </a:rPr>
              <a:t>&gt;=2切片</a:t>
            </a:r>
            <a:r>
              <a:rPr lang="en-US" altLang="zh-CN" dirty="0">
                <a:latin typeface="Ubuntu" panose="020B0504030602030204" pitchFamily="34" charset="0"/>
              </a:rPr>
              <a:t>(</a:t>
            </a:r>
            <a:r>
              <a:rPr lang="zh-CN" altLang="zh-CN" dirty="0">
                <a:latin typeface="Ubuntu" panose="020B0504030602030204" pitchFamily="34" charset="0"/>
              </a:rPr>
              <a:t>按</a:t>
            </a:r>
            <a:r>
              <a:rPr lang="en-US" altLang="zh-CN" dirty="0">
                <a:latin typeface="Ubuntu" panose="020B0504030602030204" pitchFamily="34" charset="0"/>
              </a:rPr>
              <a:t>key</a:t>
            </a:r>
            <a:r>
              <a:rPr lang="zh-CN" altLang="en-US" dirty="0">
                <a:latin typeface="Ubuntu" panose="020B0504030602030204" pitchFamily="34" charset="0"/>
              </a:rPr>
              <a:t>范围分组</a:t>
            </a:r>
            <a:r>
              <a:rPr lang="en-US" altLang="zh-CN" dirty="0">
                <a:latin typeface="Ubuntu" panose="020B0504030602030204" pitchFamily="34" charset="0"/>
              </a:rPr>
              <a:t>)</a:t>
            </a:r>
            <a:r>
              <a:rPr lang="zh-CN" altLang="zh-CN" dirty="0">
                <a:latin typeface="Ubuntu" panose="020B0504030602030204" pitchFamily="34" charset="0"/>
              </a:rPr>
              <a:t>后放入不同</a:t>
            </a:r>
            <a:r>
              <a:rPr lang="en-US" altLang="zh-CN" dirty="0">
                <a:latin typeface="Ubuntu" panose="020B0504030602030204" pitchFamily="34" charset="0"/>
              </a:rPr>
              <a:t>Zone</a:t>
            </a:r>
            <a:r>
              <a:rPr lang="zh-CN" altLang="en-US" dirty="0">
                <a:latin typeface="Ubuntu" panose="020B0504030602030204" pitchFamily="34" charset="0"/>
              </a:rPr>
              <a:t>（不同层不能放入同一个</a:t>
            </a:r>
            <a:r>
              <a:rPr lang="en-US" altLang="zh-CN" dirty="0">
                <a:latin typeface="Ubuntu" panose="020B0504030602030204" pitchFamily="34" charset="0"/>
              </a:rPr>
              <a:t>Zone</a:t>
            </a:r>
            <a:r>
              <a:rPr lang="zh-CN" altLang="en-US" dirty="0">
                <a:latin typeface="Ubuntu" panose="020B0504030602030204" pitchFamily="34" charset="0"/>
              </a:rPr>
              <a:t>）</a:t>
            </a:r>
          </a:p>
        </p:txBody>
      </p:sp>
      <p:pic>
        <p:nvPicPr>
          <p:cNvPr id="4" name="图片 3"/>
          <p:cNvPicPr>
            <a:picLocks noChangeAspect="1"/>
          </p:cNvPicPr>
          <p:nvPr/>
        </p:nvPicPr>
        <p:blipFill>
          <a:blip r:embed="rId5"/>
          <a:stretch>
            <a:fillRect/>
          </a:stretch>
        </p:blipFill>
        <p:spPr>
          <a:xfrm>
            <a:off x="6588124" y="1127724"/>
            <a:ext cx="5603875" cy="4739673"/>
          </a:xfrm>
          <a:prstGeom prst="rect">
            <a:avLst/>
          </a:prstGeom>
        </p:spPr>
      </p:pic>
      <p:sp>
        <p:nvSpPr>
          <p:cNvPr id="3" name="文本框 2"/>
          <p:cNvSpPr txBox="1"/>
          <p:nvPr/>
        </p:nvSpPr>
        <p:spPr>
          <a:xfrm>
            <a:off x="492125" y="1395730"/>
            <a:ext cx="6096000" cy="2943922"/>
          </a:xfrm>
          <a:prstGeom prst="rect">
            <a:avLst/>
          </a:prstGeom>
          <a:noFill/>
        </p:spPr>
        <p:txBody>
          <a:bodyPr wrap="square" rtlCol="0" anchor="t">
            <a:noAutofit/>
          </a:bodyPr>
          <a:lstStyle/>
          <a:p>
            <a:pPr eaLnBrk="0" fontAlgn="base" hangingPunct="0">
              <a:spcBef>
                <a:spcPct val="0"/>
              </a:spcBef>
              <a:spcAft>
                <a:spcPct val="0"/>
              </a:spcAft>
            </a:pPr>
            <a:r>
              <a:rPr lang="en-US" altLang="zh-CN" dirty="0" err="1">
                <a:latin typeface="Ubuntu" panose="020B0504030602030204" pitchFamily="34" charset="0"/>
              </a:rPr>
              <a:t>RocksDB</a:t>
            </a:r>
            <a:r>
              <a:rPr lang="zh-CN" altLang="en-US" dirty="0">
                <a:latin typeface="Ubuntu" panose="020B0504030602030204" pitchFamily="34" charset="0"/>
              </a:rPr>
              <a:t>分为内存、持久化两部分。内存组件与RocksDB一致；ZoneKV的设计侧重于持久化组件，总体来看，它由两个方面组成：</a:t>
            </a:r>
          </a:p>
          <a:p>
            <a:pPr eaLnBrk="0" fontAlgn="base" hangingPunct="0">
              <a:spcBef>
                <a:spcPct val="0"/>
              </a:spcBef>
              <a:spcAft>
                <a:spcPct val="0"/>
              </a:spcAft>
            </a:pPr>
            <a:endParaRPr lang="zh-CN" altLang="en-US" dirty="0">
              <a:latin typeface="Ubuntu" panose="020B0504030602030204" pitchFamily="34" charset="0"/>
            </a:endParaRPr>
          </a:p>
          <a:p>
            <a:pPr eaLnBrk="0" fontAlgn="base" hangingPunct="0">
              <a:spcBef>
                <a:spcPct val="0"/>
              </a:spcBef>
              <a:spcAft>
                <a:spcPct val="0"/>
              </a:spcAft>
            </a:pPr>
            <a:r>
              <a:rPr lang="zh-CN" altLang="en-US" dirty="0">
                <a:latin typeface="Ubuntu" panose="020B0504030602030204" pitchFamily="34" charset="0"/>
              </a:rPr>
              <a:t>- 当SSTables写入特定级别时(无论是刷新操作或压缩操作)，ZoneKV根据生命周期信息将SSTables写入特定区域</a:t>
            </a:r>
          </a:p>
          <a:p>
            <a:pPr eaLnBrk="0" fontAlgn="base" hangingPunct="0">
              <a:spcBef>
                <a:spcPct val="0"/>
              </a:spcBef>
              <a:spcAft>
                <a:spcPct val="0"/>
              </a:spcAft>
            </a:pPr>
            <a:endParaRPr lang="zh-CN" altLang="en-US" dirty="0">
              <a:latin typeface="Ubuntu" panose="020B0504030602030204" pitchFamily="34" charset="0"/>
            </a:endParaRPr>
          </a:p>
          <a:p>
            <a:pPr eaLnBrk="0" fontAlgn="base" hangingPunct="0">
              <a:spcBef>
                <a:spcPct val="0"/>
              </a:spcBef>
              <a:spcAft>
                <a:spcPct val="0"/>
              </a:spcAft>
            </a:pPr>
            <a:r>
              <a:rPr lang="zh-CN" altLang="en-US" dirty="0">
                <a:latin typeface="Ubuntu" panose="020B0504030602030204" pitchFamily="34" charset="0"/>
              </a:rPr>
              <a:t>- LSM树中的每个级别都存储在不同的区域中，以使每个区域包含具有相似生命周期的SSTable。</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4" name="图片 3"/>
          <p:cNvPicPr>
            <a:picLocks noChangeAspect="1"/>
          </p:cNvPicPr>
          <p:nvPr/>
        </p:nvPicPr>
        <p:blipFill>
          <a:blip r:embed="rId5"/>
          <a:stretch>
            <a:fillRect/>
          </a:stretch>
        </p:blipFill>
        <p:spPr>
          <a:xfrm>
            <a:off x="7508311" y="1731123"/>
            <a:ext cx="4405989" cy="3395754"/>
          </a:xfrm>
          <a:prstGeom prst="rect">
            <a:avLst/>
          </a:prstGeom>
        </p:spPr>
      </p:pic>
      <p:sp>
        <p:nvSpPr>
          <p:cNvPr id="5" name="文本框 4"/>
          <p:cNvSpPr txBox="1"/>
          <p:nvPr/>
        </p:nvSpPr>
        <p:spPr>
          <a:xfrm>
            <a:off x="326834" y="4858999"/>
            <a:ext cx="6841355" cy="1409980"/>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zh-CN" altLang="en-US" dirty="0">
                <a:latin typeface="Ubuntu" panose="020B0504030602030204" pitchFamily="34" charset="0"/>
              </a:rPr>
              <a:t>ZoneKV的实现是基于RocksDB的。与ZenFS一样，ZoneKV修改了RocksDB中FileSystemWrapper类的接口，并通过libzbd直接与区域交互。</a:t>
            </a:r>
          </a:p>
        </p:txBody>
      </p:sp>
      <p:sp>
        <p:nvSpPr>
          <p:cNvPr id="7" name="文本框 6"/>
          <p:cNvSpPr txBox="1"/>
          <p:nvPr/>
        </p:nvSpPr>
        <p:spPr>
          <a:xfrm>
            <a:off x="261584" y="1483360"/>
            <a:ext cx="6759611" cy="2414083"/>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zh-CN" altLang="en-US" dirty="0">
                <a:latin typeface="Ubuntu" panose="020B0504030602030204" pitchFamily="34" charset="0"/>
              </a:rPr>
              <a:t>ZoneKV并没有显式地维护每个SSTable的生命周期信息，而是使用SSTable的级别相关的值作为生命周期的隐式表示。</a:t>
            </a:r>
            <a:endParaRPr lang="en-US" altLang="zh-CN" dirty="0">
              <a:latin typeface="Ubuntu" panose="020B0504030602030204" pitchFamily="34" charset="0"/>
            </a:endParaRPr>
          </a:p>
          <a:p>
            <a:pPr eaLnBrk="0" fontAlgn="base" hangingPunct="0">
              <a:lnSpc>
                <a:spcPct val="150000"/>
              </a:lnSpc>
              <a:spcBef>
                <a:spcPct val="0"/>
              </a:spcBef>
              <a:spcAft>
                <a:spcPct val="0"/>
              </a:spcAft>
            </a:pPr>
            <a:endParaRPr lang="zh-CN" altLang="en-US" dirty="0">
              <a:latin typeface="Ubuntu" panose="020B0504030602030204" pitchFamily="34" charset="0"/>
            </a:endParaRPr>
          </a:p>
          <a:p>
            <a:pPr eaLnBrk="0" fontAlgn="base" hangingPunct="0">
              <a:lnSpc>
                <a:spcPct val="150000"/>
              </a:lnSpc>
              <a:spcBef>
                <a:spcPct val="0"/>
              </a:spcBef>
              <a:spcAft>
                <a:spcPct val="0"/>
              </a:spcAft>
            </a:pPr>
            <a:r>
              <a:rPr lang="zh-CN" altLang="en-US" dirty="0">
                <a:latin typeface="Ubuntu" panose="020B0504030602030204" pitchFamily="34" charset="0"/>
              </a:rPr>
              <a:t>具体来说，ZoneKV将日志文件的生命周期标记为-1，意味日志文件具有无限的生命周期；</a:t>
            </a:r>
          </a:p>
          <a:p>
            <a:pPr eaLnBrk="0" fontAlgn="base" hangingPunct="0">
              <a:lnSpc>
                <a:spcPct val="150000"/>
              </a:lnSpc>
              <a:spcBef>
                <a:spcPct val="0"/>
              </a:spcBef>
              <a:spcAft>
                <a:spcPct val="0"/>
              </a:spcAft>
            </a:pPr>
            <a:r>
              <a:rPr lang="zh-CN" altLang="en-US" dirty="0">
                <a:latin typeface="Ubuntu" panose="020B0504030602030204" pitchFamily="34" charset="0"/>
              </a:rPr>
              <a:t>L0和L1：将L0和L1级别的SSTables的生命周期设置为1；</a:t>
            </a:r>
          </a:p>
          <a:p>
            <a:pPr eaLnBrk="0" fontAlgn="base" hangingPunct="0">
              <a:lnSpc>
                <a:spcPct val="150000"/>
              </a:lnSpc>
              <a:spcBef>
                <a:spcPct val="0"/>
              </a:spcBef>
              <a:spcAft>
                <a:spcPct val="0"/>
              </a:spcAft>
            </a:pPr>
            <a:r>
              <a:rPr lang="zh-CN" altLang="en-US" dirty="0">
                <a:latin typeface="Ubuntu" panose="020B0504030602030204" pitchFamily="34" charset="0"/>
              </a:rPr>
              <a:t>Li（i ≥ 2）：，对于Li（i ≥ 2）级别的SSTables，它们的生命周期被设置为i。</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5" name="文本框 4">
            <a:extLst>
              <a:ext uri="{FF2B5EF4-FFF2-40B4-BE49-F238E27FC236}">
                <a16:creationId xmlns:a16="http://schemas.microsoft.com/office/drawing/2014/main" id="{2C211CB8-90D7-701D-CC51-B5D075C3A21D}"/>
              </a:ext>
            </a:extLst>
          </p:cNvPr>
          <p:cNvSpPr txBox="1"/>
          <p:nvPr/>
        </p:nvSpPr>
        <p:spPr>
          <a:xfrm>
            <a:off x="8473634" y="1436868"/>
            <a:ext cx="3391532" cy="2560393"/>
          </a:xfrm>
          <a:prstGeom prst="rect">
            <a:avLst/>
          </a:prstGeom>
          <a:noFill/>
        </p:spPr>
        <p:txBody>
          <a:bodyPr wrap="square" rtlCol="0" anchor="t">
            <a:noAutofit/>
          </a:bodyPr>
          <a:lstStyle/>
          <a:p>
            <a:pPr indent="0" eaLnBrk="0" fontAlgn="base" hangingPunct="0">
              <a:lnSpc>
                <a:spcPct val="150000"/>
              </a:lnSpc>
              <a:spcBef>
                <a:spcPct val="0"/>
              </a:spcBef>
              <a:spcAft>
                <a:spcPct val="0"/>
              </a:spcAft>
              <a:buFont typeface="Arial" panose="020B0604020202020204" pitchFamily="34" charset="0"/>
              <a:buNone/>
            </a:pPr>
            <a:r>
              <a:rPr lang="zh-CN" altLang="en-US" dirty="0">
                <a:latin typeface="Ubuntu" panose="020B0504030602030204" pitchFamily="34" charset="0"/>
                <a:sym typeface="+mn-ea"/>
              </a:rPr>
              <a:t>在空间占用上优化效果明显：在吞吐量小幅度提升情况下，同时有效降低了空间使用</a:t>
            </a:r>
            <a:r>
              <a:rPr lang="en-US" altLang="zh-CN" dirty="0">
                <a:latin typeface="Ubuntu" panose="020B0504030602030204" pitchFamily="34" charset="0"/>
                <a:sym typeface="+mn-ea"/>
              </a:rPr>
              <a:t>(</a:t>
            </a:r>
            <a:r>
              <a:rPr lang="zh-CN" altLang="en-US" dirty="0">
                <a:latin typeface="Ubuntu" panose="020B0504030602030204" pitchFamily="34" charset="0"/>
                <a:sym typeface="+mn-ea"/>
              </a:rPr>
              <a:t>西数</a:t>
            </a:r>
            <a:r>
              <a:rPr lang="en-US" altLang="zh-CN" dirty="0">
                <a:latin typeface="Ubuntu" panose="020B0504030602030204" pitchFamily="34" charset="0"/>
                <a:sym typeface="+mn-ea"/>
              </a:rPr>
              <a:t>ZN540)</a:t>
            </a: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dirty="0">
              <a:latin typeface="Ubuntu" panose="020B0504030602030204" pitchFamily="34"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4" name="图片 3">
            <a:extLst>
              <a:ext uri="{FF2B5EF4-FFF2-40B4-BE49-F238E27FC236}">
                <a16:creationId xmlns:a16="http://schemas.microsoft.com/office/drawing/2014/main" id="{F9347F70-58EB-B973-2C53-A42DA483A520}"/>
              </a:ext>
            </a:extLst>
          </p:cNvPr>
          <p:cNvPicPr>
            <a:picLocks noChangeAspect="1"/>
          </p:cNvPicPr>
          <p:nvPr/>
        </p:nvPicPr>
        <p:blipFill>
          <a:blip r:embed="rId6"/>
          <a:stretch>
            <a:fillRect/>
          </a:stretch>
        </p:blipFill>
        <p:spPr>
          <a:xfrm>
            <a:off x="468985" y="1086401"/>
            <a:ext cx="7796014" cy="5169485"/>
          </a:xfrm>
          <a:prstGeom prst="rect">
            <a:avLst/>
          </a:prstGeom>
        </p:spPr>
      </p:pic>
      <p:sp>
        <p:nvSpPr>
          <p:cNvPr id="15" name="文本框 14">
            <a:extLst>
              <a:ext uri="{FF2B5EF4-FFF2-40B4-BE49-F238E27FC236}">
                <a16:creationId xmlns:a16="http://schemas.microsoft.com/office/drawing/2014/main" id="{3621436F-FAC8-4BB1-8626-AD78EC64B81D}"/>
              </a:ext>
            </a:extLst>
          </p:cNvPr>
          <p:cNvSpPr txBox="1"/>
          <p:nvPr/>
        </p:nvSpPr>
        <p:spPr>
          <a:xfrm>
            <a:off x="8590829" y="4339906"/>
            <a:ext cx="3391532" cy="1475973"/>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en-US" altLang="zh-CN" dirty="0" err="1">
                <a:latin typeface="Ubuntu" panose="020B0504030602030204" pitchFamily="34" charset="0"/>
              </a:rPr>
              <a:t>ZoneKV</a:t>
            </a:r>
            <a:r>
              <a:rPr lang="zh-CN" altLang="en-US" dirty="0">
                <a:latin typeface="Ubuntu" panose="020B0504030602030204" pitchFamily="34" charset="0"/>
              </a:rPr>
              <a:t>相当于字节对</a:t>
            </a:r>
            <a:r>
              <a:rPr lang="en-US" altLang="zh-CN" dirty="0">
                <a:latin typeface="Ubuntu" panose="020B0504030602030204" pitchFamily="34" charset="0"/>
              </a:rPr>
              <a:t>ZNS</a:t>
            </a:r>
            <a:r>
              <a:rPr lang="zh-CN" altLang="en-US" dirty="0">
                <a:latin typeface="Ubuntu" panose="020B0504030602030204" pitchFamily="34" charset="0"/>
              </a:rPr>
              <a:t>的预研工作，后续，他们在此基础上重写了</a:t>
            </a:r>
            <a:r>
              <a:rPr lang="en-US" altLang="zh-CN" dirty="0" err="1">
                <a:latin typeface="Ubuntu" panose="020B0504030602030204" pitchFamily="34" charset="0"/>
              </a:rPr>
              <a:t>ZenFS</a:t>
            </a:r>
            <a:r>
              <a:rPr lang="zh-CN" altLang="en-US" dirty="0">
                <a:latin typeface="Ubuntu" panose="020B0504030602030204" pitchFamily="34" charset="0"/>
              </a:rPr>
              <a:t>。</a:t>
            </a:r>
            <a:endParaRPr lang="en-US" altLang="zh-CN" dirty="0">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73407" y="6522720"/>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434724" y="845773"/>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的应用案例</a:t>
            </a: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3" name="文本框 2">
            <a:extLst>
              <a:ext uri="{FF2B5EF4-FFF2-40B4-BE49-F238E27FC236}">
                <a16:creationId xmlns:a16="http://schemas.microsoft.com/office/drawing/2014/main" id="{781DC31C-97BF-06D2-A921-0457D8DF99C0}"/>
              </a:ext>
            </a:extLst>
          </p:cNvPr>
          <p:cNvSpPr txBox="1"/>
          <p:nvPr/>
        </p:nvSpPr>
        <p:spPr>
          <a:xfrm>
            <a:off x="434724" y="2115143"/>
            <a:ext cx="1347581" cy="369332"/>
          </a:xfrm>
          <a:prstGeom prst="rect">
            <a:avLst/>
          </a:prstGeom>
          <a:noFill/>
        </p:spPr>
        <p:txBody>
          <a:bodyPr wrap="square">
            <a:spAutoFit/>
          </a:bodyPr>
          <a:lstStyle/>
          <a:p>
            <a:pPr algn="just">
              <a:spcAft>
                <a:spcPts val="1200"/>
              </a:spcAft>
              <a:defRPr/>
            </a:pPr>
            <a:r>
              <a:rPr lang="en-US" altLang="zh-CN" sz="18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TerarkDB</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9" name="文本框 8">
            <a:extLst>
              <a:ext uri="{FF2B5EF4-FFF2-40B4-BE49-F238E27FC236}">
                <a16:creationId xmlns:a16="http://schemas.microsoft.com/office/drawing/2014/main" id="{60CFB4C2-EFDD-1BA2-6ACD-796E2E6D30C7}"/>
              </a:ext>
            </a:extLst>
          </p:cNvPr>
          <p:cNvSpPr txBox="1"/>
          <p:nvPr/>
        </p:nvSpPr>
        <p:spPr>
          <a:xfrm>
            <a:off x="385590" y="1160424"/>
            <a:ext cx="9462279" cy="545002"/>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en-US" altLang="zh-CN" dirty="0" err="1">
                <a:latin typeface="Ubuntu" panose="020B0504030602030204" pitchFamily="34" charset="0"/>
              </a:rPr>
              <a:t>RocksDB</a:t>
            </a:r>
            <a:r>
              <a:rPr lang="en-US" altLang="zh-CN" dirty="0">
                <a:latin typeface="Ubuntu" panose="020B0504030602030204" pitchFamily="34" charset="0"/>
              </a:rPr>
              <a:t> with </a:t>
            </a:r>
            <a:r>
              <a:rPr lang="en-US" altLang="zh-CN" dirty="0" err="1">
                <a:latin typeface="Ubuntu" panose="020B0504030602030204" pitchFamily="34" charset="0"/>
              </a:rPr>
              <a:t>ZenFS</a:t>
            </a:r>
            <a:r>
              <a:rPr lang="en-US" altLang="zh-CN" dirty="0">
                <a:latin typeface="Ubuntu" panose="020B0504030602030204" pitchFamily="34" charset="0"/>
              </a:rPr>
              <a:t> on ZNS </a:t>
            </a:r>
            <a:r>
              <a:rPr lang="zh-CN" altLang="en-US" dirty="0">
                <a:latin typeface="Ubuntu" panose="020B0504030602030204" pitchFamily="34" charset="0"/>
              </a:rPr>
              <a:t>是一个行之有效的</a:t>
            </a:r>
            <a:r>
              <a:rPr lang="en-US" altLang="zh-CN" dirty="0">
                <a:latin typeface="Ubuntu" panose="020B0504030602030204" pitchFamily="34" charset="0"/>
              </a:rPr>
              <a:t>ZNS</a:t>
            </a:r>
            <a:r>
              <a:rPr lang="zh-CN" altLang="en-US" dirty="0">
                <a:latin typeface="Ubuntu" panose="020B0504030602030204" pitchFamily="34" charset="0"/>
              </a:rPr>
              <a:t>部署案例。也是暂时仅有的开源应用案例 。</a:t>
            </a:r>
            <a:endParaRPr lang="en-US" altLang="zh-CN" dirty="0">
              <a:latin typeface="Ubuntu" panose="020B0504030602030204" pitchFamily="34" charset="0"/>
            </a:endParaRPr>
          </a:p>
          <a:p>
            <a:pPr eaLnBrk="0" fontAlgn="base" hangingPunct="0">
              <a:lnSpc>
                <a:spcPct val="150000"/>
              </a:lnSpc>
              <a:spcBef>
                <a:spcPct val="0"/>
              </a:spcBef>
              <a:spcAft>
                <a:spcPct val="0"/>
              </a:spcAft>
            </a:pPr>
            <a:endParaRPr lang="en-US" altLang="zh-CN" dirty="0">
              <a:latin typeface="Ubuntu" panose="020B0504030602030204" pitchFamily="34" charset="0"/>
              <a:sym typeface="+mn-ea"/>
            </a:endParaRPr>
          </a:p>
        </p:txBody>
      </p:sp>
      <p:sp>
        <p:nvSpPr>
          <p:cNvPr id="19" name="文本框 18">
            <a:extLst>
              <a:ext uri="{FF2B5EF4-FFF2-40B4-BE49-F238E27FC236}">
                <a16:creationId xmlns:a16="http://schemas.microsoft.com/office/drawing/2014/main" id="{A2DC8D21-6F91-4160-87BC-98D9F7D3262D}"/>
              </a:ext>
            </a:extLst>
          </p:cNvPr>
          <p:cNvSpPr txBox="1"/>
          <p:nvPr/>
        </p:nvSpPr>
        <p:spPr>
          <a:xfrm>
            <a:off x="434724" y="2676703"/>
            <a:ext cx="9313710" cy="2542940"/>
          </a:xfrm>
          <a:prstGeom prst="rect">
            <a:avLst/>
          </a:prstGeom>
          <a:noFill/>
        </p:spPr>
        <p:txBody>
          <a:bodyPr wrap="square">
            <a:spAutoFit/>
          </a:bodyPr>
          <a:lstStyle/>
          <a:p>
            <a:pPr eaLnBrk="0" fontAlgn="base" hangingPunct="0">
              <a:lnSpc>
                <a:spcPct val="150000"/>
              </a:lnSpc>
              <a:spcBef>
                <a:spcPct val="0"/>
              </a:spcBef>
              <a:spcAft>
                <a:spcPct val="0"/>
              </a:spcAft>
            </a:pPr>
            <a:r>
              <a:rPr lang="zh-CN" altLang="en-US" dirty="0">
                <a:latin typeface="Ubuntu" panose="020B0504030602030204" pitchFamily="34" charset="0"/>
                <a:sym typeface="+mn-ea"/>
              </a:rPr>
              <a:t>字节跳动的</a:t>
            </a:r>
            <a:r>
              <a:rPr lang="zh-CN" altLang="en-US" dirty="0">
                <a:latin typeface="Ubuntu" panose="020B0504030602030204" pitchFamily="34" charset="0"/>
              </a:rPr>
              <a:t>单体存储引擎</a:t>
            </a:r>
            <a:r>
              <a:rPr lang="en-US" altLang="zh-CN" dirty="0">
                <a:latin typeface="Ubuntu" panose="020B0504030602030204" pitchFamily="34" charset="0"/>
              </a:rPr>
              <a:t>——</a:t>
            </a:r>
            <a:r>
              <a:rPr lang="en-US" altLang="zh-CN" dirty="0" err="1">
                <a:latin typeface="Ubuntu" panose="020B0504030602030204" pitchFamily="34" charset="0"/>
              </a:rPr>
              <a:t>Terarkdb</a:t>
            </a:r>
            <a:r>
              <a:rPr lang="en-US" altLang="zh-CN" dirty="0">
                <a:latin typeface="Ubuntu" panose="020B0504030602030204" pitchFamily="34" charset="0"/>
              </a:rPr>
              <a:t> </a:t>
            </a:r>
            <a:r>
              <a:rPr lang="zh-CN" altLang="en-US" dirty="0">
                <a:latin typeface="Ubuntu" panose="020B0504030602030204" pitchFamily="34" charset="0"/>
              </a:rPr>
              <a:t>。该引擎为字节内部</a:t>
            </a:r>
            <a:r>
              <a:rPr lang="en-US" altLang="zh-CN" dirty="0" err="1">
                <a:latin typeface="Ubuntu" panose="020B0504030602030204" pitchFamily="34" charset="0"/>
              </a:rPr>
              <a:t>RocksDB</a:t>
            </a:r>
            <a:r>
              <a:rPr lang="zh-CN" altLang="en-US" dirty="0">
                <a:latin typeface="Ubuntu" panose="020B0504030602030204" pitchFamily="34" charset="0"/>
              </a:rPr>
              <a:t>的替代品，完成了对</a:t>
            </a:r>
            <a:r>
              <a:rPr lang="en-US" altLang="zh-CN" dirty="0">
                <a:latin typeface="Ubuntu" panose="020B0504030602030204" pitchFamily="34" charset="0"/>
              </a:rPr>
              <a:t>ZNS</a:t>
            </a:r>
            <a:r>
              <a:rPr lang="zh-CN" altLang="en-US" dirty="0">
                <a:latin typeface="Ubuntu" panose="020B0504030602030204" pitchFamily="34" charset="0"/>
              </a:rPr>
              <a:t>的支持并</a:t>
            </a:r>
            <a:r>
              <a:rPr lang="zh-CN" altLang="en-US" dirty="0">
                <a:latin typeface="Ubuntu" panose="020B0504030602030204" pitchFamily="34" charset="0"/>
                <a:sym typeface="+mn-ea"/>
              </a:rPr>
              <a:t>已投入应用，</a:t>
            </a:r>
            <a:r>
              <a:rPr lang="zh-CN" altLang="en-US" dirty="0">
                <a:latin typeface="Ubuntu" panose="020B0504030602030204" pitchFamily="34" charset="0"/>
              </a:rPr>
              <a:t>向上支撑分布式</a:t>
            </a:r>
            <a:r>
              <a:rPr lang="en-US" altLang="zh-CN" dirty="0">
                <a:latin typeface="Ubuntu" panose="020B0504030602030204" pitchFamily="34" charset="0"/>
              </a:rPr>
              <a:t>KV</a:t>
            </a:r>
            <a:r>
              <a:rPr lang="zh-CN" altLang="en-US" dirty="0">
                <a:latin typeface="Ubuntu" panose="020B0504030602030204" pitchFamily="34" charset="0"/>
              </a:rPr>
              <a:t>存储系统（</a:t>
            </a:r>
            <a:r>
              <a:rPr lang="en-US" altLang="zh-CN" dirty="0">
                <a:latin typeface="Ubuntu" panose="020B0504030602030204" pitchFamily="34" charset="0"/>
              </a:rPr>
              <a:t> Abase </a:t>
            </a:r>
            <a:r>
              <a:rPr lang="zh-CN" altLang="en-US" dirty="0">
                <a:latin typeface="Ubuntu" panose="020B0504030602030204" pitchFamily="34" charset="0"/>
              </a:rPr>
              <a:t>），</a:t>
            </a:r>
            <a:r>
              <a:rPr lang="zh-CN" altLang="en-US" dirty="0">
                <a:latin typeface="Ubuntu" panose="020B0504030602030204" pitchFamily="34" charset="0"/>
                <a:sym typeface="+mn-ea"/>
              </a:rPr>
              <a:t>其</a:t>
            </a:r>
            <a:r>
              <a:rPr lang="zh-CN" altLang="en-US" dirty="0">
                <a:latin typeface="Ubuntu" panose="020B0504030602030204" pitchFamily="34" charset="0"/>
              </a:rPr>
              <a:t>向下结合</a:t>
            </a:r>
            <a:r>
              <a:rPr lang="en-US" altLang="zh-CN" dirty="0">
                <a:latin typeface="Ubuntu" panose="020B0504030602030204" pitchFamily="34" charset="0"/>
              </a:rPr>
              <a:t>SSD+ZNS+DPU</a:t>
            </a:r>
            <a:r>
              <a:rPr lang="zh-CN" altLang="en-US" dirty="0">
                <a:latin typeface="Ubuntu" panose="020B0504030602030204" pitchFamily="34" charset="0"/>
              </a:rPr>
              <a:t>，旨在充分发挥硬件性能。</a:t>
            </a:r>
            <a:endParaRPr lang="en-US" altLang="zh-CN" dirty="0">
              <a:latin typeface="Ubuntu" panose="020B0504030602030204" pitchFamily="34" charset="0"/>
            </a:endParaRPr>
          </a:p>
          <a:p>
            <a:pPr eaLnBrk="0" fontAlgn="base" hangingPunct="0">
              <a:lnSpc>
                <a:spcPct val="150000"/>
              </a:lnSpc>
              <a:spcBef>
                <a:spcPct val="0"/>
              </a:spcBef>
              <a:spcAft>
                <a:spcPct val="0"/>
              </a:spcAft>
            </a:pPr>
            <a:endParaRPr lang="en-US" altLang="zh-CN" dirty="0">
              <a:latin typeface="Ubuntu" panose="020B0504030602030204" pitchFamily="34" charset="0"/>
            </a:endParaRPr>
          </a:p>
          <a:p>
            <a:pPr eaLnBrk="0" fontAlgn="base" hangingPunct="0">
              <a:lnSpc>
                <a:spcPct val="150000"/>
              </a:lnSpc>
              <a:spcBef>
                <a:spcPct val="0"/>
              </a:spcBef>
              <a:spcAft>
                <a:spcPct val="0"/>
              </a:spcAft>
            </a:pPr>
            <a:r>
              <a:rPr lang="zh-CN" altLang="en-US" dirty="0">
                <a:latin typeface="Ubuntu" panose="020B0504030602030204" pitchFamily="34" charset="0"/>
              </a:rPr>
              <a:t>根据非正式的说法， 引入</a:t>
            </a:r>
            <a:r>
              <a:rPr lang="en-US" altLang="zh-CN" dirty="0">
                <a:latin typeface="Ubuntu" panose="020B0504030602030204" pitchFamily="34" charset="0"/>
              </a:rPr>
              <a:t>ZNS</a:t>
            </a:r>
            <a:r>
              <a:rPr lang="zh-CN" altLang="en-US" dirty="0">
                <a:latin typeface="Ubuntu" panose="020B0504030602030204" pitchFamily="34" charset="0"/>
              </a:rPr>
              <a:t>带来了</a:t>
            </a:r>
            <a:r>
              <a:rPr lang="en-US" altLang="zh-CN" dirty="0">
                <a:latin typeface="Ubuntu" panose="020B0504030602030204" pitchFamily="34" charset="0"/>
              </a:rPr>
              <a:t>30%</a:t>
            </a:r>
            <a:r>
              <a:rPr lang="zh-CN" altLang="en-US" dirty="0">
                <a:latin typeface="Ubuntu" panose="020B0504030602030204" pitchFamily="34" charset="0"/>
              </a:rPr>
              <a:t>的综合提升。下面我拉取并配置了</a:t>
            </a:r>
            <a:r>
              <a:rPr lang="en-US" altLang="zh-CN" dirty="0" err="1">
                <a:latin typeface="Ubuntu" panose="020B0504030602030204" pitchFamily="34" charset="0"/>
              </a:rPr>
              <a:t>TerarkDB</a:t>
            </a:r>
            <a:r>
              <a:rPr lang="zh-CN" altLang="en-US" dirty="0">
                <a:latin typeface="Ubuntu" panose="020B0504030602030204" pitchFamily="34" charset="0"/>
              </a:rPr>
              <a:t>，对我们的</a:t>
            </a:r>
            <a:r>
              <a:rPr lang="en-US" altLang="zh-CN" dirty="0">
                <a:latin typeface="Ubuntu" panose="020B0504030602030204" pitchFamily="34" charset="0"/>
              </a:rPr>
              <a:t>ZNS</a:t>
            </a:r>
            <a:r>
              <a:rPr lang="zh-CN" altLang="en-US" dirty="0">
                <a:latin typeface="Ubuntu" panose="020B0504030602030204" pitchFamily="34" charset="0"/>
              </a:rPr>
              <a:t>盘进行了测试。</a:t>
            </a:r>
            <a:endParaRPr lang="en-US" altLang="zh-CN" dirty="0">
              <a:latin typeface="Ubuntu" panose="020B0504030602030204" pitchFamily="34" charset="0"/>
            </a:endParaRPr>
          </a:p>
        </p:txBody>
      </p:sp>
    </p:spTree>
    <p:extLst>
      <p:ext uri="{BB962C8B-B14F-4D97-AF65-F5344CB8AC3E}">
        <p14:creationId xmlns:p14="http://schemas.microsoft.com/office/powerpoint/2010/main" val="10847319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TerarkDB</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36" name="文本框 35">
            <a:extLst>
              <a:ext uri="{FF2B5EF4-FFF2-40B4-BE49-F238E27FC236}">
                <a16:creationId xmlns:a16="http://schemas.microsoft.com/office/drawing/2014/main" id="{90BAA84F-3E73-4977-B7A1-0D735C7A4E1D}"/>
              </a:ext>
            </a:extLst>
          </p:cNvPr>
          <p:cNvSpPr txBox="1"/>
          <p:nvPr/>
        </p:nvSpPr>
        <p:spPr>
          <a:xfrm>
            <a:off x="385590" y="1156938"/>
            <a:ext cx="1347581" cy="369332"/>
          </a:xfrm>
          <a:prstGeom prst="rect">
            <a:avLst/>
          </a:prstGeom>
          <a:noFill/>
        </p:spPr>
        <p:txBody>
          <a:bodyPr wrap="square">
            <a:spAutoFit/>
          </a:bodyPr>
          <a:lstStyle/>
          <a:p>
            <a:pPr algn="just">
              <a:spcAft>
                <a:spcPts val="1200"/>
              </a:spcAf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环境</a:t>
            </a:r>
          </a:p>
        </p:txBody>
      </p:sp>
      <p:pic>
        <p:nvPicPr>
          <p:cNvPr id="37" name="图片 36">
            <a:extLst>
              <a:ext uri="{FF2B5EF4-FFF2-40B4-BE49-F238E27FC236}">
                <a16:creationId xmlns:a16="http://schemas.microsoft.com/office/drawing/2014/main" id="{58741289-B9ED-43A6-B3F2-5144606C7CB6}"/>
              </a:ext>
            </a:extLst>
          </p:cNvPr>
          <p:cNvPicPr>
            <a:picLocks noChangeAspect="1"/>
          </p:cNvPicPr>
          <p:nvPr/>
        </p:nvPicPr>
        <p:blipFill>
          <a:blip r:embed="rId6"/>
          <a:stretch>
            <a:fillRect/>
          </a:stretch>
        </p:blipFill>
        <p:spPr>
          <a:xfrm>
            <a:off x="162733" y="1537023"/>
            <a:ext cx="5441339" cy="4527631"/>
          </a:xfrm>
          <a:prstGeom prst="rect">
            <a:avLst/>
          </a:prstGeom>
        </p:spPr>
      </p:pic>
      <p:sp>
        <p:nvSpPr>
          <p:cNvPr id="39" name="文本框 38">
            <a:extLst>
              <a:ext uri="{FF2B5EF4-FFF2-40B4-BE49-F238E27FC236}">
                <a16:creationId xmlns:a16="http://schemas.microsoft.com/office/drawing/2014/main" id="{C0ABBAEC-7CD5-4125-8BFF-8C62BD18B8FD}"/>
              </a:ext>
            </a:extLst>
          </p:cNvPr>
          <p:cNvSpPr txBox="1"/>
          <p:nvPr/>
        </p:nvSpPr>
        <p:spPr>
          <a:xfrm>
            <a:off x="5522664" y="1152098"/>
            <a:ext cx="1347581" cy="369332"/>
          </a:xfrm>
          <a:prstGeom prst="rect">
            <a:avLst/>
          </a:prstGeom>
          <a:noFill/>
        </p:spPr>
        <p:txBody>
          <a:bodyPr wrap="square">
            <a:spAutoFit/>
          </a:bodyPr>
          <a:lstStyle/>
          <a:p>
            <a:pPr algn="just">
              <a:spcAft>
                <a:spcPts val="1200"/>
              </a:spcAft>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结果</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40" name="图片 39">
            <a:extLst>
              <a:ext uri="{FF2B5EF4-FFF2-40B4-BE49-F238E27FC236}">
                <a16:creationId xmlns:a16="http://schemas.microsoft.com/office/drawing/2014/main" id="{9E0D6328-03BE-444B-8897-147DFF28665E}"/>
              </a:ext>
            </a:extLst>
          </p:cNvPr>
          <p:cNvPicPr>
            <a:picLocks noChangeAspect="1"/>
          </p:cNvPicPr>
          <p:nvPr/>
        </p:nvPicPr>
        <p:blipFill>
          <a:blip r:embed="rId7"/>
          <a:stretch>
            <a:fillRect/>
          </a:stretch>
        </p:blipFill>
        <p:spPr>
          <a:xfrm>
            <a:off x="5604072" y="1977834"/>
            <a:ext cx="6156298" cy="3909622"/>
          </a:xfrm>
          <a:prstGeom prst="rect">
            <a:avLst/>
          </a:prstGeom>
        </p:spPr>
      </p:pic>
      <p:sp>
        <p:nvSpPr>
          <p:cNvPr id="42" name="文本框 41">
            <a:extLst>
              <a:ext uri="{FF2B5EF4-FFF2-40B4-BE49-F238E27FC236}">
                <a16:creationId xmlns:a16="http://schemas.microsoft.com/office/drawing/2014/main" id="{549DEFBB-75EE-4519-8661-DE32822D66DD}"/>
              </a:ext>
            </a:extLst>
          </p:cNvPr>
          <p:cNvSpPr txBox="1"/>
          <p:nvPr/>
        </p:nvSpPr>
        <p:spPr>
          <a:xfrm>
            <a:off x="5522664" y="1506304"/>
            <a:ext cx="7573404" cy="570627"/>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zh-CN" altLang="en-US" sz="1400" dirty="0">
                <a:latin typeface="Ubuntu" panose="020B0504030602030204" pitchFamily="34" charset="0"/>
              </a:rPr>
              <a:t>写速度表现较好，但是延迟很高。</a:t>
            </a:r>
          </a:p>
        </p:txBody>
      </p:sp>
    </p:spTree>
    <p:extLst>
      <p:ext uri="{BB962C8B-B14F-4D97-AF65-F5344CB8AC3E}">
        <p14:creationId xmlns:p14="http://schemas.microsoft.com/office/powerpoint/2010/main" val="24288807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3413</TotalTime>
  <Words>3105</Words>
  <Application>Microsoft Office PowerPoint</Application>
  <PresentationFormat>宽屏</PresentationFormat>
  <Paragraphs>279</Paragraphs>
  <Slides>20</Slides>
  <Notes>20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20</vt:i4>
      </vt:variant>
    </vt:vector>
  </HeadingPairs>
  <TitlesOfParts>
    <vt:vector size="38" baseType="lpstr">
      <vt:lpstr>_5b8b_4f53</vt:lpstr>
      <vt:lpstr>-apple-system</vt:lpstr>
      <vt:lpstr>HelveticaNeue Regular</vt:lpstr>
      <vt:lpstr>NimbusRomNo9L-Regu</vt:lpstr>
      <vt:lpstr>PingFang SC</vt:lpstr>
      <vt:lpstr>PingFangSC-Regular</vt:lpstr>
      <vt:lpstr>Söhne</vt:lpstr>
      <vt:lpstr>system-ui</vt:lpstr>
      <vt:lpstr>Ubuntu</vt:lpstr>
      <vt:lpstr>等线</vt:lpstr>
      <vt:lpstr>等线 Light</vt:lpstr>
      <vt:lpstr>Arial</vt:lpstr>
      <vt:lpstr>Calibri</vt:lpstr>
      <vt:lpstr>Constantia</vt:lpstr>
      <vt:lpstr>Times New Roman</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子淇 柳</dc:creator>
  <cp:lastModifiedBy>子淇 柳</cp:lastModifiedBy>
  <cp:revision>887</cp:revision>
  <dcterms:created xsi:type="dcterms:W3CDTF">2024-03-28T05:36:01Z</dcterms:created>
  <dcterms:modified xsi:type="dcterms:W3CDTF">2024-08-29T14:40:31Z</dcterms:modified>
</cp:coreProperties>
</file>