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40" r:id="rId2"/>
    <p:sldId id="520" r:id="rId3"/>
    <p:sldId id="521" r:id="rId4"/>
    <p:sldId id="526" r:id="rId5"/>
    <p:sldId id="540" r:id="rId6"/>
    <p:sldId id="528" r:id="rId7"/>
    <p:sldId id="529" r:id="rId8"/>
    <p:sldId id="541" r:id="rId9"/>
    <p:sldId id="522" r:id="rId10"/>
    <p:sldId id="523" r:id="rId11"/>
    <p:sldId id="524" r:id="rId12"/>
    <p:sldId id="530" r:id="rId13"/>
    <p:sldId id="534" r:id="rId14"/>
    <p:sldId id="525" r:id="rId15"/>
    <p:sldId id="527" r:id="rId16"/>
    <p:sldId id="531" r:id="rId17"/>
    <p:sldId id="532" r:id="rId18"/>
    <p:sldId id="533" r:id="rId19"/>
    <p:sldId id="535" r:id="rId20"/>
    <p:sldId id="536" r:id="rId21"/>
    <p:sldId id="537" r:id="rId22"/>
    <p:sldId id="538" r:id="rId23"/>
    <p:sldId id="539" r:id="rId24"/>
    <p:sldId id="542" r:id="rId25"/>
    <p:sldId id="543" r:id="rId26"/>
    <p:sldId id="544" r:id="rId27"/>
    <p:sldId id="546" r:id="rId28"/>
    <p:sldId id="545" r:id="rId29"/>
    <p:sldId id="547" r:id="rId30"/>
    <p:sldId id="548" r:id="rId31"/>
    <p:sldId id="549" r:id="rId32"/>
    <p:sldId id="550" r:id="rId33"/>
    <p:sldId id="26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D005FB-1F80-42D3-AAEF-86A4217B13FB}">
          <p14:sldIdLst>
            <p14:sldId id="340"/>
            <p14:sldId id="520"/>
            <p14:sldId id="521"/>
            <p14:sldId id="526"/>
            <p14:sldId id="540"/>
            <p14:sldId id="528"/>
            <p14:sldId id="529"/>
            <p14:sldId id="541"/>
            <p14:sldId id="522"/>
            <p14:sldId id="523"/>
            <p14:sldId id="524"/>
            <p14:sldId id="530"/>
            <p14:sldId id="534"/>
            <p14:sldId id="525"/>
            <p14:sldId id="527"/>
            <p14:sldId id="531"/>
            <p14:sldId id="532"/>
            <p14:sldId id="533"/>
            <p14:sldId id="535"/>
            <p14:sldId id="536"/>
            <p14:sldId id="537"/>
            <p14:sldId id="538"/>
            <p14:sldId id="539"/>
            <p14:sldId id="542"/>
            <p14:sldId id="543"/>
            <p14:sldId id="544"/>
            <p14:sldId id="546"/>
            <p14:sldId id="545"/>
            <p14:sldId id="547"/>
            <p14:sldId id="548"/>
            <p14:sldId id="549"/>
            <p14:sldId id="55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51937"/>
    <a:srgbClr val="4747BA"/>
    <a:srgbClr val="ADADE0"/>
    <a:srgbClr val="8484D1"/>
    <a:srgbClr val="015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E0AE3-C09A-FE4C-B384-56310A1D37A7}" v="32" dt="2020-07-01T12:32:33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0" autoAdjust="0"/>
    <p:restoredTop sz="88873" autoAdjust="0"/>
  </p:normalViewPr>
  <p:slideViewPr>
    <p:cSldViewPr snapToGrid="0">
      <p:cViewPr varScale="1">
        <p:scale>
          <a:sx n="105" d="100"/>
          <a:sy n="105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AFB0F-6192-48FE-99AC-AF225DC028A7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1677A-EDDD-4DA4-9464-453B9AC95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9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1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86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9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19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49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04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76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93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42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60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7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12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0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" sz="1200" dirty="0">
                <a:latin typeface="Constantia" panose="02030602050306030303" pitchFamily="18" charset="0"/>
              </a:rPr>
              <a:t>向后</a:t>
            </a:r>
            <a:r>
              <a:rPr lang="zh-CN" altLang="en-US" sz="1200" dirty="0">
                <a:latin typeface="Constantia" panose="02030602050306030303" pitchFamily="18" charset="0"/>
              </a:rPr>
              <a:t>兼容写：</a:t>
            </a:r>
            <a:endParaRPr lang="en-US" altLang="zh-CN" sz="1200" dirty="0">
              <a:latin typeface="Constantia" panose="02030602050306030303" pitchFamily="18" charset="0"/>
            </a:endParaRP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2A2B2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主机在没有指定放置句柄或回收组的情况下向命名空间</a:t>
            </a:r>
            <a:r>
              <a:rPr lang="en-US" altLang="zh-CN" b="0" i="0" u="none" strike="noStrike" dirty="0">
                <a:solidFill>
                  <a:srgbClr val="2A2B2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lang="zh-CN" altLang="en-US" b="0" i="0" u="none" strike="noStrike" dirty="0">
                <a:solidFill>
                  <a:srgbClr val="2A2B2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发出写命令</a:t>
            </a:r>
            <a:endParaRPr lang="en-US" altLang="zh-CN" b="0" i="0" u="none" strike="noStrike" dirty="0">
              <a:solidFill>
                <a:srgbClr val="2A2B2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2A2B2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控制器查找命名空间</a:t>
            </a:r>
            <a:r>
              <a:rPr lang="en-US" altLang="zh-CN" b="0" i="0" u="none" strike="noStrike" dirty="0">
                <a:solidFill>
                  <a:srgbClr val="2A2B2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lang="zh-CN" altLang="en-US" b="0" i="0" u="none" strike="noStrike" dirty="0">
                <a:solidFill>
                  <a:srgbClr val="2A2B2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中的放置句柄</a:t>
            </a:r>
            <a:r>
              <a:rPr lang="en-US" altLang="zh-CN" b="0" i="0" u="none" strike="noStrike" dirty="0">
                <a:solidFill>
                  <a:srgbClr val="2A2B2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r>
              <a:rPr lang="zh-CN" altLang="en-US" b="0" i="0" u="none" strike="noStrike" dirty="0">
                <a:solidFill>
                  <a:srgbClr val="2A2B2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，确定写使用回收单元句柄</a:t>
            </a:r>
            <a:r>
              <a:rPr lang="en-US" altLang="zh-CN" b="0" i="0" u="none" strike="noStrike" dirty="0">
                <a:solidFill>
                  <a:srgbClr val="2A2B2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r>
              <a:rPr lang="zh-CN" altLang="en-US" b="0" i="0" u="none" strike="noStrike" dirty="0">
                <a:solidFill>
                  <a:srgbClr val="2A2B2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，并选择回收组</a:t>
            </a:r>
            <a:r>
              <a:rPr lang="en-US" altLang="zh-CN" b="0" i="0" u="none" strike="noStrike" dirty="0">
                <a:solidFill>
                  <a:srgbClr val="2A2B2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77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87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03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45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0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94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21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67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89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802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366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863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42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3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56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2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04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45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96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5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8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4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7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1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9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CB8A-CC46-473E-BAED-B264D45A45B1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146a55aca6f00848c565-a7635525d40ac1c70300198708936b4e.ssl.cf1.rackcdn.com/images/c867f55eaa86f735dc82d649bd18077e9388f07f.pdf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578B9E4-7351-4340-9BAC-4D885C36E6D1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F279D7-716D-41DC-91D1-CF67A641CB66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5050F5-8F30-4A70-A69E-F6B787105A13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>
            <a:extLst>
              <a:ext uri="{FF2B5EF4-FFF2-40B4-BE49-F238E27FC236}">
                <a16:creationId xmlns:a16="http://schemas.microsoft.com/office/drawing/2014/main" id="{A0076C24-50E0-45A9-96B9-F8F6ABD8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AF9F1A-FCAA-4005-A145-35FCDE54E4B4}"/>
              </a:ext>
            </a:extLst>
          </p:cNvPr>
          <p:cNvSpPr/>
          <p:nvPr/>
        </p:nvSpPr>
        <p:spPr>
          <a:xfrm>
            <a:off x="1053947" y="2138369"/>
            <a:ext cx="10084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FDP</a:t>
            </a:r>
            <a:r>
              <a:rPr lang="zh-CN" altLang="en-US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：</a:t>
            </a:r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Flexible</a:t>
            </a:r>
            <a:r>
              <a:rPr lang="zh-CN" altLang="en-US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 </a:t>
            </a:r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Data</a:t>
            </a:r>
            <a:r>
              <a:rPr lang="zh-CN" altLang="en-US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 </a:t>
            </a:r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Placement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4FDF6D-3C2D-ED4C-83FC-CE66320837F4}"/>
              </a:ext>
            </a:extLst>
          </p:cNvPr>
          <p:cNvSpPr/>
          <p:nvPr/>
        </p:nvSpPr>
        <p:spPr>
          <a:xfrm>
            <a:off x="4967689" y="50113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47BA"/>
                </a:solidFill>
                <a:latin typeface="Constantia" panose="02030602050306030303" pitchFamily="18" charset="0"/>
              </a:rPr>
              <a:t>汇报人：王鹏</a:t>
            </a:r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54A4F32-55D8-45EB-91E7-C3D4C763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5107ECD-ADC8-4E2D-BAD5-C8BB26DF3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34" y="232034"/>
            <a:ext cx="2438400" cy="527343"/>
          </a:xfrm>
          <a:prstGeom prst="rect">
            <a:avLst/>
          </a:prstGeom>
        </p:spPr>
      </p:pic>
      <p:sp>
        <p:nvSpPr>
          <p:cNvPr id="19" name="灯片编号占位符 8">
            <a:extLst>
              <a:ext uri="{FF2B5EF4-FFF2-40B4-BE49-F238E27FC236}">
                <a16:creationId xmlns:a16="http://schemas.microsoft.com/office/drawing/2014/main" id="{8599389A-CA9E-2845-8DF2-0586F335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FDP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10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385590" y="1267968"/>
            <a:ext cx="4723123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放置标识符（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Placement Identifier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PID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）指定了一个特定的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RG/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放置句柄对，该句柄对指向了一个可用于写入随机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LBA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（即，将用户数据灵活放置到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中）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PID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指向的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的写容量在指定使用该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PID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的每个写命令上增加，并且一旦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的容量完全写满，可以修改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PID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指向另一个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CF7BAA-A37E-3A41-881B-4511FE9CE7DF}"/>
              </a:ext>
            </a:extLst>
          </p:cNvPr>
          <p:cNvSpPr txBox="1"/>
          <p:nvPr/>
        </p:nvSpPr>
        <p:spPr>
          <a:xfrm>
            <a:off x="385590" y="6160941"/>
            <a:ext cx="1152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参考文献：</a:t>
            </a:r>
            <a:r>
              <a:rPr kumimoji="1" lang="en-US" altLang="zh-CN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White</a:t>
            </a:r>
            <a:r>
              <a:rPr kumimoji="1" lang="zh-CN" altLang="en-US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Paper: Testing Flexible Data Placement with SVF/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Enduro</a:t>
            </a:r>
            <a:endParaRPr kumimoji="1" lang="zh-CN" altLang="en-US" sz="1200" dirty="0">
              <a:latin typeface="Times New Roman" panose="02020603050405020304" pitchFamily="18" charset="0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4487E6-2E3E-1041-92A4-72659670B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899" y="1909408"/>
            <a:ext cx="6520401" cy="347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FDP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385590" y="1267968"/>
            <a:ext cx="1147957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Fig.3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展示了一个主机向命名空间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写入命令的例子，该命令指定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index1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RG0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主机跟踪写入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LBA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集。这使主机能够同时释放与特定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关联的所有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LBA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，以最小化控制器的垃圾收集，从而减少写放大。主机负责管理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PID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和相关设备资源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CF7BAA-A37E-3A41-881B-4511FE9CE7DF}"/>
              </a:ext>
            </a:extLst>
          </p:cNvPr>
          <p:cNvSpPr txBox="1"/>
          <p:nvPr/>
        </p:nvSpPr>
        <p:spPr>
          <a:xfrm>
            <a:off x="385590" y="6160941"/>
            <a:ext cx="1152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参考文献：</a:t>
            </a:r>
            <a:r>
              <a:rPr kumimoji="1" lang="en-US" altLang="zh-CN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White</a:t>
            </a:r>
            <a:r>
              <a:rPr kumimoji="1" lang="zh-CN" altLang="en-US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Paper: Testing Flexible Data Placement with SVF/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Enduro</a:t>
            </a:r>
            <a:endParaRPr kumimoji="1" lang="zh-CN" altLang="en-US" sz="1200" dirty="0">
              <a:latin typeface="Times New Roman" panose="02020603050405020304" pitchFamily="18" charset="0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8034A1E-7CCB-CA41-BD03-BF2B1E21D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157" y="3041130"/>
            <a:ext cx="7983685" cy="302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6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FDP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High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Level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Overview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385590" y="1267968"/>
            <a:ext cx="11479576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允许主机通过虚拟句柄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指针提供数据存放位置的提示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设备变更：根据提示将数据放置在超级块中，而不是选择自己的超级块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不变的功能：读、写（增加了可选写句柄）、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Deallocate/TRIM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、安全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向后兼容：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可以在变准设备上启用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禁用、应用程序不需要理解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来获得好处、理解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的应用程序将会获得更多好处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为数据中心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SSD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设计，向后兼容旧主机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FDP Benefit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4747BA"/>
                </a:solidFill>
                <a:latin typeface="Times New Roman" panose="02020603050405020304" pitchFamily="18" charset="0"/>
                <a:ea typeface="腾讯体 W3" panose="020C04030202040F0204" pitchFamily="34" charset="-122"/>
                <a:cs typeface="Times New Roman" panose="02020603050405020304" pitchFamily="18" charset="0"/>
              </a:rPr>
              <a:t>TP8019</a:t>
            </a:r>
            <a:endParaRPr lang="zh-CN" altLang="en-US" sz="2000" b="1" dirty="0">
              <a:solidFill>
                <a:srgbClr val="4747BA"/>
              </a:solidFill>
              <a:latin typeface="Times New Roman" panose="02020603050405020304" pitchFamily="18" charset="0"/>
              <a:ea typeface="腾讯体 W3" panose="020C04030202040F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385590" y="1267968"/>
            <a:ext cx="11479576" cy="502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写放大为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且支持随机写的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SSD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设备路径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主机不知道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SSD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垃圾回收的内容和时间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减少主机对设备的写操作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影响性能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成本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需要一种跨所有命名空间的机制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Stream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Zoned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Namespace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都是每个命名空间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主机可以选择是否将混合命名空间写入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NAND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块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向后兼容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需要一个具有先前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NVMe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命令集行为的单个驱动器，使得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能够启用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需要允许主机选择更新什么软件以及何时更新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如果更新软件的成本大于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SSD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WAF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节省成本，则不更新软件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7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FDP</a:t>
            </a:r>
            <a:r>
              <a:rPr lang="zh-CN" altLang="en-US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三大核心优势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385590" y="1267968"/>
            <a:ext cx="11479576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减少写放大：写放大是与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SSD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相关的一种不良影响，在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SSD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中物理写入的实际数据量是预期写入的逻辑量的倍数。该接口不允许主机理解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SSD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内介质的物理特性，并经常无法有效地向设备写入数据。写放大还会导致介质读写影响性能和服务质量、非主机引起的介质磨损、执行额外读写所需的功率。通过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模式，主机跟踪写入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LBA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集，使主机能够同时释放与特定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关联的所有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LBA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，以最小化控制器的垃圾回收，从而减少写放大。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endParaRPr kumimoji="1" lang="en-US" altLang="zh-CN" u="sng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减少介质的过度配置（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over-provisioning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）：传统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SSD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通过物理介质的过度配置客服了读写接口狭窄的缺点。对于过度配置，必须保留额外的空间来移动数据以进行垃圾回收并提高其效率。通过使用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模式，主机可以有效的放置和删除数据，因此可以最大限度地减少过度配置。较低的过度配置由于可以向主机提供更多的存储空间，可以降低设备成本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降低功耗：由于读写次数减少可以降低功耗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CF7BAA-A37E-3A41-881B-4511FE9CE7DF}"/>
              </a:ext>
            </a:extLst>
          </p:cNvPr>
          <p:cNvSpPr txBox="1"/>
          <p:nvPr/>
        </p:nvSpPr>
        <p:spPr>
          <a:xfrm>
            <a:off x="385590" y="6160941"/>
            <a:ext cx="1152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参考文献：</a:t>
            </a:r>
            <a:r>
              <a:rPr kumimoji="1" lang="en-US" altLang="zh-CN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White</a:t>
            </a:r>
            <a:r>
              <a:rPr kumimoji="1" lang="zh-CN" altLang="en-US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Paper: Testing Flexible Data Placement with SVF/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Enduro</a:t>
            </a:r>
            <a:endParaRPr kumimoji="1" lang="zh-CN" altLang="en-US" sz="1200" dirty="0">
              <a:latin typeface="Times New Roman" panose="02020603050405020304" pitchFamily="18" charset="0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72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578B9E4-7351-4340-9BAC-4D885C36E6D1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F279D7-716D-41DC-91D1-CF67A641CB66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5050F5-8F30-4A70-A69E-F6B787105A13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>
            <a:extLst>
              <a:ext uri="{FF2B5EF4-FFF2-40B4-BE49-F238E27FC236}">
                <a16:creationId xmlns:a16="http://schemas.microsoft.com/office/drawing/2014/main" id="{A0076C24-50E0-45A9-96B9-F8F6ABD8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AF9F1A-FCAA-4005-A145-35FCDE54E4B4}"/>
              </a:ext>
            </a:extLst>
          </p:cNvPr>
          <p:cNvSpPr/>
          <p:nvPr/>
        </p:nvSpPr>
        <p:spPr>
          <a:xfrm>
            <a:off x="1053947" y="2138369"/>
            <a:ext cx="100841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Flexible</a:t>
            </a:r>
            <a:r>
              <a:rPr lang="zh-CN" altLang="en-US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 </a:t>
            </a:r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Data</a:t>
            </a:r>
            <a:r>
              <a:rPr lang="zh-CN" altLang="en-US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 </a:t>
            </a:r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Placement</a:t>
            </a:r>
            <a:r>
              <a:rPr lang="zh-CN" altLang="en-US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：</a:t>
            </a:r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State</a:t>
            </a:r>
            <a:r>
              <a:rPr lang="zh-CN" altLang="en-US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 </a:t>
            </a:r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of the Union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4FDF6D-3C2D-ED4C-83FC-CE66320837F4}"/>
              </a:ext>
            </a:extLst>
          </p:cNvPr>
          <p:cNvSpPr/>
          <p:nvPr/>
        </p:nvSpPr>
        <p:spPr>
          <a:xfrm>
            <a:off x="5061675" y="4976875"/>
            <a:ext cx="2068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747BA"/>
                </a:solidFill>
                <a:latin typeface="Constantia" panose="02030602050306030303" pitchFamily="18" charset="0"/>
              </a:rPr>
              <a:t>Google/Meta</a:t>
            </a:r>
            <a:endParaRPr lang="zh-CN" altLang="en-US" sz="2400" b="1" dirty="0">
              <a:solidFill>
                <a:srgbClr val="4747BA"/>
              </a:solidFill>
              <a:latin typeface="Constantia" panose="02030602050306030303" pitchFamily="18" charset="0"/>
            </a:endParaRPr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54A4F32-55D8-45EB-91E7-C3D4C763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5107ECD-ADC8-4E2D-BAD5-C8BB26DF3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34" y="232034"/>
            <a:ext cx="2438400" cy="527343"/>
          </a:xfrm>
          <a:prstGeom prst="rect">
            <a:avLst/>
          </a:prstGeom>
        </p:spPr>
      </p:pic>
      <p:sp>
        <p:nvSpPr>
          <p:cNvPr id="19" name="灯片编号占位符 8">
            <a:extLst>
              <a:ext uri="{FF2B5EF4-FFF2-40B4-BE49-F238E27FC236}">
                <a16:creationId xmlns:a16="http://schemas.microsoft.com/office/drawing/2014/main" id="{8599389A-CA9E-2845-8DF2-0586F335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5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FDP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Open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Source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Activities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2F66A7-8B7B-8747-B23C-C521AA5B7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12" y="1642987"/>
            <a:ext cx="11479576" cy="392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1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Linux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Kernel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DDD90C0-BC57-3E45-B987-CE625694A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1215077"/>
            <a:ext cx="7766009" cy="485863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FB90B0E-57BD-F04B-B31E-3E012E5C01E9}"/>
              </a:ext>
            </a:extLst>
          </p:cNvPr>
          <p:cNvSpPr txBox="1"/>
          <p:nvPr/>
        </p:nvSpPr>
        <p:spPr>
          <a:xfrm>
            <a:off x="385590" y="1267968"/>
            <a:ext cx="4087019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使所有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NVMe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设备在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下可用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取消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block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layer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限制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io_uring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中实现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相同的可扩展和性能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通过内核内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支持端到端创新的心接口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支持在云和企业环境中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栈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xNVMe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SPDK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Passthru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5.19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版本开始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28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578B9E4-7351-4340-9BAC-4D885C36E6D1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F279D7-716D-41DC-91D1-CF67A641CB66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5050F5-8F30-4A70-A69E-F6B787105A13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>
            <a:extLst>
              <a:ext uri="{FF2B5EF4-FFF2-40B4-BE49-F238E27FC236}">
                <a16:creationId xmlns:a16="http://schemas.microsoft.com/office/drawing/2014/main" id="{A0076C24-50E0-45A9-96B9-F8F6ABD8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AF9F1A-FCAA-4005-A145-35FCDE54E4B4}"/>
              </a:ext>
            </a:extLst>
          </p:cNvPr>
          <p:cNvSpPr/>
          <p:nvPr/>
        </p:nvSpPr>
        <p:spPr>
          <a:xfrm>
            <a:off x="0" y="2138369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TP</a:t>
            </a:r>
            <a:r>
              <a:rPr lang="en-US" altLang="zh-CN" sz="54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4146</a:t>
            </a:r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a</a:t>
            </a:r>
            <a:r>
              <a:rPr lang="zh-CN" altLang="en-US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：</a:t>
            </a:r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Flexible</a:t>
            </a:r>
            <a:r>
              <a:rPr lang="zh-CN" altLang="en-US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 </a:t>
            </a:r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Data</a:t>
            </a:r>
            <a:r>
              <a:rPr lang="zh-CN" altLang="en-US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 </a:t>
            </a:r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Placement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4FDF6D-3C2D-ED4C-83FC-CE66320837F4}"/>
              </a:ext>
            </a:extLst>
          </p:cNvPr>
          <p:cNvSpPr/>
          <p:nvPr/>
        </p:nvSpPr>
        <p:spPr>
          <a:xfrm>
            <a:off x="5346430" y="4976875"/>
            <a:ext cx="1499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747BA"/>
                </a:solidFill>
                <a:latin typeface="Constantia" panose="02030602050306030303" pitchFamily="18" charset="0"/>
              </a:rPr>
              <a:t>Samsung</a:t>
            </a:r>
            <a:endParaRPr lang="zh-CN" altLang="en-US" sz="2400" b="1" dirty="0">
              <a:solidFill>
                <a:srgbClr val="4747BA"/>
              </a:solidFill>
              <a:latin typeface="Constantia" panose="02030602050306030303" pitchFamily="18" charset="0"/>
            </a:endParaRPr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54A4F32-55D8-45EB-91E7-C3D4C763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5107ECD-ADC8-4E2D-BAD5-C8BB26DF3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34" y="232034"/>
            <a:ext cx="2438400" cy="527343"/>
          </a:xfrm>
          <a:prstGeom prst="rect">
            <a:avLst/>
          </a:prstGeom>
        </p:spPr>
      </p:pic>
      <p:sp>
        <p:nvSpPr>
          <p:cNvPr id="19" name="灯片编号占位符 8">
            <a:extLst>
              <a:ext uri="{FF2B5EF4-FFF2-40B4-BE49-F238E27FC236}">
                <a16:creationId xmlns:a16="http://schemas.microsoft.com/office/drawing/2014/main" id="{8599389A-CA9E-2845-8DF2-0586F335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8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Storage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Entities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4747BA"/>
                </a:solidFill>
                <a:latin typeface="Times New Roman" panose="02020603050405020304" pitchFamily="18" charset="0"/>
                <a:ea typeface="腾讯体 W3" panose="020C04030202040F0204" pitchFamily="34" charset="-122"/>
                <a:cs typeface="Times New Roman" panose="02020603050405020304" pitchFamily="18" charset="0"/>
              </a:rPr>
              <a:t>TP4119a</a:t>
            </a:r>
            <a:endParaRPr lang="zh-CN" altLang="en-US" sz="2000" b="1" dirty="0">
              <a:solidFill>
                <a:srgbClr val="4747BA"/>
              </a:solidFill>
              <a:latin typeface="Times New Roman" panose="02020603050405020304" pitchFamily="18" charset="0"/>
              <a:ea typeface="腾讯体 W3" panose="020C04030202040F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19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385590" y="1267968"/>
            <a:ext cx="4524340" cy="502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配置包括：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一个或多个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一个或多个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RG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一个或多个回收单元句柄（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RUH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），用于指向每个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Endurance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Group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支持一种或多种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配置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主机在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Endurance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Group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中启用特定的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配置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允许指定写入命令，一个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RUH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只想放置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LBA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RUH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就决定了数据放置的位置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B2C2F9-1119-9F49-AD3B-F4508384E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834" y="897081"/>
            <a:ext cx="7013989" cy="56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5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介绍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385590" y="1267968"/>
            <a:ext cx="11528710" cy="379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固态硬盘（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SSD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）在写放大和节能方面遇到了困难。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Flexible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Placement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Model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代表了开放计算项目（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Open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Compute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Project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OCP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）成员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Google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Meta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在解决这些问题方面的一项重大创新，与今天的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SSD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相比，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应该能够实现显著的服务质量（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QOS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）和总拥有成本（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Total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Cost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of Ownership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TCO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）优势。</a:t>
            </a:r>
          </a:p>
          <a:p>
            <a:pPr algn="just">
              <a:lnSpc>
                <a:spcPct val="150000"/>
              </a:lnSpc>
            </a:pP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Flexible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Placement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Model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是对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NVM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命令集的增强，以实现“主机引导”（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host-guided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）的数据放置。该规范引入了一个回收单元（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Reclaim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Unit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），它由物理非易失性存储组成，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可以被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erased/reused/repurposed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而不会干扰任何其他回收单元的特性。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的目标是减少写放大以提高服务质量。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CF7BAA-A37E-3A41-881B-4511FE9CE7DF}"/>
              </a:ext>
            </a:extLst>
          </p:cNvPr>
          <p:cNvSpPr txBox="1"/>
          <p:nvPr/>
        </p:nvSpPr>
        <p:spPr>
          <a:xfrm>
            <a:off x="385590" y="6160941"/>
            <a:ext cx="1152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参考文献：</a:t>
            </a:r>
            <a:r>
              <a:rPr kumimoji="1" lang="en-US" altLang="zh-CN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White</a:t>
            </a:r>
            <a:r>
              <a:rPr kumimoji="1" lang="zh-CN" altLang="en-US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Paper: Testing Flexible Data Placement with SVF/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Enduro</a:t>
            </a:r>
            <a:endParaRPr kumimoji="1" lang="zh-CN" altLang="en-US" sz="1200" dirty="0">
              <a:latin typeface="Times New Roman" panose="02020603050405020304" pitchFamily="18" charset="0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0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E8477AD-F51F-C64E-B67A-2DCCD1F5D73F}"/>
              </a:ext>
            </a:extLst>
          </p:cNvPr>
          <p:cNvGrpSpPr/>
          <p:nvPr/>
        </p:nvGrpSpPr>
        <p:grpSpPr>
          <a:xfrm>
            <a:off x="605989" y="1361428"/>
            <a:ext cx="10980022" cy="4603904"/>
            <a:chOff x="4675300" y="2412446"/>
            <a:chExt cx="7239000" cy="30353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CDD49A1-C7EC-6C47-BC9B-E01A5C7F7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300" y="2412446"/>
              <a:ext cx="7239000" cy="30353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C4E4D85-CF08-464E-A8B2-B1E70DEF91E4}"/>
                </a:ext>
              </a:extLst>
            </p:cNvPr>
            <p:cNvSpPr/>
            <p:nvPr/>
          </p:nvSpPr>
          <p:spPr>
            <a:xfrm>
              <a:off x="4870174" y="2584174"/>
              <a:ext cx="2894133" cy="1300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使用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FDP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创建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Namespace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4747BA"/>
                </a:solidFill>
                <a:latin typeface="Times New Roman" panose="02020603050405020304" pitchFamily="18" charset="0"/>
                <a:ea typeface="腾讯体 W3" panose="020C04030202040F0204" pitchFamily="34" charset="-122"/>
                <a:cs typeface="Times New Roman" panose="02020603050405020304" pitchFamily="18" charset="0"/>
              </a:rPr>
              <a:t>TP4119a</a:t>
            </a:r>
            <a:endParaRPr lang="zh-CN" altLang="en-US" sz="2000" b="1" dirty="0">
              <a:solidFill>
                <a:srgbClr val="4747BA"/>
              </a:solidFill>
              <a:latin typeface="Times New Roman" panose="02020603050405020304" pitchFamily="18" charset="0"/>
              <a:ea typeface="腾讯体 W3" panose="020C04030202040F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20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385590" y="1267968"/>
            <a:ext cx="452434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命名空间管理命令：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指定使能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Endurance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Group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主机提供放置句柄列表（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Placement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Handle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List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C362C9B0-12C7-0244-97FD-94FF47C535FB}"/>
              </a:ext>
            </a:extLst>
          </p:cNvPr>
          <p:cNvSpPr/>
          <p:nvPr/>
        </p:nvSpPr>
        <p:spPr>
          <a:xfrm>
            <a:off x="3790172" y="1293522"/>
            <a:ext cx="8162228" cy="501947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使用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FDP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写入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Namespace</a:t>
            </a:r>
            <a:endParaRPr lang="zh-CN" altLang="en-US" sz="2000" b="1" dirty="0">
              <a:solidFill>
                <a:srgbClr val="4747BA"/>
              </a:solidFill>
              <a:latin typeface="Times New Roman" panose="02020603050405020304" pitchFamily="18" charset="0"/>
              <a:ea typeface="腾讯体 W3" panose="020C04030202040F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E070E95-3180-CD41-96E1-C5C09573F1A1}"/>
              </a:ext>
            </a:extLst>
          </p:cNvPr>
          <p:cNvSpPr/>
          <p:nvPr/>
        </p:nvSpPr>
        <p:spPr>
          <a:xfrm>
            <a:off x="675861" y="1510748"/>
            <a:ext cx="834887" cy="109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Host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58AA1CB-F241-B840-8415-F5E2D28A50F9}"/>
              </a:ext>
            </a:extLst>
          </p:cNvPr>
          <p:cNvSpPr/>
          <p:nvPr/>
        </p:nvSpPr>
        <p:spPr>
          <a:xfrm>
            <a:off x="3914886" y="1510748"/>
            <a:ext cx="2664818" cy="109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Controller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DE3616-775C-1548-A6D9-BC882DE2D245}"/>
              </a:ext>
            </a:extLst>
          </p:cNvPr>
          <p:cNvGrpSpPr/>
          <p:nvPr/>
        </p:nvGrpSpPr>
        <p:grpSpPr>
          <a:xfrm>
            <a:off x="3914886" y="3384539"/>
            <a:ext cx="2664818" cy="2305401"/>
            <a:chOff x="4494219" y="3616868"/>
            <a:chExt cx="2664818" cy="23054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2E6150B-61A8-DC48-8334-8EF4942CCC9F}"/>
                </a:ext>
              </a:extLst>
            </p:cNvPr>
            <p:cNvSpPr/>
            <p:nvPr/>
          </p:nvSpPr>
          <p:spPr>
            <a:xfrm>
              <a:off x="4610100" y="4234786"/>
              <a:ext cx="1226239" cy="621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Placement</a:t>
              </a:r>
            </a:p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Handle</a:t>
              </a:r>
              <a:endParaRPr kumimoji="1"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37E1E24-5329-9A40-959C-43E57B94F6E0}"/>
                </a:ext>
              </a:extLst>
            </p:cNvPr>
            <p:cNvSpPr/>
            <p:nvPr/>
          </p:nvSpPr>
          <p:spPr>
            <a:xfrm>
              <a:off x="5836339" y="4234786"/>
              <a:ext cx="1226239" cy="6215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RUH</a:t>
              </a:r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Identifier</a:t>
              </a:r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7758844-4E45-F144-93B0-20E971186CA0}"/>
                </a:ext>
              </a:extLst>
            </p:cNvPr>
            <p:cNvSpPr/>
            <p:nvPr/>
          </p:nvSpPr>
          <p:spPr>
            <a:xfrm>
              <a:off x="4610100" y="4879569"/>
              <a:ext cx="1226239" cy="2839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endPara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3064481-6D83-9B45-B2D5-9A0877BCDDA3}"/>
                </a:ext>
              </a:extLst>
            </p:cNvPr>
            <p:cNvSpPr/>
            <p:nvPr/>
          </p:nvSpPr>
          <p:spPr>
            <a:xfrm>
              <a:off x="5836339" y="4860520"/>
              <a:ext cx="1226239" cy="2981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endPara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2E6150B-61A8-DC48-8334-8EF4942CCC9F}"/>
                </a:ext>
              </a:extLst>
            </p:cNvPr>
            <p:cNvSpPr/>
            <p:nvPr/>
          </p:nvSpPr>
          <p:spPr>
            <a:xfrm>
              <a:off x="4610100" y="5198385"/>
              <a:ext cx="1226239" cy="2839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37E1E24-5329-9A40-959C-43E57B94F6E0}"/>
                </a:ext>
              </a:extLst>
            </p:cNvPr>
            <p:cNvSpPr/>
            <p:nvPr/>
          </p:nvSpPr>
          <p:spPr>
            <a:xfrm>
              <a:off x="5836339" y="5179335"/>
              <a:ext cx="1226239" cy="33528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2E6150B-61A8-DC48-8334-8EF4942CCC9F}"/>
                </a:ext>
              </a:extLst>
            </p:cNvPr>
            <p:cNvSpPr/>
            <p:nvPr/>
          </p:nvSpPr>
          <p:spPr>
            <a:xfrm>
              <a:off x="4610100" y="5513017"/>
              <a:ext cx="1226239" cy="335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37E1E24-5329-9A40-959C-43E57B94F6E0}"/>
                </a:ext>
              </a:extLst>
            </p:cNvPr>
            <p:cNvSpPr/>
            <p:nvPr/>
          </p:nvSpPr>
          <p:spPr>
            <a:xfrm>
              <a:off x="5836339" y="5493967"/>
              <a:ext cx="1226239" cy="34534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B691AAD-A1B3-BD4F-92CD-0DFCDC68598D}"/>
                </a:ext>
              </a:extLst>
            </p:cNvPr>
            <p:cNvSpPr/>
            <p:nvPr/>
          </p:nvSpPr>
          <p:spPr>
            <a:xfrm>
              <a:off x="4494219" y="3616868"/>
              <a:ext cx="2664818" cy="23054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B7B447F-542F-B54D-A6ED-2C96BAFAE959}"/>
                </a:ext>
              </a:extLst>
            </p:cNvPr>
            <p:cNvSpPr txBox="1"/>
            <p:nvPr/>
          </p:nvSpPr>
          <p:spPr>
            <a:xfrm>
              <a:off x="4589468" y="3678684"/>
              <a:ext cx="17666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Namespace</a:t>
              </a:r>
              <a:r>
                <a:rPr kumimoji="1" lang="zh-CN" altLang="en-US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3E18CFD8-9F4C-3B45-BC2A-31B8E3AF139B}"/>
              </a:ext>
            </a:extLst>
          </p:cNvPr>
          <p:cNvSpPr/>
          <p:nvPr/>
        </p:nvSpPr>
        <p:spPr>
          <a:xfrm>
            <a:off x="7285396" y="3781317"/>
            <a:ext cx="1226239" cy="2981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C4CD897-D843-8448-A270-BBCD6038D181}"/>
              </a:ext>
            </a:extLst>
          </p:cNvPr>
          <p:cNvSpPr/>
          <p:nvPr/>
        </p:nvSpPr>
        <p:spPr>
          <a:xfrm>
            <a:off x="7285396" y="4381572"/>
            <a:ext cx="1226239" cy="3352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DBD5FA3-7096-E84A-A406-329878451F59}"/>
              </a:ext>
            </a:extLst>
          </p:cNvPr>
          <p:cNvSpPr/>
          <p:nvPr/>
        </p:nvSpPr>
        <p:spPr>
          <a:xfrm>
            <a:off x="7285396" y="4696204"/>
            <a:ext cx="1226239" cy="34534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CCDE3D1-E94C-2A48-AC45-4FAEC8245334}"/>
              </a:ext>
            </a:extLst>
          </p:cNvPr>
          <p:cNvSpPr/>
          <p:nvPr/>
        </p:nvSpPr>
        <p:spPr>
          <a:xfrm>
            <a:off x="7285396" y="4087040"/>
            <a:ext cx="1226239" cy="29816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D8FED84-6FAF-3048-817D-7F92027E97EF}"/>
              </a:ext>
            </a:extLst>
          </p:cNvPr>
          <p:cNvCxnSpPr>
            <a:stCxn id="31" idx="3"/>
            <a:endCxn id="45" idx="1"/>
          </p:cNvCxnSpPr>
          <p:nvPr/>
        </p:nvCxnSpPr>
        <p:spPr>
          <a:xfrm flipV="1">
            <a:off x="6483245" y="3930400"/>
            <a:ext cx="802151" cy="846874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50FD4BF6-02AA-284C-BA40-46690C9511BA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 flipV="1">
            <a:off x="6483245" y="4549212"/>
            <a:ext cx="802151" cy="565434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D8FED84-6FAF-3048-817D-7F92027E97EF}"/>
              </a:ext>
            </a:extLst>
          </p:cNvPr>
          <p:cNvCxnSpPr>
            <a:cxnSpLocks/>
            <a:stCxn id="35" idx="3"/>
            <a:endCxn id="47" idx="1"/>
          </p:cNvCxnSpPr>
          <p:nvPr/>
        </p:nvCxnSpPr>
        <p:spPr>
          <a:xfrm flipV="1">
            <a:off x="6483245" y="4868878"/>
            <a:ext cx="802151" cy="565434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53DB5D77-B5FA-C14D-95B1-B9FE1158C2D7}"/>
              </a:ext>
            </a:extLst>
          </p:cNvPr>
          <p:cNvSpPr/>
          <p:nvPr/>
        </p:nvSpPr>
        <p:spPr>
          <a:xfrm>
            <a:off x="8763000" y="2340688"/>
            <a:ext cx="3102166" cy="334925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B4BDBC1-A8C2-444E-87B3-EFFC4A0B007D}"/>
              </a:ext>
            </a:extLst>
          </p:cNvPr>
          <p:cNvSpPr/>
          <p:nvPr/>
        </p:nvSpPr>
        <p:spPr>
          <a:xfrm>
            <a:off x="8997611" y="3137752"/>
            <a:ext cx="2731173" cy="3057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Reclaim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Unit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0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F62AE39-AAAE-B64A-8FD7-2F3F83E398D8}"/>
              </a:ext>
            </a:extLst>
          </p:cNvPr>
          <p:cNvSpPr/>
          <p:nvPr/>
        </p:nvSpPr>
        <p:spPr>
          <a:xfrm>
            <a:off x="8997613" y="3533667"/>
            <a:ext cx="2731173" cy="3057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Reclaim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Unit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1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AE34431-C093-D741-92D1-51FD9E371477}"/>
              </a:ext>
            </a:extLst>
          </p:cNvPr>
          <p:cNvSpPr/>
          <p:nvPr/>
        </p:nvSpPr>
        <p:spPr>
          <a:xfrm>
            <a:off x="8997612" y="3937093"/>
            <a:ext cx="2731173" cy="3057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Reclaim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Unit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2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5FBBDC1-42FE-CE45-A56C-79FD20EF17CC}"/>
              </a:ext>
            </a:extLst>
          </p:cNvPr>
          <p:cNvSpPr/>
          <p:nvPr/>
        </p:nvSpPr>
        <p:spPr>
          <a:xfrm>
            <a:off x="8997612" y="4335116"/>
            <a:ext cx="2731173" cy="3057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Reclaim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Unit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3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F62AE39-AAAE-B64A-8FD7-2F3F83E398D8}"/>
              </a:ext>
            </a:extLst>
          </p:cNvPr>
          <p:cNvSpPr/>
          <p:nvPr/>
        </p:nvSpPr>
        <p:spPr>
          <a:xfrm>
            <a:off x="8989222" y="4735841"/>
            <a:ext cx="2731173" cy="305723"/>
          </a:xfrm>
          <a:prstGeom prst="rect">
            <a:avLst/>
          </a:prstGeom>
          <a:solidFill>
            <a:srgbClr val="7030A0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Reclaim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Unit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4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F62AE39-AAAE-B64A-8FD7-2F3F83E398D8}"/>
              </a:ext>
            </a:extLst>
          </p:cNvPr>
          <p:cNvSpPr/>
          <p:nvPr/>
        </p:nvSpPr>
        <p:spPr>
          <a:xfrm>
            <a:off x="8989221" y="5164529"/>
            <a:ext cx="2731173" cy="3057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Reclaim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Unit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5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81693E4-40C4-7C45-9417-843E62D73769}"/>
              </a:ext>
            </a:extLst>
          </p:cNvPr>
          <p:cNvSpPr txBox="1"/>
          <p:nvPr/>
        </p:nvSpPr>
        <p:spPr>
          <a:xfrm>
            <a:off x="8847250" y="2499864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Reclaim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Group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0F8ED77-8003-BB4C-A6C4-00B7EDE2DE8F}"/>
              </a:ext>
            </a:extLst>
          </p:cNvPr>
          <p:cNvSpPr/>
          <p:nvPr/>
        </p:nvSpPr>
        <p:spPr>
          <a:xfrm>
            <a:off x="8997611" y="4335116"/>
            <a:ext cx="2146639" cy="312124"/>
          </a:xfrm>
          <a:prstGeom prst="rect">
            <a:avLst/>
          </a:prstGeom>
          <a:solidFill>
            <a:srgbClr val="7030A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C7A5333-33C6-EB40-BFDE-B393B16CD9F2}"/>
              </a:ext>
            </a:extLst>
          </p:cNvPr>
          <p:cNvSpPr/>
          <p:nvPr/>
        </p:nvSpPr>
        <p:spPr>
          <a:xfrm>
            <a:off x="8997611" y="3133752"/>
            <a:ext cx="850258" cy="320801"/>
          </a:xfrm>
          <a:prstGeom prst="rect">
            <a:avLst/>
          </a:prstGeom>
          <a:solidFill>
            <a:srgbClr val="7030A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5DD8A7D-127D-294D-92A5-AE00E4D455B3}"/>
              </a:ext>
            </a:extLst>
          </p:cNvPr>
          <p:cNvCxnSpPr>
            <a:cxnSpLocks/>
            <a:stCxn id="47" idx="3"/>
            <a:endCxn id="57" idx="1"/>
          </p:cNvCxnSpPr>
          <p:nvPr/>
        </p:nvCxnSpPr>
        <p:spPr>
          <a:xfrm>
            <a:off x="8511635" y="4868878"/>
            <a:ext cx="477586" cy="44851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28448BF3-7715-D748-9CEB-AD75F9B7DCAD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 flipV="1">
            <a:off x="8511635" y="4491178"/>
            <a:ext cx="485976" cy="58034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71F7200-136C-3244-B007-F707E6B6056D}"/>
              </a:ext>
            </a:extLst>
          </p:cNvPr>
          <p:cNvCxnSpPr>
            <a:cxnSpLocks/>
            <a:stCxn id="45" idx="3"/>
            <a:endCxn id="61" idx="1"/>
          </p:cNvCxnSpPr>
          <p:nvPr/>
        </p:nvCxnSpPr>
        <p:spPr>
          <a:xfrm flipV="1">
            <a:off x="8511635" y="3294153"/>
            <a:ext cx="485976" cy="636247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95628225-8E48-9549-A482-D202BE48BE58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8511635" y="3686529"/>
            <a:ext cx="485978" cy="549594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E71F7200-136C-3244-B007-F707E6B6056D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1510748" y="2057400"/>
            <a:ext cx="2404138" cy="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D272C899-B968-D144-905C-0AB0050AD09E}"/>
              </a:ext>
            </a:extLst>
          </p:cNvPr>
          <p:cNvSpPr txBox="1"/>
          <p:nvPr/>
        </p:nvSpPr>
        <p:spPr>
          <a:xfrm>
            <a:off x="3852986" y="5868302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SSD-Endurance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Group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866AB35-D0BE-C244-9C32-A96719172972}"/>
              </a:ext>
            </a:extLst>
          </p:cNvPr>
          <p:cNvSpPr txBox="1"/>
          <p:nvPr/>
        </p:nvSpPr>
        <p:spPr>
          <a:xfrm>
            <a:off x="250833" y="2676149"/>
            <a:ext cx="330812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Step1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：主机向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Namespace 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发出写命令，指定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Placement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Handle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Reclaim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Group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475AE97-4958-8D47-B2FA-5766C2B3DC7D}"/>
              </a:ext>
            </a:extLst>
          </p:cNvPr>
          <p:cNvSpPr txBox="1"/>
          <p:nvPr/>
        </p:nvSpPr>
        <p:spPr>
          <a:xfrm>
            <a:off x="239600" y="2675465"/>
            <a:ext cx="3308123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Step2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：控制器在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Namespace 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中查找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Placement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Handle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并决定使用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RUH2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将数据放置在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Reclaim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Group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上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AE93DF7-9CB4-F745-8566-4E6631E596EB}"/>
              </a:ext>
            </a:extLst>
          </p:cNvPr>
          <p:cNvSpPr/>
          <p:nvPr/>
        </p:nvSpPr>
        <p:spPr>
          <a:xfrm>
            <a:off x="3783317" y="4810751"/>
            <a:ext cx="2969434" cy="5654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45A3DC5-AE4B-2949-86A3-6DC40CFD036E}"/>
              </a:ext>
            </a:extLst>
          </p:cNvPr>
          <p:cNvSpPr txBox="1"/>
          <p:nvPr/>
        </p:nvSpPr>
        <p:spPr>
          <a:xfrm>
            <a:off x="241399" y="2678927"/>
            <a:ext cx="330812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Step3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：控制器使用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RUH2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放置一部分数据在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RG0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RU3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，并将其填满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CC06DB-8697-8048-B2B1-901A3B08F799}"/>
              </a:ext>
            </a:extLst>
          </p:cNvPr>
          <p:cNvSpPr txBox="1"/>
          <p:nvPr/>
        </p:nvSpPr>
        <p:spPr>
          <a:xfrm>
            <a:off x="239600" y="2684530"/>
            <a:ext cx="330812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Step4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：控制器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RUH2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指向空的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RU2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E95D7B3-2238-7146-B5F3-07570D3913DD}"/>
              </a:ext>
            </a:extLst>
          </p:cNvPr>
          <p:cNvSpPr txBox="1"/>
          <p:nvPr/>
        </p:nvSpPr>
        <p:spPr>
          <a:xfrm>
            <a:off x="244436" y="2682431"/>
            <a:ext cx="330812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Step5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：控制器使用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RUH2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将剩余的数据放置到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RG0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上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75B074D-4501-0E40-A617-8756404FFEA2}"/>
              </a:ext>
            </a:extLst>
          </p:cNvPr>
          <p:cNvSpPr/>
          <p:nvPr/>
        </p:nvSpPr>
        <p:spPr>
          <a:xfrm>
            <a:off x="1510748" y="1901338"/>
            <a:ext cx="576144" cy="312124"/>
          </a:xfrm>
          <a:prstGeom prst="rect">
            <a:avLst/>
          </a:prstGeom>
          <a:solidFill>
            <a:srgbClr val="7030A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2E60EBE-3FBF-3E41-8A7D-3ED8195F630C}"/>
              </a:ext>
            </a:extLst>
          </p:cNvPr>
          <p:cNvSpPr/>
          <p:nvPr/>
        </p:nvSpPr>
        <p:spPr>
          <a:xfrm>
            <a:off x="2093814" y="1898589"/>
            <a:ext cx="576144" cy="312124"/>
          </a:xfrm>
          <a:prstGeom prst="rect">
            <a:avLst/>
          </a:prstGeom>
          <a:solidFill>
            <a:srgbClr val="7030A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0BE93504-8C50-1F4D-98F4-A7EC033D714B}"/>
              </a:ext>
            </a:extLst>
          </p:cNvPr>
          <p:cNvCxnSpPr>
            <a:cxnSpLocks/>
            <a:stCxn id="46" idx="3"/>
            <a:endCxn id="54" idx="1"/>
          </p:cNvCxnSpPr>
          <p:nvPr/>
        </p:nvCxnSpPr>
        <p:spPr>
          <a:xfrm flipV="1">
            <a:off x="8511635" y="4089955"/>
            <a:ext cx="485977" cy="459257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9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26224 0.00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12" y="16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224 0.00347 " pathEditMode="relative" ptsTypes="AA">
                                      <p:cBhvr>
                                        <p:cTn id="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24 0.00347 L 0.43151 0.362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4" y="1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151 0.3625 L 0.74427 0.3578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8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77 -0.00046 L 0.48138 0.36157 " pathEditMode="relative" ptsTypes="AA">
                                      <p:cBhvr>
                                        <p:cTn id="9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3 0.36203 L 0.61432 0.29838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0" grpId="1"/>
      <p:bldP spid="81" grpId="0"/>
      <p:bldP spid="81" grpId="1"/>
      <p:bldP spid="82" grpId="0" animBg="1"/>
      <p:bldP spid="83" grpId="0"/>
      <p:bldP spid="83" grpId="1"/>
      <p:bldP spid="84" grpId="0"/>
      <p:bldP spid="84" grpId="1"/>
      <p:bldP spid="85" grpId="0"/>
      <p:bldP spid="62" grpId="0" animBg="1"/>
      <p:bldP spid="62" grpId="1" animBg="1"/>
      <p:bldP spid="62" grpId="2" animBg="1"/>
      <p:bldP spid="62" grpId="3" animBg="1"/>
      <p:bldP spid="86" grpId="0" animBg="1"/>
      <p:bldP spid="86" grpId="1" animBg="1"/>
      <p:bldP spid="86" grpId="2" animBg="1"/>
      <p:bldP spid="86" grpId="3" animBg="1"/>
      <p:bldP spid="86" grpId="4" animBg="1"/>
      <p:bldP spid="86" grpId="5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 New Roman" panose="02020603050405020304" pitchFamily="18" charset="0"/>
              </a:rPr>
              <a:t>Stream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 New Roman" panose="02020603050405020304" pitchFamily="18" charset="0"/>
              </a:rPr>
              <a:t>vs FDP vs ZNS</a:t>
            </a:r>
            <a:endParaRPr lang="zh-CN" altLang="en-US" sz="2000" b="1" dirty="0">
              <a:solidFill>
                <a:srgbClr val="4747BA"/>
              </a:solidFill>
              <a:latin typeface="Times New Roman" panose="02020603050405020304" pitchFamily="18" charset="0"/>
              <a:ea typeface="腾讯体 W3" panose="020C04030202040F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80BEE0-7E9E-5041-BA6C-C395966C9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21" y="913088"/>
            <a:ext cx="11286958" cy="560753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78AE5B5-5CD4-AB43-8BD3-650E04152BBE}"/>
              </a:ext>
            </a:extLst>
          </p:cNvPr>
          <p:cNvSpPr/>
          <p:nvPr/>
        </p:nvSpPr>
        <p:spPr>
          <a:xfrm>
            <a:off x="385590" y="1758518"/>
            <a:ext cx="11353889" cy="6369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ED5089-8CAC-3749-8A42-908B8DA711F3}"/>
              </a:ext>
            </a:extLst>
          </p:cNvPr>
          <p:cNvSpPr/>
          <p:nvPr/>
        </p:nvSpPr>
        <p:spPr>
          <a:xfrm>
            <a:off x="415183" y="4147474"/>
            <a:ext cx="11353889" cy="3651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968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578B9E4-7351-4340-9BAC-4D885C36E6D1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F279D7-716D-41DC-91D1-CF67A641CB66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5050F5-8F30-4A70-A69E-F6B787105A13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>
            <a:extLst>
              <a:ext uri="{FF2B5EF4-FFF2-40B4-BE49-F238E27FC236}">
                <a16:creationId xmlns:a16="http://schemas.microsoft.com/office/drawing/2014/main" id="{A0076C24-50E0-45A9-96B9-F8F6ABD8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AF9F1A-FCAA-4005-A145-35FCDE54E4B4}"/>
              </a:ext>
            </a:extLst>
          </p:cNvPr>
          <p:cNvSpPr/>
          <p:nvPr/>
        </p:nvSpPr>
        <p:spPr>
          <a:xfrm>
            <a:off x="1053947" y="2138369"/>
            <a:ext cx="100841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Flexible</a:t>
            </a:r>
            <a:r>
              <a:rPr lang="zh-CN" altLang="en-US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 </a:t>
            </a:r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Data</a:t>
            </a:r>
            <a:r>
              <a:rPr lang="zh-CN" altLang="en-US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 </a:t>
            </a:r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Placement</a:t>
            </a:r>
          </a:p>
          <a:p>
            <a:pPr algn="ctr"/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Open</a:t>
            </a:r>
            <a:r>
              <a:rPr lang="zh-CN" altLang="en-US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 </a:t>
            </a:r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Source</a:t>
            </a:r>
            <a:r>
              <a:rPr lang="zh-CN" altLang="en-US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 </a:t>
            </a:r>
            <a:r>
              <a:rPr lang="en-US" altLang="zh-CN" sz="5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Ecosystem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4FDF6D-3C2D-ED4C-83FC-CE66320837F4}"/>
              </a:ext>
            </a:extLst>
          </p:cNvPr>
          <p:cNvSpPr/>
          <p:nvPr/>
        </p:nvSpPr>
        <p:spPr>
          <a:xfrm>
            <a:off x="5233789" y="5011308"/>
            <a:ext cx="1499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747BA"/>
                </a:solidFill>
                <a:latin typeface="Constantia" panose="02030602050306030303" pitchFamily="18" charset="0"/>
              </a:rPr>
              <a:t>Samsung</a:t>
            </a:r>
            <a:endParaRPr lang="zh-CN" altLang="en-US" sz="2400" b="1" dirty="0">
              <a:solidFill>
                <a:srgbClr val="4747BA"/>
              </a:solidFill>
              <a:latin typeface="Constantia" panose="02030602050306030303" pitchFamily="18" charset="0"/>
            </a:endParaRPr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54A4F32-55D8-45EB-91E7-C3D4C763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5107ECD-ADC8-4E2D-BAD5-C8BB26DF3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34" y="232034"/>
            <a:ext cx="2438400" cy="527343"/>
          </a:xfrm>
          <a:prstGeom prst="rect">
            <a:avLst/>
          </a:prstGeom>
        </p:spPr>
      </p:pic>
      <p:sp>
        <p:nvSpPr>
          <p:cNvPr id="19" name="灯片编号占位符 8">
            <a:extLst>
              <a:ext uri="{FF2B5EF4-FFF2-40B4-BE49-F238E27FC236}">
                <a16:creationId xmlns:a16="http://schemas.microsoft.com/office/drawing/2014/main" id="{8599389A-CA9E-2845-8DF2-0586F335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6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FDP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生态系统</a:t>
            </a:r>
            <a:endParaRPr lang="zh-CN" altLang="en-US" sz="2000" b="1" dirty="0">
              <a:solidFill>
                <a:srgbClr val="4747BA"/>
              </a:solidFill>
              <a:latin typeface="Times New Roman" panose="02020603050405020304" pitchFamily="18" charset="0"/>
              <a:ea typeface="腾讯体 W3" panose="020C04030202040F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385590" y="1267968"/>
            <a:ext cx="11479576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库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CacheLib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[OSDI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2020]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RocksDB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支持项目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FIO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NVMe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CLI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QEMU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xNVMe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IO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Passthru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87CD93-1EC1-3547-A2AE-F5573146F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986" y="943813"/>
            <a:ext cx="5431276" cy="528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4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 err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CacheLib</a:t>
            </a:r>
            <a:endParaRPr lang="zh-CN" altLang="en-US" sz="2000" b="1" dirty="0">
              <a:solidFill>
                <a:srgbClr val="4747BA"/>
              </a:solidFill>
              <a:latin typeface="Times New Roman" panose="02020603050405020304" pitchFamily="18" charset="0"/>
              <a:ea typeface="腾讯体 W3" panose="020C04030202040F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02B51C0-B81C-3A41-85FB-793E0D6E284A}"/>
                  </a:ext>
                </a:extLst>
              </p:cNvPr>
              <p:cNvSpPr txBox="1"/>
              <p:nvPr/>
            </p:nvSpPr>
            <p:spPr>
              <a:xfrm>
                <a:off x="385590" y="1267968"/>
                <a:ext cx="11479576" cy="33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本地缓存利用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DRAM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SSD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Navy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Navy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：为大对象和小对象设计的缓存引擎</a:t>
                </a:r>
                <a:endPara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大对象： 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1KB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～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16MB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顺序写</a:t>
                </a:r>
                <a:endPara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WAF</a:t>
                </a:r>
                <a:r>
                  <a:rPr kumimoji="1" lang="zh-CN" altLang="en-US" dirty="0"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小对象：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&lt;1KB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随机写</a:t>
                </a:r>
                <a:endPara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高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WAF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02B51C0-B81C-3A41-85FB-793E0D6E2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90" y="1267968"/>
                <a:ext cx="11479576" cy="3367397"/>
              </a:xfrm>
              <a:prstGeom prst="rect">
                <a:avLst/>
              </a:prstGeom>
              <a:blipFill>
                <a:blip r:embed="rId5"/>
                <a:stretch>
                  <a:fillRect l="-442" b="-1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BE0D406-C8C0-6E4D-A103-14D7AD74B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777664"/>
            <a:ext cx="5474207" cy="370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 err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CacheLib|Motivation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for FDP</a:t>
            </a:r>
            <a:endParaRPr lang="zh-CN" altLang="en-US" sz="2000" b="1" dirty="0">
              <a:solidFill>
                <a:srgbClr val="4747BA"/>
              </a:solidFill>
              <a:latin typeface="Times New Roman" panose="02020603050405020304" pitchFamily="18" charset="0"/>
              <a:ea typeface="腾讯体 W3" panose="020C04030202040F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385590" y="1267968"/>
            <a:ext cx="11479576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问题：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大对象混杂着小对象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块没有特定顺序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小对象更新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失效快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无效块到处存在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GC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开销大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WAF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增加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期望：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隔离大对象和小对象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加速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GC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降低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WAF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6379A5-3C9A-454F-B0DB-512C9366B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862" y="1693854"/>
            <a:ext cx="5681032" cy="444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 err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CacheLib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with FDP</a:t>
            </a:r>
            <a:endParaRPr lang="zh-CN" altLang="en-US" sz="2000" b="1" dirty="0">
              <a:solidFill>
                <a:srgbClr val="4747BA"/>
              </a:solidFill>
              <a:latin typeface="Times New Roman" panose="02020603050405020304" pitchFamily="18" charset="0"/>
              <a:ea typeface="腾讯体 W3" panose="020C04030202040F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385590" y="1267968"/>
            <a:ext cx="11479576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io_uring_cmd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设备与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NVMe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驱动程序对话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:/dev/ng01)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每个引擎类型有一个位置标识符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(PID)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增加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PID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写入功能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添加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io_uring_cmd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基础架构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增加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设备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E667AA-E085-8347-949F-5304AF9D5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840" y="1175931"/>
            <a:ext cx="5328685" cy="50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 err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CacheLib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with FDP</a:t>
            </a:r>
            <a:endParaRPr lang="zh-CN" altLang="en-US" sz="2000" b="1" dirty="0">
              <a:solidFill>
                <a:srgbClr val="4747BA"/>
              </a:solidFill>
              <a:latin typeface="Times New Roman" panose="02020603050405020304" pitchFamily="18" charset="0"/>
              <a:ea typeface="腾讯体 W3" panose="020C04030202040F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B4860D-F2B3-1A47-8E4C-5A23B7D79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839" y="3786418"/>
            <a:ext cx="6759030" cy="27209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5D8F12-95C7-6247-86AE-FE418ACBC3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86"/>
          <a:stretch/>
        </p:blipFill>
        <p:spPr>
          <a:xfrm>
            <a:off x="3067889" y="1063375"/>
            <a:ext cx="6665822" cy="272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 err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RocksDB</a:t>
            </a:r>
            <a:endParaRPr lang="zh-CN" altLang="en-US" sz="2000" b="1" dirty="0">
              <a:solidFill>
                <a:srgbClr val="4747BA"/>
              </a:solidFill>
              <a:latin typeface="Times New Roman" panose="02020603050405020304" pitchFamily="18" charset="0"/>
              <a:ea typeface="腾讯体 W3" panose="020C04030202040F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29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385590" y="1267968"/>
            <a:ext cx="11479576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key/value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存储引擎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日志结构数据库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执行常规的压缩操作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生存期向下增加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存储可以抽象为一个插件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05290E-8600-204F-B3CF-C03C20EB5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322" y="1745562"/>
            <a:ext cx="7002844" cy="37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传统闪存的挑战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385590" y="1267968"/>
            <a:ext cx="11528710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数据按顺序写入，在重新写入之前必须擦除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数据在页级写入，但在块级擦除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SSD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只支持有限次的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program/erase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P/E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）周期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如果不加以管理，这些问题可能会对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SSD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的耐用性产生负面影响，并缩短其使用寿命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为了应对这些挑战，大多数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SSD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都包括一个闪存转换层（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Flash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Translation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Layer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FTL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），用于处理垃圾收集和磨损平衡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数据中心中，应用程序的数据是混合格式的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设备性能不稳定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混合工作负载导致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SSD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不稳定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增加过度配置（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overprovisioning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CF7BAA-A37E-3A41-881B-4511FE9CE7DF}"/>
              </a:ext>
            </a:extLst>
          </p:cNvPr>
          <p:cNvSpPr txBox="1"/>
          <p:nvPr/>
        </p:nvSpPr>
        <p:spPr>
          <a:xfrm>
            <a:off x="385590" y="6160941"/>
            <a:ext cx="1152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参考文献：</a:t>
            </a:r>
            <a:r>
              <a:rPr kumimoji="1" lang="en-US" altLang="zh-CN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White</a:t>
            </a:r>
            <a:r>
              <a:rPr kumimoji="1" lang="zh-CN" altLang="en-US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Paper: Testing Flexible Data Placement with SVF/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Enduro</a:t>
            </a:r>
            <a:endParaRPr kumimoji="1" lang="zh-CN" altLang="en-US" sz="1200" dirty="0">
              <a:latin typeface="Times New Roman" panose="02020603050405020304" pitchFamily="18" charset="0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34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 err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RocksDB|Motivation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for FDP</a:t>
            </a:r>
            <a:endParaRPr lang="zh-CN" altLang="en-US" sz="2000" b="1" dirty="0">
              <a:solidFill>
                <a:srgbClr val="4747BA"/>
              </a:solidFill>
              <a:latin typeface="Times New Roman" panose="02020603050405020304" pitchFamily="18" charset="0"/>
              <a:ea typeface="腾讯体 W3" panose="020C04030202040F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30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385590" y="1267968"/>
            <a:ext cx="11479576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问题：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level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是混合的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块没有特定顺序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level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更新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失效快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无效块到处存在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GC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开销大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WAF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增加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期望：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隔离所有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level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当整个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失效时，更容易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GC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降低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WAF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F8333C-25F4-F54B-B80B-853905501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797" y="1382707"/>
            <a:ext cx="5974369" cy="459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 err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RocksDB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with FDP</a:t>
            </a:r>
            <a:endParaRPr lang="zh-CN" altLang="en-US" sz="2000" b="1" dirty="0">
              <a:solidFill>
                <a:srgbClr val="4747BA"/>
              </a:solidFill>
              <a:latin typeface="Times New Roman" panose="02020603050405020304" pitchFamily="18" charset="0"/>
              <a:ea typeface="腾讯体 W3" panose="020C04030202040F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31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385590" y="1267968"/>
            <a:ext cx="1147957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xNVMe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io_uring_cmd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新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RocksDB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环境插件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新的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Writer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类转发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PID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每次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SST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删除时的释放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4DED68-46C7-B44F-B8F4-479511DFC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912309"/>
            <a:ext cx="5680680" cy="5518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EBCA0D-0FB6-034A-815C-F780F9640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202" y="4212804"/>
            <a:ext cx="42545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6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4747BA"/>
                </a:solidFill>
                <a:effectLst/>
                <a:uLnTx/>
                <a:uFillTx/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RocksDB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4747BA"/>
                </a:solidFill>
                <a:effectLst/>
                <a:uLnTx/>
                <a:uFillTx/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with FDP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747BA"/>
              </a:solidFill>
              <a:effectLst/>
              <a:uLnTx/>
              <a:uFillTx/>
              <a:latin typeface="Times New Roman" panose="02020603050405020304" pitchFamily="18" charset="0"/>
              <a:ea typeface="腾讯体 W3" panose="020C04030202040F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32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4C9418-C959-284D-A210-C454F48FC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310" y="1987872"/>
            <a:ext cx="10329380" cy="28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8244849" y="4730406"/>
            <a:ext cx="209930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Q&amp;A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Thanks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！</a:t>
            </a:r>
          </a:p>
        </p:txBody>
      </p:sp>
      <p:sp>
        <p:nvSpPr>
          <p:cNvPr id="8" name="矩形: 圆角 7"/>
          <p:cNvSpPr/>
          <p:nvPr/>
        </p:nvSpPr>
        <p:spPr>
          <a:xfrm rot="2755966">
            <a:off x="4146517" y="3347706"/>
            <a:ext cx="1613489" cy="1613489"/>
          </a:xfrm>
          <a:prstGeom prst="roundRect">
            <a:avLst/>
          </a:prstGeom>
          <a:solidFill>
            <a:srgbClr val="8484D1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 rot="2755966">
            <a:off x="2770276" y="966707"/>
            <a:ext cx="1613489" cy="1613489"/>
          </a:xfrm>
          <a:prstGeom prst="roundRect">
            <a:avLst/>
          </a:prstGeom>
          <a:solidFill>
            <a:srgbClr val="8484D1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 rot="2755966">
            <a:off x="4586763" y="2029472"/>
            <a:ext cx="732996" cy="732996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 rot="2755966">
            <a:off x="1415554" y="2470682"/>
            <a:ext cx="3134556" cy="3134556"/>
          </a:xfrm>
          <a:prstGeom prst="round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114300" dist="50800" dir="7800000" sx="101000" sy="101000" algn="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/>
          <p:cNvSpPr/>
          <p:nvPr/>
        </p:nvSpPr>
        <p:spPr>
          <a:xfrm rot="2755966">
            <a:off x="5633126" y="2433704"/>
            <a:ext cx="1685894" cy="1685894"/>
          </a:xfrm>
          <a:prstGeom prst="roundRect">
            <a:avLst/>
          </a:prstGeom>
          <a:solidFill>
            <a:srgbClr val="4747BA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 rot="2755966">
            <a:off x="3965400" y="5546431"/>
            <a:ext cx="732996" cy="732996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 rot="2755966">
            <a:off x="5089423" y="716157"/>
            <a:ext cx="1134056" cy="1134056"/>
          </a:xfrm>
          <a:prstGeom prst="roundRect">
            <a:avLst/>
          </a:prstGeom>
          <a:solidFill>
            <a:srgbClr val="4747BA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 rot="2755966">
            <a:off x="7189439" y="1365266"/>
            <a:ext cx="396502" cy="396502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写放大（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Write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Amplification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）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385590" y="1267968"/>
            <a:ext cx="11479576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写放大因子（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write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amplification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factor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WAF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介质写入数据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主机写入数据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例子：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主机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1MB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的数据，设备向介质写入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2.5MB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WAF=2.5</a:t>
            </a:r>
          </a:p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介质写入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=1MB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的主机数据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额外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1.5MB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的垃圾回收数据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写放大导致额外的：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介质读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写影响性能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/QoS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闪存介质写入导致非主机引起的介质磨损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执行额外读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写所需的额外功率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6AF742-C2E0-9244-8313-E35F6F5C1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300" y="3911178"/>
            <a:ext cx="6350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1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Google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数据中心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WA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影响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02B51C0-B81C-3A41-85FB-793E0D6E284A}"/>
                  </a:ext>
                </a:extLst>
              </p:cNvPr>
              <p:cNvSpPr txBox="1"/>
              <p:nvPr/>
            </p:nvSpPr>
            <p:spPr>
              <a:xfrm>
                <a:off x="385590" y="1267968"/>
                <a:ext cx="11479576" cy="4613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例：随机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4KB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写，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28%OP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greedy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GC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算法</a:t>
                </a:r>
                <a:endPara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WAF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2.5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endPara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endPara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endPara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endPara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endPara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endPara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endPara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endPara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kumimoji="1" lang="zh-CN" altLang="en-US" b="1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写放大具有非常显著的超大规模</a:t>
                </a:r>
                <a:r>
                  <a:rPr kumimoji="1" lang="en-US" altLang="zh-CN" b="1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TCO</a:t>
                </a:r>
                <a:r>
                  <a:rPr kumimoji="1" lang="zh-CN" altLang="en-US" b="1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影响</a:t>
                </a:r>
                <a:r>
                  <a:rPr kumimoji="1" lang="en-US" altLang="zh-CN" b="1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!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02B51C0-B81C-3A41-85FB-793E0D6E2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90" y="1267968"/>
                <a:ext cx="11479576" cy="4613892"/>
              </a:xfrm>
              <a:prstGeom prst="rect">
                <a:avLst/>
              </a:prstGeom>
              <a:blipFill>
                <a:blip r:embed="rId5"/>
                <a:stretch>
                  <a:fillRect l="-442" b="-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F905CCA-963A-3D4F-915B-47B35CA90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535" y="2522333"/>
            <a:ext cx="11091319" cy="25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0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WA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改进时间表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385590" y="1267968"/>
            <a:ext cx="11479576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1991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NAND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Based SSD</a:t>
            </a:r>
          </a:p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解决方案：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Over-provisioning</a:t>
            </a:r>
          </a:p>
          <a:p>
            <a:pPr algn="just">
              <a:lnSpc>
                <a:spcPct val="150000"/>
              </a:lnSpc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2007/2008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Host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Provides SSD LBA Hints</a:t>
            </a:r>
          </a:p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解决方案：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TRIM/Deallocate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2022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Host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Provides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Placement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Hints</a:t>
            </a:r>
          </a:p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解决方案：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（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NVMe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TP4146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83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FDP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提出与发展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385590" y="1267968"/>
            <a:ext cx="11479576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Google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在介质上放置数据是关键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提出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hlinkClick r:id="rId5"/>
              </a:rPr>
              <a:t>SMART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hlinkClick r:id="rId5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hlinkClick r:id="rId5"/>
              </a:rPr>
              <a:t>FTL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l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Meta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在介质上放置数据是关键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提出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Direct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Placement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Model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l"/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Google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Meta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将其独立成果合并到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中，合并各自提案的最佳功能，以实现最佳行业解决方案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NVM Express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TP4146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中全面批准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16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FDP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Solution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895EEC6-F84F-F541-B617-69A738587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29195"/>
            <a:ext cx="12192000" cy="509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8,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FDP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9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385590" y="1267968"/>
            <a:ext cx="5710410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回收单元（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）只是一个物理结构，与逻辑地址或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LBA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无关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命名空间（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namespace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）由回收单元中分配的容量组成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一个回收组（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Reclaim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Group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）包含一个或多个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一个或多个放置句柄（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Placement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Handle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）可以引用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RU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命令的操作单位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在一个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上执行的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不会影响在另一个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上执行的命令的性能或可靠性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CF7BAA-A37E-3A41-881B-4511FE9CE7DF}"/>
              </a:ext>
            </a:extLst>
          </p:cNvPr>
          <p:cNvSpPr txBox="1"/>
          <p:nvPr/>
        </p:nvSpPr>
        <p:spPr>
          <a:xfrm>
            <a:off x="385590" y="6160941"/>
            <a:ext cx="1152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参考文献：</a:t>
            </a:r>
            <a:r>
              <a:rPr kumimoji="1" lang="en-US" altLang="zh-CN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White</a:t>
            </a:r>
            <a:r>
              <a:rPr kumimoji="1" lang="zh-CN" altLang="en-US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Paper: Testing Flexible Data Placement with SVF/</a:t>
            </a:r>
            <a:r>
              <a:rPr kumimoji="1" lang="en-US" altLang="zh-CN" sz="1200" dirty="0" err="1"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Enduro</a:t>
            </a:r>
            <a:endParaRPr kumimoji="1" lang="zh-CN" altLang="en-US" sz="1200" dirty="0">
              <a:latin typeface="Times New Roman" panose="02020603050405020304" pitchFamily="18" charset="0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25F138-0B7B-7445-84E5-0ADCA4D53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771" y="1329808"/>
            <a:ext cx="5359639" cy="419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3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49293</TotalTime>
  <Words>2182</Words>
  <Application>Microsoft Macintosh PowerPoint</Application>
  <PresentationFormat>宽屏</PresentationFormat>
  <Paragraphs>370</Paragraphs>
  <Slides>33</Slides>
  <Notes>33</Notes>
  <HiddenSlides>6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等线</vt:lpstr>
      <vt:lpstr>等线 Light</vt:lpstr>
      <vt:lpstr>Microsoft YaHei</vt:lpstr>
      <vt:lpstr>PingFang SC</vt:lpstr>
      <vt:lpstr>Arial</vt:lpstr>
      <vt:lpstr>Cambria Math</vt:lpstr>
      <vt:lpstr>Constantia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zhouke</dc:creator>
  <cp:lastModifiedBy>Microsoft Office User</cp:lastModifiedBy>
  <cp:revision>2537</cp:revision>
  <dcterms:created xsi:type="dcterms:W3CDTF">2019-02-21T08:55:55Z</dcterms:created>
  <dcterms:modified xsi:type="dcterms:W3CDTF">2024-04-08T10:55:45Z</dcterms:modified>
</cp:coreProperties>
</file>