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7556500" cy="4260850"/>
  <p:notesSz cx="7556500" cy="42608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5" d="100"/>
          <a:sy n="145" d="100"/>
        </p:scale>
        <p:origin x="280" y="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59124" y="730417"/>
            <a:ext cx="5651500" cy="9525"/>
          </a:xfrm>
          <a:custGeom>
            <a:avLst/>
            <a:gdLst/>
            <a:ahLst/>
            <a:cxnLst/>
            <a:rect l="l" t="t" r="r" b="b"/>
            <a:pathLst>
              <a:path w="5651500" h="9525">
                <a:moveTo>
                  <a:pt x="5650950" y="9529"/>
                </a:moveTo>
                <a:lnTo>
                  <a:pt x="0" y="9529"/>
                </a:lnTo>
                <a:lnTo>
                  <a:pt x="0" y="0"/>
                </a:lnTo>
                <a:lnTo>
                  <a:pt x="5650950" y="0"/>
                </a:lnTo>
                <a:lnTo>
                  <a:pt x="5650950" y="9529"/>
                </a:lnTo>
                <a:close/>
              </a:path>
            </a:pathLst>
          </a:custGeom>
          <a:solidFill>
            <a:srgbClr val="DDDDDD"/>
          </a:solidFill>
        </p:spPr>
        <p:txBody>
          <a:bodyPr wrap="square" lIns="0" tIns="0" rIns="0" bIns="0" rtlCol="0"/>
          <a:lstStyle/>
          <a:p>
            <a:endParaRPr/>
          </a:p>
        </p:txBody>
      </p:sp>
      <p:sp>
        <p:nvSpPr>
          <p:cNvPr id="2" name="Holder 2"/>
          <p:cNvSpPr>
            <a:spLocks noGrp="1"/>
          </p:cNvSpPr>
          <p:nvPr>
            <p:ph type="ctrTitle"/>
          </p:nvPr>
        </p:nvSpPr>
        <p:spPr>
          <a:xfrm>
            <a:off x="946424" y="338921"/>
            <a:ext cx="5663651" cy="28575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133475" y="2386076"/>
            <a:ext cx="5289550" cy="10652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59124" y="730418"/>
            <a:ext cx="5651500" cy="9525"/>
          </a:xfrm>
          <a:custGeom>
            <a:avLst/>
            <a:gdLst/>
            <a:ahLst/>
            <a:cxnLst/>
            <a:rect l="l" t="t" r="r" b="b"/>
            <a:pathLst>
              <a:path w="5651500" h="9525">
                <a:moveTo>
                  <a:pt x="5650950" y="9529"/>
                </a:moveTo>
                <a:lnTo>
                  <a:pt x="0" y="9529"/>
                </a:lnTo>
                <a:lnTo>
                  <a:pt x="0" y="0"/>
                </a:lnTo>
                <a:lnTo>
                  <a:pt x="5650950" y="0"/>
                </a:lnTo>
                <a:lnTo>
                  <a:pt x="5650950" y="9529"/>
                </a:lnTo>
                <a:close/>
              </a:path>
            </a:pathLst>
          </a:custGeom>
          <a:solidFill>
            <a:srgbClr val="DDDDDD"/>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950" b="0" i="0">
                <a:solidFill>
                  <a:srgbClr val="33495D"/>
                </a:solidFill>
                <a:latin typeface="微软雅黑"/>
                <a:cs typeface="微软雅黑"/>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50" b="0" i="0">
                <a:solidFill>
                  <a:srgbClr val="33495D"/>
                </a:solidFill>
                <a:latin typeface="微软雅黑"/>
                <a:cs typeface="微软雅黑"/>
              </a:defRPr>
            </a:lvl1pPr>
          </a:lstStyle>
          <a:p>
            <a:endParaRPr/>
          </a:p>
        </p:txBody>
      </p:sp>
      <p:sp>
        <p:nvSpPr>
          <p:cNvPr id="3" name="Holder 3"/>
          <p:cNvSpPr>
            <a:spLocks noGrp="1"/>
          </p:cNvSpPr>
          <p:nvPr>
            <p:ph sz="half" idx="2"/>
          </p:nvPr>
        </p:nvSpPr>
        <p:spPr>
          <a:xfrm>
            <a:off x="377825" y="979995"/>
            <a:ext cx="3287077" cy="28121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1597" y="979995"/>
            <a:ext cx="3287077" cy="28121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59124" y="3789364"/>
            <a:ext cx="5651500" cy="19685"/>
          </a:xfrm>
          <a:custGeom>
            <a:avLst/>
            <a:gdLst/>
            <a:ahLst/>
            <a:cxnLst/>
            <a:rect l="l" t="t" r="r" b="b"/>
            <a:pathLst>
              <a:path w="5651500" h="19685">
                <a:moveTo>
                  <a:pt x="5650950" y="19058"/>
                </a:moveTo>
                <a:lnTo>
                  <a:pt x="0" y="19058"/>
                </a:lnTo>
                <a:lnTo>
                  <a:pt x="0" y="0"/>
                </a:lnTo>
                <a:lnTo>
                  <a:pt x="5650950" y="0"/>
                </a:lnTo>
                <a:lnTo>
                  <a:pt x="5650950" y="19058"/>
                </a:lnTo>
                <a:close/>
              </a:path>
            </a:pathLst>
          </a:custGeom>
          <a:solidFill>
            <a:srgbClr val="E7E7E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950" b="0" i="0">
                <a:solidFill>
                  <a:srgbClr val="33495D"/>
                </a:solidFill>
                <a:latin typeface="微软雅黑"/>
                <a:cs typeface="微软雅黑"/>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46424" y="879718"/>
            <a:ext cx="5663651" cy="174625"/>
          </a:xfrm>
          <a:prstGeom prst="rect">
            <a:avLst/>
          </a:prstGeom>
        </p:spPr>
        <p:txBody>
          <a:bodyPr wrap="square" lIns="0" tIns="0" rIns="0" bIns="0">
            <a:spAutoFit/>
          </a:bodyPr>
          <a:lstStyle>
            <a:lvl1pPr>
              <a:defRPr sz="950" b="0" i="0">
                <a:solidFill>
                  <a:srgbClr val="33495D"/>
                </a:solidFill>
                <a:latin typeface="微软雅黑"/>
                <a:cs typeface="微软雅黑"/>
              </a:defRPr>
            </a:lvl1pPr>
          </a:lstStyle>
          <a:p>
            <a:endParaRPr/>
          </a:p>
        </p:txBody>
      </p:sp>
      <p:sp>
        <p:nvSpPr>
          <p:cNvPr id="3" name="Holder 3"/>
          <p:cNvSpPr>
            <a:spLocks noGrp="1"/>
          </p:cNvSpPr>
          <p:nvPr>
            <p:ph type="body" idx="1"/>
          </p:nvPr>
        </p:nvSpPr>
        <p:spPr>
          <a:xfrm>
            <a:off x="946424" y="874000"/>
            <a:ext cx="5663651" cy="21431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9210" y="3962590"/>
            <a:ext cx="2418080" cy="2130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825" y="3962590"/>
            <a:ext cx="1737995" cy="2130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2/4/2023</a:t>
            </a:fld>
            <a:endParaRPr lang="en-US"/>
          </a:p>
        </p:txBody>
      </p:sp>
      <p:sp>
        <p:nvSpPr>
          <p:cNvPr id="6" name="Holder 6"/>
          <p:cNvSpPr>
            <a:spLocks noGrp="1"/>
          </p:cNvSpPr>
          <p:nvPr>
            <p:ph type="sldNum" sz="quarter" idx="7"/>
          </p:nvPr>
        </p:nvSpPr>
        <p:spPr>
          <a:xfrm>
            <a:off x="5440680" y="3962590"/>
            <a:ext cx="1737995" cy="2130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5954" y="683430"/>
            <a:ext cx="779145" cy="352425"/>
          </a:xfrm>
          <a:prstGeom prst="rect">
            <a:avLst/>
          </a:prstGeom>
        </p:spPr>
        <p:txBody>
          <a:bodyPr vert="horz" wrap="square" lIns="0" tIns="12065" rIns="0" bIns="0" rtlCol="0">
            <a:spAutoFit/>
          </a:bodyPr>
          <a:lstStyle/>
          <a:p>
            <a:pPr marL="12700">
              <a:lnSpc>
                <a:spcPct val="100000"/>
              </a:lnSpc>
              <a:spcBef>
                <a:spcPts val="95"/>
              </a:spcBef>
            </a:pPr>
            <a:r>
              <a:rPr sz="2150" b="1" spc="90" dirty="0">
                <a:solidFill>
                  <a:srgbClr val="34485E"/>
                </a:solidFill>
                <a:latin typeface="Calibri"/>
                <a:cs typeface="Calibri"/>
              </a:rPr>
              <a:t>TLDFP</a:t>
            </a:r>
            <a:endParaRPr sz="2150">
              <a:latin typeface="Calibri"/>
              <a:cs typeface="Calibri"/>
            </a:endParaRPr>
          </a:p>
        </p:txBody>
      </p:sp>
      <p:sp>
        <p:nvSpPr>
          <p:cNvPr id="3" name="object 3"/>
          <p:cNvSpPr txBox="1"/>
          <p:nvPr/>
        </p:nvSpPr>
        <p:spPr>
          <a:xfrm>
            <a:off x="946425" y="1180833"/>
            <a:ext cx="4382135" cy="407034"/>
          </a:xfrm>
          <a:prstGeom prst="rect">
            <a:avLst/>
          </a:prstGeom>
        </p:spPr>
        <p:txBody>
          <a:bodyPr vert="horz" wrap="square" lIns="0" tIns="12065" rIns="0" bIns="0" rtlCol="0">
            <a:spAutoFit/>
          </a:bodyPr>
          <a:lstStyle/>
          <a:p>
            <a:pPr marL="12700" marR="5080">
              <a:lnSpc>
                <a:spcPct val="131600"/>
              </a:lnSpc>
              <a:spcBef>
                <a:spcPts val="95"/>
              </a:spcBef>
            </a:pPr>
            <a:r>
              <a:rPr sz="950" spc="5" dirty="0">
                <a:solidFill>
                  <a:srgbClr val="34485E"/>
                </a:solidFill>
                <a:latin typeface="Calibri"/>
                <a:cs typeface="Calibri"/>
              </a:rPr>
              <a:t>Minority</a:t>
            </a:r>
            <a:r>
              <a:rPr sz="950" spc="30" dirty="0">
                <a:solidFill>
                  <a:srgbClr val="34485E"/>
                </a:solidFill>
                <a:latin typeface="Calibri"/>
                <a:cs typeface="Calibri"/>
              </a:rPr>
              <a:t> Disk </a:t>
            </a:r>
            <a:r>
              <a:rPr sz="950" spc="15" dirty="0">
                <a:solidFill>
                  <a:srgbClr val="34485E"/>
                </a:solidFill>
                <a:latin typeface="Calibri"/>
                <a:cs typeface="Calibri"/>
              </a:rPr>
              <a:t>Failure</a:t>
            </a:r>
            <a:r>
              <a:rPr sz="950" spc="30" dirty="0">
                <a:solidFill>
                  <a:srgbClr val="34485E"/>
                </a:solidFill>
                <a:latin typeface="Calibri"/>
                <a:cs typeface="Calibri"/>
              </a:rPr>
              <a:t> </a:t>
            </a:r>
            <a:r>
              <a:rPr sz="950" spc="25" dirty="0">
                <a:solidFill>
                  <a:srgbClr val="34485E"/>
                </a:solidFill>
                <a:latin typeface="Calibri"/>
                <a:cs typeface="Calibri"/>
              </a:rPr>
              <a:t>Prediction</a:t>
            </a:r>
            <a:r>
              <a:rPr sz="950" spc="30" dirty="0">
                <a:solidFill>
                  <a:srgbClr val="34485E"/>
                </a:solidFill>
                <a:latin typeface="Calibri"/>
                <a:cs typeface="Calibri"/>
              </a:rPr>
              <a:t> </a:t>
            </a:r>
            <a:r>
              <a:rPr sz="950" spc="35" dirty="0">
                <a:solidFill>
                  <a:srgbClr val="34485E"/>
                </a:solidFill>
                <a:latin typeface="Calibri"/>
                <a:cs typeface="Calibri"/>
              </a:rPr>
              <a:t>Based</a:t>
            </a:r>
            <a:r>
              <a:rPr sz="950" spc="30" dirty="0">
                <a:solidFill>
                  <a:srgbClr val="34485E"/>
                </a:solidFill>
                <a:latin typeface="Calibri"/>
                <a:cs typeface="Calibri"/>
              </a:rPr>
              <a:t> on </a:t>
            </a:r>
            <a:r>
              <a:rPr sz="950" spc="10" dirty="0">
                <a:solidFill>
                  <a:srgbClr val="34485E"/>
                </a:solidFill>
                <a:latin typeface="Calibri"/>
                <a:cs typeface="Calibri"/>
              </a:rPr>
              <a:t>Transfer</a:t>
            </a:r>
            <a:r>
              <a:rPr sz="950" spc="30" dirty="0">
                <a:solidFill>
                  <a:srgbClr val="34485E"/>
                </a:solidFill>
                <a:latin typeface="Calibri"/>
                <a:cs typeface="Calibri"/>
              </a:rPr>
              <a:t> </a:t>
            </a:r>
            <a:r>
              <a:rPr sz="950" spc="25" dirty="0">
                <a:solidFill>
                  <a:srgbClr val="34485E"/>
                </a:solidFill>
                <a:latin typeface="Calibri"/>
                <a:cs typeface="Calibri"/>
              </a:rPr>
              <a:t>Learning</a:t>
            </a:r>
            <a:r>
              <a:rPr sz="950" spc="30" dirty="0">
                <a:solidFill>
                  <a:srgbClr val="34485E"/>
                </a:solidFill>
                <a:latin typeface="Calibri"/>
                <a:cs typeface="Calibri"/>
              </a:rPr>
              <a:t> </a:t>
            </a:r>
            <a:r>
              <a:rPr sz="950" spc="25" dirty="0">
                <a:solidFill>
                  <a:srgbClr val="34485E"/>
                </a:solidFill>
                <a:latin typeface="Calibri"/>
                <a:cs typeface="Calibri"/>
              </a:rPr>
              <a:t>in</a:t>
            </a:r>
            <a:r>
              <a:rPr sz="950" spc="35" dirty="0">
                <a:solidFill>
                  <a:srgbClr val="34485E"/>
                </a:solidFill>
                <a:latin typeface="Calibri"/>
                <a:cs typeface="Calibri"/>
              </a:rPr>
              <a:t> </a:t>
            </a:r>
            <a:r>
              <a:rPr sz="950" spc="25" dirty="0">
                <a:solidFill>
                  <a:srgbClr val="34485E"/>
                </a:solidFill>
                <a:latin typeface="Calibri"/>
                <a:cs typeface="Calibri"/>
              </a:rPr>
              <a:t>Large</a:t>
            </a:r>
            <a:r>
              <a:rPr sz="950" spc="30" dirty="0">
                <a:solidFill>
                  <a:srgbClr val="34485E"/>
                </a:solidFill>
                <a:latin typeface="Calibri"/>
                <a:cs typeface="Calibri"/>
              </a:rPr>
              <a:t> </a:t>
            </a:r>
            <a:r>
              <a:rPr sz="950" spc="15" dirty="0">
                <a:solidFill>
                  <a:srgbClr val="34485E"/>
                </a:solidFill>
                <a:latin typeface="Calibri"/>
                <a:cs typeface="Calibri"/>
              </a:rPr>
              <a:t>Data</a:t>
            </a:r>
            <a:r>
              <a:rPr sz="950" spc="30" dirty="0">
                <a:solidFill>
                  <a:srgbClr val="34485E"/>
                </a:solidFill>
                <a:latin typeface="Calibri"/>
                <a:cs typeface="Calibri"/>
              </a:rPr>
              <a:t> </a:t>
            </a:r>
            <a:r>
              <a:rPr sz="950" spc="20" dirty="0">
                <a:solidFill>
                  <a:srgbClr val="34485E"/>
                </a:solidFill>
                <a:latin typeface="Calibri"/>
                <a:cs typeface="Calibri"/>
              </a:rPr>
              <a:t>Centers</a:t>
            </a:r>
            <a:r>
              <a:rPr sz="950" spc="30" dirty="0">
                <a:solidFill>
                  <a:srgbClr val="34485E"/>
                </a:solidFill>
                <a:latin typeface="Calibri"/>
                <a:cs typeface="Calibri"/>
              </a:rPr>
              <a:t> </a:t>
            </a:r>
            <a:r>
              <a:rPr sz="950" spc="10" dirty="0">
                <a:solidFill>
                  <a:srgbClr val="34485E"/>
                </a:solidFill>
                <a:latin typeface="Calibri"/>
                <a:cs typeface="Calibri"/>
              </a:rPr>
              <a:t>of </a:t>
            </a:r>
            <a:r>
              <a:rPr sz="950" spc="-200" dirty="0">
                <a:solidFill>
                  <a:srgbClr val="34485E"/>
                </a:solidFill>
                <a:latin typeface="Calibri"/>
                <a:cs typeface="Calibri"/>
              </a:rPr>
              <a:t> </a:t>
            </a:r>
            <a:r>
              <a:rPr sz="950" spc="20" dirty="0">
                <a:solidFill>
                  <a:srgbClr val="34485E"/>
                </a:solidFill>
                <a:latin typeface="Calibri"/>
                <a:cs typeface="Calibri"/>
              </a:rPr>
              <a:t>Heterogeneous </a:t>
            </a:r>
            <a:r>
              <a:rPr sz="950" spc="30" dirty="0">
                <a:solidFill>
                  <a:srgbClr val="34485E"/>
                </a:solidFill>
                <a:latin typeface="Calibri"/>
                <a:cs typeface="Calibri"/>
              </a:rPr>
              <a:t>Disk</a:t>
            </a:r>
            <a:r>
              <a:rPr sz="950" spc="25" dirty="0">
                <a:solidFill>
                  <a:srgbClr val="34485E"/>
                </a:solidFill>
                <a:latin typeface="Calibri"/>
                <a:cs typeface="Calibri"/>
              </a:rPr>
              <a:t> </a:t>
            </a:r>
            <a:r>
              <a:rPr sz="950" spc="30" dirty="0">
                <a:solidFill>
                  <a:srgbClr val="34485E"/>
                </a:solidFill>
                <a:latin typeface="Calibri"/>
                <a:cs typeface="Calibri"/>
              </a:rPr>
              <a:t>Systems</a:t>
            </a:r>
            <a:endParaRPr sz="95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6424" y="363221"/>
            <a:ext cx="885825" cy="233679"/>
          </a:xfrm>
          <a:prstGeom prst="rect">
            <a:avLst/>
          </a:prstGeom>
        </p:spPr>
        <p:txBody>
          <a:bodyPr vert="horz" wrap="square" lIns="0" tIns="14604" rIns="0" bIns="0" rtlCol="0">
            <a:spAutoFit/>
          </a:bodyPr>
          <a:lstStyle/>
          <a:p>
            <a:pPr marL="12700">
              <a:lnSpc>
                <a:spcPct val="100000"/>
              </a:lnSpc>
              <a:spcBef>
                <a:spcPts val="114"/>
              </a:spcBef>
            </a:pPr>
            <a:r>
              <a:rPr sz="1350" b="1" spc="15" dirty="0">
                <a:latin typeface="Calibri"/>
                <a:cs typeface="Calibri"/>
              </a:rPr>
              <a:t>TrAdaBoost</a:t>
            </a:r>
            <a:endParaRPr sz="1350">
              <a:latin typeface="Calibri"/>
              <a:cs typeface="Calibri"/>
            </a:endParaRPr>
          </a:p>
        </p:txBody>
      </p:sp>
      <p:sp>
        <p:nvSpPr>
          <p:cNvPr id="3" name="object 3"/>
          <p:cNvSpPr txBox="1"/>
          <p:nvPr/>
        </p:nvSpPr>
        <p:spPr>
          <a:xfrm>
            <a:off x="946424" y="708186"/>
            <a:ext cx="5601970" cy="660400"/>
          </a:xfrm>
          <a:prstGeom prst="rect">
            <a:avLst/>
          </a:prstGeom>
        </p:spPr>
        <p:txBody>
          <a:bodyPr vert="horz" wrap="square" lIns="0" tIns="15875" rIns="0" bIns="0" rtlCol="0">
            <a:spAutoFit/>
          </a:bodyPr>
          <a:lstStyle/>
          <a:p>
            <a:pPr marL="12700">
              <a:lnSpc>
                <a:spcPct val="100000"/>
              </a:lnSpc>
              <a:spcBef>
                <a:spcPts val="125"/>
              </a:spcBef>
            </a:pPr>
            <a:r>
              <a:rPr sz="950" spc="-20" dirty="0">
                <a:solidFill>
                  <a:srgbClr val="33495D"/>
                </a:solidFill>
                <a:latin typeface="Calibri"/>
                <a:cs typeface="Calibri"/>
              </a:rPr>
              <a:t>A</a:t>
            </a:r>
            <a:r>
              <a:rPr sz="950" spc="40" dirty="0">
                <a:solidFill>
                  <a:srgbClr val="33495D"/>
                </a:solidFill>
                <a:latin typeface="Calibri"/>
                <a:cs typeface="Calibri"/>
              </a:rPr>
              <a:t>d</a:t>
            </a:r>
            <a:r>
              <a:rPr sz="950" spc="35" dirty="0">
                <a:solidFill>
                  <a:srgbClr val="33495D"/>
                </a:solidFill>
                <a:latin typeface="Calibri"/>
                <a:cs typeface="Calibri"/>
              </a:rPr>
              <a:t>a</a:t>
            </a:r>
            <a:r>
              <a:rPr sz="950" spc="55" dirty="0">
                <a:solidFill>
                  <a:srgbClr val="33495D"/>
                </a:solidFill>
                <a:latin typeface="Calibri"/>
                <a:cs typeface="Calibri"/>
              </a:rPr>
              <a:t>B</a:t>
            </a:r>
            <a:r>
              <a:rPr sz="950" spc="25" dirty="0">
                <a:solidFill>
                  <a:srgbClr val="33495D"/>
                </a:solidFill>
                <a:latin typeface="Calibri"/>
                <a:cs typeface="Calibri"/>
              </a:rPr>
              <a:t>oo</a:t>
            </a:r>
            <a:r>
              <a:rPr sz="950" spc="15" dirty="0">
                <a:solidFill>
                  <a:srgbClr val="33495D"/>
                </a:solidFill>
                <a:latin typeface="Calibri"/>
                <a:cs typeface="Calibri"/>
              </a:rPr>
              <a:t>s</a:t>
            </a:r>
            <a:r>
              <a:rPr sz="950" spc="10" dirty="0">
                <a:solidFill>
                  <a:srgbClr val="33495D"/>
                </a:solidFill>
                <a:latin typeface="Calibri"/>
                <a:cs typeface="Calibri"/>
              </a:rPr>
              <a:t>t</a:t>
            </a:r>
            <a:r>
              <a:rPr sz="950" spc="25" dirty="0">
                <a:solidFill>
                  <a:srgbClr val="33495D"/>
                </a:solidFill>
                <a:latin typeface="微软雅黑"/>
                <a:cs typeface="微软雅黑"/>
              </a:rPr>
              <a:t>：训练几个不同的弱分类器再合并为强分类器。每次迭代，增加源域中被误分类的情况的权重</a:t>
            </a:r>
            <a:endParaRPr sz="950">
              <a:latin typeface="微软雅黑"/>
              <a:cs typeface="微软雅黑"/>
            </a:endParaRPr>
          </a:p>
          <a:p>
            <a:pPr>
              <a:lnSpc>
                <a:spcPct val="100000"/>
              </a:lnSpc>
              <a:spcBef>
                <a:spcPts val="80"/>
              </a:spcBef>
            </a:pPr>
            <a:endParaRPr sz="600">
              <a:latin typeface="微软雅黑"/>
              <a:cs typeface="微软雅黑"/>
            </a:endParaRPr>
          </a:p>
          <a:p>
            <a:pPr marL="12700">
              <a:lnSpc>
                <a:spcPct val="100000"/>
              </a:lnSpc>
            </a:pPr>
            <a:r>
              <a:rPr sz="950" spc="10" dirty="0">
                <a:solidFill>
                  <a:srgbClr val="33495D"/>
                </a:solidFill>
                <a:latin typeface="Calibri"/>
                <a:cs typeface="Calibri"/>
              </a:rPr>
              <a:t>T</a:t>
            </a:r>
            <a:r>
              <a:rPr sz="950" spc="-10" dirty="0">
                <a:solidFill>
                  <a:srgbClr val="33495D"/>
                </a:solidFill>
                <a:latin typeface="Calibri"/>
                <a:cs typeface="Calibri"/>
              </a:rPr>
              <a:t>r</a:t>
            </a:r>
            <a:r>
              <a:rPr sz="950" spc="-20" dirty="0">
                <a:solidFill>
                  <a:srgbClr val="33495D"/>
                </a:solidFill>
                <a:latin typeface="Calibri"/>
                <a:cs typeface="Calibri"/>
              </a:rPr>
              <a:t>A</a:t>
            </a:r>
            <a:r>
              <a:rPr sz="950" spc="40" dirty="0">
                <a:solidFill>
                  <a:srgbClr val="33495D"/>
                </a:solidFill>
                <a:latin typeface="Calibri"/>
                <a:cs typeface="Calibri"/>
              </a:rPr>
              <a:t>d</a:t>
            </a:r>
            <a:r>
              <a:rPr sz="950" spc="35" dirty="0">
                <a:solidFill>
                  <a:srgbClr val="33495D"/>
                </a:solidFill>
                <a:latin typeface="Calibri"/>
                <a:cs typeface="Calibri"/>
              </a:rPr>
              <a:t>a</a:t>
            </a:r>
            <a:r>
              <a:rPr sz="950" spc="55" dirty="0">
                <a:solidFill>
                  <a:srgbClr val="33495D"/>
                </a:solidFill>
                <a:latin typeface="Calibri"/>
                <a:cs typeface="Calibri"/>
              </a:rPr>
              <a:t>B</a:t>
            </a:r>
            <a:r>
              <a:rPr sz="950" spc="25" dirty="0">
                <a:solidFill>
                  <a:srgbClr val="33495D"/>
                </a:solidFill>
                <a:latin typeface="Calibri"/>
                <a:cs typeface="Calibri"/>
              </a:rPr>
              <a:t>oo</a:t>
            </a:r>
            <a:r>
              <a:rPr sz="950" spc="15" dirty="0">
                <a:solidFill>
                  <a:srgbClr val="33495D"/>
                </a:solidFill>
                <a:latin typeface="Calibri"/>
                <a:cs typeface="Calibri"/>
              </a:rPr>
              <a:t>s</a:t>
            </a:r>
            <a:r>
              <a:rPr sz="950" spc="10" dirty="0">
                <a:solidFill>
                  <a:srgbClr val="33495D"/>
                </a:solidFill>
                <a:latin typeface="Calibri"/>
                <a:cs typeface="Calibri"/>
              </a:rPr>
              <a:t>t</a:t>
            </a:r>
            <a:r>
              <a:rPr sz="950" spc="25" dirty="0">
                <a:solidFill>
                  <a:srgbClr val="33495D"/>
                </a:solidFill>
                <a:latin typeface="微软雅黑"/>
                <a:cs typeface="微软雅黑"/>
              </a:rPr>
              <a:t>算法的核心是源域中被错误分类的多数磁盘</a:t>
            </a:r>
            <a:r>
              <a:rPr sz="950" spc="-20" dirty="0">
                <a:solidFill>
                  <a:srgbClr val="33495D"/>
                </a:solidFill>
                <a:latin typeface="Calibri"/>
                <a:cs typeface="Calibri"/>
              </a:rPr>
              <a:t>A</a:t>
            </a:r>
            <a:r>
              <a:rPr sz="950" spc="25" dirty="0">
                <a:solidFill>
                  <a:srgbClr val="33495D"/>
                </a:solidFill>
                <a:latin typeface="微软雅黑"/>
                <a:cs typeface="微软雅黑"/>
              </a:rPr>
              <a:t>将获得更小的权重，而被错误分类的少数磁盘</a:t>
            </a:r>
            <a:r>
              <a:rPr sz="950" spc="55" dirty="0">
                <a:solidFill>
                  <a:srgbClr val="33495D"/>
                </a:solidFill>
                <a:latin typeface="Calibri"/>
                <a:cs typeface="Calibri"/>
              </a:rPr>
              <a:t>B</a:t>
            </a:r>
            <a:endParaRPr sz="950">
              <a:latin typeface="Calibri"/>
              <a:cs typeface="Calibri"/>
            </a:endParaRPr>
          </a:p>
          <a:p>
            <a:pPr marL="12700">
              <a:lnSpc>
                <a:spcPct val="100000"/>
              </a:lnSpc>
              <a:spcBef>
                <a:spcPts val="360"/>
              </a:spcBef>
            </a:pPr>
            <a:r>
              <a:rPr sz="950" spc="25" dirty="0">
                <a:solidFill>
                  <a:srgbClr val="33495D"/>
                </a:solidFill>
                <a:latin typeface="微软雅黑"/>
                <a:cs typeface="微软雅黑"/>
              </a:rPr>
              <a:t>将获得更大的权重。</a:t>
            </a:r>
            <a:endParaRPr sz="950">
              <a:latin typeface="微软雅黑"/>
              <a:cs typeface="微软雅黑"/>
            </a:endParaRPr>
          </a:p>
        </p:txBody>
      </p:sp>
      <p:pic>
        <p:nvPicPr>
          <p:cNvPr id="4" name="object 4"/>
          <p:cNvPicPr/>
          <p:nvPr/>
        </p:nvPicPr>
        <p:blipFill>
          <a:blip r:embed="rId2" cstate="print"/>
          <a:stretch>
            <a:fillRect/>
          </a:stretch>
        </p:blipFill>
        <p:spPr>
          <a:xfrm>
            <a:off x="2101850" y="1489535"/>
            <a:ext cx="3047999" cy="21648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959124" y="3808422"/>
            <a:ext cx="5651500" cy="19685"/>
          </a:xfrm>
          <a:custGeom>
            <a:avLst/>
            <a:gdLst/>
            <a:ahLst/>
            <a:cxnLst/>
            <a:rect l="l" t="t" r="r" b="b"/>
            <a:pathLst>
              <a:path w="5651500" h="19685">
                <a:moveTo>
                  <a:pt x="5650950" y="19058"/>
                </a:moveTo>
                <a:lnTo>
                  <a:pt x="0" y="19058"/>
                </a:lnTo>
                <a:lnTo>
                  <a:pt x="0" y="0"/>
                </a:lnTo>
                <a:lnTo>
                  <a:pt x="5650950" y="0"/>
                </a:lnTo>
                <a:lnTo>
                  <a:pt x="5650950" y="19058"/>
                </a:lnTo>
                <a:close/>
              </a:path>
            </a:pathLst>
          </a:custGeom>
          <a:solidFill>
            <a:srgbClr val="E7E7E7"/>
          </a:solidFill>
        </p:spPr>
        <p:txBody>
          <a:bodyPr wrap="square" lIns="0" tIns="0" rIns="0" bIns="0" rtlCol="0"/>
          <a:lstStyle/>
          <a:p>
            <a:endParaRPr/>
          </a:p>
        </p:txBody>
      </p:sp>
      <p:sp>
        <p:nvSpPr>
          <p:cNvPr id="4" name="object 4"/>
          <p:cNvSpPr/>
          <p:nvPr/>
        </p:nvSpPr>
        <p:spPr>
          <a:xfrm>
            <a:off x="946424" y="911225"/>
            <a:ext cx="5651500" cy="9525"/>
          </a:xfrm>
          <a:custGeom>
            <a:avLst/>
            <a:gdLst/>
            <a:ahLst/>
            <a:cxnLst/>
            <a:rect l="l" t="t" r="r" b="b"/>
            <a:pathLst>
              <a:path w="5651500" h="9525">
                <a:moveTo>
                  <a:pt x="5650950" y="9529"/>
                </a:moveTo>
                <a:lnTo>
                  <a:pt x="0" y="9529"/>
                </a:lnTo>
                <a:lnTo>
                  <a:pt x="0" y="0"/>
                </a:lnTo>
                <a:lnTo>
                  <a:pt x="5650950" y="0"/>
                </a:lnTo>
                <a:lnTo>
                  <a:pt x="5650950" y="9529"/>
                </a:lnTo>
                <a:close/>
              </a:path>
            </a:pathLst>
          </a:custGeom>
          <a:solidFill>
            <a:srgbClr val="DDDDDD"/>
          </a:solidFill>
        </p:spPr>
        <p:txBody>
          <a:bodyPr wrap="square" lIns="0" tIns="0" rIns="0" bIns="0" rtlCol="0"/>
          <a:lstStyle/>
          <a:p>
            <a:endParaRPr/>
          </a:p>
        </p:txBody>
      </p:sp>
      <p:sp>
        <p:nvSpPr>
          <p:cNvPr id="5" name="object 5"/>
          <p:cNvSpPr txBox="1">
            <a:spLocks noGrp="1"/>
          </p:cNvSpPr>
          <p:nvPr>
            <p:ph type="title"/>
          </p:nvPr>
        </p:nvSpPr>
        <p:spPr>
          <a:xfrm>
            <a:off x="946424" y="530225"/>
            <a:ext cx="1925955" cy="285750"/>
          </a:xfrm>
          <a:prstGeom prst="rect">
            <a:avLst/>
          </a:prstGeom>
        </p:spPr>
        <p:txBody>
          <a:bodyPr vert="horz" wrap="square" lIns="0" tIns="13335" rIns="0" bIns="0" rtlCol="0">
            <a:spAutoFit/>
          </a:bodyPr>
          <a:lstStyle/>
          <a:p>
            <a:pPr marL="12700">
              <a:lnSpc>
                <a:spcPct val="100000"/>
              </a:lnSpc>
              <a:spcBef>
                <a:spcPts val="105"/>
              </a:spcBef>
            </a:pPr>
            <a:r>
              <a:rPr sz="1700" b="1" spc="5" dirty="0">
                <a:latin typeface="微软雅黑"/>
                <a:cs typeface="微软雅黑"/>
              </a:rPr>
              <a:t>何时能使用</a:t>
            </a:r>
            <a:r>
              <a:rPr sz="1700" b="1" spc="90" dirty="0">
                <a:latin typeface="Calibri"/>
                <a:cs typeface="Calibri"/>
              </a:rPr>
              <a:t>T</a:t>
            </a:r>
            <a:r>
              <a:rPr sz="1700" b="1" spc="135" dirty="0">
                <a:latin typeface="Calibri"/>
                <a:cs typeface="Calibri"/>
              </a:rPr>
              <a:t>L</a:t>
            </a:r>
            <a:r>
              <a:rPr sz="1700" b="1" spc="40" dirty="0">
                <a:latin typeface="Calibri"/>
                <a:cs typeface="Calibri"/>
              </a:rPr>
              <a:t>DF</a:t>
            </a:r>
            <a:r>
              <a:rPr sz="1700" b="1" spc="85" dirty="0">
                <a:latin typeface="Calibri"/>
                <a:cs typeface="Calibri"/>
              </a:rPr>
              <a:t>P</a:t>
            </a:r>
            <a:r>
              <a:rPr sz="1700" b="1" spc="5" dirty="0">
                <a:latin typeface="微软雅黑"/>
                <a:cs typeface="微软雅黑"/>
              </a:rPr>
              <a:t>？</a:t>
            </a:r>
            <a:endParaRPr sz="1700" dirty="0">
              <a:latin typeface="微软雅黑"/>
              <a:cs typeface="微软雅黑"/>
            </a:endParaRPr>
          </a:p>
        </p:txBody>
      </p:sp>
      <p:sp>
        <p:nvSpPr>
          <p:cNvPr id="6" name="object 6"/>
          <p:cNvSpPr txBox="1"/>
          <p:nvPr/>
        </p:nvSpPr>
        <p:spPr>
          <a:xfrm>
            <a:off x="946424" y="1148386"/>
            <a:ext cx="1106170" cy="174625"/>
          </a:xfrm>
          <a:prstGeom prst="rect">
            <a:avLst/>
          </a:prstGeom>
        </p:spPr>
        <p:txBody>
          <a:bodyPr vert="horz" wrap="square" lIns="0" tIns="15875" rIns="0" bIns="0" rtlCol="0">
            <a:spAutoFit/>
          </a:bodyPr>
          <a:lstStyle/>
          <a:p>
            <a:pPr marL="12700">
              <a:lnSpc>
                <a:spcPct val="100000"/>
              </a:lnSpc>
              <a:spcBef>
                <a:spcPts val="125"/>
              </a:spcBef>
            </a:pPr>
            <a:r>
              <a:rPr sz="950" b="1" spc="25" dirty="0">
                <a:solidFill>
                  <a:srgbClr val="33495D"/>
                </a:solidFill>
                <a:latin typeface="微软雅黑"/>
                <a:cs typeface="微软雅黑"/>
              </a:rPr>
              <a:t>基于</a:t>
            </a:r>
            <a:r>
              <a:rPr sz="950" b="1" spc="60" dirty="0">
                <a:solidFill>
                  <a:srgbClr val="33495D"/>
                </a:solidFill>
                <a:latin typeface="Calibri"/>
                <a:cs typeface="Calibri"/>
              </a:rPr>
              <a:t>K</a:t>
            </a:r>
            <a:r>
              <a:rPr sz="950" b="1" spc="85" dirty="0">
                <a:solidFill>
                  <a:srgbClr val="33495D"/>
                </a:solidFill>
                <a:latin typeface="Calibri"/>
                <a:cs typeface="Calibri"/>
              </a:rPr>
              <a:t>L</a:t>
            </a:r>
            <a:r>
              <a:rPr sz="950" b="1" spc="10" dirty="0">
                <a:solidFill>
                  <a:srgbClr val="33495D"/>
                </a:solidFill>
                <a:latin typeface="Calibri"/>
                <a:cs typeface="Calibri"/>
              </a:rPr>
              <a:t>D</a:t>
            </a:r>
            <a:r>
              <a:rPr sz="950" b="1" spc="25" dirty="0">
                <a:solidFill>
                  <a:srgbClr val="33495D"/>
                </a:solidFill>
                <a:latin typeface="微软雅黑"/>
                <a:cs typeface="微软雅黑"/>
              </a:rPr>
              <a:t>的源域选择</a:t>
            </a:r>
            <a:endParaRPr sz="950" dirty="0">
              <a:latin typeface="微软雅黑"/>
              <a:cs typeface="微软雅黑"/>
            </a:endParaRPr>
          </a:p>
        </p:txBody>
      </p:sp>
      <p:sp>
        <p:nvSpPr>
          <p:cNvPr id="7" name="object 7"/>
          <p:cNvSpPr txBox="1"/>
          <p:nvPr/>
        </p:nvSpPr>
        <p:spPr>
          <a:xfrm>
            <a:off x="946424" y="1567025"/>
            <a:ext cx="5600700" cy="692785"/>
          </a:xfrm>
          <a:prstGeom prst="rect">
            <a:avLst/>
          </a:prstGeom>
        </p:spPr>
        <p:txBody>
          <a:bodyPr vert="horz" wrap="square" lIns="0" tIns="12065" rIns="0" bIns="0" rtlCol="0">
            <a:spAutoFit/>
          </a:bodyPr>
          <a:lstStyle/>
          <a:p>
            <a:pPr marL="12700" marR="5080">
              <a:lnSpc>
                <a:spcPct val="131600"/>
              </a:lnSpc>
              <a:spcBef>
                <a:spcPts val="95"/>
              </a:spcBef>
            </a:pPr>
            <a:r>
              <a:rPr sz="950" spc="25" dirty="0">
                <a:solidFill>
                  <a:srgbClr val="33495D"/>
                </a:solidFill>
                <a:latin typeface="微软雅黑"/>
                <a:cs typeface="微软雅黑"/>
              </a:rPr>
              <a:t>选择源域需要比对两个随机变量分布之间的差异。两个分布之间的差异越大。两个分布之间的知识转移 就越困难。</a:t>
            </a:r>
            <a:endParaRPr sz="950">
              <a:latin typeface="微软雅黑"/>
              <a:cs typeface="微软雅黑"/>
            </a:endParaRPr>
          </a:p>
          <a:p>
            <a:pPr marL="12700">
              <a:lnSpc>
                <a:spcPct val="100000"/>
              </a:lnSpc>
              <a:spcBef>
                <a:spcPts val="1110"/>
              </a:spcBef>
            </a:pPr>
            <a:r>
              <a:rPr sz="950" spc="25" dirty="0">
                <a:solidFill>
                  <a:srgbClr val="33495D"/>
                </a:solidFill>
                <a:latin typeface="微软雅黑"/>
                <a:cs typeface="微软雅黑"/>
              </a:rPr>
              <a:t>对比了几个可选的指标，基于</a:t>
            </a:r>
            <a:r>
              <a:rPr sz="950" spc="70" dirty="0">
                <a:solidFill>
                  <a:srgbClr val="33495D"/>
                </a:solidFill>
                <a:latin typeface="Calibri"/>
                <a:cs typeface="Calibri"/>
              </a:rPr>
              <a:t>KL</a:t>
            </a:r>
            <a:r>
              <a:rPr sz="950" spc="15" dirty="0">
                <a:solidFill>
                  <a:srgbClr val="33495D"/>
                </a:solidFill>
                <a:latin typeface="Calibri"/>
                <a:cs typeface="Calibri"/>
              </a:rPr>
              <a:t>D</a:t>
            </a:r>
            <a:r>
              <a:rPr sz="950" spc="25" dirty="0">
                <a:solidFill>
                  <a:srgbClr val="33495D"/>
                </a:solidFill>
                <a:latin typeface="微软雅黑"/>
                <a:cs typeface="微软雅黑"/>
              </a:rPr>
              <a:t>选的源域效果最好。</a:t>
            </a:r>
            <a:endParaRPr sz="950">
              <a:latin typeface="微软雅黑"/>
              <a:cs typeface="微软雅黑"/>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6424" y="338923"/>
            <a:ext cx="459105" cy="285750"/>
          </a:xfrm>
          <a:prstGeom prst="rect">
            <a:avLst/>
          </a:prstGeom>
        </p:spPr>
        <p:txBody>
          <a:bodyPr vert="horz" wrap="square" lIns="0" tIns="13335" rIns="0" bIns="0" rtlCol="0">
            <a:spAutoFit/>
          </a:bodyPr>
          <a:lstStyle/>
          <a:p>
            <a:pPr marL="12700">
              <a:lnSpc>
                <a:spcPct val="100000"/>
              </a:lnSpc>
              <a:spcBef>
                <a:spcPts val="105"/>
              </a:spcBef>
            </a:pPr>
            <a:r>
              <a:rPr sz="1700" b="1" spc="5" dirty="0">
                <a:solidFill>
                  <a:srgbClr val="33495D"/>
                </a:solidFill>
                <a:latin typeface="微软雅黑"/>
                <a:cs typeface="微软雅黑"/>
              </a:rPr>
              <a:t>实验</a:t>
            </a:r>
            <a:endParaRPr sz="1700">
              <a:latin typeface="微软雅黑"/>
              <a:cs typeface="微软雅黑"/>
            </a:endParaRPr>
          </a:p>
        </p:txBody>
      </p:sp>
      <p:sp>
        <p:nvSpPr>
          <p:cNvPr id="3" name="object 3"/>
          <p:cNvSpPr txBox="1">
            <a:spLocks noGrp="1"/>
          </p:cNvSpPr>
          <p:nvPr>
            <p:ph type="title"/>
          </p:nvPr>
        </p:nvSpPr>
        <p:spPr>
          <a:xfrm>
            <a:off x="946424" y="879718"/>
            <a:ext cx="4826635" cy="174625"/>
          </a:xfrm>
          <a:prstGeom prst="rect">
            <a:avLst/>
          </a:prstGeom>
        </p:spPr>
        <p:txBody>
          <a:bodyPr vert="horz" wrap="square" lIns="0" tIns="15875" rIns="0" bIns="0" rtlCol="0">
            <a:spAutoFit/>
          </a:bodyPr>
          <a:lstStyle/>
          <a:p>
            <a:pPr marL="12700">
              <a:lnSpc>
                <a:spcPct val="100000"/>
              </a:lnSpc>
              <a:spcBef>
                <a:spcPts val="125"/>
              </a:spcBef>
            </a:pPr>
            <a:r>
              <a:rPr spc="25" dirty="0"/>
              <a:t>来自数据中心的真实数据集。训练集中</a:t>
            </a:r>
            <a:r>
              <a:rPr spc="25" dirty="0">
                <a:latin typeface="Calibri"/>
                <a:cs typeface="Calibri"/>
              </a:rPr>
              <a:t>Good</a:t>
            </a:r>
            <a:r>
              <a:rPr spc="10" dirty="0">
                <a:latin typeface="Calibri"/>
                <a:cs typeface="Calibri"/>
              </a:rPr>
              <a:t> </a:t>
            </a:r>
            <a:r>
              <a:rPr spc="25" dirty="0"/>
              <a:t>：</a:t>
            </a:r>
            <a:r>
              <a:rPr spc="-55" dirty="0"/>
              <a:t> </a:t>
            </a:r>
            <a:r>
              <a:rPr spc="25" dirty="0">
                <a:latin typeface="Calibri"/>
                <a:cs typeface="Calibri"/>
              </a:rPr>
              <a:t>Failed</a:t>
            </a:r>
            <a:r>
              <a:rPr spc="10" dirty="0">
                <a:latin typeface="Calibri"/>
                <a:cs typeface="Calibri"/>
              </a:rPr>
              <a:t> = </a:t>
            </a:r>
            <a:r>
              <a:rPr spc="5" dirty="0">
                <a:latin typeface="Calibri"/>
                <a:cs typeface="Calibri"/>
              </a:rPr>
              <a:t>3:1</a:t>
            </a:r>
            <a:r>
              <a:rPr spc="5" dirty="0"/>
              <a:t>，</a:t>
            </a:r>
            <a:r>
              <a:rPr spc="25" dirty="0"/>
              <a:t>取故障前连续</a:t>
            </a:r>
            <a:r>
              <a:rPr spc="-55" dirty="0"/>
              <a:t> </a:t>
            </a:r>
            <a:r>
              <a:rPr dirty="0">
                <a:latin typeface="Calibri"/>
                <a:cs typeface="Calibri"/>
              </a:rPr>
              <a:t>14</a:t>
            </a:r>
            <a:r>
              <a:rPr spc="25" dirty="0"/>
              <a:t>天的采样。</a:t>
            </a:r>
          </a:p>
        </p:txBody>
      </p:sp>
      <p:sp>
        <p:nvSpPr>
          <p:cNvPr id="4" name="object 4"/>
          <p:cNvSpPr txBox="1"/>
          <p:nvPr/>
        </p:nvSpPr>
        <p:spPr>
          <a:xfrm>
            <a:off x="946424" y="1419084"/>
            <a:ext cx="5615305" cy="407034"/>
          </a:xfrm>
          <a:prstGeom prst="rect">
            <a:avLst/>
          </a:prstGeom>
        </p:spPr>
        <p:txBody>
          <a:bodyPr vert="horz" wrap="square" lIns="0" tIns="12065" rIns="0" bIns="0" rtlCol="0">
            <a:spAutoFit/>
          </a:bodyPr>
          <a:lstStyle/>
          <a:p>
            <a:pPr marL="12700" marR="5080">
              <a:lnSpc>
                <a:spcPct val="131600"/>
              </a:lnSpc>
              <a:spcBef>
                <a:spcPts val="95"/>
              </a:spcBef>
            </a:pPr>
            <a:r>
              <a:rPr sz="950" spc="25" dirty="0">
                <a:solidFill>
                  <a:srgbClr val="33495D"/>
                </a:solidFill>
                <a:latin typeface="微软雅黑"/>
                <a:cs typeface="微软雅黑"/>
              </a:rPr>
              <a:t>与</a:t>
            </a:r>
            <a:r>
              <a:rPr sz="950" dirty="0">
                <a:solidFill>
                  <a:srgbClr val="33495D"/>
                </a:solidFill>
                <a:latin typeface="Calibri"/>
                <a:cs typeface="Calibri"/>
              </a:rPr>
              <a:t>4</a:t>
            </a:r>
            <a:r>
              <a:rPr sz="950" spc="25" dirty="0">
                <a:solidFill>
                  <a:srgbClr val="33495D"/>
                </a:solidFill>
                <a:latin typeface="微软雅黑"/>
                <a:cs typeface="微软雅黑"/>
              </a:rPr>
              <a:t>种传统</a:t>
            </a:r>
            <a:r>
              <a:rPr sz="950" spc="-105" dirty="0">
                <a:solidFill>
                  <a:srgbClr val="33495D"/>
                </a:solidFill>
                <a:latin typeface="Calibri"/>
                <a:cs typeface="Calibri"/>
              </a:rPr>
              <a:t>M</a:t>
            </a:r>
            <a:r>
              <a:rPr sz="950" spc="70" dirty="0">
                <a:solidFill>
                  <a:srgbClr val="33495D"/>
                </a:solidFill>
                <a:latin typeface="Calibri"/>
                <a:cs typeface="Calibri"/>
              </a:rPr>
              <a:t>L</a:t>
            </a:r>
            <a:r>
              <a:rPr sz="950" spc="25" dirty="0">
                <a:solidFill>
                  <a:srgbClr val="33495D"/>
                </a:solidFill>
                <a:latin typeface="微软雅黑"/>
                <a:cs typeface="微软雅黑"/>
              </a:rPr>
              <a:t>算法相比，使用基于</a:t>
            </a:r>
            <a:r>
              <a:rPr sz="950" spc="55" dirty="0">
                <a:solidFill>
                  <a:srgbClr val="33495D"/>
                </a:solidFill>
                <a:latin typeface="Calibri"/>
                <a:cs typeface="Calibri"/>
              </a:rPr>
              <a:t>T</a:t>
            </a:r>
            <a:r>
              <a:rPr sz="950" spc="70" dirty="0">
                <a:solidFill>
                  <a:srgbClr val="33495D"/>
                </a:solidFill>
                <a:latin typeface="Calibri"/>
                <a:cs typeface="Calibri"/>
              </a:rPr>
              <a:t>L</a:t>
            </a:r>
            <a:r>
              <a:rPr sz="950" spc="15" dirty="0">
                <a:solidFill>
                  <a:srgbClr val="33495D"/>
                </a:solidFill>
                <a:latin typeface="Calibri"/>
                <a:cs typeface="Calibri"/>
              </a:rPr>
              <a:t>D</a:t>
            </a:r>
            <a:r>
              <a:rPr sz="950" spc="45" dirty="0">
                <a:solidFill>
                  <a:srgbClr val="33495D"/>
                </a:solidFill>
                <a:latin typeface="Calibri"/>
                <a:cs typeface="Calibri"/>
              </a:rPr>
              <a:t>F</a:t>
            </a:r>
            <a:r>
              <a:rPr sz="950" spc="60" dirty="0">
                <a:solidFill>
                  <a:srgbClr val="33495D"/>
                </a:solidFill>
                <a:latin typeface="Calibri"/>
                <a:cs typeface="Calibri"/>
              </a:rPr>
              <a:t>P</a:t>
            </a:r>
            <a:r>
              <a:rPr sz="950" spc="25" dirty="0">
                <a:solidFill>
                  <a:srgbClr val="33495D"/>
                </a:solidFill>
                <a:latin typeface="微软雅黑"/>
                <a:cs typeface="微软雅黑"/>
              </a:rPr>
              <a:t>的</a:t>
            </a:r>
            <a:r>
              <a:rPr sz="950" dirty="0">
                <a:solidFill>
                  <a:srgbClr val="33495D"/>
                </a:solidFill>
                <a:latin typeface="Calibri"/>
                <a:cs typeface="Calibri"/>
              </a:rPr>
              <a:t>4</a:t>
            </a:r>
            <a:r>
              <a:rPr sz="950" spc="25" dirty="0">
                <a:solidFill>
                  <a:srgbClr val="33495D"/>
                </a:solidFill>
                <a:latin typeface="微软雅黑"/>
                <a:cs typeface="微软雅黑"/>
              </a:rPr>
              <a:t>种模型对</a:t>
            </a:r>
            <a:r>
              <a:rPr sz="950" spc="45" dirty="0">
                <a:solidFill>
                  <a:srgbClr val="33495D"/>
                </a:solidFill>
                <a:latin typeface="Calibri"/>
                <a:cs typeface="Calibri"/>
              </a:rPr>
              <a:t>F</a:t>
            </a:r>
            <a:r>
              <a:rPr sz="950" spc="15" dirty="0">
                <a:solidFill>
                  <a:srgbClr val="33495D"/>
                </a:solidFill>
                <a:latin typeface="Calibri"/>
                <a:cs typeface="Calibri"/>
              </a:rPr>
              <a:t>D</a:t>
            </a:r>
            <a:r>
              <a:rPr sz="950" spc="35" dirty="0">
                <a:solidFill>
                  <a:srgbClr val="33495D"/>
                </a:solidFill>
                <a:latin typeface="Calibri"/>
                <a:cs typeface="Calibri"/>
              </a:rPr>
              <a:t>R</a:t>
            </a:r>
            <a:r>
              <a:rPr sz="950" spc="25" dirty="0">
                <a:solidFill>
                  <a:srgbClr val="33495D"/>
                </a:solidFill>
                <a:latin typeface="微软雅黑"/>
                <a:cs typeface="微软雅黑"/>
              </a:rPr>
              <a:t>、</a:t>
            </a:r>
            <a:r>
              <a:rPr sz="950" spc="5" dirty="0">
                <a:solidFill>
                  <a:srgbClr val="33495D"/>
                </a:solidFill>
                <a:latin typeface="Calibri"/>
                <a:cs typeface="Calibri"/>
              </a:rPr>
              <a:t>F</a:t>
            </a:r>
            <a:r>
              <a:rPr sz="950" spc="-20" dirty="0">
                <a:solidFill>
                  <a:srgbClr val="33495D"/>
                </a:solidFill>
                <a:latin typeface="Calibri"/>
                <a:cs typeface="Calibri"/>
              </a:rPr>
              <a:t>A</a:t>
            </a:r>
            <a:r>
              <a:rPr sz="950" spc="35" dirty="0">
                <a:solidFill>
                  <a:srgbClr val="33495D"/>
                </a:solidFill>
                <a:latin typeface="Calibri"/>
                <a:cs typeface="Calibri"/>
              </a:rPr>
              <a:t>R</a:t>
            </a:r>
            <a:r>
              <a:rPr sz="950" spc="25" dirty="0">
                <a:solidFill>
                  <a:srgbClr val="33495D"/>
                </a:solidFill>
                <a:latin typeface="微软雅黑"/>
                <a:cs typeface="微软雅黑"/>
              </a:rPr>
              <a:t>、</a:t>
            </a:r>
            <a:r>
              <a:rPr sz="950" spc="45" dirty="0">
                <a:solidFill>
                  <a:srgbClr val="33495D"/>
                </a:solidFill>
                <a:latin typeface="Calibri"/>
                <a:cs typeface="Calibri"/>
              </a:rPr>
              <a:t>F</a:t>
            </a:r>
            <a:r>
              <a:rPr sz="950" spc="-10" dirty="0">
                <a:solidFill>
                  <a:srgbClr val="33495D"/>
                </a:solidFill>
                <a:latin typeface="Calibri"/>
                <a:cs typeface="Calibri"/>
              </a:rPr>
              <a:t>-</a:t>
            </a:r>
            <a:r>
              <a:rPr sz="950" spc="80" dirty="0">
                <a:solidFill>
                  <a:srgbClr val="33495D"/>
                </a:solidFill>
                <a:latin typeface="Calibri"/>
                <a:cs typeface="Calibri"/>
              </a:rPr>
              <a:t>S</a:t>
            </a:r>
            <a:r>
              <a:rPr sz="950" spc="15" dirty="0">
                <a:solidFill>
                  <a:srgbClr val="33495D"/>
                </a:solidFill>
                <a:latin typeface="Calibri"/>
                <a:cs typeface="Calibri"/>
              </a:rPr>
              <a:t>c</a:t>
            </a:r>
            <a:r>
              <a:rPr sz="950" spc="25" dirty="0">
                <a:solidFill>
                  <a:srgbClr val="33495D"/>
                </a:solidFill>
                <a:latin typeface="Calibri"/>
                <a:cs typeface="Calibri"/>
              </a:rPr>
              <a:t>o</a:t>
            </a:r>
            <a:r>
              <a:rPr sz="950" spc="-5" dirty="0">
                <a:solidFill>
                  <a:srgbClr val="33495D"/>
                </a:solidFill>
                <a:latin typeface="Calibri"/>
                <a:cs typeface="Calibri"/>
              </a:rPr>
              <a:t>r</a:t>
            </a:r>
            <a:r>
              <a:rPr sz="950" spc="10" dirty="0">
                <a:solidFill>
                  <a:srgbClr val="33495D"/>
                </a:solidFill>
                <a:latin typeface="Calibri"/>
                <a:cs typeface="Calibri"/>
              </a:rPr>
              <a:t>e</a:t>
            </a:r>
            <a:r>
              <a:rPr sz="950" spc="25" dirty="0">
                <a:solidFill>
                  <a:srgbClr val="33495D"/>
                </a:solidFill>
                <a:latin typeface="微软雅黑"/>
                <a:cs typeface="微软雅黑"/>
              </a:rPr>
              <a:t>和</a:t>
            </a:r>
            <a:r>
              <a:rPr sz="950" spc="-35" dirty="0">
                <a:solidFill>
                  <a:srgbClr val="33495D"/>
                </a:solidFill>
                <a:latin typeface="Calibri"/>
                <a:cs typeface="Calibri"/>
              </a:rPr>
              <a:t>A</a:t>
            </a:r>
            <a:r>
              <a:rPr sz="950" spc="15" dirty="0">
                <a:solidFill>
                  <a:srgbClr val="33495D"/>
                </a:solidFill>
                <a:latin typeface="Calibri"/>
                <a:cs typeface="Calibri"/>
              </a:rPr>
              <a:t>U</a:t>
            </a:r>
            <a:r>
              <a:rPr sz="950" spc="20" dirty="0">
                <a:solidFill>
                  <a:srgbClr val="33495D"/>
                </a:solidFill>
                <a:latin typeface="Calibri"/>
                <a:cs typeface="Calibri"/>
              </a:rPr>
              <a:t>C</a:t>
            </a:r>
            <a:r>
              <a:rPr sz="950" spc="10" dirty="0">
                <a:solidFill>
                  <a:srgbClr val="33495D"/>
                </a:solidFill>
                <a:latin typeface="Calibri"/>
                <a:cs typeface="Calibri"/>
              </a:rPr>
              <a:t>-</a:t>
            </a:r>
            <a:r>
              <a:rPr sz="950" spc="35" dirty="0">
                <a:solidFill>
                  <a:srgbClr val="33495D"/>
                </a:solidFill>
                <a:latin typeface="Calibri"/>
                <a:cs typeface="Calibri"/>
              </a:rPr>
              <a:t>R</a:t>
            </a:r>
            <a:r>
              <a:rPr sz="950" spc="15" dirty="0">
                <a:solidFill>
                  <a:srgbClr val="33495D"/>
                </a:solidFill>
                <a:latin typeface="Calibri"/>
                <a:cs typeface="Calibri"/>
              </a:rPr>
              <a:t>O</a:t>
            </a:r>
            <a:r>
              <a:rPr sz="950" spc="50" dirty="0">
                <a:solidFill>
                  <a:srgbClr val="33495D"/>
                </a:solidFill>
                <a:latin typeface="Calibri"/>
                <a:cs typeface="Calibri"/>
              </a:rPr>
              <a:t>C</a:t>
            </a:r>
            <a:r>
              <a:rPr sz="950" spc="20" dirty="0">
                <a:solidFill>
                  <a:srgbClr val="33495D"/>
                </a:solidFill>
                <a:latin typeface="微软雅黑"/>
                <a:cs typeface="微软雅黑"/>
              </a:rPr>
              <a:t>的结果进行了比较如 </a:t>
            </a:r>
            <a:r>
              <a:rPr sz="950" spc="25" dirty="0">
                <a:solidFill>
                  <a:srgbClr val="33495D"/>
                </a:solidFill>
                <a:latin typeface="微软雅黑"/>
                <a:cs typeface="微软雅黑"/>
              </a:rPr>
              <a:t>下，基于</a:t>
            </a:r>
            <a:r>
              <a:rPr sz="950" spc="50" dirty="0">
                <a:solidFill>
                  <a:srgbClr val="33495D"/>
                </a:solidFill>
                <a:latin typeface="Calibri"/>
                <a:cs typeface="Calibri"/>
              </a:rPr>
              <a:t>TLDFP</a:t>
            </a:r>
            <a:r>
              <a:rPr sz="950" spc="25" dirty="0">
                <a:solidFill>
                  <a:srgbClr val="33495D"/>
                </a:solidFill>
                <a:latin typeface="微软雅黑"/>
                <a:cs typeface="微软雅黑"/>
              </a:rPr>
              <a:t>的模型效果有显著提升。</a:t>
            </a:r>
            <a:endParaRPr sz="950" dirty="0">
              <a:latin typeface="微软雅黑"/>
              <a:cs typeface="微软雅黑"/>
            </a:endParaRPr>
          </a:p>
        </p:txBody>
      </p:sp>
      <p:pic>
        <p:nvPicPr>
          <p:cNvPr id="5" name="object 5"/>
          <p:cNvPicPr/>
          <p:nvPr/>
        </p:nvPicPr>
        <p:blipFill>
          <a:blip r:embed="rId2" cstate="print"/>
          <a:stretch>
            <a:fillRect/>
          </a:stretch>
        </p:blipFill>
        <p:spPr>
          <a:xfrm>
            <a:off x="1104498" y="1994758"/>
            <a:ext cx="5308016" cy="15080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6424" y="338921"/>
            <a:ext cx="1265555" cy="285750"/>
          </a:xfrm>
          <a:prstGeom prst="rect">
            <a:avLst/>
          </a:prstGeom>
        </p:spPr>
        <p:txBody>
          <a:bodyPr vert="horz" wrap="square" lIns="0" tIns="13335" rIns="0" bIns="0" rtlCol="0">
            <a:spAutoFit/>
          </a:bodyPr>
          <a:lstStyle/>
          <a:p>
            <a:pPr marL="12700">
              <a:lnSpc>
                <a:spcPct val="100000"/>
              </a:lnSpc>
              <a:spcBef>
                <a:spcPts val="105"/>
              </a:spcBef>
            </a:pPr>
            <a:r>
              <a:rPr sz="1700" b="1" spc="30" dirty="0">
                <a:solidFill>
                  <a:srgbClr val="33495D"/>
                </a:solidFill>
                <a:latin typeface="Calibri"/>
                <a:cs typeface="Calibri"/>
              </a:rPr>
              <a:t>CONCLUSION</a:t>
            </a:r>
            <a:endParaRPr sz="1700">
              <a:latin typeface="Calibri"/>
              <a:cs typeface="Calibri"/>
            </a:endParaRPr>
          </a:p>
        </p:txBody>
      </p:sp>
      <p:sp>
        <p:nvSpPr>
          <p:cNvPr id="3" name="object 3"/>
          <p:cNvSpPr/>
          <p:nvPr/>
        </p:nvSpPr>
        <p:spPr>
          <a:xfrm>
            <a:off x="1102065" y="1254535"/>
            <a:ext cx="38735" cy="38735"/>
          </a:xfrm>
          <a:custGeom>
            <a:avLst/>
            <a:gdLst/>
            <a:ahLst/>
            <a:cxnLst/>
            <a:rect l="l" t="t" r="r" b="b"/>
            <a:pathLst>
              <a:path w="38734" h="38734">
                <a:moveTo>
                  <a:pt x="21586" y="38112"/>
                </a:moveTo>
                <a:lnTo>
                  <a:pt x="16531" y="38112"/>
                </a:lnTo>
                <a:lnTo>
                  <a:pt x="14100" y="37628"/>
                </a:lnTo>
                <a:lnTo>
                  <a:pt x="0" y="21580"/>
                </a:lnTo>
                <a:lnTo>
                  <a:pt x="0" y="16527"/>
                </a:lnTo>
                <a:lnTo>
                  <a:pt x="16531" y="0"/>
                </a:lnTo>
                <a:lnTo>
                  <a:pt x="21586" y="0"/>
                </a:lnTo>
                <a:lnTo>
                  <a:pt x="38117" y="19058"/>
                </a:lnTo>
                <a:lnTo>
                  <a:pt x="38117" y="21580"/>
                </a:lnTo>
                <a:lnTo>
                  <a:pt x="21586" y="38112"/>
                </a:lnTo>
                <a:close/>
              </a:path>
            </a:pathLst>
          </a:custGeom>
          <a:solidFill>
            <a:srgbClr val="33495D"/>
          </a:solidFill>
        </p:spPr>
        <p:txBody>
          <a:bodyPr wrap="square" lIns="0" tIns="0" rIns="0" bIns="0" rtlCol="0"/>
          <a:lstStyle/>
          <a:p>
            <a:endParaRPr/>
          </a:p>
        </p:txBody>
      </p:sp>
      <p:sp>
        <p:nvSpPr>
          <p:cNvPr id="4" name="object 4"/>
          <p:cNvSpPr txBox="1"/>
          <p:nvPr/>
        </p:nvSpPr>
        <p:spPr>
          <a:xfrm>
            <a:off x="1232307" y="1133199"/>
            <a:ext cx="4749165" cy="597535"/>
          </a:xfrm>
          <a:prstGeom prst="rect">
            <a:avLst/>
          </a:prstGeom>
        </p:spPr>
        <p:txBody>
          <a:bodyPr vert="horz" wrap="square" lIns="0" tIns="12065" rIns="0" bIns="0" rtlCol="0">
            <a:spAutoFit/>
          </a:bodyPr>
          <a:lstStyle/>
          <a:p>
            <a:pPr marL="12700" marR="2869565">
              <a:lnSpc>
                <a:spcPct val="131600"/>
              </a:lnSpc>
              <a:spcBef>
                <a:spcPts val="95"/>
              </a:spcBef>
            </a:pPr>
            <a:r>
              <a:rPr sz="950" spc="20" dirty="0">
                <a:solidFill>
                  <a:srgbClr val="33495D"/>
                </a:solidFill>
                <a:latin typeface="微软雅黑"/>
                <a:cs typeface="微软雅黑"/>
              </a:rPr>
              <a:t>提出少数盘的概念，进行定量评估 </a:t>
            </a:r>
            <a:r>
              <a:rPr sz="950" spc="25" dirty="0">
                <a:solidFill>
                  <a:srgbClr val="33495D"/>
                </a:solidFill>
                <a:latin typeface="微软雅黑"/>
                <a:cs typeface="微软雅黑"/>
              </a:rPr>
              <a:t>提出了基于</a:t>
            </a:r>
            <a:r>
              <a:rPr sz="950" spc="50" dirty="0">
                <a:solidFill>
                  <a:srgbClr val="33495D"/>
                </a:solidFill>
                <a:latin typeface="Calibri"/>
                <a:cs typeface="Calibri"/>
              </a:rPr>
              <a:t>KLD</a:t>
            </a:r>
            <a:r>
              <a:rPr sz="950" spc="25" dirty="0">
                <a:solidFill>
                  <a:srgbClr val="33495D"/>
                </a:solidFill>
                <a:latin typeface="微软雅黑"/>
                <a:cs typeface="微软雅黑"/>
              </a:rPr>
              <a:t>选择多数盘的方法</a:t>
            </a:r>
            <a:endParaRPr sz="950" dirty="0">
              <a:latin typeface="微软雅黑"/>
              <a:cs typeface="微软雅黑"/>
            </a:endParaRPr>
          </a:p>
          <a:p>
            <a:pPr marL="12700">
              <a:lnSpc>
                <a:spcPct val="100000"/>
              </a:lnSpc>
              <a:spcBef>
                <a:spcPts val="360"/>
              </a:spcBef>
            </a:pPr>
            <a:r>
              <a:rPr sz="950" spc="25" dirty="0">
                <a:solidFill>
                  <a:srgbClr val="33495D"/>
                </a:solidFill>
                <a:latin typeface="微软雅黑"/>
                <a:cs typeface="微软雅黑"/>
              </a:rPr>
              <a:t>提出了跨盘模型的故障预测方法。在真实数据集上效果优异，平均</a:t>
            </a:r>
            <a:r>
              <a:rPr sz="950" spc="45" dirty="0">
                <a:solidFill>
                  <a:srgbClr val="33495D"/>
                </a:solidFill>
                <a:latin typeface="Calibri"/>
                <a:cs typeface="Calibri"/>
              </a:rPr>
              <a:t>F</a:t>
            </a:r>
            <a:r>
              <a:rPr sz="950" spc="15" dirty="0">
                <a:solidFill>
                  <a:srgbClr val="33495D"/>
                </a:solidFill>
                <a:latin typeface="Calibri"/>
                <a:cs typeface="Calibri"/>
              </a:rPr>
              <a:t>D</a:t>
            </a:r>
            <a:r>
              <a:rPr sz="950" spc="35" dirty="0">
                <a:solidFill>
                  <a:srgbClr val="33495D"/>
                </a:solidFill>
                <a:latin typeface="Calibri"/>
                <a:cs typeface="Calibri"/>
              </a:rPr>
              <a:t>R</a:t>
            </a:r>
            <a:r>
              <a:rPr sz="950" spc="10" dirty="0">
                <a:solidFill>
                  <a:srgbClr val="33495D"/>
                </a:solidFill>
                <a:latin typeface="Calibri"/>
                <a:cs typeface="Calibri"/>
              </a:rPr>
              <a:t>=</a:t>
            </a:r>
            <a:r>
              <a:rPr sz="950" dirty="0">
                <a:solidFill>
                  <a:srgbClr val="33495D"/>
                </a:solidFill>
                <a:latin typeface="Calibri"/>
                <a:cs typeface="Calibri"/>
              </a:rPr>
              <a:t>96</a:t>
            </a:r>
            <a:r>
              <a:rPr sz="950" spc="120" dirty="0">
                <a:solidFill>
                  <a:srgbClr val="33495D"/>
                </a:solidFill>
                <a:latin typeface="Calibri"/>
                <a:cs typeface="Calibri"/>
              </a:rPr>
              <a:t>%</a:t>
            </a:r>
            <a:r>
              <a:rPr sz="950" spc="25" dirty="0">
                <a:solidFill>
                  <a:srgbClr val="33495D"/>
                </a:solidFill>
                <a:latin typeface="微软雅黑"/>
                <a:cs typeface="微软雅黑"/>
              </a:rPr>
              <a:t>，</a:t>
            </a:r>
            <a:r>
              <a:rPr sz="950" spc="5" dirty="0">
                <a:solidFill>
                  <a:srgbClr val="33495D"/>
                </a:solidFill>
                <a:latin typeface="Calibri"/>
                <a:cs typeface="Calibri"/>
              </a:rPr>
              <a:t>F</a:t>
            </a:r>
            <a:r>
              <a:rPr sz="950" spc="-20" dirty="0">
                <a:solidFill>
                  <a:srgbClr val="33495D"/>
                </a:solidFill>
                <a:latin typeface="Calibri"/>
                <a:cs typeface="Calibri"/>
              </a:rPr>
              <a:t>A</a:t>
            </a:r>
            <a:r>
              <a:rPr sz="950" spc="35" dirty="0">
                <a:solidFill>
                  <a:srgbClr val="33495D"/>
                </a:solidFill>
                <a:latin typeface="Calibri"/>
                <a:cs typeface="Calibri"/>
              </a:rPr>
              <a:t>R</a:t>
            </a:r>
            <a:r>
              <a:rPr sz="950" spc="10" dirty="0">
                <a:solidFill>
                  <a:srgbClr val="33495D"/>
                </a:solidFill>
                <a:latin typeface="Calibri"/>
                <a:cs typeface="Calibri"/>
              </a:rPr>
              <a:t>=</a:t>
            </a:r>
            <a:r>
              <a:rPr sz="950" dirty="0">
                <a:solidFill>
                  <a:srgbClr val="33495D"/>
                </a:solidFill>
                <a:latin typeface="Calibri"/>
                <a:cs typeface="Calibri"/>
              </a:rPr>
              <a:t>0.5</a:t>
            </a:r>
            <a:r>
              <a:rPr sz="950" spc="120" dirty="0">
                <a:solidFill>
                  <a:srgbClr val="33495D"/>
                </a:solidFill>
                <a:latin typeface="Calibri"/>
                <a:cs typeface="Calibri"/>
              </a:rPr>
              <a:t>%</a:t>
            </a:r>
            <a:endParaRPr sz="950" dirty="0">
              <a:latin typeface="Calibri"/>
              <a:cs typeface="Calibri"/>
            </a:endParaRPr>
          </a:p>
        </p:txBody>
      </p:sp>
      <p:sp>
        <p:nvSpPr>
          <p:cNvPr id="5" name="object 5"/>
          <p:cNvSpPr/>
          <p:nvPr/>
        </p:nvSpPr>
        <p:spPr>
          <a:xfrm>
            <a:off x="1102065" y="1445124"/>
            <a:ext cx="38735" cy="38735"/>
          </a:xfrm>
          <a:custGeom>
            <a:avLst/>
            <a:gdLst/>
            <a:ahLst/>
            <a:cxnLst/>
            <a:rect l="l" t="t" r="r" b="b"/>
            <a:pathLst>
              <a:path w="38734" h="38734">
                <a:moveTo>
                  <a:pt x="21586" y="38112"/>
                </a:moveTo>
                <a:lnTo>
                  <a:pt x="16531" y="38112"/>
                </a:lnTo>
                <a:lnTo>
                  <a:pt x="14100" y="37628"/>
                </a:lnTo>
                <a:lnTo>
                  <a:pt x="0" y="21585"/>
                </a:lnTo>
                <a:lnTo>
                  <a:pt x="0" y="16527"/>
                </a:lnTo>
                <a:lnTo>
                  <a:pt x="16531" y="0"/>
                </a:lnTo>
                <a:lnTo>
                  <a:pt x="21586" y="0"/>
                </a:lnTo>
                <a:lnTo>
                  <a:pt x="38117" y="19058"/>
                </a:lnTo>
                <a:lnTo>
                  <a:pt x="38117" y="21585"/>
                </a:lnTo>
                <a:lnTo>
                  <a:pt x="21586" y="38112"/>
                </a:lnTo>
                <a:close/>
              </a:path>
            </a:pathLst>
          </a:custGeom>
          <a:solidFill>
            <a:srgbClr val="33495D"/>
          </a:solidFill>
        </p:spPr>
        <p:txBody>
          <a:bodyPr wrap="square" lIns="0" tIns="0" rIns="0" bIns="0" rtlCol="0"/>
          <a:lstStyle/>
          <a:p>
            <a:endParaRPr/>
          </a:p>
        </p:txBody>
      </p:sp>
      <p:sp>
        <p:nvSpPr>
          <p:cNvPr id="6" name="object 6"/>
          <p:cNvSpPr/>
          <p:nvPr/>
        </p:nvSpPr>
        <p:spPr>
          <a:xfrm>
            <a:off x="1102065" y="1635712"/>
            <a:ext cx="38735" cy="38735"/>
          </a:xfrm>
          <a:custGeom>
            <a:avLst/>
            <a:gdLst/>
            <a:ahLst/>
            <a:cxnLst/>
            <a:rect l="l" t="t" r="r" b="b"/>
            <a:pathLst>
              <a:path w="38734" h="38735">
                <a:moveTo>
                  <a:pt x="21586" y="38112"/>
                </a:moveTo>
                <a:lnTo>
                  <a:pt x="16531" y="38112"/>
                </a:lnTo>
                <a:lnTo>
                  <a:pt x="14100" y="37624"/>
                </a:lnTo>
                <a:lnTo>
                  <a:pt x="0" y="21580"/>
                </a:lnTo>
                <a:lnTo>
                  <a:pt x="0" y="16527"/>
                </a:lnTo>
                <a:lnTo>
                  <a:pt x="16531" y="0"/>
                </a:lnTo>
                <a:lnTo>
                  <a:pt x="21586" y="0"/>
                </a:lnTo>
                <a:lnTo>
                  <a:pt x="38117" y="19058"/>
                </a:lnTo>
                <a:lnTo>
                  <a:pt x="38117" y="21580"/>
                </a:lnTo>
                <a:lnTo>
                  <a:pt x="21586" y="38112"/>
                </a:lnTo>
                <a:close/>
              </a:path>
            </a:pathLst>
          </a:custGeom>
          <a:solidFill>
            <a:srgbClr val="33495D"/>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9124" y="3884659"/>
            <a:ext cx="5651500" cy="9525"/>
          </a:xfrm>
          <a:custGeom>
            <a:avLst/>
            <a:gdLst/>
            <a:ahLst/>
            <a:cxnLst/>
            <a:rect l="l" t="t" r="r" b="b"/>
            <a:pathLst>
              <a:path w="5651500" h="9525">
                <a:moveTo>
                  <a:pt x="0" y="0"/>
                </a:moveTo>
                <a:lnTo>
                  <a:pt x="5650950" y="0"/>
                </a:lnTo>
                <a:lnTo>
                  <a:pt x="5650950" y="9528"/>
                </a:lnTo>
                <a:lnTo>
                  <a:pt x="0" y="9528"/>
                </a:lnTo>
                <a:lnTo>
                  <a:pt x="0" y="0"/>
                </a:lnTo>
                <a:close/>
              </a:path>
            </a:pathLst>
          </a:custGeom>
          <a:solidFill>
            <a:srgbClr val="E7E7E7"/>
          </a:solidFill>
        </p:spPr>
        <p:txBody>
          <a:bodyPr wrap="square" lIns="0" tIns="0" rIns="0" bIns="0" rtlCol="0"/>
          <a:lstStyle/>
          <a:p>
            <a:endParaRPr/>
          </a:p>
        </p:txBody>
      </p:sp>
      <p:sp>
        <p:nvSpPr>
          <p:cNvPr id="3" name="object 3"/>
          <p:cNvSpPr/>
          <p:nvPr/>
        </p:nvSpPr>
        <p:spPr>
          <a:xfrm>
            <a:off x="959124" y="730418"/>
            <a:ext cx="5651500" cy="9525"/>
          </a:xfrm>
          <a:custGeom>
            <a:avLst/>
            <a:gdLst/>
            <a:ahLst/>
            <a:cxnLst/>
            <a:rect l="l" t="t" r="r" b="b"/>
            <a:pathLst>
              <a:path w="5651500" h="9525">
                <a:moveTo>
                  <a:pt x="5650950" y="9529"/>
                </a:moveTo>
                <a:lnTo>
                  <a:pt x="0" y="9529"/>
                </a:lnTo>
                <a:lnTo>
                  <a:pt x="0" y="0"/>
                </a:lnTo>
                <a:lnTo>
                  <a:pt x="5650950" y="0"/>
                </a:lnTo>
                <a:lnTo>
                  <a:pt x="5650950" y="9529"/>
                </a:lnTo>
                <a:close/>
              </a:path>
            </a:pathLst>
          </a:custGeom>
          <a:solidFill>
            <a:srgbClr val="DDDDDD"/>
          </a:solidFill>
        </p:spPr>
        <p:txBody>
          <a:bodyPr wrap="square" lIns="0" tIns="0" rIns="0" bIns="0" rtlCol="0"/>
          <a:lstStyle/>
          <a:p>
            <a:endParaRPr/>
          </a:p>
        </p:txBody>
      </p:sp>
      <p:sp>
        <p:nvSpPr>
          <p:cNvPr id="4" name="object 4"/>
          <p:cNvSpPr txBox="1"/>
          <p:nvPr/>
        </p:nvSpPr>
        <p:spPr>
          <a:xfrm>
            <a:off x="946424" y="338923"/>
            <a:ext cx="459105" cy="285750"/>
          </a:xfrm>
          <a:prstGeom prst="rect">
            <a:avLst/>
          </a:prstGeom>
        </p:spPr>
        <p:txBody>
          <a:bodyPr vert="horz" wrap="square" lIns="0" tIns="13335" rIns="0" bIns="0" rtlCol="0">
            <a:spAutoFit/>
          </a:bodyPr>
          <a:lstStyle/>
          <a:p>
            <a:pPr marL="12700">
              <a:lnSpc>
                <a:spcPct val="100000"/>
              </a:lnSpc>
              <a:spcBef>
                <a:spcPts val="105"/>
              </a:spcBef>
            </a:pPr>
            <a:r>
              <a:rPr sz="1700" b="1" spc="5" dirty="0">
                <a:solidFill>
                  <a:srgbClr val="33495D"/>
                </a:solidFill>
                <a:latin typeface="微软雅黑"/>
                <a:cs typeface="微软雅黑"/>
              </a:rPr>
              <a:t>背景</a:t>
            </a:r>
            <a:endParaRPr sz="1700">
              <a:latin typeface="微软雅黑"/>
              <a:cs typeface="微软雅黑"/>
            </a:endParaRPr>
          </a:p>
        </p:txBody>
      </p:sp>
      <p:sp>
        <p:nvSpPr>
          <p:cNvPr id="5" name="object 5"/>
          <p:cNvSpPr txBox="1"/>
          <p:nvPr/>
        </p:nvSpPr>
        <p:spPr>
          <a:xfrm>
            <a:off x="946424" y="837789"/>
            <a:ext cx="5600700" cy="2007870"/>
          </a:xfrm>
          <a:prstGeom prst="rect">
            <a:avLst/>
          </a:prstGeom>
        </p:spPr>
        <p:txBody>
          <a:bodyPr vert="horz" wrap="square" lIns="0" tIns="12065" rIns="0" bIns="0" rtlCol="0">
            <a:spAutoFit/>
          </a:bodyPr>
          <a:lstStyle/>
          <a:p>
            <a:pPr marL="12700" marR="5080">
              <a:lnSpc>
                <a:spcPct val="131600"/>
              </a:lnSpc>
              <a:spcBef>
                <a:spcPts val="95"/>
              </a:spcBef>
            </a:pPr>
            <a:r>
              <a:rPr sz="950" spc="25" dirty="0">
                <a:solidFill>
                  <a:srgbClr val="33495D"/>
                </a:solidFill>
                <a:latin typeface="微软雅黑"/>
                <a:cs typeface="微软雅黑"/>
              </a:rPr>
              <a:t>大型数据中心的存储系统通常建立在数量庞大的磁盘上，磁盘故障时有发生。磁盘故障可能导致严重的 数据丢失，从而导致系统不可用甚至灾难性后果。</a:t>
            </a:r>
            <a:endParaRPr sz="950">
              <a:latin typeface="微软雅黑"/>
              <a:cs typeface="微软雅黑"/>
            </a:endParaRPr>
          </a:p>
          <a:p>
            <a:pPr>
              <a:lnSpc>
                <a:spcPct val="100000"/>
              </a:lnSpc>
              <a:spcBef>
                <a:spcPts val="85"/>
              </a:spcBef>
            </a:pPr>
            <a:endParaRPr sz="650">
              <a:latin typeface="微软雅黑"/>
              <a:cs typeface="微软雅黑"/>
            </a:endParaRPr>
          </a:p>
          <a:p>
            <a:pPr marL="22225">
              <a:lnSpc>
                <a:spcPct val="100000"/>
              </a:lnSpc>
            </a:pPr>
            <a:r>
              <a:rPr sz="1150" b="1" spc="20" dirty="0">
                <a:solidFill>
                  <a:srgbClr val="33495D"/>
                </a:solidFill>
                <a:latin typeface="微软雅黑"/>
                <a:cs typeface="微软雅黑"/>
              </a:rPr>
              <a:t>少数磁盘</a:t>
            </a:r>
            <a:endParaRPr sz="1150">
              <a:latin typeface="微软雅黑"/>
              <a:cs typeface="微软雅黑"/>
            </a:endParaRPr>
          </a:p>
          <a:p>
            <a:pPr marL="12700" marR="5080">
              <a:lnSpc>
                <a:spcPct val="131600"/>
              </a:lnSpc>
              <a:spcBef>
                <a:spcPts val="865"/>
              </a:spcBef>
            </a:pPr>
            <a:r>
              <a:rPr sz="950" spc="25" dirty="0">
                <a:solidFill>
                  <a:srgbClr val="33495D"/>
                </a:solidFill>
                <a:latin typeface="微软雅黑"/>
                <a:cs typeface="微软雅黑"/>
              </a:rPr>
              <a:t>在大规模的存储系统场景中，随着时间的推移，大量的新磁盘逐渐进入存储系统，替换出故障磁盘，导 致存储系统由来自不同供应商的异构磁盘和来自同一供应商的不同型号的磁盘组成。</a:t>
            </a:r>
            <a:endParaRPr sz="950">
              <a:latin typeface="微软雅黑"/>
              <a:cs typeface="微软雅黑"/>
            </a:endParaRPr>
          </a:p>
          <a:p>
            <a:pPr>
              <a:lnSpc>
                <a:spcPct val="100000"/>
              </a:lnSpc>
              <a:spcBef>
                <a:spcPts val="75"/>
              </a:spcBef>
            </a:pPr>
            <a:endParaRPr sz="600">
              <a:latin typeface="微软雅黑"/>
              <a:cs typeface="微软雅黑"/>
            </a:endParaRPr>
          </a:p>
          <a:p>
            <a:pPr marL="12700">
              <a:lnSpc>
                <a:spcPct val="100000"/>
              </a:lnSpc>
              <a:spcBef>
                <a:spcPts val="5"/>
              </a:spcBef>
            </a:pPr>
            <a:r>
              <a:rPr sz="950" spc="25" dirty="0">
                <a:solidFill>
                  <a:srgbClr val="33495D"/>
                </a:solidFill>
                <a:latin typeface="微软雅黑"/>
                <a:cs typeface="微软雅黑"/>
              </a:rPr>
              <a:t>称这些相对较少量的磁盘为少数磁盘。</a:t>
            </a:r>
            <a:endParaRPr sz="950">
              <a:latin typeface="微软雅黑"/>
              <a:cs typeface="微软雅黑"/>
            </a:endParaRPr>
          </a:p>
          <a:p>
            <a:pPr marL="12700" marR="5080">
              <a:lnSpc>
                <a:spcPct val="131600"/>
              </a:lnSpc>
              <a:spcBef>
                <a:spcPts val="750"/>
              </a:spcBef>
            </a:pPr>
            <a:r>
              <a:rPr sz="950" spc="25" dirty="0">
                <a:solidFill>
                  <a:srgbClr val="33495D"/>
                </a:solidFill>
                <a:latin typeface="微软雅黑"/>
                <a:cs typeface="微软雅黑"/>
              </a:rPr>
              <a:t>传统机器学习方法需要大量的训练数据以达到良好预测性能，不适用于含有上述异构少数磁盘的存储系 统。</a:t>
            </a:r>
            <a:endParaRPr sz="950">
              <a:latin typeface="微软雅黑"/>
              <a:cs typeface="微软雅黑"/>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9124" y="368299"/>
            <a:ext cx="5651500" cy="9525"/>
          </a:xfrm>
          <a:custGeom>
            <a:avLst/>
            <a:gdLst/>
            <a:ahLst/>
            <a:cxnLst/>
            <a:rect l="l" t="t" r="r" b="b"/>
            <a:pathLst>
              <a:path w="5651500" h="9525">
                <a:moveTo>
                  <a:pt x="5650950" y="9529"/>
                </a:moveTo>
                <a:lnTo>
                  <a:pt x="0" y="9529"/>
                </a:lnTo>
                <a:lnTo>
                  <a:pt x="0" y="0"/>
                </a:lnTo>
                <a:lnTo>
                  <a:pt x="5650950" y="0"/>
                </a:lnTo>
                <a:lnTo>
                  <a:pt x="5650950" y="9529"/>
                </a:lnTo>
                <a:close/>
              </a:path>
            </a:pathLst>
          </a:custGeom>
          <a:solidFill>
            <a:srgbClr val="E7E7E7"/>
          </a:solidFill>
        </p:spPr>
        <p:txBody>
          <a:bodyPr wrap="square" lIns="0" tIns="0" rIns="0" bIns="0" rtlCol="0"/>
          <a:lstStyle/>
          <a:p>
            <a:endParaRPr/>
          </a:p>
        </p:txBody>
      </p:sp>
      <p:sp>
        <p:nvSpPr>
          <p:cNvPr id="3" name="object 3"/>
          <p:cNvSpPr/>
          <p:nvPr/>
        </p:nvSpPr>
        <p:spPr>
          <a:xfrm>
            <a:off x="959124" y="3217598"/>
            <a:ext cx="5651500" cy="19685"/>
          </a:xfrm>
          <a:custGeom>
            <a:avLst/>
            <a:gdLst/>
            <a:ahLst/>
            <a:cxnLst/>
            <a:rect l="l" t="t" r="r" b="b"/>
            <a:pathLst>
              <a:path w="5651500" h="19685">
                <a:moveTo>
                  <a:pt x="5650950" y="19058"/>
                </a:moveTo>
                <a:lnTo>
                  <a:pt x="0" y="19058"/>
                </a:lnTo>
                <a:lnTo>
                  <a:pt x="0" y="0"/>
                </a:lnTo>
                <a:lnTo>
                  <a:pt x="5650950" y="0"/>
                </a:lnTo>
                <a:lnTo>
                  <a:pt x="5650950" y="19058"/>
                </a:lnTo>
                <a:close/>
              </a:path>
            </a:pathLst>
          </a:custGeom>
          <a:solidFill>
            <a:srgbClr val="E7E7E7"/>
          </a:solidFill>
        </p:spPr>
        <p:txBody>
          <a:bodyPr wrap="square" lIns="0" tIns="0" rIns="0" bIns="0" rtlCol="0"/>
          <a:lstStyle/>
          <a:p>
            <a:endParaRPr/>
          </a:p>
        </p:txBody>
      </p:sp>
      <p:sp>
        <p:nvSpPr>
          <p:cNvPr id="4" name="object 4"/>
          <p:cNvSpPr txBox="1"/>
          <p:nvPr/>
        </p:nvSpPr>
        <p:spPr>
          <a:xfrm>
            <a:off x="946424" y="521412"/>
            <a:ext cx="3989704" cy="1085215"/>
          </a:xfrm>
          <a:prstGeom prst="rect">
            <a:avLst/>
          </a:prstGeom>
        </p:spPr>
        <p:txBody>
          <a:bodyPr vert="horz" wrap="square" lIns="0" tIns="15240" rIns="0" bIns="0" rtlCol="0">
            <a:spAutoFit/>
          </a:bodyPr>
          <a:lstStyle/>
          <a:p>
            <a:pPr marL="22225">
              <a:lnSpc>
                <a:spcPct val="100000"/>
              </a:lnSpc>
              <a:spcBef>
                <a:spcPts val="120"/>
              </a:spcBef>
            </a:pPr>
            <a:r>
              <a:rPr sz="1150" b="1" spc="20" dirty="0">
                <a:solidFill>
                  <a:srgbClr val="33495D"/>
                </a:solidFill>
                <a:latin typeface="微软雅黑"/>
                <a:cs typeface="微软雅黑"/>
              </a:rPr>
              <a:t>效益</a:t>
            </a:r>
            <a:endParaRPr sz="1150">
              <a:latin typeface="微软雅黑"/>
              <a:cs typeface="微软雅黑"/>
            </a:endParaRPr>
          </a:p>
          <a:p>
            <a:pPr marL="12700" marR="5080">
              <a:lnSpc>
                <a:spcPct val="204000"/>
              </a:lnSpc>
              <a:spcBef>
                <a:spcPts val="35"/>
              </a:spcBef>
            </a:pPr>
            <a:r>
              <a:rPr sz="950" spc="20" dirty="0">
                <a:solidFill>
                  <a:srgbClr val="33495D"/>
                </a:solidFill>
                <a:latin typeface="微软雅黑"/>
                <a:cs typeface="微软雅黑"/>
              </a:rPr>
              <a:t>相比于被动的容错机制，主动预测磁盘故障也可以保证可靠性和可用性。 </a:t>
            </a:r>
            <a:r>
              <a:rPr sz="950" spc="25" dirty="0">
                <a:solidFill>
                  <a:srgbClr val="33495D"/>
                </a:solidFill>
                <a:latin typeface="微软雅黑"/>
                <a:cs typeface="微软雅黑"/>
              </a:rPr>
              <a:t>成功的预测可以降低丢失数据的风险，降低数据恢复成本。</a:t>
            </a:r>
            <a:endParaRPr sz="950">
              <a:latin typeface="微软雅黑"/>
              <a:cs typeface="微软雅黑"/>
            </a:endParaRPr>
          </a:p>
          <a:p>
            <a:pPr marL="12700">
              <a:lnSpc>
                <a:spcPct val="100000"/>
              </a:lnSpc>
              <a:spcBef>
                <a:spcPts val="1110"/>
              </a:spcBef>
            </a:pPr>
            <a:r>
              <a:rPr sz="950" spc="25" dirty="0">
                <a:solidFill>
                  <a:srgbClr val="33495D"/>
                </a:solidFill>
                <a:latin typeface="微软雅黑"/>
                <a:cs typeface="微软雅黑"/>
              </a:rPr>
              <a:t>目标：通过迁移学习，从可用的多数磁盘数据集，预测少数磁盘故障。</a:t>
            </a:r>
            <a:endParaRPr sz="950">
              <a:latin typeface="微软雅黑"/>
              <a:cs typeface="微软雅黑"/>
            </a:endParaRPr>
          </a:p>
        </p:txBody>
      </p:sp>
      <p:sp>
        <p:nvSpPr>
          <p:cNvPr id="5" name="object 5"/>
          <p:cNvSpPr/>
          <p:nvPr/>
        </p:nvSpPr>
        <p:spPr>
          <a:xfrm>
            <a:off x="1102065" y="2379009"/>
            <a:ext cx="38735" cy="38735"/>
          </a:xfrm>
          <a:custGeom>
            <a:avLst/>
            <a:gdLst/>
            <a:ahLst/>
            <a:cxnLst/>
            <a:rect l="l" t="t" r="r" b="b"/>
            <a:pathLst>
              <a:path w="38734" h="38735">
                <a:moveTo>
                  <a:pt x="21586" y="38117"/>
                </a:moveTo>
                <a:lnTo>
                  <a:pt x="16531" y="38117"/>
                </a:lnTo>
                <a:lnTo>
                  <a:pt x="14100" y="37633"/>
                </a:lnTo>
                <a:lnTo>
                  <a:pt x="0" y="21585"/>
                </a:lnTo>
                <a:lnTo>
                  <a:pt x="0" y="16530"/>
                </a:lnTo>
                <a:lnTo>
                  <a:pt x="16531" y="0"/>
                </a:lnTo>
                <a:lnTo>
                  <a:pt x="21586" y="0"/>
                </a:lnTo>
                <a:lnTo>
                  <a:pt x="38117" y="19058"/>
                </a:lnTo>
                <a:lnTo>
                  <a:pt x="38117" y="21585"/>
                </a:lnTo>
                <a:lnTo>
                  <a:pt x="21586" y="38117"/>
                </a:lnTo>
                <a:close/>
              </a:path>
            </a:pathLst>
          </a:custGeom>
          <a:solidFill>
            <a:srgbClr val="33495D"/>
          </a:solidFill>
        </p:spPr>
        <p:txBody>
          <a:bodyPr wrap="square" lIns="0" tIns="0" rIns="0" bIns="0" rtlCol="0"/>
          <a:lstStyle/>
          <a:p>
            <a:endParaRPr/>
          </a:p>
        </p:txBody>
      </p:sp>
      <p:sp>
        <p:nvSpPr>
          <p:cNvPr id="6" name="object 6"/>
          <p:cNvSpPr/>
          <p:nvPr/>
        </p:nvSpPr>
        <p:spPr>
          <a:xfrm>
            <a:off x="1102065" y="2569597"/>
            <a:ext cx="38735" cy="38735"/>
          </a:xfrm>
          <a:custGeom>
            <a:avLst/>
            <a:gdLst/>
            <a:ahLst/>
            <a:cxnLst/>
            <a:rect l="l" t="t" r="r" b="b"/>
            <a:pathLst>
              <a:path w="38734" h="38735">
                <a:moveTo>
                  <a:pt x="21586" y="38117"/>
                </a:moveTo>
                <a:lnTo>
                  <a:pt x="16531" y="38117"/>
                </a:lnTo>
                <a:lnTo>
                  <a:pt x="14100" y="37632"/>
                </a:lnTo>
                <a:lnTo>
                  <a:pt x="0" y="21586"/>
                </a:lnTo>
                <a:lnTo>
                  <a:pt x="0" y="16530"/>
                </a:lnTo>
                <a:lnTo>
                  <a:pt x="16531" y="0"/>
                </a:lnTo>
                <a:lnTo>
                  <a:pt x="21586" y="0"/>
                </a:lnTo>
                <a:lnTo>
                  <a:pt x="38117" y="19058"/>
                </a:lnTo>
                <a:lnTo>
                  <a:pt x="38117" y="21586"/>
                </a:lnTo>
                <a:lnTo>
                  <a:pt x="21586" y="38117"/>
                </a:lnTo>
                <a:close/>
              </a:path>
            </a:pathLst>
          </a:custGeom>
          <a:solidFill>
            <a:srgbClr val="33495D"/>
          </a:solidFill>
        </p:spPr>
        <p:txBody>
          <a:bodyPr wrap="square" lIns="0" tIns="0" rIns="0" bIns="0" rtlCol="0"/>
          <a:lstStyle/>
          <a:p>
            <a:endParaRPr/>
          </a:p>
        </p:txBody>
      </p:sp>
      <p:sp>
        <p:nvSpPr>
          <p:cNvPr id="7" name="object 7"/>
          <p:cNvSpPr/>
          <p:nvPr/>
        </p:nvSpPr>
        <p:spPr>
          <a:xfrm>
            <a:off x="1102065" y="2760186"/>
            <a:ext cx="38735" cy="38735"/>
          </a:xfrm>
          <a:custGeom>
            <a:avLst/>
            <a:gdLst/>
            <a:ahLst/>
            <a:cxnLst/>
            <a:rect l="l" t="t" r="r" b="b"/>
            <a:pathLst>
              <a:path w="38734" h="38735">
                <a:moveTo>
                  <a:pt x="21586" y="38117"/>
                </a:moveTo>
                <a:lnTo>
                  <a:pt x="16531" y="38117"/>
                </a:lnTo>
                <a:lnTo>
                  <a:pt x="14100" y="37633"/>
                </a:lnTo>
                <a:lnTo>
                  <a:pt x="0" y="21585"/>
                </a:lnTo>
                <a:lnTo>
                  <a:pt x="0" y="16530"/>
                </a:lnTo>
                <a:lnTo>
                  <a:pt x="16531" y="0"/>
                </a:lnTo>
                <a:lnTo>
                  <a:pt x="21586" y="0"/>
                </a:lnTo>
                <a:lnTo>
                  <a:pt x="38117" y="19058"/>
                </a:lnTo>
                <a:lnTo>
                  <a:pt x="38117" y="21585"/>
                </a:lnTo>
                <a:lnTo>
                  <a:pt x="21586" y="38117"/>
                </a:lnTo>
                <a:close/>
              </a:path>
            </a:pathLst>
          </a:custGeom>
          <a:solidFill>
            <a:srgbClr val="33495D"/>
          </a:solidFill>
        </p:spPr>
        <p:txBody>
          <a:bodyPr wrap="square" lIns="0" tIns="0" rIns="0" bIns="0" rtlCol="0"/>
          <a:lstStyle/>
          <a:p>
            <a:endParaRPr/>
          </a:p>
        </p:txBody>
      </p:sp>
      <p:sp>
        <p:nvSpPr>
          <p:cNvPr id="8" name="object 8"/>
          <p:cNvSpPr/>
          <p:nvPr/>
        </p:nvSpPr>
        <p:spPr>
          <a:xfrm>
            <a:off x="1102065" y="2950774"/>
            <a:ext cx="38735" cy="38735"/>
          </a:xfrm>
          <a:custGeom>
            <a:avLst/>
            <a:gdLst/>
            <a:ahLst/>
            <a:cxnLst/>
            <a:rect l="l" t="t" r="r" b="b"/>
            <a:pathLst>
              <a:path w="38734" h="38735">
                <a:moveTo>
                  <a:pt x="21586" y="38117"/>
                </a:moveTo>
                <a:lnTo>
                  <a:pt x="16531" y="38117"/>
                </a:lnTo>
                <a:lnTo>
                  <a:pt x="14100" y="37632"/>
                </a:lnTo>
                <a:lnTo>
                  <a:pt x="0" y="21585"/>
                </a:lnTo>
                <a:lnTo>
                  <a:pt x="0" y="16531"/>
                </a:lnTo>
                <a:lnTo>
                  <a:pt x="16531" y="0"/>
                </a:lnTo>
                <a:lnTo>
                  <a:pt x="21586" y="0"/>
                </a:lnTo>
                <a:lnTo>
                  <a:pt x="38117" y="19058"/>
                </a:lnTo>
                <a:lnTo>
                  <a:pt x="38117" y="21585"/>
                </a:lnTo>
                <a:lnTo>
                  <a:pt x="21586" y="38117"/>
                </a:lnTo>
                <a:close/>
              </a:path>
            </a:pathLst>
          </a:custGeom>
          <a:solidFill>
            <a:srgbClr val="33495D"/>
          </a:solidFill>
        </p:spPr>
        <p:txBody>
          <a:bodyPr wrap="square" lIns="0" tIns="0" rIns="0" bIns="0" rtlCol="0"/>
          <a:lstStyle/>
          <a:p>
            <a:endParaRPr/>
          </a:p>
        </p:txBody>
      </p:sp>
      <p:sp>
        <p:nvSpPr>
          <p:cNvPr id="9" name="object 9"/>
          <p:cNvSpPr txBox="1"/>
          <p:nvPr/>
        </p:nvSpPr>
        <p:spPr>
          <a:xfrm>
            <a:off x="955953" y="2013720"/>
            <a:ext cx="1292860" cy="1031875"/>
          </a:xfrm>
          <a:prstGeom prst="rect">
            <a:avLst/>
          </a:prstGeom>
        </p:spPr>
        <p:txBody>
          <a:bodyPr vert="horz" wrap="square" lIns="0" tIns="15875" rIns="0" bIns="0" rtlCol="0">
            <a:spAutoFit/>
          </a:bodyPr>
          <a:lstStyle/>
          <a:p>
            <a:pPr marL="12700">
              <a:lnSpc>
                <a:spcPct val="100000"/>
              </a:lnSpc>
              <a:spcBef>
                <a:spcPts val="125"/>
              </a:spcBef>
            </a:pPr>
            <a:r>
              <a:rPr sz="950" b="1" spc="25" dirty="0">
                <a:solidFill>
                  <a:srgbClr val="33495D"/>
                </a:solidFill>
                <a:latin typeface="微软雅黑"/>
                <a:cs typeface="微软雅黑"/>
              </a:rPr>
              <a:t>文章回答四个问题：</a:t>
            </a:r>
            <a:endParaRPr sz="950">
              <a:latin typeface="微软雅黑"/>
              <a:cs typeface="微软雅黑"/>
            </a:endParaRPr>
          </a:p>
          <a:p>
            <a:pPr marL="288925" marR="5080">
              <a:lnSpc>
                <a:spcPct val="131600"/>
              </a:lnSpc>
              <a:spcBef>
                <a:spcPts val="750"/>
              </a:spcBef>
            </a:pPr>
            <a:r>
              <a:rPr sz="950" spc="25" dirty="0">
                <a:solidFill>
                  <a:srgbClr val="33495D"/>
                </a:solidFill>
                <a:latin typeface="微软雅黑"/>
                <a:cs typeface="微软雅黑"/>
              </a:rPr>
              <a:t>什么是少数磁盘 </a:t>
            </a:r>
            <a:r>
              <a:rPr sz="950" spc="30" dirty="0">
                <a:solidFill>
                  <a:srgbClr val="33495D"/>
                </a:solidFill>
                <a:latin typeface="微软雅黑"/>
                <a:cs typeface="微软雅黑"/>
              </a:rPr>
              <a:t> </a:t>
            </a:r>
            <a:r>
              <a:rPr sz="950" spc="20" dirty="0">
                <a:solidFill>
                  <a:srgbClr val="33495D"/>
                </a:solidFill>
                <a:latin typeface="微软雅黑"/>
                <a:cs typeface="微软雅黑"/>
              </a:rPr>
              <a:t>为什么用迁移学习 </a:t>
            </a:r>
            <a:r>
              <a:rPr sz="950" spc="25" dirty="0">
                <a:solidFill>
                  <a:srgbClr val="33495D"/>
                </a:solidFill>
                <a:latin typeface="微软雅黑"/>
                <a:cs typeface="微软雅黑"/>
              </a:rPr>
              <a:t>如何预测</a:t>
            </a:r>
            <a:endParaRPr sz="950">
              <a:latin typeface="微软雅黑"/>
              <a:cs typeface="微软雅黑"/>
            </a:endParaRPr>
          </a:p>
          <a:p>
            <a:pPr marL="288925">
              <a:lnSpc>
                <a:spcPct val="100000"/>
              </a:lnSpc>
              <a:spcBef>
                <a:spcPts val="360"/>
              </a:spcBef>
            </a:pPr>
            <a:r>
              <a:rPr sz="950" spc="25" dirty="0">
                <a:solidFill>
                  <a:srgbClr val="33495D"/>
                </a:solidFill>
                <a:latin typeface="微软雅黑"/>
                <a:cs typeface="微软雅黑"/>
              </a:rPr>
              <a:t>什么情况可以预测</a:t>
            </a:r>
            <a:endParaRPr sz="950">
              <a:latin typeface="微软雅黑"/>
              <a:cs typeface="微软雅黑"/>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6424" y="338923"/>
            <a:ext cx="2013585" cy="285750"/>
          </a:xfrm>
          <a:prstGeom prst="rect">
            <a:avLst/>
          </a:prstGeom>
        </p:spPr>
        <p:txBody>
          <a:bodyPr vert="horz" wrap="square" lIns="0" tIns="13335" rIns="0" bIns="0" rtlCol="0">
            <a:spAutoFit/>
          </a:bodyPr>
          <a:lstStyle/>
          <a:p>
            <a:pPr marL="12700">
              <a:lnSpc>
                <a:spcPct val="100000"/>
              </a:lnSpc>
              <a:spcBef>
                <a:spcPts val="105"/>
              </a:spcBef>
            </a:pPr>
            <a:r>
              <a:rPr sz="1700" b="1" spc="125" dirty="0">
                <a:latin typeface="Calibri"/>
                <a:cs typeface="Calibri"/>
              </a:rPr>
              <a:t>S</a:t>
            </a:r>
            <a:r>
              <a:rPr sz="1700" b="1" spc="-215" dirty="0">
                <a:latin typeface="Calibri"/>
                <a:cs typeface="Calibri"/>
              </a:rPr>
              <a:t>M</a:t>
            </a:r>
            <a:r>
              <a:rPr sz="1700" b="1" spc="-80" dirty="0">
                <a:latin typeface="Calibri"/>
                <a:cs typeface="Calibri"/>
              </a:rPr>
              <a:t>A</a:t>
            </a:r>
            <a:r>
              <a:rPr sz="1700" b="1" spc="20" dirty="0">
                <a:latin typeface="Calibri"/>
                <a:cs typeface="Calibri"/>
              </a:rPr>
              <a:t>R</a:t>
            </a:r>
            <a:r>
              <a:rPr sz="1700" b="1" spc="90" dirty="0">
                <a:latin typeface="Calibri"/>
                <a:cs typeface="Calibri"/>
              </a:rPr>
              <a:t>T</a:t>
            </a:r>
            <a:r>
              <a:rPr sz="1700" b="1" spc="-45" dirty="0">
                <a:latin typeface="Calibri"/>
                <a:cs typeface="Calibri"/>
              </a:rPr>
              <a:t> </a:t>
            </a:r>
            <a:r>
              <a:rPr sz="1700" b="1" spc="5" dirty="0">
                <a:latin typeface="微软雅黑"/>
                <a:cs typeface="微软雅黑"/>
              </a:rPr>
              <a:t>数据集的收集</a:t>
            </a:r>
            <a:endParaRPr sz="1700">
              <a:latin typeface="微软雅黑"/>
              <a:cs typeface="微软雅黑"/>
            </a:endParaRPr>
          </a:p>
        </p:txBody>
      </p:sp>
      <p:sp>
        <p:nvSpPr>
          <p:cNvPr id="3" name="object 3"/>
          <p:cNvSpPr txBox="1"/>
          <p:nvPr/>
        </p:nvSpPr>
        <p:spPr>
          <a:xfrm>
            <a:off x="946424" y="874000"/>
            <a:ext cx="5615940" cy="2143125"/>
          </a:xfrm>
          <a:prstGeom prst="rect">
            <a:avLst/>
          </a:prstGeom>
        </p:spPr>
        <p:txBody>
          <a:bodyPr vert="horz" wrap="square" lIns="0" tIns="15240" rIns="0" bIns="0" rtlCol="0">
            <a:spAutoFit/>
          </a:bodyPr>
          <a:lstStyle/>
          <a:p>
            <a:pPr marL="12700">
              <a:lnSpc>
                <a:spcPct val="100000"/>
              </a:lnSpc>
              <a:spcBef>
                <a:spcPts val="120"/>
              </a:spcBef>
            </a:pPr>
            <a:r>
              <a:rPr sz="1150" b="1" dirty="0">
                <a:solidFill>
                  <a:srgbClr val="33495D"/>
                </a:solidFill>
                <a:latin typeface="Calibri"/>
                <a:cs typeface="Calibri"/>
              </a:rPr>
              <a:t>SMART</a:t>
            </a:r>
            <a:endParaRPr sz="1150">
              <a:latin typeface="Calibri"/>
              <a:cs typeface="Calibri"/>
            </a:endParaRPr>
          </a:p>
          <a:p>
            <a:pPr marL="12700" marR="4107815">
              <a:lnSpc>
                <a:spcPct val="204000"/>
              </a:lnSpc>
              <a:spcBef>
                <a:spcPts val="35"/>
              </a:spcBef>
            </a:pPr>
            <a:r>
              <a:rPr sz="950" spc="25" dirty="0">
                <a:solidFill>
                  <a:srgbClr val="33495D"/>
                </a:solidFill>
                <a:latin typeface="微软雅黑"/>
                <a:cs typeface="微软雅黑"/>
              </a:rPr>
              <a:t>硬盘厂商固件内的信息。 </a:t>
            </a:r>
            <a:r>
              <a:rPr sz="950" spc="30" dirty="0">
                <a:solidFill>
                  <a:srgbClr val="33495D"/>
                </a:solidFill>
                <a:latin typeface="微软雅黑"/>
                <a:cs typeface="微软雅黑"/>
              </a:rPr>
              <a:t> </a:t>
            </a:r>
            <a:r>
              <a:rPr sz="950" spc="25" dirty="0">
                <a:solidFill>
                  <a:srgbClr val="33495D"/>
                </a:solidFill>
                <a:latin typeface="微软雅黑"/>
                <a:cs typeface="微软雅黑"/>
              </a:rPr>
              <a:t>硬件自己有一个阈值检测。</a:t>
            </a:r>
            <a:endParaRPr sz="950">
              <a:latin typeface="微软雅黑"/>
              <a:cs typeface="微软雅黑"/>
            </a:endParaRPr>
          </a:p>
          <a:p>
            <a:pPr marL="12700" marR="3714750">
              <a:lnSpc>
                <a:spcPts val="2330"/>
              </a:lnSpc>
              <a:spcBef>
                <a:spcPts val="195"/>
              </a:spcBef>
            </a:pPr>
            <a:r>
              <a:rPr sz="950" spc="10" dirty="0">
                <a:solidFill>
                  <a:srgbClr val="33495D"/>
                </a:solidFill>
                <a:latin typeface="Calibri"/>
                <a:cs typeface="Calibri"/>
              </a:rPr>
              <a:t>failure </a:t>
            </a:r>
            <a:r>
              <a:rPr sz="950" spc="20" dirty="0">
                <a:solidFill>
                  <a:srgbClr val="33495D"/>
                </a:solidFill>
                <a:latin typeface="Calibri"/>
                <a:cs typeface="Calibri"/>
              </a:rPr>
              <a:t>detection </a:t>
            </a:r>
            <a:r>
              <a:rPr sz="950" dirty="0">
                <a:solidFill>
                  <a:srgbClr val="33495D"/>
                </a:solidFill>
                <a:latin typeface="Calibri"/>
                <a:cs typeface="Calibri"/>
              </a:rPr>
              <a:t>rate </a:t>
            </a:r>
            <a:r>
              <a:rPr sz="950" spc="20" dirty="0">
                <a:solidFill>
                  <a:srgbClr val="33495D"/>
                </a:solidFill>
                <a:latin typeface="Calibri"/>
                <a:cs typeface="Calibri"/>
              </a:rPr>
              <a:t>(FDR)</a:t>
            </a:r>
            <a:r>
              <a:rPr sz="950" spc="20" dirty="0">
                <a:solidFill>
                  <a:srgbClr val="33495D"/>
                </a:solidFill>
                <a:latin typeface="微软雅黑"/>
                <a:cs typeface="微软雅黑"/>
              </a:rPr>
              <a:t>： </a:t>
            </a:r>
            <a:r>
              <a:rPr sz="950" spc="25" dirty="0">
                <a:solidFill>
                  <a:srgbClr val="33495D"/>
                </a:solidFill>
                <a:latin typeface="Calibri"/>
                <a:cs typeface="Calibri"/>
              </a:rPr>
              <a:t>3-10% </a:t>
            </a:r>
            <a:r>
              <a:rPr sz="950" spc="-204" dirty="0">
                <a:solidFill>
                  <a:srgbClr val="33495D"/>
                </a:solidFill>
                <a:latin typeface="Calibri"/>
                <a:cs typeface="Calibri"/>
              </a:rPr>
              <a:t> </a:t>
            </a:r>
            <a:r>
              <a:rPr sz="950" spc="15" dirty="0">
                <a:solidFill>
                  <a:srgbClr val="33495D"/>
                </a:solidFill>
                <a:latin typeface="Calibri"/>
                <a:cs typeface="Calibri"/>
              </a:rPr>
              <a:t>false</a:t>
            </a:r>
            <a:r>
              <a:rPr sz="950" spc="20" dirty="0">
                <a:solidFill>
                  <a:srgbClr val="33495D"/>
                </a:solidFill>
                <a:latin typeface="Calibri"/>
                <a:cs typeface="Calibri"/>
              </a:rPr>
              <a:t> </a:t>
            </a:r>
            <a:r>
              <a:rPr sz="950" spc="30" dirty="0">
                <a:solidFill>
                  <a:srgbClr val="33495D"/>
                </a:solidFill>
                <a:latin typeface="Calibri"/>
                <a:cs typeface="Calibri"/>
              </a:rPr>
              <a:t>alarm</a:t>
            </a:r>
            <a:r>
              <a:rPr sz="950" spc="20" dirty="0">
                <a:solidFill>
                  <a:srgbClr val="33495D"/>
                </a:solidFill>
                <a:latin typeface="Calibri"/>
                <a:cs typeface="Calibri"/>
              </a:rPr>
              <a:t> </a:t>
            </a:r>
            <a:r>
              <a:rPr sz="950" dirty="0">
                <a:solidFill>
                  <a:srgbClr val="33495D"/>
                </a:solidFill>
                <a:latin typeface="Calibri"/>
                <a:cs typeface="Calibri"/>
              </a:rPr>
              <a:t>rate</a:t>
            </a:r>
            <a:r>
              <a:rPr sz="950" spc="20" dirty="0">
                <a:solidFill>
                  <a:srgbClr val="33495D"/>
                </a:solidFill>
                <a:latin typeface="Calibri"/>
                <a:cs typeface="Calibri"/>
              </a:rPr>
              <a:t> (FAR)</a:t>
            </a:r>
            <a:r>
              <a:rPr sz="950" spc="20" dirty="0">
                <a:solidFill>
                  <a:srgbClr val="33495D"/>
                </a:solidFill>
                <a:latin typeface="微软雅黑"/>
                <a:cs typeface="微软雅黑"/>
              </a:rPr>
              <a:t>：</a:t>
            </a:r>
            <a:r>
              <a:rPr sz="950" spc="20" dirty="0">
                <a:solidFill>
                  <a:srgbClr val="33495D"/>
                </a:solidFill>
                <a:latin typeface="Calibri"/>
                <a:cs typeface="Calibri"/>
              </a:rPr>
              <a:t>0.1%</a:t>
            </a:r>
            <a:endParaRPr sz="950">
              <a:latin typeface="Calibri"/>
              <a:cs typeface="Calibri"/>
            </a:endParaRPr>
          </a:p>
          <a:p>
            <a:pPr marL="12700" marR="5080">
              <a:lnSpc>
                <a:spcPct val="131600"/>
              </a:lnSpc>
              <a:spcBef>
                <a:spcPts val="470"/>
              </a:spcBef>
            </a:pPr>
            <a:r>
              <a:rPr sz="950" dirty="0">
                <a:solidFill>
                  <a:srgbClr val="33495D"/>
                </a:solidFill>
                <a:latin typeface="Calibri"/>
                <a:cs typeface="Calibri"/>
              </a:rPr>
              <a:t>500</a:t>
            </a:r>
            <a:r>
              <a:rPr sz="950" spc="25" dirty="0">
                <a:solidFill>
                  <a:srgbClr val="33495D"/>
                </a:solidFill>
                <a:latin typeface="微软雅黑"/>
                <a:cs typeface="微软雅黑"/>
              </a:rPr>
              <a:t>万个硬盘，以一小时为时间间隔，一天有</a:t>
            </a:r>
            <a:r>
              <a:rPr sz="950" dirty="0">
                <a:solidFill>
                  <a:srgbClr val="33495D"/>
                </a:solidFill>
                <a:latin typeface="Calibri"/>
                <a:cs typeface="Calibri"/>
              </a:rPr>
              <a:t>200G</a:t>
            </a:r>
            <a:r>
              <a:rPr sz="950" spc="25" dirty="0">
                <a:solidFill>
                  <a:srgbClr val="33495D"/>
                </a:solidFill>
                <a:latin typeface="微软雅黑"/>
                <a:cs typeface="微软雅黑"/>
              </a:rPr>
              <a:t>，假设寿命为</a:t>
            </a:r>
            <a:r>
              <a:rPr sz="950" dirty="0">
                <a:solidFill>
                  <a:srgbClr val="33495D"/>
                </a:solidFill>
                <a:latin typeface="Calibri"/>
                <a:cs typeface="Calibri"/>
              </a:rPr>
              <a:t>5</a:t>
            </a:r>
            <a:r>
              <a:rPr sz="950" spc="25" dirty="0">
                <a:solidFill>
                  <a:srgbClr val="33495D"/>
                </a:solidFill>
                <a:latin typeface="微软雅黑"/>
                <a:cs typeface="微软雅黑"/>
              </a:rPr>
              <a:t>年，共</a:t>
            </a:r>
            <a:r>
              <a:rPr sz="950" dirty="0">
                <a:solidFill>
                  <a:srgbClr val="33495D"/>
                </a:solidFill>
                <a:latin typeface="Calibri"/>
                <a:cs typeface="Calibri"/>
              </a:rPr>
              <a:t>350</a:t>
            </a:r>
            <a:r>
              <a:rPr sz="950" spc="55" dirty="0">
                <a:solidFill>
                  <a:srgbClr val="33495D"/>
                </a:solidFill>
                <a:latin typeface="Calibri"/>
                <a:cs typeface="Calibri"/>
              </a:rPr>
              <a:t>T</a:t>
            </a:r>
            <a:r>
              <a:rPr sz="950" spc="20" dirty="0">
                <a:solidFill>
                  <a:srgbClr val="33495D"/>
                </a:solidFill>
                <a:latin typeface="微软雅黑"/>
                <a:cs typeface="微软雅黑"/>
              </a:rPr>
              <a:t>。而且每个小时都要汇集每 </a:t>
            </a:r>
            <a:r>
              <a:rPr sz="950" spc="25" dirty="0">
                <a:solidFill>
                  <a:srgbClr val="33495D"/>
                </a:solidFill>
                <a:latin typeface="微软雅黑"/>
                <a:cs typeface="微软雅黑"/>
              </a:rPr>
              <a:t>台服务器的</a:t>
            </a:r>
            <a:r>
              <a:rPr sz="950" spc="25" dirty="0">
                <a:solidFill>
                  <a:srgbClr val="33495D"/>
                </a:solidFill>
                <a:latin typeface="Calibri"/>
                <a:cs typeface="Calibri"/>
              </a:rPr>
              <a:t>smart</a:t>
            </a:r>
            <a:r>
              <a:rPr sz="950" spc="25" dirty="0">
                <a:solidFill>
                  <a:srgbClr val="33495D"/>
                </a:solidFill>
                <a:latin typeface="微软雅黑"/>
                <a:cs typeface="微软雅黑"/>
              </a:rPr>
              <a:t>信息到一起。</a:t>
            </a:r>
            <a:endParaRPr sz="950">
              <a:latin typeface="微软雅黑"/>
              <a:cs typeface="微软雅黑"/>
            </a:endParaRPr>
          </a:p>
          <a:p>
            <a:pPr marL="12700">
              <a:lnSpc>
                <a:spcPct val="100000"/>
              </a:lnSpc>
              <a:spcBef>
                <a:spcPts val="1115"/>
              </a:spcBef>
            </a:pPr>
            <a:r>
              <a:rPr sz="950" spc="25" dirty="0">
                <a:solidFill>
                  <a:srgbClr val="33495D"/>
                </a:solidFill>
                <a:latin typeface="微软雅黑"/>
                <a:cs typeface="微软雅黑"/>
              </a:rPr>
              <a:t>实现了一个数据收集框架：</a:t>
            </a:r>
            <a:endParaRPr sz="950">
              <a:latin typeface="微软雅黑"/>
              <a:cs typeface="微软雅黑"/>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9124" y="3522541"/>
            <a:ext cx="5651500" cy="19685"/>
          </a:xfrm>
          <a:custGeom>
            <a:avLst/>
            <a:gdLst/>
            <a:ahLst/>
            <a:cxnLst/>
            <a:rect l="l" t="t" r="r" b="b"/>
            <a:pathLst>
              <a:path w="5651500" h="19685">
                <a:moveTo>
                  <a:pt x="5650950" y="19058"/>
                </a:moveTo>
                <a:lnTo>
                  <a:pt x="0" y="19058"/>
                </a:lnTo>
                <a:lnTo>
                  <a:pt x="0" y="0"/>
                </a:lnTo>
                <a:lnTo>
                  <a:pt x="5650950" y="0"/>
                </a:lnTo>
                <a:lnTo>
                  <a:pt x="5650950" y="19058"/>
                </a:lnTo>
                <a:close/>
              </a:path>
            </a:pathLst>
          </a:custGeom>
          <a:solidFill>
            <a:srgbClr val="E7E7E7"/>
          </a:solidFill>
        </p:spPr>
        <p:txBody>
          <a:bodyPr wrap="square" lIns="0" tIns="0" rIns="0" bIns="0" rtlCol="0"/>
          <a:lstStyle/>
          <a:p>
            <a:endParaRPr/>
          </a:p>
        </p:txBody>
      </p:sp>
      <p:pic>
        <p:nvPicPr>
          <p:cNvPr id="3" name="object 3"/>
          <p:cNvPicPr/>
          <p:nvPr/>
        </p:nvPicPr>
        <p:blipFill>
          <a:blip r:embed="rId2" cstate="print"/>
          <a:stretch>
            <a:fillRect/>
          </a:stretch>
        </p:blipFill>
        <p:spPr>
          <a:xfrm>
            <a:off x="1745302" y="463762"/>
            <a:ext cx="4107183" cy="26204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9124" y="3798894"/>
            <a:ext cx="5651500" cy="19685"/>
          </a:xfrm>
          <a:custGeom>
            <a:avLst/>
            <a:gdLst/>
            <a:ahLst/>
            <a:cxnLst/>
            <a:rect l="l" t="t" r="r" b="b"/>
            <a:pathLst>
              <a:path w="5651500" h="19685">
                <a:moveTo>
                  <a:pt x="5650950" y="19058"/>
                </a:moveTo>
                <a:lnTo>
                  <a:pt x="0" y="19058"/>
                </a:lnTo>
                <a:lnTo>
                  <a:pt x="0" y="0"/>
                </a:lnTo>
                <a:lnTo>
                  <a:pt x="5650950" y="0"/>
                </a:lnTo>
                <a:lnTo>
                  <a:pt x="5650950" y="19058"/>
                </a:lnTo>
                <a:close/>
              </a:path>
            </a:pathLst>
          </a:custGeom>
          <a:solidFill>
            <a:srgbClr val="E7E7E7"/>
          </a:solidFill>
        </p:spPr>
        <p:txBody>
          <a:bodyPr wrap="square" lIns="0" tIns="0" rIns="0" bIns="0" rtlCol="0"/>
          <a:lstStyle/>
          <a:p>
            <a:endParaRPr/>
          </a:p>
        </p:txBody>
      </p:sp>
      <p:sp>
        <p:nvSpPr>
          <p:cNvPr id="3" name="object 3"/>
          <p:cNvSpPr/>
          <p:nvPr/>
        </p:nvSpPr>
        <p:spPr>
          <a:xfrm>
            <a:off x="959124" y="730418"/>
            <a:ext cx="5651500" cy="9525"/>
          </a:xfrm>
          <a:custGeom>
            <a:avLst/>
            <a:gdLst/>
            <a:ahLst/>
            <a:cxnLst/>
            <a:rect l="l" t="t" r="r" b="b"/>
            <a:pathLst>
              <a:path w="5651500" h="9525">
                <a:moveTo>
                  <a:pt x="5650950" y="9529"/>
                </a:moveTo>
                <a:lnTo>
                  <a:pt x="0" y="9529"/>
                </a:lnTo>
                <a:lnTo>
                  <a:pt x="0" y="0"/>
                </a:lnTo>
                <a:lnTo>
                  <a:pt x="5650950" y="0"/>
                </a:lnTo>
                <a:lnTo>
                  <a:pt x="5650950" y="9529"/>
                </a:lnTo>
                <a:close/>
              </a:path>
            </a:pathLst>
          </a:custGeom>
          <a:solidFill>
            <a:srgbClr val="DDDDDD"/>
          </a:solidFill>
        </p:spPr>
        <p:txBody>
          <a:bodyPr wrap="square" lIns="0" tIns="0" rIns="0" bIns="0" rtlCol="0"/>
          <a:lstStyle/>
          <a:p>
            <a:endParaRPr/>
          </a:p>
        </p:txBody>
      </p:sp>
      <p:sp>
        <p:nvSpPr>
          <p:cNvPr id="4" name="object 4"/>
          <p:cNvSpPr txBox="1"/>
          <p:nvPr/>
        </p:nvSpPr>
        <p:spPr>
          <a:xfrm>
            <a:off x="946424" y="338923"/>
            <a:ext cx="676275" cy="285750"/>
          </a:xfrm>
          <a:prstGeom prst="rect">
            <a:avLst/>
          </a:prstGeom>
        </p:spPr>
        <p:txBody>
          <a:bodyPr vert="horz" wrap="square" lIns="0" tIns="13335" rIns="0" bIns="0" rtlCol="0">
            <a:spAutoFit/>
          </a:bodyPr>
          <a:lstStyle/>
          <a:p>
            <a:pPr marL="12700">
              <a:lnSpc>
                <a:spcPct val="100000"/>
              </a:lnSpc>
              <a:spcBef>
                <a:spcPts val="105"/>
              </a:spcBef>
            </a:pPr>
            <a:r>
              <a:rPr sz="1700" b="1" spc="5" dirty="0">
                <a:solidFill>
                  <a:srgbClr val="33495D"/>
                </a:solidFill>
                <a:latin typeface="微软雅黑"/>
                <a:cs typeface="微软雅黑"/>
              </a:rPr>
              <a:t>预试验</a:t>
            </a:r>
            <a:endParaRPr sz="1700">
              <a:latin typeface="微软雅黑"/>
              <a:cs typeface="微软雅黑"/>
            </a:endParaRPr>
          </a:p>
        </p:txBody>
      </p:sp>
      <p:sp>
        <p:nvSpPr>
          <p:cNvPr id="5" name="object 5"/>
          <p:cNvSpPr txBox="1">
            <a:spLocks noGrp="1"/>
          </p:cNvSpPr>
          <p:nvPr>
            <p:ph type="title"/>
          </p:nvPr>
        </p:nvSpPr>
        <p:spPr>
          <a:xfrm>
            <a:off x="946424" y="874001"/>
            <a:ext cx="1666875" cy="203835"/>
          </a:xfrm>
          <a:prstGeom prst="rect">
            <a:avLst/>
          </a:prstGeom>
        </p:spPr>
        <p:txBody>
          <a:bodyPr vert="horz" wrap="square" lIns="0" tIns="15240" rIns="0" bIns="0" rtlCol="0">
            <a:spAutoFit/>
          </a:bodyPr>
          <a:lstStyle/>
          <a:p>
            <a:pPr marL="12700">
              <a:lnSpc>
                <a:spcPct val="100000"/>
              </a:lnSpc>
              <a:spcBef>
                <a:spcPts val="120"/>
              </a:spcBef>
            </a:pPr>
            <a:r>
              <a:rPr sz="1150" b="1" spc="15" dirty="0">
                <a:latin typeface="Calibri"/>
                <a:cs typeface="Calibri"/>
              </a:rPr>
              <a:t>3.1</a:t>
            </a:r>
            <a:r>
              <a:rPr sz="1150" b="1" spc="-40" dirty="0">
                <a:latin typeface="Calibri"/>
                <a:cs typeface="Calibri"/>
              </a:rPr>
              <a:t> </a:t>
            </a:r>
            <a:r>
              <a:rPr sz="1150" b="1" spc="5" dirty="0">
                <a:latin typeface="Calibri"/>
                <a:cs typeface="Calibri"/>
              </a:rPr>
              <a:t>Minority</a:t>
            </a:r>
            <a:r>
              <a:rPr sz="1150" b="1" spc="-35" dirty="0">
                <a:latin typeface="Calibri"/>
                <a:cs typeface="Calibri"/>
              </a:rPr>
              <a:t> </a:t>
            </a:r>
            <a:r>
              <a:rPr sz="1150" b="1" spc="30" dirty="0">
                <a:latin typeface="Calibri"/>
                <a:cs typeface="Calibri"/>
              </a:rPr>
              <a:t>Disk</a:t>
            </a:r>
            <a:r>
              <a:rPr sz="1150" b="1" spc="-35" dirty="0">
                <a:latin typeface="Calibri"/>
                <a:cs typeface="Calibri"/>
              </a:rPr>
              <a:t> </a:t>
            </a:r>
            <a:r>
              <a:rPr sz="1150" b="1" spc="15" dirty="0">
                <a:latin typeface="Calibri"/>
                <a:cs typeface="Calibri"/>
              </a:rPr>
              <a:t>Datasets</a:t>
            </a:r>
            <a:endParaRPr sz="1150">
              <a:latin typeface="Calibri"/>
              <a:cs typeface="Calibri"/>
            </a:endParaRPr>
          </a:p>
        </p:txBody>
      </p:sp>
      <p:sp>
        <p:nvSpPr>
          <p:cNvPr id="6" name="object 6"/>
          <p:cNvSpPr txBox="1"/>
          <p:nvPr/>
        </p:nvSpPr>
        <p:spPr>
          <a:xfrm>
            <a:off x="946424" y="1161790"/>
            <a:ext cx="5576570" cy="702310"/>
          </a:xfrm>
          <a:prstGeom prst="rect">
            <a:avLst/>
          </a:prstGeom>
        </p:spPr>
        <p:txBody>
          <a:bodyPr vert="horz" wrap="square" lIns="0" tIns="12065" rIns="0" bIns="0" rtlCol="0">
            <a:spAutoFit/>
          </a:bodyPr>
          <a:lstStyle/>
          <a:p>
            <a:pPr marL="12700" marR="5080">
              <a:lnSpc>
                <a:spcPct val="131600"/>
              </a:lnSpc>
              <a:spcBef>
                <a:spcPts val="95"/>
              </a:spcBef>
            </a:pPr>
            <a:r>
              <a:rPr sz="950" spc="25" dirty="0">
                <a:solidFill>
                  <a:srgbClr val="33495D"/>
                </a:solidFill>
                <a:latin typeface="微软雅黑"/>
                <a:cs typeface="微软雅黑"/>
              </a:rPr>
              <a:t>根据初步试验</a:t>
            </a:r>
            <a:r>
              <a:rPr sz="950" spc="5" dirty="0">
                <a:solidFill>
                  <a:srgbClr val="33495D"/>
                </a:solidFill>
                <a:latin typeface="Calibri"/>
                <a:cs typeface="Calibri"/>
              </a:rPr>
              <a:t>(</a:t>
            </a:r>
            <a:r>
              <a:rPr sz="950" spc="25" dirty="0">
                <a:solidFill>
                  <a:srgbClr val="33495D"/>
                </a:solidFill>
                <a:latin typeface="微软雅黑"/>
                <a:cs typeface="微软雅黑"/>
              </a:rPr>
              <a:t>观察损失值随磁盘数目的变化情况</a:t>
            </a:r>
            <a:r>
              <a:rPr sz="950" spc="5" dirty="0">
                <a:solidFill>
                  <a:srgbClr val="33495D"/>
                </a:solidFill>
                <a:latin typeface="Calibri"/>
                <a:cs typeface="Calibri"/>
              </a:rPr>
              <a:t>)</a:t>
            </a:r>
            <a:r>
              <a:rPr sz="950" spc="25" dirty="0">
                <a:solidFill>
                  <a:srgbClr val="33495D"/>
                </a:solidFill>
                <a:latin typeface="微软雅黑"/>
                <a:cs typeface="微软雅黑"/>
              </a:rPr>
              <a:t>，当某种型号磁盘的数量少于</a:t>
            </a:r>
            <a:r>
              <a:rPr sz="950" dirty="0">
                <a:solidFill>
                  <a:srgbClr val="33495D"/>
                </a:solidFill>
                <a:latin typeface="Calibri"/>
                <a:cs typeface="Calibri"/>
              </a:rPr>
              <a:t>1500</a:t>
            </a:r>
            <a:r>
              <a:rPr sz="950" spc="25" dirty="0">
                <a:solidFill>
                  <a:srgbClr val="33495D"/>
                </a:solidFill>
                <a:latin typeface="微软雅黑"/>
                <a:cs typeface="微软雅黑"/>
              </a:rPr>
              <a:t>个时，传统的</a:t>
            </a:r>
            <a:r>
              <a:rPr sz="950" spc="-105" dirty="0">
                <a:solidFill>
                  <a:srgbClr val="33495D"/>
                </a:solidFill>
                <a:latin typeface="Calibri"/>
                <a:cs typeface="Calibri"/>
              </a:rPr>
              <a:t>M</a:t>
            </a:r>
            <a:r>
              <a:rPr sz="950" spc="70" dirty="0">
                <a:solidFill>
                  <a:srgbClr val="33495D"/>
                </a:solidFill>
                <a:latin typeface="Calibri"/>
                <a:cs typeface="Calibri"/>
              </a:rPr>
              <a:t>L</a:t>
            </a:r>
            <a:r>
              <a:rPr sz="950" spc="15" dirty="0">
                <a:solidFill>
                  <a:srgbClr val="33495D"/>
                </a:solidFill>
                <a:latin typeface="微软雅黑"/>
                <a:cs typeface="微软雅黑"/>
              </a:rPr>
              <a:t>算 </a:t>
            </a:r>
            <a:r>
              <a:rPr sz="950" spc="25" dirty="0">
                <a:solidFill>
                  <a:srgbClr val="33495D"/>
                </a:solidFill>
                <a:latin typeface="微软雅黑"/>
                <a:cs typeface="微软雅黑"/>
              </a:rPr>
              <a:t>法无法提供令人满意的性能，因此将其定义</a:t>
            </a:r>
            <a:r>
              <a:rPr sz="950" spc="100" dirty="0">
                <a:solidFill>
                  <a:srgbClr val="33495D"/>
                </a:solidFill>
                <a:latin typeface="微软雅黑"/>
                <a:cs typeface="微软雅黑"/>
              </a:rPr>
              <a:t>为</a:t>
            </a:r>
            <a:r>
              <a:rPr sz="950" b="1" spc="25" dirty="0">
                <a:solidFill>
                  <a:srgbClr val="33495D"/>
                </a:solidFill>
                <a:latin typeface="微软雅黑"/>
                <a:cs typeface="微软雅黑"/>
              </a:rPr>
              <a:t>少数磁</a:t>
            </a:r>
            <a:r>
              <a:rPr sz="950" b="1" spc="100" dirty="0">
                <a:solidFill>
                  <a:srgbClr val="33495D"/>
                </a:solidFill>
                <a:latin typeface="微软雅黑"/>
                <a:cs typeface="微软雅黑"/>
              </a:rPr>
              <a:t>盘</a:t>
            </a:r>
            <a:r>
              <a:rPr sz="950" spc="25" dirty="0">
                <a:solidFill>
                  <a:srgbClr val="33495D"/>
                </a:solidFill>
                <a:latin typeface="微软雅黑"/>
                <a:cs typeface="微软雅黑"/>
              </a:rPr>
              <a:t>。</a:t>
            </a:r>
            <a:endParaRPr sz="950">
              <a:latin typeface="微软雅黑"/>
              <a:cs typeface="微软雅黑"/>
            </a:endParaRPr>
          </a:p>
          <a:p>
            <a:pPr>
              <a:lnSpc>
                <a:spcPct val="100000"/>
              </a:lnSpc>
              <a:spcBef>
                <a:spcPts val="80"/>
              </a:spcBef>
            </a:pPr>
            <a:endParaRPr sz="600">
              <a:latin typeface="微软雅黑"/>
              <a:cs typeface="微软雅黑"/>
            </a:endParaRPr>
          </a:p>
          <a:p>
            <a:pPr marL="12700">
              <a:lnSpc>
                <a:spcPct val="100000"/>
              </a:lnSpc>
            </a:pPr>
            <a:r>
              <a:rPr sz="950" spc="25" dirty="0">
                <a:solidFill>
                  <a:srgbClr val="33495D"/>
                </a:solidFill>
                <a:latin typeface="微软雅黑"/>
                <a:cs typeface="微软雅黑"/>
              </a:rPr>
              <a:t>按照这个定义，对数据进行分类。</a:t>
            </a:r>
            <a:endParaRPr sz="950">
              <a:latin typeface="微软雅黑"/>
              <a:cs typeface="微软雅黑"/>
            </a:endParaRPr>
          </a:p>
        </p:txBody>
      </p:sp>
      <p:sp>
        <p:nvSpPr>
          <p:cNvPr id="7" name="object 7"/>
          <p:cNvSpPr txBox="1"/>
          <p:nvPr/>
        </p:nvSpPr>
        <p:spPr>
          <a:xfrm>
            <a:off x="946424" y="2280544"/>
            <a:ext cx="3865879" cy="479425"/>
          </a:xfrm>
          <a:prstGeom prst="rect">
            <a:avLst/>
          </a:prstGeom>
        </p:spPr>
        <p:txBody>
          <a:bodyPr vert="horz" wrap="square" lIns="0" tIns="15875" rIns="0" bIns="0" rtlCol="0">
            <a:spAutoFit/>
          </a:bodyPr>
          <a:lstStyle/>
          <a:p>
            <a:pPr marL="12700">
              <a:lnSpc>
                <a:spcPct val="100000"/>
              </a:lnSpc>
              <a:spcBef>
                <a:spcPts val="125"/>
              </a:spcBef>
            </a:pPr>
            <a:r>
              <a:rPr sz="950" b="1" spc="15" dirty="0">
                <a:solidFill>
                  <a:srgbClr val="33495D"/>
                </a:solidFill>
                <a:latin typeface="Calibri"/>
                <a:cs typeface="Calibri"/>
              </a:rPr>
              <a:t>3</a:t>
            </a:r>
            <a:r>
              <a:rPr sz="950" b="1" spc="10" dirty="0">
                <a:solidFill>
                  <a:srgbClr val="33495D"/>
                </a:solidFill>
                <a:latin typeface="Calibri"/>
                <a:cs typeface="Calibri"/>
              </a:rPr>
              <a:t>.</a:t>
            </a:r>
            <a:r>
              <a:rPr sz="950" b="1" spc="15" dirty="0">
                <a:solidFill>
                  <a:srgbClr val="33495D"/>
                </a:solidFill>
                <a:latin typeface="Calibri"/>
                <a:cs typeface="Calibri"/>
              </a:rPr>
              <a:t>2</a:t>
            </a:r>
            <a:r>
              <a:rPr sz="950" b="1" spc="-20" dirty="0">
                <a:solidFill>
                  <a:srgbClr val="33495D"/>
                </a:solidFill>
                <a:latin typeface="Calibri"/>
                <a:cs typeface="Calibri"/>
              </a:rPr>
              <a:t> </a:t>
            </a:r>
            <a:r>
              <a:rPr sz="950" b="1" spc="25" dirty="0">
                <a:solidFill>
                  <a:srgbClr val="33495D"/>
                </a:solidFill>
                <a:latin typeface="微软雅黑"/>
                <a:cs typeface="微软雅黑"/>
              </a:rPr>
              <a:t>只用少数磁盘数据集进行训练</a:t>
            </a:r>
            <a:endParaRPr sz="950">
              <a:latin typeface="微软雅黑"/>
              <a:cs typeface="微软雅黑"/>
            </a:endParaRPr>
          </a:p>
          <a:p>
            <a:pPr>
              <a:lnSpc>
                <a:spcPct val="100000"/>
              </a:lnSpc>
              <a:spcBef>
                <a:spcPts val="60"/>
              </a:spcBef>
            </a:pPr>
            <a:endParaRPr sz="650">
              <a:latin typeface="微软雅黑"/>
              <a:cs typeface="微软雅黑"/>
            </a:endParaRPr>
          </a:p>
          <a:p>
            <a:pPr marL="12700">
              <a:lnSpc>
                <a:spcPct val="100000"/>
              </a:lnSpc>
            </a:pPr>
            <a:r>
              <a:rPr sz="950" spc="25" dirty="0">
                <a:solidFill>
                  <a:srgbClr val="33495D"/>
                </a:solidFill>
                <a:latin typeface="微软雅黑"/>
                <a:cs typeface="微软雅黑"/>
              </a:rPr>
              <a:t>效果很差：因为数据集过小，过于同质化，导致过拟合，所以效果差。</a:t>
            </a:r>
            <a:endParaRPr sz="950">
              <a:latin typeface="微软雅黑"/>
              <a:cs typeface="微软雅黑"/>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46424" y="355600"/>
            <a:ext cx="3865879" cy="479425"/>
          </a:xfrm>
          <a:prstGeom prst="rect">
            <a:avLst/>
          </a:prstGeom>
        </p:spPr>
        <p:txBody>
          <a:bodyPr vert="horz" wrap="square" lIns="0" tIns="15875" rIns="0" bIns="0" rtlCol="0">
            <a:spAutoFit/>
          </a:bodyPr>
          <a:lstStyle/>
          <a:p>
            <a:pPr marL="12700">
              <a:lnSpc>
                <a:spcPct val="100000"/>
              </a:lnSpc>
              <a:spcBef>
                <a:spcPts val="125"/>
              </a:spcBef>
            </a:pPr>
            <a:r>
              <a:rPr sz="950" b="1" spc="15" dirty="0">
                <a:solidFill>
                  <a:srgbClr val="33495D"/>
                </a:solidFill>
                <a:latin typeface="Calibri"/>
                <a:cs typeface="Calibri"/>
              </a:rPr>
              <a:t>3</a:t>
            </a:r>
            <a:r>
              <a:rPr sz="950" b="1" spc="10" dirty="0">
                <a:solidFill>
                  <a:srgbClr val="33495D"/>
                </a:solidFill>
                <a:latin typeface="Calibri"/>
                <a:cs typeface="Calibri"/>
              </a:rPr>
              <a:t>.</a:t>
            </a:r>
            <a:r>
              <a:rPr sz="950" b="1" spc="15" dirty="0">
                <a:solidFill>
                  <a:srgbClr val="33495D"/>
                </a:solidFill>
                <a:latin typeface="Calibri"/>
                <a:cs typeface="Calibri"/>
              </a:rPr>
              <a:t>3</a:t>
            </a:r>
            <a:r>
              <a:rPr sz="950" b="1" spc="-20" dirty="0">
                <a:solidFill>
                  <a:srgbClr val="33495D"/>
                </a:solidFill>
                <a:latin typeface="Calibri"/>
                <a:cs typeface="Calibri"/>
              </a:rPr>
              <a:t> </a:t>
            </a:r>
            <a:r>
              <a:rPr sz="950" b="1" spc="80" dirty="0">
                <a:solidFill>
                  <a:srgbClr val="33495D"/>
                </a:solidFill>
                <a:latin typeface="Calibri"/>
                <a:cs typeface="Calibri"/>
              </a:rPr>
              <a:t>S</a:t>
            </a:r>
            <a:r>
              <a:rPr sz="950" b="1" spc="-105" dirty="0">
                <a:solidFill>
                  <a:srgbClr val="33495D"/>
                </a:solidFill>
                <a:latin typeface="Calibri"/>
                <a:cs typeface="Calibri"/>
              </a:rPr>
              <a:t>M</a:t>
            </a:r>
            <a:r>
              <a:rPr sz="950" b="1" spc="-35" dirty="0">
                <a:solidFill>
                  <a:srgbClr val="33495D"/>
                </a:solidFill>
                <a:latin typeface="Calibri"/>
                <a:cs typeface="Calibri"/>
              </a:rPr>
              <a:t>A</a:t>
            </a:r>
            <a:r>
              <a:rPr sz="950" b="1" spc="20" dirty="0">
                <a:solidFill>
                  <a:srgbClr val="33495D"/>
                </a:solidFill>
                <a:latin typeface="Calibri"/>
                <a:cs typeface="Calibri"/>
              </a:rPr>
              <a:t>R</a:t>
            </a:r>
            <a:r>
              <a:rPr sz="950" b="1" spc="60" dirty="0">
                <a:solidFill>
                  <a:srgbClr val="33495D"/>
                </a:solidFill>
                <a:latin typeface="Calibri"/>
                <a:cs typeface="Calibri"/>
              </a:rPr>
              <a:t>T</a:t>
            </a:r>
            <a:r>
              <a:rPr sz="950" b="1" spc="25" dirty="0">
                <a:solidFill>
                  <a:srgbClr val="33495D"/>
                </a:solidFill>
                <a:latin typeface="微软雅黑"/>
                <a:cs typeface="微软雅黑"/>
              </a:rPr>
              <a:t>数据分布</a:t>
            </a:r>
            <a:endParaRPr sz="950">
              <a:latin typeface="微软雅黑"/>
              <a:cs typeface="微软雅黑"/>
            </a:endParaRPr>
          </a:p>
          <a:p>
            <a:pPr>
              <a:lnSpc>
                <a:spcPct val="100000"/>
              </a:lnSpc>
              <a:spcBef>
                <a:spcPts val="60"/>
              </a:spcBef>
            </a:pPr>
            <a:endParaRPr sz="650">
              <a:latin typeface="微软雅黑"/>
              <a:cs typeface="微软雅黑"/>
            </a:endParaRPr>
          </a:p>
          <a:p>
            <a:pPr marL="12700">
              <a:lnSpc>
                <a:spcPct val="100000"/>
              </a:lnSpc>
            </a:pPr>
            <a:r>
              <a:rPr sz="950" spc="25" dirty="0">
                <a:solidFill>
                  <a:srgbClr val="33495D"/>
                </a:solidFill>
                <a:latin typeface="微软雅黑"/>
                <a:cs typeface="微软雅黑"/>
              </a:rPr>
              <a:t>不同型号，属性值的分布不同。但是他们的分布模式具有相似性，如图</a:t>
            </a:r>
            <a:endParaRPr sz="950">
              <a:latin typeface="微软雅黑"/>
              <a:cs typeface="微软雅黑"/>
            </a:endParaRPr>
          </a:p>
        </p:txBody>
      </p:sp>
      <p:pic>
        <p:nvPicPr>
          <p:cNvPr id="3" name="object 3"/>
          <p:cNvPicPr/>
          <p:nvPr/>
        </p:nvPicPr>
        <p:blipFill>
          <a:blip r:embed="rId2" cstate="print"/>
          <a:stretch>
            <a:fillRect/>
          </a:stretch>
        </p:blipFill>
        <p:spPr>
          <a:xfrm>
            <a:off x="2633580" y="1142565"/>
            <a:ext cx="2302037" cy="2208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9124" y="3293834"/>
            <a:ext cx="5651500" cy="19685"/>
          </a:xfrm>
          <a:custGeom>
            <a:avLst/>
            <a:gdLst/>
            <a:ahLst/>
            <a:cxnLst/>
            <a:rect l="l" t="t" r="r" b="b"/>
            <a:pathLst>
              <a:path w="5651500" h="19685">
                <a:moveTo>
                  <a:pt x="5650950" y="19058"/>
                </a:moveTo>
                <a:lnTo>
                  <a:pt x="0" y="19058"/>
                </a:lnTo>
                <a:lnTo>
                  <a:pt x="0" y="0"/>
                </a:lnTo>
                <a:lnTo>
                  <a:pt x="5650950" y="0"/>
                </a:lnTo>
                <a:lnTo>
                  <a:pt x="5650950" y="19058"/>
                </a:lnTo>
                <a:close/>
              </a:path>
            </a:pathLst>
          </a:custGeom>
          <a:solidFill>
            <a:srgbClr val="E7E7E7"/>
          </a:solidFill>
        </p:spPr>
        <p:txBody>
          <a:bodyPr wrap="square" lIns="0" tIns="0" rIns="0" bIns="0" rtlCol="0"/>
          <a:lstStyle/>
          <a:p>
            <a:endParaRPr/>
          </a:p>
        </p:txBody>
      </p:sp>
      <p:sp>
        <p:nvSpPr>
          <p:cNvPr id="3" name="object 3"/>
          <p:cNvSpPr txBox="1"/>
          <p:nvPr/>
        </p:nvSpPr>
        <p:spPr>
          <a:xfrm>
            <a:off x="946424" y="651012"/>
            <a:ext cx="5453380" cy="174625"/>
          </a:xfrm>
          <a:prstGeom prst="rect">
            <a:avLst/>
          </a:prstGeom>
        </p:spPr>
        <p:txBody>
          <a:bodyPr vert="horz" wrap="square" lIns="0" tIns="15875" rIns="0" bIns="0" rtlCol="0">
            <a:spAutoFit/>
          </a:bodyPr>
          <a:lstStyle/>
          <a:p>
            <a:pPr marL="12700">
              <a:lnSpc>
                <a:spcPct val="100000"/>
              </a:lnSpc>
              <a:spcBef>
                <a:spcPts val="125"/>
              </a:spcBef>
            </a:pPr>
            <a:r>
              <a:rPr sz="950" spc="25" dirty="0">
                <a:solidFill>
                  <a:srgbClr val="33495D"/>
                </a:solidFill>
                <a:latin typeface="微软雅黑"/>
                <a:cs typeface="微软雅黑"/>
              </a:rPr>
              <a:t>四个厂商不同型的号硬盘某</a:t>
            </a:r>
            <a:r>
              <a:rPr sz="950" spc="5" dirty="0">
                <a:solidFill>
                  <a:srgbClr val="33495D"/>
                </a:solidFill>
                <a:latin typeface="Calibri"/>
                <a:cs typeface="Calibri"/>
              </a:rPr>
              <a:t>SMART</a:t>
            </a:r>
            <a:r>
              <a:rPr sz="950" spc="25" dirty="0">
                <a:solidFill>
                  <a:srgbClr val="33495D"/>
                </a:solidFill>
                <a:latin typeface="微软雅黑"/>
                <a:cs typeface="微软雅黑"/>
              </a:rPr>
              <a:t>属性值的分布具有相似性，称之为协变量偏移。</a:t>
            </a:r>
            <a:r>
              <a:rPr sz="950" spc="15" dirty="0">
                <a:solidFill>
                  <a:srgbClr val="33495D"/>
                </a:solidFill>
                <a:latin typeface="微软雅黑"/>
                <a:cs typeface="微软雅黑"/>
              </a:rPr>
              <a:t>（</a:t>
            </a:r>
            <a:r>
              <a:rPr sz="950" spc="15" dirty="0">
                <a:solidFill>
                  <a:srgbClr val="33495D"/>
                </a:solidFill>
                <a:latin typeface="Calibri"/>
                <a:cs typeface="Calibri"/>
              </a:rPr>
              <a:t>covariate</a:t>
            </a:r>
            <a:r>
              <a:rPr sz="950" spc="-20" dirty="0">
                <a:solidFill>
                  <a:srgbClr val="33495D"/>
                </a:solidFill>
                <a:latin typeface="Calibri"/>
                <a:cs typeface="Calibri"/>
              </a:rPr>
              <a:t> </a:t>
            </a:r>
            <a:r>
              <a:rPr sz="950" spc="20" dirty="0">
                <a:solidFill>
                  <a:srgbClr val="33495D"/>
                </a:solidFill>
                <a:latin typeface="Calibri"/>
                <a:cs typeface="Calibri"/>
              </a:rPr>
              <a:t>shift</a:t>
            </a:r>
            <a:r>
              <a:rPr sz="950" spc="20" dirty="0">
                <a:solidFill>
                  <a:srgbClr val="33495D"/>
                </a:solidFill>
                <a:latin typeface="微软雅黑"/>
                <a:cs typeface="微软雅黑"/>
              </a:rPr>
              <a:t>）</a:t>
            </a:r>
            <a:endParaRPr sz="950">
              <a:latin typeface="微软雅黑"/>
              <a:cs typeface="微软雅黑"/>
            </a:endParaRPr>
          </a:p>
        </p:txBody>
      </p:sp>
      <p:pic>
        <p:nvPicPr>
          <p:cNvPr id="4" name="object 4"/>
          <p:cNvPicPr/>
          <p:nvPr/>
        </p:nvPicPr>
        <p:blipFill>
          <a:blip r:embed="rId2" cstate="print"/>
          <a:stretch>
            <a:fillRect/>
          </a:stretch>
        </p:blipFill>
        <p:spPr>
          <a:xfrm>
            <a:off x="1029681" y="1017048"/>
            <a:ext cx="5480973" cy="1307351"/>
          </a:xfrm>
          <a:prstGeom prst="rect">
            <a:avLst/>
          </a:prstGeom>
        </p:spPr>
      </p:pic>
      <p:sp>
        <p:nvSpPr>
          <p:cNvPr id="5" name="object 5"/>
          <p:cNvSpPr txBox="1"/>
          <p:nvPr/>
        </p:nvSpPr>
        <p:spPr>
          <a:xfrm>
            <a:off x="946424" y="2429203"/>
            <a:ext cx="5600700" cy="407034"/>
          </a:xfrm>
          <a:prstGeom prst="rect">
            <a:avLst/>
          </a:prstGeom>
        </p:spPr>
        <p:txBody>
          <a:bodyPr vert="horz" wrap="square" lIns="0" tIns="12065" rIns="0" bIns="0" rtlCol="0">
            <a:spAutoFit/>
          </a:bodyPr>
          <a:lstStyle/>
          <a:p>
            <a:pPr marL="12700" marR="5080">
              <a:lnSpc>
                <a:spcPct val="131600"/>
              </a:lnSpc>
              <a:spcBef>
                <a:spcPts val="95"/>
              </a:spcBef>
            </a:pPr>
            <a:r>
              <a:rPr sz="950" spc="25" dirty="0">
                <a:solidFill>
                  <a:srgbClr val="33495D"/>
                </a:solidFill>
                <a:latin typeface="微软雅黑"/>
                <a:cs typeface="微软雅黑"/>
              </a:rPr>
              <a:t>考虑上述规律，我们可以用数量充足的某些型号硬盘数据，建立一个预测模型来预测数据不充足的其它 型号的硬盘。</a:t>
            </a:r>
            <a:endParaRPr sz="950">
              <a:latin typeface="微软雅黑"/>
              <a:cs typeface="微软雅黑"/>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9124" y="3455834"/>
            <a:ext cx="5651500" cy="19685"/>
          </a:xfrm>
          <a:custGeom>
            <a:avLst/>
            <a:gdLst/>
            <a:ahLst/>
            <a:cxnLst/>
            <a:rect l="l" t="t" r="r" b="b"/>
            <a:pathLst>
              <a:path w="5651500" h="19685">
                <a:moveTo>
                  <a:pt x="5650950" y="19058"/>
                </a:moveTo>
                <a:lnTo>
                  <a:pt x="0" y="19058"/>
                </a:lnTo>
                <a:lnTo>
                  <a:pt x="0" y="0"/>
                </a:lnTo>
                <a:lnTo>
                  <a:pt x="5650950" y="0"/>
                </a:lnTo>
                <a:lnTo>
                  <a:pt x="5650950" y="19058"/>
                </a:lnTo>
                <a:close/>
              </a:path>
            </a:pathLst>
          </a:custGeom>
          <a:solidFill>
            <a:srgbClr val="E7E7E7"/>
          </a:solidFill>
        </p:spPr>
        <p:txBody>
          <a:bodyPr wrap="square" lIns="0" tIns="0" rIns="0" bIns="0" rtlCol="0"/>
          <a:lstStyle/>
          <a:p>
            <a:endParaRPr/>
          </a:p>
        </p:txBody>
      </p:sp>
      <p:sp>
        <p:nvSpPr>
          <p:cNvPr id="3" name="object 3"/>
          <p:cNvSpPr/>
          <p:nvPr/>
        </p:nvSpPr>
        <p:spPr>
          <a:xfrm>
            <a:off x="959124" y="730418"/>
            <a:ext cx="5651500" cy="9525"/>
          </a:xfrm>
          <a:custGeom>
            <a:avLst/>
            <a:gdLst/>
            <a:ahLst/>
            <a:cxnLst/>
            <a:rect l="l" t="t" r="r" b="b"/>
            <a:pathLst>
              <a:path w="5651500" h="9525">
                <a:moveTo>
                  <a:pt x="5650950" y="9529"/>
                </a:moveTo>
                <a:lnTo>
                  <a:pt x="0" y="9529"/>
                </a:lnTo>
                <a:lnTo>
                  <a:pt x="0" y="0"/>
                </a:lnTo>
                <a:lnTo>
                  <a:pt x="5650950" y="0"/>
                </a:lnTo>
                <a:lnTo>
                  <a:pt x="5650950" y="9529"/>
                </a:lnTo>
                <a:close/>
              </a:path>
            </a:pathLst>
          </a:custGeom>
          <a:solidFill>
            <a:srgbClr val="DDDDDD"/>
          </a:solidFill>
        </p:spPr>
        <p:txBody>
          <a:bodyPr wrap="square" lIns="0" tIns="0" rIns="0" bIns="0" rtlCol="0"/>
          <a:lstStyle/>
          <a:p>
            <a:endParaRPr/>
          </a:p>
        </p:txBody>
      </p:sp>
      <p:sp>
        <p:nvSpPr>
          <p:cNvPr id="4" name="object 4"/>
          <p:cNvSpPr txBox="1"/>
          <p:nvPr/>
        </p:nvSpPr>
        <p:spPr>
          <a:xfrm>
            <a:off x="946424" y="338923"/>
            <a:ext cx="779780" cy="285750"/>
          </a:xfrm>
          <a:prstGeom prst="rect">
            <a:avLst/>
          </a:prstGeom>
        </p:spPr>
        <p:txBody>
          <a:bodyPr vert="horz" wrap="square" lIns="0" tIns="13335" rIns="0" bIns="0" rtlCol="0">
            <a:spAutoFit/>
          </a:bodyPr>
          <a:lstStyle/>
          <a:p>
            <a:pPr marL="12700">
              <a:lnSpc>
                <a:spcPct val="100000"/>
              </a:lnSpc>
              <a:spcBef>
                <a:spcPts val="105"/>
              </a:spcBef>
            </a:pPr>
            <a:r>
              <a:rPr sz="1700" b="1" spc="10" dirty="0">
                <a:solidFill>
                  <a:srgbClr val="33495D"/>
                </a:solidFill>
                <a:latin typeface="Calibri"/>
                <a:cs typeface="Calibri"/>
              </a:rPr>
              <a:t>4</a:t>
            </a:r>
            <a:r>
              <a:rPr sz="1700" b="1" spc="-45" dirty="0">
                <a:solidFill>
                  <a:srgbClr val="33495D"/>
                </a:solidFill>
                <a:latin typeface="Calibri"/>
                <a:cs typeface="Calibri"/>
              </a:rPr>
              <a:t> </a:t>
            </a:r>
            <a:r>
              <a:rPr sz="1700" b="1" spc="90" dirty="0">
                <a:solidFill>
                  <a:srgbClr val="33495D"/>
                </a:solidFill>
                <a:latin typeface="Calibri"/>
                <a:cs typeface="Calibri"/>
              </a:rPr>
              <a:t>T</a:t>
            </a:r>
            <a:r>
              <a:rPr sz="1700" b="1" spc="135" dirty="0">
                <a:solidFill>
                  <a:srgbClr val="33495D"/>
                </a:solidFill>
                <a:latin typeface="Calibri"/>
                <a:cs typeface="Calibri"/>
              </a:rPr>
              <a:t>L</a:t>
            </a:r>
            <a:r>
              <a:rPr sz="1700" b="1" spc="40" dirty="0">
                <a:solidFill>
                  <a:srgbClr val="33495D"/>
                </a:solidFill>
                <a:latin typeface="Calibri"/>
                <a:cs typeface="Calibri"/>
              </a:rPr>
              <a:t>DF</a:t>
            </a:r>
            <a:r>
              <a:rPr sz="1700" b="1" spc="85" dirty="0">
                <a:solidFill>
                  <a:srgbClr val="33495D"/>
                </a:solidFill>
                <a:latin typeface="Calibri"/>
                <a:cs typeface="Calibri"/>
              </a:rPr>
              <a:t>P</a:t>
            </a:r>
            <a:endParaRPr sz="1700">
              <a:latin typeface="Calibri"/>
              <a:cs typeface="Calibri"/>
            </a:endParaRPr>
          </a:p>
        </p:txBody>
      </p:sp>
      <p:pic>
        <p:nvPicPr>
          <p:cNvPr id="5" name="object 5"/>
          <p:cNvPicPr/>
          <p:nvPr/>
        </p:nvPicPr>
        <p:blipFill>
          <a:blip r:embed="rId2" cstate="print"/>
          <a:stretch>
            <a:fillRect/>
          </a:stretch>
        </p:blipFill>
        <p:spPr>
          <a:xfrm>
            <a:off x="1892418" y="996124"/>
            <a:ext cx="3711949" cy="1805508"/>
          </a:xfrm>
          <a:prstGeom prst="rect">
            <a:avLst/>
          </a:prstGeom>
        </p:spPr>
      </p:pic>
      <p:sp>
        <p:nvSpPr>
          <p:cNvPr id="6" name="object 6"/>
          <p:cNvSpPr txBox="1"/>
          <p:nvPr/>
        </p:nvSpPr>
        <p:spPr>
          <a:xfrm>
            <a:off x="946424" y="2877086"/>
            <a:ext cx="5600700" cy="407034"/>
          </a:xfrm>
          <a:prstGeom prst="rect">
            <a:avLst/>
          </a:prstGeom>
        </p:spPr>
        <p:txBody>
          <a:bodyPr vert="horz" wrap="square" lIns="0" tIns="12065" rIns="0" bIns="0" rtlCol="0">
            <a:spAutoFit/>
          </a:bodyPr>
          <a:lstStyle/>
          <a:p>
            <a:pPr marL="12700" marR="5080">
              <a:lnSpc>
                <a:spcPct val="131600"/>
              </a:lnSpc>
              <a:spcBef>
                <a:spcPts val="95"/>
              </a:spcBef>
            </a:pPr>
            <a:r>
              <a:rPr sz="950" spc="25" dirty="0">
                <a:solidFill>
                  <a:srgbClr val="33495D"/>
                </a:solidFill>
                <a:latin typeface="微软雅黑"/>
                <a:cs typeface="微软雅黑"/>
              </a:rPr>
              <a:t>其中源域包含完全标记的多数盘数据集，和少部分少数盘标记数据集；目标域是少数盘剩余的未标记的 数据。</a:t>
            </a:r>
            <a:endParaRPr sz="950">
              <a:latin typeface="微软雅黑"/>
              <a:cs typeface="微软雅黑"/>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280</Words>
  <Application>Microsoft Office PowerPoint</Application>
  <PresentationFormat>自定义</PresentationFormat>
  <Paragraphs>52</Paragraphs>
  <Slides>13</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13</vt:i4>
      </vt:variant>
    </vt:vector>
  </HeadingPairs>
  <TitlesOfParts>
    <vt:vector size="16" baseType="lpstr">
      <vt:lpstr>微软雅黑</vt:lpstr>
      <vt:lpstr>Calibri</vt:lpstr>
      <vt:lpstr>Office Theme</vt:lpstr>
      <vt:lpstr>TLDFP</vt:lpstr>
      <vt:lpstr>PowerPoint 演示文稿</vt:lpstr>
      <vt:lpstr>PowerPoint 演示文稿</vt:lpstr>
      <vt:lpstr>SMART 数据集的收集</vt:lpstr>
      <vt:lpstr>PowerPoint 演示文稿</vt:lpstr>
      <vt:lpstr>3.1 Minority Disk Datasets</vt:lpstr>
      <vt:lpstr>PowerPoint 演示文稿</vt:lpstr>
      <vt:lpstr>PowerPoint 演示文稿</vt:lpstr>
      <vt:lpstr>PowerPoint 演示文稿</vt:lpstr>
      <vt:lpstr>TrAdaBoost</vt:lpstr>
      <vt:lpstr>何时能使用TLDFP？</vt:lpstr>
      <vt:lpstr>来自数据中心的真实数据集。训练集中Good ： Failed = 3:1，取故障前连续 14天的采样。</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TLDFP</dc:title>
  <cp:lastModifiedBy>子淇</cp:lastModifiedBy>
  <cp:revision>1</cp:revision>
  <dcterms:created xsi:type="dcterms:W3CDTF">2023-02-04T11:52:52Z</dcterms:created>
  <dcterms:modified xsi:type="dcterms:W3CDTF">2023-02-04T11:54:10Z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2023-02-04T00:00:00Z</vt:filetime>
  </property>
  <property fmtid="{D5CDD505-2E9C-101B-9397-08002B2CF9AE}" pid="3" name="Creator">
    <vt:lpwstr>Typora</vt:lpwstr>
  </property>
  <property fmtid="{D5CDD505-2E9C-101B-9397-08002B2CF9AE}" pid="4" name="LastSaved">
    <vt:filetime>2023-02-04T00:00:00Z</vt:filetime>
  </property>
</Properties>
</file>