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7556500" cy="4260850"/>
  <p:notesSz cx="7556500" cy="4260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6424" y="683412"/>
            <a:ext cx="5663651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2386076"/>
            <a:ext cx="5289550" cy="1065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9124" y="730421"/>
            <a:ext cx="5651500" cy="9525"/>
          </a:xfrm>
          <a:custGeom>
            <a:avLst/>
            <a:gdLst/>
            <a:ahLst/>
            <a:cxnLst/>
            <a:rect l="l" t="t" r="r" b="b"/>
            <a:pathLst>
              <a:path w="5651500" h="9525">
                <a:moveTo>
                  <a:pt x="5650950" y="9529"/>
                </a:moveTo>
                <a:lnTo>
                  <a:pt x="0" y="9529"/>
                </a:lnTo>
                <a:lnTo>
                  <a:pt x="0" y="0"/>
                </a:lnTo>
                <a:lnTo>
                  <a:pt x="5650950" y="0"/>
                </a:lnTo>
                <a:lnTo>
                  <a:pt x="5650950" y="952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979995"/>
            <a:ext cx="3287077" cy="281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979995"/>
            <a:ext cx="3287077" cy="281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6424" y="338925"/>
            <a:ext cx="5663651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rgbClr val="3349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6424" y="666262"/>
            <a:ext cx="5663651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3962590"/>
            <a:ext cx="2418080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3962590"/>
            <a:ext cx="1737995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3962590"/>
            <a:ext cx="1737995" cy="2130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24" y="683412"/>
            <a:ext cx="108585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2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2150" spc="35" b="1">
                <a:solidFill>
                  <a:srgbClr val="33495D"/>
                </a:solidFill>
                <a:latin typeface="Calibri"/>
                <a:cs typeface="Calibri"/>
              </a:rPr>
              <a:t>u</a:t>
            </a:r>
            <a:r>
              <a:rPr dirty="0" sz="2150" spc="-10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2150" spc="20" b="1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2150" spc="-285" b="1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dirty="0" sz="2150" spc="-11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2150" spc="100" b="1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24" y="1180848"/>
            <a:ext cx="3260725" cy="98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dirty="0" sz="950" spc="-10">
                <a:solidFill>
                  <a:srgbClr val="33495D"/>
                </a:solidFill>
                <a:latin typeface="Calibri"/>
                <a:cs typeface="Calibri"/>
              </a:rPr>
              <a:t>AutoMAP: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 Diagnose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Your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33495D"/>
                </a:solidFill>
                <a:latin typeface="Calibri"/>
                <a:cs typeface="Calibri"/>
              </a:rPr>
              <a:t>Microservice-based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33495D"/>
                </a:solidFill>
                <a:latin typeface="Calibri"/>
                <a:cs typeface="Calibri"/>
              </a:rPr>
              <a:t>Web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 Applications </a:t>
            </a:r>
            <a:r>
              <a:rPr dirty="0" sz="950" spc="-20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Automatically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50" spc="-80">
                <a:solidFill>
                  <a:srgbClr val="33495D"/>
                </a:solidFill>
                <a:latin typeface="Calibri"/>
                <a:cs typeface="Calibri"/>
              </a:rPr>
              <a:t>WWW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2020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异常检测，在微服务系统中定位故障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24" y="365127"/>
            <a:ext cx="2861945" cy="460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根据三个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u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对应处理不同的情况，对边进行定向</a:t>
            </a:r>
            <a:r>
              <a:rPr dirty="0" sz="950" spc="-4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。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对于每个指标分别计算，得到权重矩阵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6424" y="1255175"/>
            <a:ext cx="5600700" cy="78994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/>
              <a:t>5</a:t>
            </a:r>
            <a:r>
              <a:rPr dirty="0" sz="1150" spc="10"/>
              <a:t>.</a:t>
            </a:r>
            <a:r>
              <a:rPr dirty="0" sz="1150" spc="15"/>
              <a:t>2</a:t>
            </a:r>
            <a:r>
              <a:rPr dirty="0" sz="1150" spc="20">
                <a:latin typeface="微软雅黑"/>
                <a:cs typeface="微软雅黑"/>
              </a:rPr>
              <a:t>加运算和服务归档</a:t>
            </a:r>
            <a:endParaRPr sz="1150">
              <a:latin typeface="微软雅黑"/>
              <a:cs typeface="微软雅黑"/>
            </a:endParaRPr>
          </a:p>
          <a:p>
            <a:pPr marL="12700" marR="5080">
              <a:lnSpc>
                <a:spcPct val="197500"/>
              </a:lnSpc>
              <a:spcBef>
                <a:spcPts val="110"/>
              </a:spcBef>
            </a:pPr>
            <a:r>
              <a:rPr dirty="0" sz="950" spc="25" b="0">
                <a:latin typeface="微软雅黑"/>
                <a:cs typeface="微软雅黑"/>
              </a:rPr>
              <a:t>使用行为图分析服务类型：但云平台提供的服务太多，根据他们的特点分类是一个很有挑战性的工作。 </a:t>
            </a:r>
            <a:r>
              <a:rPr dirty="0" sz="950" spc="25" b="0">
                <a:latin typeface="微软雅黑"/>
                <a:cs typeface="微软雅黑"/>
              </a:rPr>
              <a:t>一个比较直接的办法：使用历史观测数据。生成多个行为图，再合并。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24" y="2166188"/>
            <a:ext cx="1821814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对不同的行为图进行加运算（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+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0890" y="2512779"/>
            <a:ext cx="4398729" cy="9014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24" y="365128"/>
            <a:ext cx="4980940" cy="755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dirty="0" sz="950" spc="25" b="1">
                <a:solidFill>
                  <a:srgbClr val="33495D"/>
                </a:solidFill>
                <a:latin typeface="Calibri"/>
                <a:cs typeface="Calibri"/>
              </a:rPr>
              <a:t>service</a:t>
            </a:r>
            <a:r>
              <a:rPr dirty="0" sz="950" spc="-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profile</a:t>
            </a: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的生成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把服务分为五类</a:t>
            </a: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Representational,Computing,</a:t>
            </a:r>
            <a:r>
              <a:rPr dirty="0" sz="950" spc="6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Networking,</a:t>
            </a:r>
            <a:r>
              <a:rPr dirty="0" sz="950" spc="6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15">
                <a:solidFill>
                  <a:srgbClr val="33495D"/>
                </a:solidFill>
                <a:latin typeface="Calibri"/>
                <a:cs typeface="Calibri"/>
              </a:rPr>
              <a:t>Storage,</a:t>
            </a:r>
            <a:r>
              <a:rPr dirty="0" sz="950" spc="6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Environmental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对于每一类，有一个主要指标。比如说对于表征性的服务（界面），我们更在意它的延迟。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832" y="1330770"/>
            <a:ext cx="3220904" cy="24347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673882"/>
            <a:ext cx="1408430" cy="2038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/>
              <a:t>5</a:t>
            </a:r>
            <a:r>
              <a:rPr dirty="0" sz="1150" spc="10"/>
              <a:t>.</a:t>
            </a:r>
            <a:r>
              <a:rPr dirty="0" sz="1150" spc="15"/>
              <a:t>3</a:t>
            </a:r>
            <a:r>
              <a:rPr dirty="0" sz="1150" spc="20">
                <a:latin typeface="微软雅黑"/>
                <a:cs typeface="微软雅黑"/>
              </a:rPr>
              <a:t>减运算和异常归档</a:t>
            </a:r>
            <a:endParaRPr sz="115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424" y="961671"/>
            <a:ext cx="5600700" cy="692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真实情况下，只有少数的服务涉及异常传播。原始构造的行为图可能包含冗余服务，要移除这些冗余关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系。使行为图更接近对于异常的描述。</a:t>
            </a:r>
            <a:endParaRPr sz="95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110"/>
              </a:spcBef>
            </a:pP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减法运算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660" y="1840681"/>
            <a:ext cx="5333132" cy="15274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55953" y="3576546"/>
            <a:ext cx="8718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anomaly</a:t>
            </a:r>
            <a:r>
              <a:rPr dirty="0" sz="950" spc="-1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profile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2797" y="543383"/>
            <a:ext cx="5451973" cy="26501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1437640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6</a:t>
            </a:r>
            <a:r>
              <a:rPr dirty="0" spc="5">
                <a:latin typeface="微软雅黑"/>
                <a:cs typeface="微软雅黑"/>
              </a:rPr>
              <a:t>自动根因检测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424" y="925459"/>
            <a:ext cx="1388110" cy="8147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5" b="1">
                <a:solidFill>
                  <a:srgbClr val="33495D"/>
                </a:solidFill>
                <a:latin typeface="Calibri"/>
                <a:cs typeface="Calibri"/>
              </a:rPr>
              <a:t>6</a:t>
            </a:r>
            <a:r>
              <a:rPr dirty="0" sz="1350" spc="15" b="1">
                <a:solidFill>
                  <a:srgbClr val="33495D"/>
                </a:solidFill>
                <a:latin typeface="Calibri"/>
                <a:cs typeface="Calibri"/>
              </a:rPr>
              <a:t>.</a:t>
            </a:r>
            <a:r>
              <a:rPr dirty="0" sz="1350" spc="15" b="1">
                <a:solidFill>
                  <a:srgbClr val="33495D"/>
                </a:solidFill>
                <a:latin typeface="Calibri"/>
                <a:cs typeface="Calibri"/>
              </a:rPr>
              <a:t>1</a:t>
            </a:r>
            <a:r>
              <a:rPr dirty="0" sz="1350" spc="15" b="1">
                <a:solidFill>
                  <a:srgbClr val="33495D"/>
                </a:solidFill>
                <a:latin typeface="微软雅黑"/>
                <a:cs typeface="微软雅黑"/>
              </a:rPr>
              <a:t>参数权重学习</a:t>
            </a:r>
            <a:endParaRPr sz="135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  <a:spcBef>
                <a:spcPts val="1180"/>
              </a:spcBef>
            </a:pP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Service</a:t>
            </a:r>
            <a:r>
              <a:rPr dirty="0" sz="950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5" b="1">
                <a:solidFill>
                  <a:srgbClr val="33495D"/>
                </a:solidFill>
                <a:latin typeface="Calibri"/>
                <a:cs typeface="Calibri"/>
              </a:rPr>
              <a:t>Correlation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计算服务之间的相关性：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346" y="1864420"/>
            <a:ext cx="5147945" cy="64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1765" y="3236659"/>
            <a:ext cx="174514" cy="1143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6424" y="2909485"/>
            <a:ext cx="1603375" cy="746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dirty="0" sz="950" spc="25" b="1">
                <a:solidFill>
                  <a:srgbClr val="33495D"/>
                </a:solidFill>
                <a:latin typeface="Calibri"/>
                <a:cs typeface="Calibri"/>
              </a:rPr>
              <a:t>Result</a:t>
            </a:r>
            <a:r>
              <a:rPr dirty="0" sz="950" spc="-2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Precision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给定异常行为图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950" spc="-3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u</a:t>
            </a:r>
            <a:r>
              <a:rPr dirty="0" sz="950" spc="-5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950" spc="-105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dirty="0" sz="950" spc="35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40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在历史记录中搜索与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14431" y="3481251"/>
            <a:ext cx="290385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相似的</a:t>
            </a:r>
            <a:r>
              <a:rPr dirty="0" sz="950" spc="-5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950" spc="45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-</a:t>
            </a:r>
            <a:r>
              <a:rPr dirty="0" sz="950" spc="5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个候选图，对每个指标分别计算相关系数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7884" y="3522539"/>
            <a:ext cx="174514" cy="1238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181" y="525323"/>
            <a:ext cx="4540535" cy="33688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0386" y="368301"/>
            <a:ext cx="757947" cy="1183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6424" y="651012"/>
            <a:ext cx="4309110" cy="746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solidFill>
                  <a:srgbClr val="33495D"/>
                </a:solidFill>
                <a:latin typeface="Calibri"/>
                <a:cs typeface="Calibri"/>
              </a:rPr>
              <a:t>profile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similarity:</a:t>
            </a:r>
            <a:endParaRPr sz="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在选相似的行为图的时候，定义了一个相似函数计算分数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950" spc="-30">
                <a:solidFill>
                  <a:srgbClr val="33495D"/>
                </a:solidFill>
                <a:latin typeface="Calibri"/>
                <a:cs typeface="Calibri"/>
              </a:rPr>
              <a:t>//</a:t>
            </a:r>
            <a:r>
              <a:rPr dirty="0" sz="950" spc="-15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其中一步：根据其主导指标</a:t>
            </a:r>
            <a:r>
              <a:rPr dirty="0" sz="950" spc="3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max</a:t>
            </a:r>
            <a:r>
              <a:rPr dirty="0" sz="950" spc="30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进行归类</a:t>
            </a:r>
            <a:r>
              <a:rPr dirty="0" sz="950" spc="4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dirty="0" sz="950" spc="40">
                <a:solidFill>
                  <a:srgbClr val="33495D"/>
                </a:solidFill>
                <a:latin typeface="Calibri"/>
                <a:cs typeface="Calibri"/>
              </a:rPr>
              <a:t>RCNSE</a:t>
            </a:r>
            <a:r>
              <a:rPr dirty="0" sz="950" spc="40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涉及点相似的计算。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24" y="1897461"/>
            <a:ext cx="1812289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5" b="1">
                <a:solidFill>
                  <a:srgbClr val="33495D"/>
                </a:solidFill>
                <a:latin typeface="Calibri"/>
                <a:cs typeface="Calibri"/>
              </a:rPr>
              <a:t>6</a:t>
            </a:r>
            <a:r>
              <a:rPr dirty="0" sz="1350" spc="15" b="1">
                <a:solidFill>
                  <a:srgbClr val="33495D"/>
                </a:solidFill>
                <a:latin typeface="Calibri"/>
                <a:cs typeface="Calibri"/>
              </a:rPr>
              <a:t>.</a:t>
            </a:r>
            <a:r>
              <a:rPr dirty="0" sz="1350" spc="15" b="1">
                <a:solidFill>
                  <a:srgbClr val="33495D"/>
                </a:solidFill>
                <a:latin typeface="Calibri"/>
                <a:cs typeface="Calibri"/>
              </a:rPr>
              <a:t>3</a:t>
            </a:r>
            <a:r>
              <a:rPr dirty="0" sz="1350" spc="15" b="1">
                <a:solidFill>
                  <a:srgbClr val="33495D"/>
                </a:solidFill>
                <a:latin typeface="微软雅黑"/>
                <a:cs typeface="微软雅黑"/>
              </a:rPr>
              <a:t>一个根因检测的例子</a:t>
            </a:r>
            <a:endParaRPr sz="13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340" y="432175"/>
            <a:ext cx="4305502" cy="28423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63227"/>
            <a:ext cx="2020570" cy="233679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5"/>
              <a:t>6</a:t>
            </a:r>
            <a:r>
              <a:rPr dirty="0" sz="1350" spc="15"/>
              <a:t>.</a:t>
            </a:r>
            <a:r>
              <a:rPr dirty="0" sz="1350" spc="15"/>
              <a:t>4</a:t>
            </a:r>
            <a:r>
              <a:rPr dirty="0" sz="1350" spc="-35"/>
              <a:t> </a:t>
            </a:r>
            <a:r>
              <a:rPr dirty="0" sz="1350" spc="15">
                <a:latin typeface="微软雅黑"/>
                <a:cs typeface="微软雅黑"/>
              </a:rPr>
              <a:t>随机游走根因检测算法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065" y="78759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2"/>
                </a:moveTo>
                <a:lnTo>
                  <a:pt x="16531" y="38112"/>
                </a:lnTo>
                <a:lnTo>
                  <a:pt x="14100" y="37628"/>
                </a:lnTo>
                <a:lnTo>
                  <a:pt x="0" y="21580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0"/>
                </a:lnTo>
                <a:lnTo>
                  <a:pt x="21586" y="38112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1201" y="977994"/>
            <a:ext cx="178617" cy="10501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02065" y="116877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2"/>
                </a:moveTo>
                <a:lnTo>
                  <a:pt x="16531" y="38112"/>
                </a:lnTo>
                <a:lnTo>
                  <a:pt x="14100" y="37628"/>
                </a:lnTo>
                <a:lnTo>
                  <a:pt x="0" y="21580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0"/>
                </a:lnTo>
                <a:lnTo>
                  <a:pt x="21586" y="38112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2065" y="174054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2"/>
                </a:moveTo>
                <a:lnTo>
                  <a:pt x="16531" y="38112"/>
                </a:lnTo>
                <a:lnTo>
                  <a:pt x="14100" y="37624"/>
                </a:lnTo>
                <a:lnTo>
                  <a:pt x="0" y="21580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0"/>
                </a:lnTo>
                <a:lnTo>
                  <a:pt x="21586" y="38112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46424" y="666262"/>
            <a:ext cx="5660390" cy="222694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455"/>
              </a:spcBef>
            </a:pP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正向转移（</a:t>
            </a:r>
            <a:r>
              <a:rPr dirty="0" sz="950" spc="40" b="1">
                <a:solidFill>
                  <a:srgbClr val="33495D"/>
                </a:solidFill>
                <a:latin typeface="Calibri"/>
                <a:cs typeface="Calibri"/>
              </a:rPr>
              <a:t>F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950" spc="35" b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10" b="1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15" b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40" b="1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dirty="0" sz="950" spc="-20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15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-5" b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35" b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dirty="0" sz="950" spc="40" b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950" spc="35" b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endParaRPr sz="950"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  <a:tabLst>
                <a:tab pos="3079115" algn="l"/>
              </a:tabLst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一般情况，对于异常行为图的一个访问按照概率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	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进行。</a:t>
            </a:r>
            <a:endParaRPr sz="950">
              <a:latin typeface="微软雅黑"/>
              <a:cs typeface="微软雅黑"/>
            </a:endParaRPr>
          </a:p>
          <a:p>
            <a:pPr marL="307975">
              <a:lnSpc>
                <a:spcPct val="100000"/>
              </a:lnSpc>
              <a:spcBef>
                <a:spcPts val="360"/>
              </a:spcBef>
            </a:pP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自向转移（</a:t>
            </a:r>
            <a:r>
              <a:rPr dirty="0" sz="950" spc="80" b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dirty="0" sz="950" spc="15" b="1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dirty="0" sz="950" spc="5" b="1">
                <a:solidFill>
                  <a:srgbClr val="33495D"/>
                </a:solidFill>
                <a:latin typeface="Calibri"/>
                <a:cs typeface="Calibri"/>
              </a:rPr>
              <a:t>f</a:t>
            </a:r>
            <a:r>
              <a:rPr dirty="0" sz="950" spc="-20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15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-5" b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35" b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dirty="0" sz="950" spc="40" b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950" spc="35" b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endParaRPr sz="950">
              <a:latin typeface="微软雅黑"/>
              <a:cs typeface="微软雅黑"/>
            </a:endParaRPr>
          </a:p>
          <a:p>
            <a:pPr marL="298450" marR="26670">
              <a:lnSpc>
                <a:spcPct val="131600"/>
              </a:lnSpc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自身转移会鼓励访问者在其当前访问的服务上停留更长的时间，以防止访问者中没有一个与邻居的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相关性很高。</a:t>
            </a:r>
            <a:endParaRPr sz="950">
              <a:latin typeface="微软雅黑"/>
              <a:cs typeface="微软雅黑"/>
            </a:endParaRPr>
          </a:p>
          <a:p>
            <a:pPr marL="307975">
              <a:lnSpc>
                <a:spcPct val="100000"/>
              </a:lnSpc>
              <a:spcBef>
                <a:spcPts val="360"/>
              </a:spcBef>
            </a:pP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反向转移（</a:t>
            </a:r>
            <a:r>
              <a:rPr dirty="0" sz="950" spc="45" b="1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50" b="1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dirty="0" sz="950" spc="50" b="1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dirty="0" sz="950" spc="10" b="1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15" b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40" b="1">
                <a:solidFill>
                  <a:srgbClr val="33495D"/>
                </a:solidFill>
                <a:latin typeface="Calibri"/>
                <a:cs typeface="Calibri"/>
              </a:rPr>
              <a:t>d</a:t>
            </a:r>
            <a:r>
              <a:rPr dirty="0" sz="950" spc="-20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15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-5" b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35" b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dirty="0" sz="950" spc="40" b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950" spc="35" b="1">
                <a:solidFill>
                  <a:srgbClr val="33495D"/>
                </a:solidFill>
                <a:latin typeface="Calibri"/>
                <a:cs typeface="Calibri"/>
              </a:rPr>
              <a:t>n</a:t>
            </a:r>
            <a:r>
              <a:rPr dirty="0" sz="950" spc="25" b="1">
                <a:solidFill>
                  <a:srgbClr val="33495D"/>
                </a:solidFill>
                <a:latin typeface="微软雅黑"/>
                <a:cs typeface="微软雅黑"/>
              </a:rPr>
              <a:t>）</a:t>
            </a:r>
            <a:endParaRPr sz="950">
              <a:latin typeface="微软雅黑"/>
              <a:cs typeface="微软雅黑"/>
            </a:endParaRPr>
          </a:p>
          <a:p>
            <a:pPr marL="298450" marR="26670">
              <a:lnSpc>
                <a:spcPct val="131600"/>
              </a:lnSpc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另一种情况，当访问者正在访问相关分数较低的特定服务时，如果其所有邻近服务与给定异常的相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关性都较低，则可能找不到任何离开的途径。因此使用反向转移跳出。</a:t>
            </a:r>
            <a:endParaRPr sz="950">
              <a:latin typeface="微软雅黑"/>
              <a:cs typeface="微软雅黑"/>
            </a:endParaRPr>
          </a:p>
          <a:p>
            <a:pPr marL="12700" marR="5080">
              <a:lnSpc>
                <a:spcPct val="131600"/>
              </a:lnSpc>
              <a:spcBef>
                <a:spcPts val="830"/>
              </a:spcBef>
              <a:tabLst>
                <a:tab pos="4041140" algn="l"/>
              </a:tabLst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给定一个异常行为图，根因的探寻通过随机游走算法，从前端应用节点	开始，计算正向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,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反向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,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自身的 转移概率，并随机选择其中之一。</a:t>
            </a:r>
            <a:r>
              <a:rPr dirty="0" sz="950" spc="65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AutoMap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记录每个服务被访问了多少次，并输出结果降序的列表，以 此作为可能根因的排序。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6677" y="2379013"/>
            <a:ext cx="172928" cy="1334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124" y="730418"/>
            <a:ext cx="5651500" cy="9525"/>
          </a:xfrm>
          <a:custGeom>
            <a:avLst/>
            <a:gdLst/>
            <a:ahLst/>
            <a:cxnLst/>
            <a:rect l="l" t="t" r="r" b="b"/>
            <a:pathLst>
              <a:path w="5651500" h="9525">
                <a:moveTo>
                  <a:pt x="5650950" y="9529"/>
                </a:moveTo>
                <a:lnTo>
                  <a:pt x="0" y="9529"/>
                </a:lnTo>
                <a:lnTo>
                  <a:pt x="0" y="0"/>
                </a:lnTo>
                <a:lnTo>
                  <a:pt x="5650950" y="0"/>
                </a:lnTo>
                <a:lnTo>
                  <a:pt x="5650950" y="952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6424" y="338922"/>
            <a:ext cx="57023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10" b="1">
                <a:solidFill>
                  <a:srgbClr val="33495D"/>
                </a:solidFill>
                <a:latin typeface="Calibri"/>
                <a:cs typeface="Calibri"/>
              </a:rPr>
              <a:t>7</a:t>
            </a:r>
            <a:r>
              <a:rPr dirty="0" sz="1700" spc="5" b="1">
                <a:solidFill>
                  <a:srgbClr val="33495D"/>
                </a:solidFill>
                <a:latin typeface="微软雅黑"/>
                <a:cs typeface="微软雅黑"/>
              </a:rPr>
              <a:t>实验</a:t>
            </a:r>
            <a:endParaRPr sz="17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24" y="879717"/>
            <a:ext cx="38652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模拟集：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16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个微服务。每轮随机选择一个服务，关闭容器或进行攻击。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968" y="1178302"/>
            <a:ext cx="5075106" cy="23442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798830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A</a:t>
            </a:r>
            <a:r>
              <a:rPr dirty="0" spc="35"/>
              <a:t>b</a:t>
            </a:r>
            <a:r>
              <a:rPr dirty="0" spc="20"/>
              <a:t>s</a:t>
            </a:r>
            <a:r>
              <a:rPr dirty="0" spc="25"/>
              <a:t>t</a:t>
            </a:r>
            <a:r>
              <a:rPr dirty="0" spc="-15"/>
              <a:t>r</a:t>
            </a:r>
            <a:r>
              <a:rPr dirty="0" spc="40"/>
              <a:t>a</a:t>
            </a:r>
            <a:r>
              <a:rPr dirty="0" spc="55"/>
              <a:t>c</a:t>
            </a:r>
            <a:r>
              <a:rPr dirty="0" spc="25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424" y="879718"/>
            <a:ext cx="4857115" cy="16230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复杂和动态的微服务结构让应用诊断极其困难。</a:t>
            </a:r>
            <a:endParaRPr sz="950">
              <a:latin typeface="微软雅黑"/>
              <a:cs typeface="微软雅黑"/>
            </a:endParaRPr>
          </a:p>
          <a:p>
            <a:pPr marL="12700" marR="5080">
              <a:lnSpc>
                <a:spcPct val="200800"/>
              </a:lnSpc>
              <a:spcBef>
                <a:spcPts val="3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提出异常行为图</a:t>
            </a:r>
            <a:r>
              <a:rPr dirty="0" sz="950" spc="3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anomaly</a:t>
            </a:r>
            <a:r>
              <a:rPr dirty="0" sz="950" spc="15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behavior</a:t>
            </a:r>
            <a:r>
              <a:rPr dirty="0" sz="950" spc="15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graph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）的概念；定义了两个运算，一个近似函数。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设计了一个启发式调查算法，用前向，自我，后向随机游走，来确定产生错误的根服务。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效果良好。</a:t>
            </a:r>
            <a:endParaRPr sz="950">
              <a:latin typeface="微软雅黑"/>
              <a:cs typeface="微软雅黑"/>
            </a:endParaRPr>
          </a:p>
          <a:p>
            <a:pPr marL="12700" marR="1863089">
              <a:lnSpc>
                <a:spcPct val="197500"/>
              </a:lnSpc>
            </a:pP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简单部署在任意微服务架构的系统中，无需系统知识。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支持引入各种专家知识（新的参数？）来提高精度。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24" y="323200"/>
            <a:ext cx="5642610" cy="692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真实数据集：共有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1732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个微服务</a:t>
            </a:r>
            <a:r>
              <a:rPr dirty="0" sz="950" spc="-2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60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dirty="0" sz="950" spc="15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20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个事件，每个事件从异常发生前后各一小时中收集了大约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1500</a:t>
            </a:r>
            <a:r>
              <a:rPr dirty="0" sz="950" spc="15">
                <a:solidFill>
                  <a:srgbClr val="33495D"/>
                </a:solidFill>
                <a:latin typeface="微软雅黑"/>
                <a:cs typeface="微软雅黑"/>
              </a:rPr>
              <a:t>万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个指标。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随轮次增加准确率的变化</a:t>
            </a:r>
            <a:r>
              <a:rPr dirty="0" sz="950" spc="-15">
                <a:solidFill>
                  <a:srgbClr val="33495D"/>
                </a:solidFill>
                <a:latin typeface="Calibri"/>
                <a:cs typeface="Calibri"/>
              </a:rPr>
              <a:t>: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921" y="1257660"/>
            <a:ext cx="5336645" cy="13705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5"/>
            <a:ext cx="1538605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8</a:t>
            </a:r>
            <a:r>
              <a:rPr dirty="0" spc="-45"/>
              <a:t> </a:t>
            </a:r>
            <a:r>
              <a:rPr dirty="0" spc="20"/>
              <a:t>C</a:t>
            </a:r>
            <a:r>
              <a:rPr dirty="0"/>
              <a:t>O</a:t>
            </a:r>
            <a:r>
              <a:rPr dirty="0"/>
              <a:t>N</a:t>
            </a:r>
            <a:r>
              <a:rPr dirty="0" spc="80"/>
              <a:t>C</a:t>
            </a:r>
            <a:r>
              <a:rPr dirty="0" spc="75"/>
              <a:t>L</a:t>
            </a:r>
            <a:r>
              <a:rPr dirty="0" spc="-15"/>
              <a:t>U</a:t>
            </a:r>
            <a:r>
              <a:rPr dirty="0" spc="125"/>
              <a:t>S</a:t>
            </a:r>
            <a:r>
              <a:rPr dirty="0" spc="25"/>
              <a:t>I</a:t>
            </a:r>
            <a:r>
              <a:rPr dirty="0"/>
              <a:t>O</a:t>
            </a:r>
            <a:r>
              <a:rPr dirty="0"/>
              <a:t>N</a:t>
            </a:r>
            <a:r>
              <a:rPr dirty="0" spc="125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02065" y="959127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7"/>
                </a:moveTo>
                <a:lnTo>
                  <a:pt x="16531" y="38117"/>
                </a:lnTo>
                <a:lnTo>
                  <a:pt x="14100" y="37633"/>
                </a:lnTo>
                <a:lnTo>
                  <a:pt x="0" y="21580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0"/>
                </a:lnTo>
                <a:lnTo>
                  <a:pt x="21586" y="38117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32307" y="837791"/>
            <a:ext cx="3395345" cy="78803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精度高，大规模微服务架构快速检测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将整个应用视为黑箱，不需要先验知识。</a:t>
            </a:r>
            <a:endParaRPr sz="950">
              <a:latin typeface="微软雅黑"/>
              <a:cs typeface="微软雅黑"/>
            </a:endParaRPr>
          </a:p>
          <a:p>
            <a:pPr marL="12700" marR="5080">
              <a:lnSpc>
                <a:spcPct val="131600"/>
              </a:lnSpc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不需要预定义拓扑结构，只需要性能指标</a:t>
            </a:r>
            <a:r>
              <a:rPr dirty="0" sz="950" spc="-9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，适用于老旧系统。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可以引入专家经验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2065" y="114971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2"/>
                </a:moveTo>
                <a:lnTo>
                  <a:pt x="16531" y="38112"/>
                </a:lnTo>
                <a:lnTo>
                  <a:pt x="14100" y="37628"/>
                </a:lnTo>
                <a:lnTo>
                  <a:pt x="0" y="21585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2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2065" y="1340304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2"/>
                </a:moveTo>
                <a:lnTo>
                  <a:pt x="16531" y="38112"/>
                </a:lnTo>
                <a:lnTo>
                  <a:pt x="14100" y="37624"/>
                </a:lnTo>
                <a:lnTo>
                  <a:pt x="0" y="21580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0"/>
                </a:lnTo>
                <a:lnTo>
                  <a:pt x="21586" y="38112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2065" y="153089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2"/>
                </a:moveTo>
                <a:lnTo>
                  <a:pt x="16531" y="38112"/>
                </a:lnTo>
                <a:lnTo>
                  <a:pt x="14100" y="37624"/>
                </a:lnTo>
                <a:lnTo>
                  <a:pt x="0" y="21585"/>
                </a:lnTo>
                <a:lnTo>
                  <a:pt x="0" y="16527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2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1200785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3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424" y="837788"/>
            <a:ext cx="5629910" cy="2617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4290">
              <a:lnSpc>
                <a:spcPct val="131600"/>
              </a:lnSpc>
              <a:spcBef>
                <a:spcPts val="9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微服务架构促进了抽象和模块化，但是，随着服务及其依赖的拓展和重构，定位源异常更加困难，挑战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主要来自以下三个方面：</a:t>
            </a:r>
            <a:endParaRPr sz="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</a:pP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Dynamic</a:t>
            </a:r>
            <a:r>
              <a:rPr dirty="0" sz="950" spc="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application</a:t>
            </a:r>
            <a:r>
              <a:rPr dirty="0" sz="950" spc="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5" b="1">
                <a:solidFill>
                  <a:srgbClr val="33495D"/>
                </a:solidFill>
                <a:latin typeface="Calibri"/>
                <a:cs typeface="Calibri"/>
              </a:rPr>
              <a:t>structure</a:t>
            </a:r>
            <a:endParaRPr sz="950">
              <a:latin typeface="Calibri"/>
              <a:cs typeface="Calibri"/>
            </a:endParaRPr>
          </a:p>
          <a:p>
            <a:pPr marL="12700" marR="5080">
              <a:lnSpc>
                <a:spcPct val="131600"/>
              </a:lnSpc>
              <a:spcBef>
                <a:spcPts val="75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原有的静态方案排障方法，如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thresholding</a:t>
            </a:r>
            <a:r>
              <a:rPr dirty="0" sz="950" spc="-3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schemes</a:t>
            </a:r>
            <a:r>
              <a:rPr dirty="0" sz="950" spc="30">
                <a:solidFill>
                  <a:srgbClr val="33495D"/>
                </a:solidFill>
                <a:latin typeface="微软雅黑"/>
                <a:cs typeface="微软雅黑"/>
              </a:rPr>
              <a:t>（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阈值化方案）可能无法获得可靠的模型（在这种频 繁变化的情况下）。所以，最近的研究大多从系统结构出发，再诊断异常。</a:t>
            </a:r>
            <a:endParaRPr sz="950">
              <a:latin typeface="微软雅黑"/>
              <a:cs typeface="微软雅黑"/>
            </a:endParaRPr>
          </a:p>
          <a:p>
            <a:pPr algn="just" marL="12700" marR="34290">
              <a:lnSpc>
                <a:spcPct val="131600"/>
              </a:lnSpc>
              <a:spcBef>
                <a:spcPts val="8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但是，这里的结构（例如网络拓扑或服务调用依赖关系）通常要通过监视各个组件得到历史数据，再提 取出结构（例如日志文件，审核事件，网络数据包）；这样做费时费力，而且对于某些老旧系统，开发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一个中央组件来收集数据和生成结构，甚至是不现实的。</a:t>
            </a:r>
            <a:endParaRPr sz="950">
              <a:latin typeface="微软雅黑"/>
              <a:cs typeface="微软雅黑"/>
            </a:endParaRPr>
          </a:p>
          <a:p>
            <a:pPr algn="just" marL="22225">
              <a:lnSpc>
                <a:spcPct val="100000"/>
              </a:lnSpc>
              <a:spcBef>
                <a:spcPts val="1110"/>
              </a:spcBef>
            </a:pPr>
            <a:r>
              <a:rPr dirty="0" sz="950" spc="25" b="1">
                <a:solidFill>
                  <a:srgbClr val="33495D"/>
                </a:solidFill>
                <a:latin typeface="Calibri"/>
                <a:cs typeface="Calibri"/>
              </a:rPr>
              <a:t>Indirect</a:t>
            </a:r>
            <a:r>
              <a:rPr dirty="0" sz="950" spc="20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anomaly</a:t>
            </a:r>
            <a:r>
              <a:rPr dirty="0" sz="950" spc="2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propagation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间接异常传播</a:t>
            </a:r>
            <a:endParaRPr sz="950">
              <a:latin typeface="微软雅黑"/>
              <a:cs typeface="微软雅黑"/>
            </a:endParaRPr>
          </a:p>
          <a:p>
            <a:pPr marL="12700" marR="34290">
              <a:lnSpc>
                <a:spcPct val="131600"/>
              </a:lnSpc>
              <a:spcBef>
                <a:spcPts val="75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随着微服务架构中组件粒度变小，服务可能驻留在不同的主机或容器中。它们的调用过程可能是直接调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用的同步过程，也可以是通过消息代理或发布</a:t>
            </a:r>
            <a:r>
              <a:rPr dirty="0" sz="950" spc="-30">
                <a:solidFill>
                  <a:srgbClr val="33495D"/>
                </a:solidFill>
                <a:latin typeface="Calibri"/>
                <a:cs typeface="Calibri"/>
              </a:rPr>
              <a:t>/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订阅组件的异步过程。因此异常传播不再受调用限制。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330" y="610237"/>
            <a:ext cx="5369074" cy="21102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6424" y="2858027"/>
            <a:ext cx="5579745" cy="98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解释：图中红色是异常的源服务，它影响到了同一主机下的服务（黄色），从而影响了</a:t>
            </a:r>
            <a:r>
              <a:rPr dirty="0" sz="950" spc="-8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40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应用。但其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实这个红色服务根本没被调用。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因此即使知道了服务的调用依赖也不够用，仍需要一个更加动态全面的诊断机制。</a:t>
            </a:r>
            <a:endParaRPr sz="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00">
              <a:latin typeface="微软雅黑"/>
              <a:cs typeface="微软雅黑"/>
            </a:endParaRPr>
          </a:p>
          <a:p>
            <a:pPr marL="22225">
              <a:lnSpc>
                <a:spcPct val="100000"/>
              </a:lnSpc>
            </a:pPr>
            <a:r>
              <a:rPr dirty="0" sz="950" spc="10" b="1">
                <a:solidFill>
                  <a:srgbClr val="33495D"/>
                </a:solidFill>
                <a:latin typeface="Calibri"/>
                <a:cs typeface="Calibri"/>
              </a:rPr>
              <a:t>Multiple </a:t>
            </a:r>
            <a:r>
              <a:rPr dirty="0" sz="950" spc="30" b="1">
                <a:solidFill>
                  <a:srgbClr val="33495D"/>
                </a:solidFill>
                <a:latin typeface="Calibri"/>
                <a:cs typeface="Calibri"/>
              </a:rPr>
              <a:t>types</a:t>
            </a:r>
            <a:r>
              <a:rPr dirty="0" sz="950" spc="10" b="1">
                <a:solidFill>
                  <a:srgbClr val="33495D"/>
                </a:solidFill>
                <a:latin typeface="Calibri"/>
                <a:cs typeface="Calibri"/>
              </a:rPr>
              <a:t> of</a:t>
            </a:r>
            <a:r>
              <a:rPr dirty="0" sz="950" spc="1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25" b="1">
                <a:solidFill>
                  <a:srgbClr val="33495D"/>
                </a:solidFill>
                <a:latin typeface="Calibri"/>
                <a:cs typeface="Calibri"/>
              </a:rPr>
              <a:t>metric.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6424" y="323200"/>
            <a:ext cx="5600700" cy="4070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基于单一指标的算法可能不足以描述不同服务中出现的异常；异步调用过程使得单一度量不能直接反应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传播依赖性；缺乏一个自动化机制根据服务的特点选择适当的度量。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2065" y="150230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4">
                <a:moveTo>
                  <a:pt x="21586" y="38116"/>
                </a:moveTo>
                <a:lnTo>
                  <a:pt x="16531" y="38116"/>
                </a:lnTo>
                <a:lnTo>
                  <a:pt x="14100" y="37632"/>
                </a:lnTo>
                <a:lnTo>
                  <a:pt x="0" y="21585"/>
                </a:lnTo>
                <a:lnTo>
                  <a:pt x="0" y="16531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6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2065" y="169289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6"/>
                </a:moveTo>
                <a:lnTo>
                  <a:pt x="16531" y="38116"/>
                </a:lnTo>
                <a:lnTo>
                  <a:pt x="14100" y="37632"/>
                </a:lnTo>
                <a:lnTo>
                  <a:pt x="0" y="21585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6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065" y="188347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6"/>
                </a:moveTo>
                <a:lnTo>
                  <a:pt x="16531" y="38116"/>
                </a:lnTo>
                <a:lnTo>
                  <a:pt x="14100" y="37632"/>
                </a:lnTo>
                <a:lnTo>
                  <a:pt x="0" y="21584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4"/>
                </a:lnTo>
                <a:lnTo>
                  <a:pt x="21586" y="38116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1200" y="1137013"/>
            <a:ext cx="2875280" cy="841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目标是：开发一个自动化诊断工具，包含以下能力：</a:t>
            </a:r>
            <a:endParaRPr sz="950">
              <a:latin typeface="微软雅黑"/>
              <a:cs typeface="微软雅黑"/>
            </a:endParaRPr>
          </a:p>
          <a:p>
            <a:pPr marL="273685" marR="115570">
              <a:lnSpc>
                <a:spcPct val="131600"/>
              </a:lnSpc>
              <a:spcBef>
                <a:spcPts val="750"/>
              </a:spcBef>
            </a:pP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自动生成异常拓扑，（不需要任何先验知识）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基于多种度量描述服务异常</a:t>
            </a:r>
            <a:endParaRPr sz="950">
              <a:latin typeface="微软雅黑"/>
              <a:cs typeface="微软雅黑"/>
            </a:endParaRPr>
          </a:p>
          <a:p>
            <a:pPr marL="273685">
              <a:lnSpc>
                <a:spcPct val="100000"/>
              </a:lnSpc>
              <a:spcBef>
                <a:spcPts val="36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选择适当的度量推断根本原因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1838325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85"/>
              <a:t>P</a:t>
            </a:r>
            <a:r>
              <a:rPr dirty="0" spc="10"/>
              <a:t>r</a:t>
            </a:r>
            <a:r>
              <a:rPr dirty="0" spc="20"/>
              <a:t>o</a:t>
            </a:r>
            <a:r>
              <a:rPr dirty="0" spc="45"/>
              <a:t>b</a:t>
            </a:r>
            <a:r>
              <a:rPr dirty="0" spc="45"/>
              <a:t>l</a:t>
            </a:r>
            <a:r>
              <a:rPr dirty="0" spc="5"/>
              <a:t>e</a:t>
            </a:r>
            <a:r>
              <a:rPr dirty="0" spc="55"/>
              <a:t>m</a:t>
            </a:r>
            <a:r>
              <a:rPr dirty="0" spc="-45"/>
              <a:t> </a:t>
            </a:r>
            <a:r>
              <a:rPr dirty="0" spc="80"/>
              <a:t>S</a:t>
            </a:r>
            <a:r>
              <a:rPr dirty="0" spc="-15"/>
              <a:t>t</a:t>
            </a:r>
            <a:r>
              <a:rPr dirty="0" spc="10"/>
              <a:t>a</a:t>
            </a:r>
            <a:r>
              <a:rPr dirty="0" spc="-5"/>
              <a:t>t</a:t>
            </a:r>
            <a:r>
              <a:rPr dirty="0" spc="5"/>
              <a:t>e</a:t>
            </a:r>
            <a:r>
              <a:rPr dirty="0" spc="55"/>
              <a:t>m</a:t>
            </a:r>
            <a:r>
              <a:rPr dirty="0" spc="5"/>
              <a:t>e</a:t>
            </a:r>
            <a:r>
              <a:rPr dirty="0" spc="40"/>
              <a:t>n</a:t>
            </a:r>
            <a:r>
              <a:rPr dirty="0" spc="25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102065" y="169289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6"/>
                </a:moveTo>
                <a:lnTo>
                  <a:pt x="16531" y="38116"/>
                </a:lnTo>
                <a:lnTo>
                  <a:pt x="14100" y="37631"/>
                </a:lnTo>
                <a:lnTo>
                  <a:pt x="0" y="21584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4"/>
                </a:lnTo>
                <a:lnTo>
                  <a:pt x="21586" y="38116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2065" y="1883479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6"/>
                </a:moveTo>
                <a:lnTo>
                  <a:pt x="16531" y="38116"/>
                </a:lnTo>
                <a:lnTo>
                  <a:pt x="14100" y="37631"/>
                </a:lnTo>
                <a:lnTo>
                  <a:pt x="0" y="21584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4"/>
                </a:lnTo>
                <a:lnTo>
                  <a:pt x="21586" y="38116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065" y="207406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6"/>
                </a:moveTo>
                <a:lnTo>
                  <a:pt x="16531" y="38116"/>
                </a:lnTo>
                <a:lnTo>
                  <a:pt x="14100" y="37631"/>
                </a:lnTo>
                <a:lnTo>
                  <a:pt x="0" y="21584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4"/>
                </a:lnTo>
                <a:lnTo>
                  <a:pt x="21586" y="38116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02065" y="2264656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5"/>
                </a:moveTo>
                <a:lnTo>
                  <a:pt x="16531" y="38115"/>
                </a:lnTo>
                <a:lnTo>
                  <a:pt x="14100" y="37631"/>
                </a:lnTo>
                <a:lnTo>
                  <a:pt x="0" y="21585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5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02065" y="245524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5"/>
                </a:moveTo>
                <a:lnTo>
                  <a:pt x="16531" y="38115"/>
                </a:lnTo>
                <a:lnTo>
                  <a:pt x="14100" y="37631"/>
                </a:lnTo>
                <a:lnTo>
                  <a:pt x="0" y="21585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5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02065" y="264583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5"/>
                </a:moveTo>
                <a:lnTo>
                  <a:pt x="16531" y="38115"/>
                </a:lnTo>
                <a:lnTo>
                  <a:pt x="14100" y="37631"/>
                </a:lnTo>
                <a:lnTo>
                  <a:pt x="0" y="21585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5"/>
                </a:lnTo>
                <a:lnTo>
                  <a:pt x="21586" y="38115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46424" y="879718"/>
            <a:ext cx="5092700" cy="1861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把微服务</a:t>
            </a:r>
            <a:r>
              <a:rPr dirty="0" sz="950" spc="-8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5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55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应用看作黑箱，只知道各种类型的监控指标，不清楚各服务功能和调用拓扑结构</a:t>
            </a:r>
            <a:endParaRPr sz="9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33495D"/>
                </a:solidFill>
                <a:latin typeface="Calibri"/>
                <a:cs typeface="Calibri"/>
              </a:rPr>
              <a:t>3.2AutoMap</a:t>
            </a:r>
            <a:endParaRPr sz="1350">
              <a:latin typeface="Calibri"/>
              <a:cs typeface="Calibri"/>
            </a:endParaRPr>
          </a:p>
          <a:p>
            <a:pPr marL="298450" marR="2200910">
              <a:lnSpc>
                <a:spcPct val="131600"/>
              </a:lnSpc>
              <a:spcBef>
                <a:spcPts val="819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选择采样间隔参数在原始度量上（</a:t>
            </a:r>
            <a:r>
              <a:rPr dirty="0" sz="950" spc="-20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35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-2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45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4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dirty="0" sz="950" spc="35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dirty="0" sz="950" spc="15">
                <a:solidFill>
                  <a:srgbClr val="33495D"/>
                </a:solidFill>
                <a:latin typeface="微软雅黑"/>
                <a:cs typeface="微软雅黑"/>
              </a:rPr>
              <a:t>）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构建异常行为图</a:t>
            </a:r>
            <a:endParaRPr sz="950"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作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"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+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""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-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"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运算</a:t>
            </a:r>
            <a:r>
              <a:rPr dirty="0" sz="950" spc="-9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，生成</a:t>
            </a:r>
            <a:r>
              <a:rPr dirty="0" sz="950" spc="40">
                <a:solidFill>
                  <a:srgbClr val="33495D"/>
                </a:solidFill>
                <a:latin typeface="Calibri"/>
                <a:cs typeface="Calibri"/>
              </a:rPr>
              <a:t>p</a:t>
            </a:r>
            <a:r>
              <a:rPr dirty="0" sz="950" spc="-5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25">
                <a:solidFill>
                  <a:srgbClr val="33495D"/>
                </a:solidFill>
                <a:latin typeface="Calibri"/>
                <a:cs typeface="Calibri"/>
              </a:rPr>
              <a:t>o</a:t>
            </a:r>
            <a:r>
              <a:rPr dirty="0" sz="950" spc="-10">
                <a:solidFill>
                  <a:srgbClr val="33495D"/>
                </a:solidFill>
                <a:latin typeface="Calibri"/>
                <a:cs typeface="Calibri"/>
              </a:rPr>
              <a:t>f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endParaRPr sz="950">
              <a:latin typeface="Calibri"/>
              <a:cs typeface="Calibri"/>
            </a:endParaRPr>
          </a:p>
          <a:p>
            <a:pPr marL="298450" marR="3051175">
              <a:lnSpc>
                <a:spcPct val="131600"/>
              </a:lnSpc>
            </a:pP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在图上执行启发式根因检测算法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验证结果，计算准确度</a:t>
            </a:r>
            <a:endParaRPr sz="950"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更新权重矩阵（</a:t>
            </a:r>
            <a:r>
              <a:rPr dirty="0" sz="950" spc="45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-</a:t>
            </a:r>
            <a:r>
              <a:rPr dirty="0" sz="950" spc="15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40">
                <a:solidFill>
                  <a:srgbClr val="33495D"/>
                </a:solidFill>
                <a:latin typeface="Calibri"/>
                <a:cs typeface="Calibri"/>
              </a:rPr>
              <a:t>g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h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-2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45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a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x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），重复上述步骤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9124" y="730418"/>
            <a:ext cx="5651500" cy="9525"/>
          </a:xfrm>
          <a:custGeom>
            <a:avLst/>
            <a:gdLst/>
            <a:ahLst/>
            <a:cxnLst/>
            <a:rect l="l" t="t" r="r" b="b"/>
            <a:pathLst>
              <a:path w="5651500" h="9525">
                <a:moveTo>
                  <a:pt x="5650950" y="9529"/>
                </a:moveTo>
                <a:lnTo>
                  <a:pt x="0" y="9529"/>
                </a:lnTo>
                <a:lnTo>
                  <a:pt x="0" y="0"/>
                </a:lnTo>
                <a:lnTo>
                  <a:pt x="5650950" y="0"/>
                </a:lnTo>
                <a:lnTo>
                  <a:pt x="5650950" y="9529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6424" y="338923"/>
            <a:ext cx="85915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10" b="1">
                <a:solidFill>
                  <a:srgbClr val="33495D"/>
                </a:solidFill>
                <a:latin typeface="Calibri"/>
                <a:cs typeface="Calibri"/>
              </a:rPr>
              <a:t>4</a:t>
            </a:r>
            <a:r>
              <a:rPr dirty="0" sz="1700" spc="-45" b="1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1700" spc="-215" b="1">
                <a:solidFill>
                  <a:srgbClr val="33495D"/>
                </a:solidFill>
                <a:latin typeface="Calibri"/>
                <a:cs typeface="Calibri"/>
              </a:rPr>
              <a:t>M</a:t>
            </a:r>
            <a:r>
              <a:rPr dirty="0" sz="1700" spc="-15" b="1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1700" spc="25" b="1">
                <a:solidFill>
                  <a:srgbClr val="33495D"/>
                </a:solidFill>
                <a:latin typeface="Calibri"/>
                <a:cs typeface="Calibri"/>
              </a:rPr>
              <a:t>t</a:t>
            </a:r>
            <a:r>
              <a:rPr dirty="0" sz="1700" spc="30" b="1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1700" spc="25" b="1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1700" spc="75" b="1">
                <a:solidFill>
                  <a:srgbClr val="33495D"/>
                </a:solidFill>
                <a:latin typeface="Calibri"/>
                <a:cs typeface="Calibri"/>
              </a:rPr>
              <a:t>c</a:t>
            </a:r>
            <a:r>
              <a:rPr dirty="0" sz="1700" spc="55" b="1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24" y="879718"/>
            <a:ext cx="83058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共考虑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7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种指标</a:t>
            </a:r>
            <a:endParaRPr sz="950">
              <a:latin typeface="微软雅黑"/>
              <a:cs typeface="微软雅黑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570" y="1285039"/>
            <a:ext cx="3590015" cy="18635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6424" y="3290663"/>
            <a:ext cx="2503170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时间间隔的选取：（按照调用次数加权平均）</a:t>
            </a:r>
            <a:endParaRPr sz="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095" y="411515"/>
            <a:ext cx="5449755" cy="3025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424" y="338923"/>
            <a:ext cx="830580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5</a:t>
            </a:r>
            <a:r>
              <a:rPr dirty="0" spc="-45"/>
              <a:t> </a:t>
            </a:r>
            <a:r>
              <a:rPr dirty="0" spc="5">
                <a:latin typeface="微软雅黑"/>
                <a:cs typeface="微软雅黑"/>
              </a:rPr>
              <a:t>行为图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6424" y="837788"/>
            <a:ext cx="5666105" cy="597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1600"/>
              </a:lnSpc>
              <a:spcBef>
                <a:spcPts val="95"/>
              </a:spcBef>
            </a:pPr>
            <a:r>
              <a:rPr dirty="0" sz="950" spc="80">
                <a:solidFill>
                  <a:srgbClr val="33495D"/>
                </a:solidFill>
                <a:latin typeface="Calibri"/>
                <a:cs typeface="Calibri"/>
              </a:rPr>
              <a:t>S</a:t>
            </a:r>
            <a:r>
              <a:rPr dirty="0" sz="950" spc="35">
                <a:solidFill>
                  <a:srgbClr val="33495D"/>
                </a:solidFill>
                <a:latin typeface="Calibri"/>
                <a:cs typeface="Calibri"/>
              </a:rPr>
              <a:t>R</a:t>
            </a:r>
            <a:r>
              <a:rPr dirty="0" sz="950" spc="5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（站点可靠性工程师）往往不会分析整个</a:t>
            </a:r>
            <a:r>
              <a:rPr dirty="0" sz="950" spc="-8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50">
                <a:solidFill>
                  <a:srgbClr val="33495D"/>
                </a:solidFill>
                <a:latin typeface="Calibri"/>
                <a:cs typeface="Calibri"/>
              </a:rPr>
              <a:t>E</a:t>
            </a:r>
            <a:r>
              <a:rPr dirty="0" sz="950" spc="55">
                <a:solidFill>
                  <a:srgbClr val="33495D"/>
                </a:solidFill>
                <a:latin typeface="Calibri"/>
                <a:cs typeface="Calibri"/>
              </a:rPr>
              <a:t>B</a:t>
            </a: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应用的拓扑结构，首先是根据异常类型，靠经验排障。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他们观察性能指标，选择最可疑的服务。工程师直觉，经验包含两方面：历史诊断经验和各个服务的特 点。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065" y="2274185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7"/>
                </a:moveTo>
                <a:lnTo>
                  <a:pt x="16531" y="38117"/>
                </a:lnTo>
                <a:lnTo>
                  <a:pt x="14100" y="37633"/>
                </a:lnTo>
                <a:lnTo>
                  <a:pt x="0" y="21583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3"/>
                </a:lnTo>
                <a:lnTo>
                  <a:pt x="21586" y="38117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02065" y="2464773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5"/>
                </a:moveTo>
                <a:lnTo>
                  <a:pt x="16531" y="38115"/>
                </a:lnTo>
                <a:lnTo>
                  <a:pt x="14100" y="37631"/>
                </a:lnTo>
                <a:lnTo>
                  <a:pt x="0" y="21583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3"/>
                </a:lnTo>
                <a:lnTo>
                  <a:pt x="21586" y="38115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5545" y="2426520"/>
            <a:ext cx="177398" cy="11448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11194" y="2417127"/>
            <a:ext cx="241300" cy="133985"/>
            <a:chOff x="3011194" y="2417127"/>
            <a:chExt cx="241300" cy="13398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1194" y="2417127"/>
              <a:ext cx="114464" cy="1334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5649" y="2417127"/>
              <a:ext cx="96688" cy="13341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7322" y="2426662"/>
            <a:ext cx="549929" cy="13340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102065" y="2655362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7"/>
                </a:moveTo>
                <a:lnTo>
                  <a:pt x="16531" y="38117"/>
                </a:lnTo>
                <a:lnTo>
                  <a:pt x="14100" y="37633"/>
                </a:lnTo>
                <a:lnTo>
                  <a:pt x="0" y="21583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3"/>
                </a:lnTo>
                <a:lnTo>
                  <a:pt x="21586" y="38117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02065" y="2845951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1586" y="38112"/>
                </a:moveTo>
                <a:lnTo>
                  <a:pt x="16531" y="38112"/>
                </a:lnTo>
                <a:lnTo>
                  <a:pt x="14100" y="37626"/>
                </a:lnTo>
                <a:lnTo>
                  <a:pt x="0" y="21583"/>
                </a:lnTo>
                <a:lnTo>
                  <a:pt x="0" y="16529"/>
                </a:lnTo>
                <a:lnTo>
                  <a:pt x="16531" y="0"/>
                </a:lnTo>
                <a:lnTo>
                  <a:pt x="21586" y="0"/>
                </a:lnTo>
                <a:lnTo>
                  <a:pt x="38117" y="19058"/>
                </a:lnTo>
                <a:lnTo>
                  <a:pt x="38117" y="21583"/>
                </a:lnTo>
                <a:lnTo>
                  <a:pt x="21586" y="38112"/>
                </a:lnTo>
                <a:close/>
              </a:path>
            </a:pathLst>
          </a:custGeom>
          <a:solidFill>
            <a:srgbClr val="3349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46424" y="1865060"/>
            <a:ext cx="3846829" cy="1075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15" b="1">
                <a:solidFill>
                  <a:srgbClr val="33495D"/>
                </a:solidFill>
                <a:latin typeface="Calibri"/>
                <a:cs typeface="Calibri"/>
              </a:rPr>
              <a:t>5</a:t>
            </a:r>
            <a:r>
              <a:rPr dirty="0" sz="1150" spc="10" b="1">
                <a:solidFill>
                  <a:srgbClr val="33495D"/>
                </a:solidFill>
                <a:latin typeface="Calibri"/>
                <a:cs typeface="Calibri"/>
              </a:rPr>
              <a:t>.</a:t>
            </a:r>
            <a:r>
              <a:rPr dirty="0" sz="1150" spc="15" b="1">
                <a:solidFill>
                  <a:srgbClr val="33495D"/>
                </a:solidFill>
                <a:latin typeface="Calibri"/>
                <a:cs typeface="Calibri"/>
              </a:rPr>
              <a:t>1</a:t>
            </a:r>
            <a:r>
              <a:rPr dirty="0" sz="1150" spc="20" b="1">
                <a:solidFill>
                  <a:srgbClr val="33495D"/>
                </a:solidFill>
                <a:latin typeface="微软雅黑"/>
                <a:cs typeface="微软雅黑"/>
              </a:rPr>
              <a:t>行为图构建</a:t>
            </a:r>
            <a:endParaRPr sz="1150"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122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全连接图，边的权重全为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  <a:p>
            <a:pPr marL="298450" marR="5080">
              <a:lnSpc>
                <a:spcPct val="131600"/>
              </a:lnSpc>
              <a:tabLst>
                <a:tab pos="1408430" algn="l"/>
                <a:tab pos="2346960" algn="l"/>
              </a:tabLst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对于每一个指标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	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，检查两点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	</a:t>
            </a:r>
            <a:r>
              <a:rPr dirty="0" sz="950" spc="20">
                <a:solidFill>
                  <a:srgbClr val="33495D"/>
                </a:solidFill>
                <a:latin typeface="微软雅黑"/>
                <a:cs typeface="微软雅黑"/>
              </a:rPr>
              <a:t>间的条件独立性，若独立， 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检查每个边，若任意指标</a:t>
            </a:r>
            <a:r>
              <a:rPr dirty="0" sz="950" spc="50">
                <a:solidFill>
                  <a:srgbClr val="33495D"/>
                </a:solidFill>
                <a:latin typeface="Calibri"/>
                <a:cs typeface="Calibri"/>
              </a:rPr>
              <a:t>k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的对应的</a:t>
            </a:r>
            <a:r>
              <a:rPr dirty="0" sz="950" spc="-80">
                <a:solidFill>
                  <a:srgbClr val="33495D"/>
                </a:solidFill>
                <a:latin typeface="Calibri"/>
                <a:cs typeface="Calibri"/>
              </a:rPr>
              <a:t>W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均为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0</a:t>
            </a:r>
            <a:r>
              <a:rPr dirty="0" sz="950" spc="10">
                <a:solidFill>
                  <a:srgbClr val="33495D"/>
                </a:solidFill>
                <a:latin typeface="微软雅黑"/>
                <a:cs typeface="微软雅黑"/>
              </a:rPr>
              <a:t>，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移除边</a:t>
            </a:r>
            <a:endParaRPr sz="950">
              <a:latin typeface="微软雅黑"/>
              <a:cs typeface="微软雅黑"/>
            </a:endParaRPr>
          </a:p>
          <a:p>
            <a:pPr marL="298450">
              <a:lnSpc>
                <a:spcPct val="100000"/>
              </a:lnSpc>
              <a:spcBef>
                <a:spcPts val="36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把无向图定向为行为图</a:t>
            </a:r>
            <a:endParaRPr sz="9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6424" y="3347839"/>
            <a:ext cx="1390015" cy="460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5">
                <a:solidFill>
                  <a:srgbClr val="33495D"/>
                </a:solidFill>
                <a:latin typeface="Cambria Math"/>
                <a:cs typeface="Cambria Math"/>
              </a:rPr>
              <a:t>𝑆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(</a:t>
            </a:r>
            <a:r>
              <a:rPr dirty="0" sz="950" spc="5">
                <a:solidFill>
                  <a:srgbClr val="33495D"/>
                </a:solidFill>
                <a:latin typeface="Cambria Math"/>
                <a:cs typeface="Cambria Math"/>
              </a:rPr>
              <a:t>𝑣𝑖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,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33495D"/>
                </a:solidFill>
                <a:latin typeface="Cambria Math"/>
                <a:cs typeface="Cambria Math"/>
              </a:rPr>
              <a:t>𝑣𝑗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,</a:t>
            </a:r>
            <a:r>
              <a:rPr dirty="0" sz="950" spc="5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33495D"/>
                </a:solidFill>
                <a:latin typeface="Cambria Math"/>
                <a:cs typeface="Cambria Math"/>
              </a:rPr>
              <a:t>𝑘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)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表示条件集</a:t>
            </a:r>
            <a:endParaRPr sz="95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第四步</a:t>
            </a:r>
            <a:r>
              <a:rPr dirty="0" sz="950" spc="-10">
                <a:solidFill>
                  <a:srgbClr val="33495D"/>
                </a:solidFill>
                <a:latin typeface="微软雅黑"/>
                <a:cs typeface="微软雅黑"/>
              </a:rPr>
              <a:t>：</a:t>
            </a:r>
            <a:r>
              <a:rPr dirty="0" sz="950" spc="-10">
                <a:solidFill>
                  <a:srgbClr val="33495D"/>
                </a:solidFill>
                <a:latin typeface="Calibri"/>
                <a:cs typeface="Calibri"/>
              </a:rPr>
              <a:t>V</a:t>
            </a:r>
            <a:r>
              <a:rPr dirty="0" sz="950" spc="25">
                <a:solidFill>
                  <a:srgbClr val="33495D"/>
                </a:solidFill>
                <a:latin typeface="微软雅黑"/>
                <a:cs typeface="微软雅黑"/>
              </a:rPr>
              <a:t>型结构定向</a:t>
            </a:r>
            <a:r>
              <a:rPr dirty="0" sz="950" spc="-70">
                <a:solidFill>
                  <a:srgbClr val="33495D"/>
                </a:solidFill>
                <a:latin typeface="微软雅黑"/>
                <a:cs typeface="微软雅黑"/>
              </a:rPr>
              <a:t> </a:t>
            </a:r>
            <a:r>
              <a:rPr dirty="0" sz="950" spc="20">
                <a:solidFill>
                  <a:srgbClr val="33495D"/>
                </a:solidFill>
                <a:latin typeface="Calibri"/>
                <a:cs typeface="Calibri"/>
              </a:rPr>
              <a:t>i</a:t>
            </a:r>
            <a:r>
              <a:rPr dirty="0" sz="950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10">
                <a:solidFill>
                  <a:srgbClr val="33495D"/>
                </a:solidFill>
                <a:latin typeface="Calibri"/>
                <a:cs typeface="Calibri"/>
              </a:rPr>
              <a:t>j</a:t>
            </a:r>
            <a:r>
              <a:rPr dirty="0" sz="950" spc="-5">
                <a:solidFill>
                  <a:srgbClr val="33495D"/>
                </a:solidFill>
                <a:latin typeface="Calibri"/>
                <a:cs typeface="Calibri"/>
              </a:rPr>
              <a:t> </a:t>
            </a:r>
            <a:r>
              <a:rPr dirty="0" sz="950" spc="30">
                <a:solidFill>
                  <a:srgbClr val="33495D"/>
                </a:solidFill>
                <a:latin typeface="Calibri"/>
                <a:cs typeface="Calibri"/>
              </a:rPr>
              <a:t>l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2023-01-27T11:56:47Z</dcterms:created>
  <dcterms:modified xsi:type="dcterms:W3CDTF">2023-01-27T11:56:47Z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Creator">
    <vt:lpwstr>Typora</vt:lpwstr>
  </property>
  <property fmtid="{D5CDD505-2E9C-101B-9397-08002B2CF9AE}" pid="4" name="LastSaved">
    <vt:filetime>2023-01-27T00:00:00Z</vt:filetime>
  </property>
</Properties>
</file>