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1" r:id="rId30"/>
    <p:sldId id="292" r:id="rId31"/>
    <p:sldId id="293" r:id="rId32"/>
  </p:sldIdLst>
  <p:sldSz cx="7556500" cy="4260850"/>
  <p:notesSz cx="7556500" cy="4260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淇" initials="子淇" lastIdx="1" clrIdx="0">
    <p:extLst>
      <p:ext uri="{19B8F6BF-5375-455C-9EA6-DF929625EA0E}">
        <p15:presenceInfo xmlns:p15="http://schemas.microsoft.com/office/powerpoint/2012/main" userId="d55161a511ab8f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280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1320863"/>
            <a:ext cx="6423025" cy="8947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2386076"/>
            <a:ext cx="5289550" cy="1065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9124" y="730422"/>
            <a:ext cx="5651500" cy="9525"/>
          </a:xfrm>
          <a:custGeom>
            <a:avLst/>
            <a:gdLst/>
            <a:ahLst/>
            <a:cxnLst/>
            <a:rect l="l" t="t" r="r" b="b"/>
            <a:pathLst>
              <a:path w="5651500" h="9525">
                <a:moveTo>
                  <a:pt x="5650950" y="9529"/>
                </a:moveTo>
                <a:lnTo>
                  <a:pt x="0" y="9529"/>
                </a:lnTo>
                <a:lnTo>
                  <a:pt x="0" y="0"/>
                </a:lnTo>
                <a:lnTo>
                  <a:pt x="5650950" y="0"/>
                </a:lnTo>
                <a:lnTo>
                  <a:pt x="5650950" y="952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33495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33495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33495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979995"/>
            <a:ext cx="3287077" cy="281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979995"/>
            <a:ext cx="3287077" cy="281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33495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6424" y="657873"/>
            <a:ext cx="5663651" cy="108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rgbClr val="33495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5747" y="879718"/>
            <a:ext cx="5585004" cy="264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33495D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3962590"/>
            <a:ext cx="2418080" cy="213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3962590"/>
            <a:ext cx="1737995" cy="213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3962590"/>
            <a:ext cx="1737995" cy="213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13353543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computer.org/debull/A18sept/p64.pdf" TargetMode="External"/><Relationship Id="rId2" Type="http://schemas.openxmlformats.org/officeDocument/2006/relationships/hyperlink" Target="http://cidrdb.org/cidr2019/papers/p143-idreos-cidr1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acm.org/doi/pdf/10.1145/3183713.3199671" TargetMode="External"/><Relationship Id="rId4" Type="http://schemas.openxmlformats.org/officeDocument/2006/relationships/hyperlink" Target="http://sites.computer.org/debull/A19june/p47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zhuanlan.zhihu.com/p/41591882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ivanzz1001.github.io/records/post/data-structure/2018/11/18/ds-radix-tree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pc="50" dirty="0"/>
              <a:t>The</a:t>
            </a:r>
            <a:r>
              <a:rPr spc="-65" dirty="0"/>
              <a:t> </a:t>
            </a:r>
            <a:r>
              <a:rPr spc="5" dirty="0"/>
              <a:t>next</a:t>
            </a:r>
            <a:r>
              <a:rPr spc="-60" dirty="0"/>
              <a:t> </a:t>
            </a:r>
            <a:r>
              <a:rPr spc="10" dirty="0"/>
              <a:t>50</a:t>
            </a:r>
            <a:r>
              <a:rPr spc="-65" dirty="0"/>
              <a:t> </a:t>
            </a:r>
            <a:r>
              <a:rPr spc="-10" dirty="0"/>
              <a:t>Years</a:t>
            </a:r>
            <a:r>
              <a:rPr spc="-60" dirty="0"/>
              <a:t> </a:t>
            </a:r>
            <a:r>
              <a:rPr spc="40" dirty="0"/>
              <a:t>in</a:t>
            </a:r>
            <a:r>
              <a:rPr spc="-65" dirty="0"/>
              <a:t> </a:t>
            </a:r>
            <a:r>
              <a:rPr spc="20" dirty="0"/>
              <a:t>Database</a:t>
            </a:r>
            <a:r>
              <a:rPr spc="-60" dirty="0"/>
              <a:t> </a:t>
            </a:r>
            <a:r>
              <a:rPr spc="40" dirty="0"/>
              <a:t>Indexing</a:t>
            </a:r>
            <a:r>
              <a:rPr spc="-65" dirty="0"/>
              <a:t> </a:t>
            </a:r>
            <a:r>
              <a:rPr spc="25" dirty="0"/>
              <a:t>or:</a:t>
            </a:r>
            <a:r>
              <a:rPr spc="-60" dirty="0"/>
              <a:t> </a:t>
            </a:r>
            <a:r>
              <a:rPr spc="50" dirty="0"/>
              <a:t>The </a:t>
            </a:r>
            <a:r>
              <a:rPr spc="-475" dirty="0"/>
              <a:t> </a:t>
            </a:r>
            <a:r>
              <a:rPr spc="50" dirty="0"/>
              <a:t>Case </a:t>
            </a:r>
            <a:r>
              <a:rPr spc="10" dirty="0"/>
              <a:t>for </a:t>
            </a:r>
            <a:r>
              <a:rPr spc="25" dirty="0"/>
              <a:t>Automatically </a:t>
            </a:r>
            <a:r>
              <a:rPr spc="5" dirty="0"/>
              <a:t>Generated </a:t>
            </a:r>
            <a:r>
              <a:rPr spc="30" dirty="0"/>
              <a:t>Index </a:t>
            </a:r>
            <a:r>
              <a:rPr spc="35" dirty="0"/>
              <a:t> </a:t>
            </a:r>
            <a:r>
              <a:rPr spc="40" dirty="0"/>
              <a:t>Structures</a:t>
            </a:r>
            <a:r>
              <a:rPr lang="en-US" altLang="zh-CN" spc="40" dirty="0"/>
              <a:t>(VLDB'21)</a:t>
            </a:r>
            <a:endParaRPr spc="4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547653-570C-389C-C301-8AC5F3EA454B}"/>
              </a:ext>
            </a:extLst>
          </p:cNvPr>
          <p:cNvSpPr txBox="1"/>
          <p:nvPr/>
        </p:nvSpPr>
        <p:spPr>
          <a:xfrm>
            <a:off x="882650" y="2054225"/>
            <a:ext cx="5679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spc="10" dirty="0">
                <a:solidFill>
                  <a:srgbClr val="33495D"/>
                </a:solidFill>
                <a:latin typeface="Calibri"/>
                <a:ea typeface="+mj-ea"/>
                <a:cs typeface="Calibri"/>
              </a:rPr>
              <a:t>Jens Dittrich</a:t>
            </a:r>
            <a:r>
              <a:rPr lang="en-US" altLang="zh-CN" sz="1200" spc="10" dirty="0">
                <a:solidFill>
                  <a:srgbClr val="33495D"/>
                </a:solidFill>
                <a:latin typeface="Calibri"/>
                <a:ea typeface="+mj-ea"/>
                <a:cs typeface="Calibri"/>
              </a:rPr>
              <a:t>, Joris Nix, Christian Schön   </a:t>
            </a:r>
          </a:p>
          <a:p>
            <a:r>
              <a:rPr lang="en-US" altLang="zh-CN" sz="1200" spc="10" dirty="0">
                <a:solidFill>
                  <a:srgbClr val="33495D"/>
                </a:solidFill>
                <a:latin typeface="Calibri"/>
                <a:ea typeface="+mj-ea"/>
                <a:cs typeface="Calibri"/>
              </a:rPr>
              <a:t>Saarland University </a:t>
            </a:r>
          </a:p>
          <a:p>
            <a:r>
              <a:rPr lang="en-US" altLang="zh-CN" sz="1200" spc="10" dirty="0">
                <a:solidFill>
                  <a:srgbClr val="33495D"/>
                </a:solidFill>
                <a:latin typeface="Calibri"/>
                <a:ea typeface="+mj-ea"/>
                <a:cs typeface="Calibri"/>
              </a:rPr>
              <a:t>Proceedings of the VLDB Endowment, Volume 15, No. 3, November 2021</a:t>
            </a:r>
            <a:endParaRPr lang="zh-CN" altLang="en-US" sz="1200" spc="10" dirty="0">
              <a:solidFill>
                <a:srgbClr val="33495D"/>
              </a:solidFill>
              <a:latin typeface="Calibri"/>
              <a:ea typeface="+mj-ea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63223"/>
            <a:ext cx="71945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15" dirty="0">
                <a:latin typeface="微软雅黑"/>
                <a:cs typeface="微软雅黑"/>
              </a:rPr>
              <a:t>搜索算法</a:t>
            </a:r>
            <a:endParaRPr sz="135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424" y="708189"/>
            <a:ext cx="5654040" cy="287065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定义了搜索算法，它是用来搜索</a:t>
            </a:r>
            <a:r>
              <a:rPr sz="950" spc="25" dirty="0" err="1">
                <a:solidFill>
                  <a:srgbClr val="33495D"/>
                </a:solidFill>
                <a:latin typeface="Calibri"/>
                <a:cs typeface="Calibri"/>
              </a:rPr>
              <a:t>RI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或者</a:t>
            </a:r>
            <a:r>
              <a:rPr sz="950" spc="25" dirty="0" err="1">
                <a:solidFill>
                  <a:srgbClr val="33495D"/>
                </a:solidFill>
                <a:latin typeface="Calibri"/>
                <a:cs typeface="Calibri"/>
              </a:rPr>
              <a:t>DT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中的</a:t>
            </a:r>
            <a:r>
              <a:rPr sz="950" spc="-5" dirty="0" err="1">
                <a:solidFill>
                  <a:srgbClr val="33495D"/>
                </a:solidFill>
                <a:latin typeface="Calibri"/>
                <a:cs typeface="Calibri"/>
              </a:rPr>
              <a:t>K-V</a:t>
            </a:r>
            <a:r>
              <a:rPr sz="950" spc="-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pair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的；一旦找到了符合条件的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key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就立刻停止；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buAutoNum type="arabicPeriod"/>
              <a:tabLst>
                <a:tab pos="360680" algn="l"/>
              </a:tabLst>
            </a:pP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scan</a:t>
            </a:r>
            <a:endParaRPr sz="950" dirty="0">
              <a:latin typeface="Calibri"/>
              <a:cs typeface="Calibri"/>
            </a:endParaRPr>
          </a:p>
          <a:p>
            <a:pPr marL="360045" indent="-17653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60680" algn="l"/>
              </a:tabLst>
            </a:pPr>
            <a:r>
              <a:rPr sz="950" spc="45" dirty="0" err="1">
                <a:solidFill>
                  <a:srgbClr val="33495D"/>
                </a:solidFill>
                <a:latin typeface="Calibri"/>
                <a:cs typeface="Calibri"/>
              </a:rPr>
              <a:t>binS</a:t>
            </a:r>
            <a:r>
              <a:rPr sz="950" spc="4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29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lang="en-US" sz="950" spc="229" dirty="0">
                <a:solidFill>
                  <a:srgbClr val="33495D"/>
                </a:solidFill>
                <a:latin typeface="Calibri"/>
                <a:cs typeface="Calibri"/>
              </a:rPr>
              <a:t>   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60680" algn="l"/>
                <a:tab pos="709295" algn="l"/>
              </a:tabLst>
            </a:pPr>
            <a:r>
              <a:rPr sz="950" spc="35" dirty="0" err="1">
                <a:solidFill>
                  <a:srgbClr val="33495D"/>
                </a:solidFill>
                <a:latin typeface="Calibri"/>
                <a:cs typeface="Calibri"/>
              </a:rPr>
              <a:t>int</a:t>
            </a:r>
            <a:r>
              <a:rPr lang="en-US" sz="950" spc="35" dirty="0" err="1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lang="zh-CN" altLang="en-US" sz="950" spc="35" dirty="0">
                <a:solidFill>
                  <a:srgbClr val="33495D"/>
                </a:solidFill>
                <a:latin typeface="Calibri"/>
                <a:cs typeface="Calibri"/>
              </a:rPr>
              <a:t>       </a:t>
            </a:r>
            <a:r>
              <a:rPr sz="950" spc="25" dirty="0" err="1">
                <a:latin typeface="微软雅黑"/>
                <a:cs typeface="微软雅黑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插值查找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60680" algn="l"/>
              </a:tabLst>
            </a:pPr>
            <a:r>
              <a:rPr sz="950" spc="35" dirty="0" err="1">
                <a:solidFill>
                  <a:srgbClr val="33495D"/>
                </a:solidFill>
                <a:latin typeface="Calibri"/>
                <a:cs typeface="Calibri"/>
              </a:rPr>
              <a:t>expS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6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lang="en-US" sz="950" spc="60" dirty="0">
                <a:solidFill>
                  <a:srgbClr val="33495D"/>
                </a:solidFill>
                <a:latin typeface="Calibri"/>
                <a:cs typeface="Calibri"/>
              </a:rPr>
              <a:t>    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指数查找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60680" algn="l"/>
              </a:tabLst>
            </a:pP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hashS</a:t>
            </a:r>
            <a:endParaRPr sz="950" dirty="0">
              <a:latin typeface="Calibri"/>
              <a:cs typeface="Calibri"/>
            </a:endParaRPr>
          </a:p>
          <a:p>
            <a:pPr marL="360045" indent="-176530">
              <a:lnSpc>
                <a:spcPct val="100000"/>
              </a:lnSpc>
              <a:spcBef>
                <a:spcPts val="365"/>
              </a:spcBef>
              <a:buAutoNum type="arabicPeriod"/>
              <a:tabLst>
                <a:tab pos="360680" algn="l"/>
              </a:tabLst>
            </a:pPr>
            <a:r>
              <a:rPr sz="950" spc="30" dirty="0" err="1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sz="950" spc="20" dirty="0" err="1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sz="950" spc="30" dirty="0" err="1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-5" dirty="0" err="1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dirty="0" err="1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40" dirty="0" err="1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sz="950" spc="80" dirty="0" err="1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950" spc="-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lang="en-US" sz="950" spc="-20" dirty="0">
                <a:solidFill>
                  <a:srgbClr val="33495D"/>
                </a:solidFill>
                <a:latin typeface="Calibri"/>
                <a:cs typeface="Calibri"/>
              </a:rPr>
              <a:t>     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线性递归查找预测位置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360680" algn="l"/>
              </a:tabLst>
            </a:pPr>
            <a:r>
              <a:rPr sz="950" spc="35" dirty="0" err="1">
                <a:solidFill>
                  <a:srgbClr val="33495D"/>
                </a:solidFill>
                <a:latin typeface="Calibri"/>
                <a:cs typeface="Calibri"/>
              </a:rPr>
              <a:t>hybridS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6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lang="en-US" sz="950" spc="6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任何合适的算法，例如上述内容的组合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350" b="1" spc="15" dirty="0">
                <a:solidFill>
                  <a:srgbClr val="33495D"/>
                </a:solidFill>
                <a:latin typeface="微软雅黑"/>
                <a:cs typeface="微软雅黑"/>
              </a:rPr>
              <a:t>数据布局</a:t>
            </a:r>
            <a:endParaRPr sz="13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选定数据布局</a:t>
            </a:r>
            <a:r>
              <a:rPr sz="950" spc="5" dirty="0" err="1">
                <a:solidFill>
                  <a:srgbClr val="33495D"/>
                </a:solidFill>
                <a:latin typeface="Calibri"/>
                <a:cs typeface="Calibri"/>
              </a:rPr>
              <a:t>,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来组织</a:t>
            </a:r>
            <a:r>
              <a:rPr sz="950" spc="35" dirty="0" err="1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15" dirty="0" err="1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lang="zh-CN" altLang="en-US" sz="950" spc="1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或</a:t>
            </a:r>
            <a:r>
              <a:rPr sz="950" spc="-10" dirty="0" err="1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55" dirty="0" err="1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的数据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buAutoNum type="arabicPeriod"/>
              <a:tabLst>
                <a:tab pos="360680" algn="l"/>
              </a:tabLst>
            </a:pP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col</a:t>
            </a:r>
            <a:r>
              <a:rPr sz="950" spc="-4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vs</a:t>
            </a:r>
            <a:r>
              <a:rPr sz="950" spc="-3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row</a:t>
            </a:r>
            <a:r>
              <a:rPr sz="950" spc="10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k-v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对采用行或列布局。</a:t>
            </a:r>
            <a:endParaRPr sz="950" dirty="0">
              <a:latin typeface="微软雅黑"/>
              <a:cs typeface="微软雅黑"/>
            </a:endParaRPr>
          </a:p>
          <a:p>
            <a:pPr marL="360045" marR="5080" indent="-176530">
              <a:lnSpc>
                <a:spcPct val="131600"/>
              </a:lnSpc>
              <a:buAutoNum type="arabicPeriod"/>
              <a:tabLst>
                <a:tab pos="360680" algn="l"/>
              </a:tabLst>
            </a:pPr>
            <a:r>
              <a:rPr sz="950" spc="-10" dirty="0">
                <a:solidFill>
                  <a:srgbClr val="33495D"/>
                </a:solidFill>
                <a:latin typeface="Calibri"/>
                <a:cs typeface="Calibri"/>
              </a:rPr>
              <a:t>f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un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c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：用函数确定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，（</a:t>
            </a:r>
            <a:r>
              <a:rPr sz="950" spc="-1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55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）</a:t>
            </a:r>
            <a:r>
              <a:rPr sz="950" spc="-30" dirty="0">
                <a:solidFill>
                  <a:srgbClr val="33495D"/>
                </a:solidFill>
                <a:latin typeface="Calibri"/>
                <a:cs typeface="Calibri"/>
              </a:rPr>
              <a:t>//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这里假定</a:t>
            </a:r>
            <a:r>
              <a:rPr sz="950" spc="-1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55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是一个实际存在的集合，但是实际上也可能被建模成映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射</a:t>
            </a:r>
            <a:endParaRPr sz="9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954" y="323209"/>
            <a:ext cx="2372995" cy="5975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88595" indent="-176530">
              <a:lnSpc>
                <a:spcPct val="100000"/>
              </a:lnSpc>
              <a:spcBef>
                <a:spcPts val="455"/>
              </a:spcBef>
              <a:buAutoNum type="arabicPeriod" startAt="3"/>
              <a:tabLst>
                <a:tab pos="189230" algn="l"/>
              </a:tabLst>
            </a:pPr>
            <a:r>
              <a:rPr sz="950" spc="20" dirty="0">
                <a:solidFill>
                  <a:srgbClr val="34485E"/>
                </a:solidFill>
                <a:latin typeface="Calibri"/>
                <a:cs typeface="Calibri"/>
              </a:rPr>
              <a:t>unsorted</a:t>
            </a:r>
            <a:r>
              <a:rPr sz="950" spc="-35" dirty="0">
                <a:solidFill>
                  <a:srgbClr val="34485E"/>
                </a:solidFill>
                <a:latin typeface="Calibri"/>
                <a:cs typeface="Calibri"/>
              </a:rPr>
              <a:t> </a:t>
            </a:r>
            <a:r>
              <a:rPr sz="950" spc="30" dirty="0">
                <a:solidFill>
                  <a:srgbClr val="34485E"/>
                </a:solidFill>
                <a:latin typeface="Calibri"/>
                <a:cs typeface="Calibri"/>
              </a:rPr>
              <a:t>vs</a:t>
            </a:r>
            <a:r>
              <a:rPr sz="950" spc="-35" dirty="0">
                <a:solidFill>
                  <a:srgbClr val="34485E"/>
                </a:solidFill>
                <a:latin typeface="Calibri"/>
                <a:cs typeface="Calibri"/>
              </a:rPr>
              <a:t> </a:t>
            </a:r>
            <a:r>
              <a:rPr sz="950" spc="20" dirty="0">
                <a:solidFill>
                  <a:srgbClr val="34485E"/>
                </a:solidFill>
                <a:latin typeface="Calibri"/>
                <a:cs typeface="Calibri"/>
              </a:rPr>
              <a:t>sorted</a:t>
            </a:r>
            <a:r>
              <a:rPr sz="950" spc="20" dirty="0">
                <a:solidFill>
                  <a:srgbClr val="34485E"/>
                </a:solidFill>
                <a:latin typeface="微软雅黑"/>
                <a:cs typeface="微软雅黑"/>
              </a:rPr>
              <a:t>：</a:t>
            </a:r>
            <a:r>
              <a:rPr sz="950" spc="25" dirty="0">
                <a:solidFill>
                  <a:srgbClr val="34485E"/>
                </a:solidFill>
                <a:latin typeface="微软雅黑"/>
                <a:cs typeface="微软雅黑"/>
              </a:rPr>
              <a:t>可选是否按</a:t>
            </a:r>
            <a:r>
              <a:rPr sz="950" spc="20" dirty="0">
                <a:solidFill>
                  <a:srgbClr val="34485E"/>
                </a:solidFill>
                <a:latin typeface="Calibri"/>
                <a:cs typeface="Calibri"/>
              </a:rPr>
              <a:t>key</a:t>
            </a:r>
            <a:r>
              <a:rPr sz="950" spc="25" dirty="0">
                <a:solidFill>
                  <a:srgbClr val="34485E"/>
                </a:solidFill>
                <a:latin typeface="微软雅黑"/>
                <a:cs typeface="微软雅黑"/>
              </a:rPr>
              <a:t>排序</a:t>
            </a:r>
            <a:endParaRPr sz="950">
              <a:latin typeface="微软雅黑"/>
              <a:cs typeface="微软雅黑"/>
            </a:endParaRPr>
          </a:p>
          <a:p>
            <a:pPr marL="188595" indent="-176530">
              <a:lnSpc>
                <a:spcPct val="100000"/>
              </a:lnSpc>
              <a:spcBef>
                <a:spcPts val="360"/>
              </a:spcBef>
              <a:buAutoNum type="arabicPeriod" startAt="3"/>
              <a:tabLst>
                <a:tab pos="189230" algn="l"/>
              </a:tabLst>
            </a:pPr>
            <a:r>
              <a:rPr sz="950" spc="30" dirty="0">
                <a:solidFill>
                  <a:srgbClr val="34485E"/>
                </a:solidFill>
                <a:latin typeface="Calibri"/>
                <a:cs typeface="Calibri"/>
              </a:rPr>
              <a:t>comp</a:t>
            </a:r>
            <a:r>
              <a:rPr sz="950" spc="30" dirty="0">
                <a:solidFill>
                  <a:srgbClr val="34485E"/>
                </a:solidFill>
                <a:latin typeface="微软雅黑"/>
                <a:cs typeface="微软雅黑"/>
              </a:rPr>
              <a:t>：</a:t>
            </a:r>
            <a:r>
              <a:rPr sz="950" spc="25" dirty="0">
                <a:solidFill>
                  <a:srgbClr val="34485E"/>
                </a:solidFill>
                <a:latin typeface="微软雅黑"/>
                <a:cs typeface="微软雅黑"/>
              </a:rPr>
              <a:t>压缩情况</a:t>
            </a:r>
            <a:endParaRPr sz="950">
              <a:latin typeface="微软雅黑"/>
              <a:cs typeface="微软雅黑"/>
            </a:endParaRPr>
          </a:p>
          <a:p>
            <a:pPr marL="188595" indent="-176530">
              <a:lnSpc>
                <a:spcPct val="100000"/>
              </a:lnSpc>
              <a:spcBef>
                <a:spcPts val="360"/>
              </a:spcBef>
              <a:buAutoNum type="arabicPeriod" startAt="3"/>
              <a:tabLst>
                <a:tab pos="189230" algn="l"/>
              </a:tabLst>
            </a:pPr>
            <a:r>
              <a:rPr sz="950" spc="30" dirty="0">
                <a:solidFill>
                  <a:srgbClr val="34485E"/>
                </a:solidFill>
                <a:latin typeface="Calibri"/>
                <a:cs typeface="Calibri"/>
              </a:rPr>
              <a:t>hybridDL</a:t>
            </a:r>
            <a:r>
              <a:rPr sz="950" spc="25" dirty="0">
                <a:solidFill>
                  <a:srgbClr val="34485E"/>
                </a:solidFill>
                <a:latin typeface="微软雅黑"/>
                <a:cs typeface="微软雅黑"/>
              </a:rPr>
              <a:t>：也可以是混合式的</a:t>
            </a:r>
            <a:r>
              <a:rPr sz="950" spc="40" dirty="0">
                <a:solidFill>
                  <a:srgbClr val="34485E"/>
                </a:solidFill>
                <a:latin typeface="Calibri"/>
                <a:cs typeface="Calibri"/>
              </a:rPr>
              <a:t>d</a:t>
            </a:r>
            <a:r>
              <a:rPr sz="950" spc="20" dirty="0">
                <a:solidFill>
                  <a:srgbClr val="34485E"/>
                </a:solidFill>
                <a:latin typeface="Calibri"/>
                <a:cs typeface="Calibri"/>
              </a:rPr>
              <a:t>a</a:t>
            </a:r>
            <a:r>
              <a:rPr sz="950" spc="-15" dirty="0">
                <a:solidFill>
                  <a:srgbClr val="34485E"/>
                </a:solidFill>
                <a:latin typeface="Calibri"/>
                <a:cs typeface="Calibri"/>
              </a:rPr>
              <a:t>t</a:t>
            </a:r>
            <a:r>
              <a:rPr sz="950" spc="35" dirty="0">
                <a:solidFill>
                  <a:srgbClr val="34485E"/>
                </a:solidFill>
                <a:latin typeface="Calibri"/>
                <a:cs typeface="Calibri"/>
              </a:rPr>
              <a:t>a</a:t>
            </a:r>
            <a:r>
              <a:rPr sz="950" spc="-20" dirty="0">
                <a:solidFill>
                  <a:srgbClr val="34485E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4485E"/>
                </a:solidFill>
                <a:latin typeface="Calibri"/>
                <a:cs typeface="Calibri"/>
              </a:rPr>
              <a:t>la</a:t>
            </a:r>
            <a:r>
              <a:rPr sz="950" spc="30" dirty="0">
                <a:solidFill>
                  <a:srgbClr val="34485E"/>
                </a:solidFill>
                <a:latin typeface="Calibri"/>
                <a:cs typeface="Calibri"/>
              </a:rPr>
              <a:t>y</a:t>
            </a:r>
            <a:r>
              <a:rPr sz="950" spc="20" dirty="0">
                <a:solidFill>
                  <a:srgbClr val="34485E"/>
                </a:solidFill>
                <a:latin typeface="Calibri"/>
                <a:cs typeface="Calibri"/>
              </a:rPr>
              <a:t>out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505" y="1526326"/>
            <a:ext cx="6730821" cy="16252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124" y="730418"/>
            <a:ext cx="5651500" cy="9525"/>
          </a:xfrm>
          <a:custGeom>
            <a:avLst/>
            <a:gdLst/>
            <a:ahLst/>
            <a:cxnLst/>
            <a:rect l="l" t="t" r="r" b="b"/>
            <a:pathLst>
              <a:path w="5651500" h="9525">
                <a:moveTo>
                  <a:pt x="5650950" y="9529"/>
                </a:moveTo>
                <a:lnTo>
                  <a:pt x="0" y="9529"/>
                </a:lnTo>
                <a:lnTo>
                  <a:pt x="0" y="0"/>
                </a:lnTo>
                <a:lnTo>
                  <a:pt x="5650950" y="0"/>
                </a:lnTo>
                <a:lnTo>
                  <a:pt x="5650950" y="952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6424" y="338923"/>
            <a:ext cx="132651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5" dirty="0">
                <a:solidFill>
                  <a:srgbClr val="33495D"/>
                </a:solidFill>
                <a:latin typeface="微软雅黑"/>
                <a:cs typeface="微软雅黑"/>
              </a:rPr>
              <a:t>遗传索引生成</a:t>
            </a:r>
            <a:endParaRPr sz="17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424" y="817583"/>
            <a:ext cx="1884045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b="1" spc="45" dirty="0">
                <a:solidFill>
                  <a:srgbClr val="33495D"/>
                </a:solidFill>
                <a:latin typeface="Calibri"/>
                <a:cs typeface="Calibri"/>
              </a:rPr>
              <a:t>Co</a:t>
            </a:r>
            <a:r>
              <a:rPr lang="en-US" sz="1350" b="1" spc="10" dirty="0">
                <a:solidFill>
                  <a:srgbClr val="33495D"/>
                </a:solidFill>
                <a:latin typeface="Calibri"/>
                <a:cs typeface="Calibri"/>
              </a:rPr>
              <a:t>re</a:t>
            </a:r>
            <a:r>
              <a:rPr lang="en-US" sz="1350" b="1" spc="-3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lang="en-US" sz="1350" b="1" spc="-60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lang="en-US" sz="1350" b="1" spc="35" dirty="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lang="en-US" sz="1350" b="1" spc="45" dirty="0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lang="en-US" sz="1350" b="1" spc="20" dirty="0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endParaRPr lang="en-US" sz="1350" dirty="0">
              <a:latin typeface="Calibri"/>
              <a:cs typeface="Calibri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7C9230-9367-18F3-1817-BDFDD8E6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75" y="1358129"/>
            <a:ext cx="4031574" cy="27581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DED571-5B60-8A36-BD4F-CD0F97807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75" y="1078898"/>
            <a:ext cx="3955375" cy="2926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2650" y="454025"/>
            <a:ext cx="89281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15" dirty="0">
                <a:latin typeface="微软雅黑"/>
                <a:cs typeface="微软雅黑"/>
              </a:rPr>
              <a:t>初始化种群</a:t>
            </a:r>
            <a:endParaRPr sz="135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1356" y="840277"/>
            <a:ext cx="240164" cy="1143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2650" y="798991"/>
            <a:ext cx="5576570" cy="23012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0495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首先，种群的初始大小	，它基本上决定了初始索引集的多样性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第二，要自行决定如何建立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80" dirty="0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的初始物理索引，有以下选项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1110"/>
              </a:spcBef>
              <a:buFont typeface="Calibri"/>
              <a:buAutoNum type="arabicPeriod"/>
              <a:tabLst>
                <a:tab pos="36068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从一个单一的不含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的物理节点开始变异，然后逐渐插入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。成本太高，舍弃。</a:t>
            </a:r>
            <a:endParaRPr sz="950" dirty="0">
              <a:latin typeface="微软雅黑"/>
              <a:cs typeface="微软雅黑"/>
            </a:endParaRPr>
          </a:p>
          <a:p>
            <a:pPr marL="360045" marR="145415" indent="-176530">
              <a:lnSpc>
                <a:spcPct val="131600"/>
              </a:lnSpc>
              <a:buFont typeface="Calibri"/>
              <a:buAutoNum type="arabicPeriod"/>
              <a:tabLst>
                <a:tab pos="36068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一个单一的包含所有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的物理节点。数据布局、搜索算法随机选定，或根据工作负载手工指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定。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360"/>
              </a:spcBef>
              <a:buFont typeface="Calibri"/>
              <a:buAutoNum type="arabicPeriod"/>
              <a:tabLst>
                <a:tab pos="360680" algn="l"/>
              </a:tabLst>
            </a:pP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自底向上地批量加载，对于所有节点，搜索算法和数据布局都是随机选取的。这样做返回结果在逻辑上类似于标准</a:t>
            </a:r>
            <a:r>
              <a:rPr sz="950" spc="55" dirty="0" err="1">
                <a:solidFill>
                  <a:srgbClr val="33495D"/>
                </a:solidFill>
                <a:latin typeface="Calibri"/>
                <a:cs typeface="Calibri"/>
              </a:rPr>
              <a:t>B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树，</a:t>
            </a:r>
            <a:r>
              <a:rPr sz="950" spc="25" dirty="0" err="1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但物理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实现有</a:t>
            </a:r>
            <a:r>
              <a:rPr sz="950" spc="25" dirty="0" err="1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差别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 dirty="0">
              <a:latin typeface="微软雅黑"/>
              <a:cs typeface="微软雅黑"/>
            </a:endParaRPr>
          </a:p>
          <a:p>
            <a:pPr marL="360045" marR="5080" indent="-176530">
              <a:lnSpc>
                <a:spcPct val="131600"/>
              </a:lnSpc>
              <a:buFont typeface="Calibri"/>
              <a:buAutoNum type="arabicPeriod" startAt="4"/>
              <a:tabLst>
                <a:tab pos="360680" algn="l"/>
              </a:tabLst>
            </a:pP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初始种群包含现有的非常领先的手工索引结构。</a:t>
            </a:r>
            <a:r>
              <a:rPr sz="950" spc="25" dirty="0" err="1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这样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做</a:t>
            </a:r>
            <a:r>
              <a:rPr sz="950" spc="25" dirty="0" err="1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可以检验我们的遗传算法是否仍能对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其</a:t>
            </a:r>
            <a:r>
              <a:rPr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进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 行优化。</a:t>
            </a: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从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1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~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4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的过程中，给定的初始条件越来越好，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假设移除</a:t>
            </a:r>
            <a:r>
              <a:rPr sz="950" dirty="0" err="1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sz="950" spc="50" dirty="0" err="1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15" dirty="0" err="1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50" dirty="0" err="1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的负载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则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它更像是作为一个提纯精炼器</a:t>
            </a: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（一个细化工具）。</a:t>
            </a:r>
            <a:endParaRPr sz="950" dirty="0">
              <a:latin typeface="微软雅黑"/>
              <a:cs typeface="微软雅黑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9071245-AF09-631E-FA79-76D388138D65}"/>
              </a:ext>
            </a:extLst>
          </p:cNvPr>
          <p:cNvSpPr txBox="1"/>
          <p:nvPr/>
        </p:nvSpPr>
        <p:spPr>
          <a:xfrm>
            <a:off x="858520" y="3155232"/>
            <a:ext cx="5600700" cy="37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9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已有结构越是有效，我们越希望只发生一些小突变。但实际上，即使给定一个具体的物理实现，（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因为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仍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有选择各个突变的自由度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），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结果仍有可能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出现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一些意想不到的转变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2650" y="454025"/>
            <a:ext cx="123952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15" dirty="0">
                <a:latin typeface="微软雅黑"/>
                <a:cs typeface="微软雅黑"/>
              </a:rPr>
              <a:t>突变和概率分布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650" y="798990"/>
            <a:ext cx="5476240" cy="850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介绍一组合适的突变集并示范如何在算法中应用。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</a:pPr>
            <a:r>
              <a:rPr sz="950" b="1" spc="15" dirty="0">
                <a:solidFill>
                  <a:srgbClr val="33495D"/>
                </a:solidFill>
                <a:latin typeface="Calibri"/>
                <a:cs typeface="Calibri"/>
              </a:rPr>
              <a:t>Mutation</a:t>
            </a:r>
            <a:r>
              <a:rPr sz="950" b="1" spc="15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突变是一个函数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Index-&gt;Index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输出修正后的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Index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 dirty="0">
              <a:latin typeface="微软雅黑"/>
              <a:cs typeface="微软雅黑"/>
            </a:endParaRPr>
          </a:p>
          <a:p>
            <a:pPr marL="12700" marR="5080">
              <a:lnSpc>
                <a:spcPct val="131600"/>
              </a:lnSpc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突变中，只保证查询结果的正确。（只考虑树状结构中的突变，这不是框架的限制，而是为了易于理 解）</a:t>
            </a:r>
            <a:endParaRPr sz="95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650" y="2056874"/>
            <a:ext cx="5214620" cy="1327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sz="950" b="1" spc="5" dirty="0">
                <a:solidFill>
                  <a:srgbClr val="33495D"/>
                </a:solidFill>
                <a:latin typeface="Calibri"/>
                <a:cs typeface="Calibri"/>
              </a:rPr>
              <a:t>Mutation</a:t>
            </a:r>
            <a:r>
              <a:rPr sz="950" b="1" spc="-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b="1" spc="25" dirty="0">
                <a:solidFill>
                  <a:srgbClr val="33495D"/>
                </a:solidFill>
                <a:latin typeface="Calibri"/>
                <a:cs typeface="Calibri"/>
              </a:rPr>
              <a:t>distribution</a:t>
            </a: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endParaRPr sz="950" dirty="0">
              <a:latin typeface="微软雅黑"/>
              <a:cs typeface="微软雅黑"/>
            </a:endParaRPr>
          </a:p>
          <a:p>
            <a:pPr marL="12700" marR="691515">
              <a:lnSpc>
                <a:spcPct val="197500"/>
              </a:lnSpc>
            </a:pPr>
            <a:r>
              <a:rPr sz="950" spc="-105" dirty="0">
                <a:solidFill>
                  <a:srgbClr val="33495D"/>
                </a:solidFill>
                <a:latin typeface="Calibri"/>
                <a:cs typeface="Calibri"/>
              </a:rPr>
              <a:t>M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：突变的概率分布，可以为不同的突变分配不同的概率，可以指定优先某种突变  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ND(π_min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m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）：确定突变的起始节点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PD</a:t>
            </a:r>
            <a:r>
              <a:rPr sz="950" spc="30" dirty="0">
                <a:solidFill>
                  <a:srgbClr val="33495D"/>
                </a:solidFill>
                <a:latin typeface="微软雅黑"/>
                <a:cs typeface="微软雅黑"/>
              </a:rPr>
              <a:t>（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m</a:t>
            </a:r>
            <a:r>
              <a:rPr sz="950" spc="3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30" dirty="0">
                <a:solidFill>
                  <a:srgbClr val="33495D"/>
                </a:solidFill>
                <a:latin typeface="微软雅黑"/>
                <a:cs typeface="微软雅黑"/>
              </a:rPr>
              <a:t>）：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怎样物理实现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某位置</a:t>
            </a:r>
            <a:r>
              <a:rPr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某</a:t>
            </a:r>
            <a:r>
              <a:rPr sz="950" spc="25" dirty="0" err="1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突变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（对于不匹配的数据布局和搜索算法，比如二分查找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+unsorted</a:t>
            </a:r>
            <a:r>
              <a:rPr sz="950" spc="-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data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在该分布中将概率设为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0</a:t>
            </a:r>
            <a:r>
              <a:rPr sz="950" spc="10" dirty="0">
                <a:solidFill>
                  <a:srgbClr val="33495D"/>
                </a:solidFill>
                <a:latin typeface="微软雅黑"/>
                <a:cs typeface="微软雅黑"/>
              </a:rPr>
              <a:t>）</a:t>
            </a:r>
            <a:endParaRPr sz="9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953" y="651015"/>
            <a:ext cx="4422497" cy="11727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 err="1">
                <a:solidFill>
                  <a:srgbClr val="33495D"/>
                </a:solidFill>
                <a:latin typeface="微软雅黑"/>
                <a:cs typeface="微软雅黑"/>
              </a:rPr>
              <a:t>一些基本的突变</a:t>
            </a:r>
            <a:r>
              <a:rPr sz="950" b="1" spc="100" dirty="0" err="1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目标是通过一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个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尽可能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小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的突变集，来产生各种各样的索引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350520" indent="-176530">
              <a:lnSpc>
                <a:spcPct val="100000"/>
              </a:lnSpc>
              <a:buFont typeface="Calibri"/>
              <a:buAutoNum type="arabicPeriod"/>
              <a:tabLst>
                <a:tab pos="351155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改变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Data</a:t>
            </a:r>
            <a:r>
              <a:rPr sz="950" spc="-5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Layout</a:t>
            </a:r>
            <a:endParaRPr sz="950" dirty="0">
              <a:latin typeface="Calibri"/>
              <a:cs typeface="Calibri"/>
            </a:endParaRPr>
          </a:p>
          <a:p>
            <a:pPr marL="350520" indent="-176530">
              <a:lnSpc>
                <a:spcPct val="100000"/>
              </a:lnSpc>
              <a:spcBef>
                <a:spcPts val="810"/>
              </a:spcBef>
              <a:buFont typeface="Calibri"/>
              <a:buAutoNum type="arabicPeriod"/>
              <a:tabLst>
                <a:tab pos="351155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改变搜索算法</a:t>
            </a:r>
            <a:endParaRPr sz="950" dirty="0">
              <a:latin typeface="微软雅黑"/>
              <a:cs typeface="微软雅黑"/>
            </a:endParaRPr>
          </a:p>
          <a:p>
            <a:pPr marL="350520" indent="-176530">
              <a:lnSpc>
                <a:spcPct val="100000"/>
              </a:lnSpc>
              <a:spcBef>
                <a:spcPts val="885"/>
              </a:spcBef>
              <a:buFont typeface="Calibri"/>
              <a:buAutoNum type="arabicPeriod"/>
              <a:tabLst>
                <a:tab pos="351155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水平合并同级节点</a:t>
            </a:r>
            <a:endParaRPr sz="950" dirty="0">
              <a:latin typeface="微软雅黑"/>
              <a:cs typeface="微软雅黑"/>
            </a:endParaRPr>
          </a:p>
          <a:p>
            <a:pPr marL="350520" indent="-176530">
              <a:lnSpc>
                <a:spcPct val="100000"/>
              </a:lnSpc>
              <a:spcBef>
                <a:spcPts val="810"/>
              </a:spcBef>
              <a:buFont typeface="Calibri"/>
              <a:buAutoNum type="arabicPeriod"/>
              <a:tabLst>
                <a:tab pos="351155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将一个子节点水平拆分为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k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个节点</a:t>
            </a:r>
            <a:endParaRPr sz="950" dirty="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1910" y="1991485"/>
            <a:ext cx="5049293" cy="12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7954" y="3347843"/>
            <a:ext cx="1750060" cy="4318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8595" indent="-176530">
              <a:lnSpc>
                <a:spcPct val="100000"/>
              </a:lnSpc>
              <a:spcBef>
                <a:spcPts val="125"/>
              </a:spcBef>
              <a:buFont typeface="Calibri"/>
              <a:buAutoNum type="arabicPeriod" startAt="5"/>
              <a:tabLst>
                <a:tab pos="18923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垂直合并同级节点</a:t>
            </a:r>
            <a:endParaRPr sz="950" dirty="0">
              <a:latin typeface="微软雅黑"/>
              <a:cs typeface="微软雅黑"/>
            </a:endParaRPr>
          </a:p>
          <a:p>
            <a:pPr marL="188595" indent="-176530">
              <a:lnSpc>
                <a:spcPct val="100000"/>
              </a:lnSpc>
              <a:spcBef>
                <a:spcPts val="885"/>
              </a:spcBef>
              <a:buFont typeface="Calibri"/>
              <a:buAutoNum type="arabicPeriod" startAt="5"/>
              <a:tabLst>
                <a:tab pos="18923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将子节点垂直拆分为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k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个节点</a:t>
            </a:r>
            <a:endParaRPr sz="9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785" y="432036"/>
            <a:ext cx="4679017" cy="15636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6424" y="2488284"/>
            <a:ext cx="5631180" cy="1290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15" dirty="0">
                <a:solidFill>
                  <a:srgbClr val="33495D"/>
                </a:solidFill>
                <a:latin typeface="微软雅黑"/>
                <a:cs typeface="微软雅黑"/>
              </a:rPr>
              <a:t>适应度函数</a:t>
            </a:r>
            <a:endParaRPr sz="13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它是</a:t>
            </a:r>
            <a:r>
              <a:rPr lang="zh-CN" altLang="en-US" sz="950" spc="25" dirty="0">
                <a:solidFill>
                  <a:srgbClr val="33495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丈量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优化程</a:t>
            </a:r>
            <a:r>
              <a:rPr sz="950" spc="25" dirty="0" err="1">
                <a:solidFill>
                  <a:srgbClr val="33495D"/>
                </a:solidFill>
                <a:latin typeface="微软雅黑"/>
              </a:rPr>
              <a:t>度的指标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我们已经明确优化索引结构是要在运行时给定工作量</a:t>
            </a:r>
            <a:r>
              <a:rPr sz="950" spc="-40" dirty="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（由点查，查询范围组成）的情况下进行优化。</a:t>
            </a:r>
            <a:endParaRPr sz="950" dirty="0">
              <a:latin typeface="微软雅黑"/>
              <a:cs typeface="微软雅黑"/>
            </a:endParaRPr>
          </a:p>
          <a:p>
            <a:pPr marL="12700" marR="35560">
              <a:lnSpc>
                <a:spcPct val="131600"/>
              </a:lnSpc>
              <a:spcBef>
                <a:spcPts val="75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适应度函数的实际情况取决于你的优化目标，比如查询时间，占用内存，能效。甚至例如对于索引的复 杂度可以设置一个惩罚值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...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等等，可以对具体需求建模。</a:t>
            </a:r>
            <a:endParaRPr sz="9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38923"/>
            <a:ext cx="1765026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800" b="0" i="0" u="none" strike="noStrike" baseline="0">
                <a:latin typeface="LinLibertineTB"/>
              </a:rPr>
              <a:t>RELATEDWORK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424" y="879718"/>
            <a:ext cx="5476240" cy="2880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手工索引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基于</a:t>
            </a:r>
            <a:r>
              <a:rPr sz="950" spc="55" dirty="0" err="1">
                <a:solidFill>
                  <a:srgbClr val="33495D"/>
                </a:solidFill>
                <a:latin typeface="Calibri"/>
                <a:cs typeface="Calibri"/>
              </a:rPr>
              <a:t>B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树的变种和优化，基于基数树的，基于哈希表的工作都已经做的很好了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 dirty="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  <a:spcBef>
                <a:spcPts val="1110"/>
              </a:spcBef>
            </a:pP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学习型索引</a:t>
            </a:r>
            <a:endParaRPr sz="950" dirty="0">
              <a:latin typeface="微软雅黑"/>
              <a:cs typeface="微软雅黑"/>
            </a:endParaRPr>
          </a:p>
          <a:p>
            <a:pPr marL="12700" marR="5080">
              <a:lnSpc>
                <a:spcPct val="131600"/>
              </a:lnSpc>
              <a:spcBef>
                <a:spcPts val="82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节点内的布局，搜索算法仍是固定的，即物理结构仍是手工确定的。这是在手工构建的结构中，对参 数、权重的学习，而不是结构本身。而本文是在优化整个索引结构。</a:t>
            </a:r>
            <a:endParaRPr sz="950" dirty="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  <a:spcBef>
                <a:spcPts val="1110"/>
              </a:spcBef>
            </a:pPr>
            <a:r>
              <a:rPr sz="950" b="1" spc="30" dirty="0">
                <a:solidFill>
                  <a:srgbClr val="33495D"/>
                </a:solidFill>
                <a:latin typeface="Calibri"/>
                <a:cs typeface="Calibri"/>
              </a:rPr>
              <a:t>Periodic</a:t>
            </a:r>
            <a:r>
              <a:rPr sz="950" b="1" spc="1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b="1" spc="25" dirty="0">
                <a:solidFill>
                  <a:srgbClr val="33495D"/>
                </a:solidFill>
                <a:latin typeface="Calibri"/>
                <a:cs typeface="Calibri"/>
              </a:rPr>
              <a:t>Tables</a:t>
            </a:r>
            <a:r>
              <a:rPr sz="950" b="1" spc="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b="1" spc="35" dirty="0">
                <a:solidFill>
                  <a:srgbClr val="33495D"/>
                </a:solidFill>
                <a:latin typeface="Calibri"/>
                <a:cs typeface="Calibri"/>
              </a:rPr>
              <a:t>and</a:t>
            </a:r>
            <a:r>
              <a:rPr sz="950" b="1" spc="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b="1" spc="10" dirty="0">
                <a:solidFill>
                  <a:srgbClr val="33495D"/>
                </a:solidFill>
                <a:latin typeface="Calibri"/>
                <a:cs typeface="Calibri"/>
              </a:rPr>
              <a:t>Data </a:t>
            </a:r>
            <a:r>
              <a:rPr sz="950" b="1" spc="30" dirty="0">
                <a:solidFill>
                  <a:srgbClr val="33495D"/>
                </a:solidFill>
                <a:latin typeface="Calibri"/>
                <a:cs typeface="Calibri"/>
              </a:rPr>
              <a:t>Calculator</a:t>
            </a:r>
            <a:endParaRPr sz="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950" dirty="0">
                <a:solidFill>
                  <a:srgbClr val="33495D"/>
                </a:solidFill>
                <a:latin typeface="Calibri"/>
                <a:cs typeface="Calibri"/>
              </a:rPr>
              <a:t>25  </a:t>
            </a:r>
            <a:r>
              <a:rPr sz="950" spc="18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Design </a:t>
            </a:r>
            <a:r>
              <a:rPr sz="950" b="1" spc="35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Continuums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950" b="1" spc="35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and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950" b="1" spc="2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the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950" b="1" spc="2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Path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950" b="1" spc="15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Toward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 Self-Designing </a:t>
            </a:r>
            <a:r>
              <a:rPr sz="950" b="1" spc="15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Key-Value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950" b="1" spc="25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Stores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950" b="1" spc="2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that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 Know </a:t>
            </a:r>
            <a:r>
              <a:rPr sz="950" b="1" spc="35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and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 Learn</a:t>
            </a:r>
            <a:endParaRPr sz="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buClr>
                <a:srgbClr val="33495D"/>
              </a:buClr>
              <a:buFont typeface="Calibri"/>
              <a:buAutoNum type="arabicPlain" startAt="27"/>
              <a:tabLst>
                <a:tab pos="260985" algn="l"/>
              </a:tabLst>
            </a:pPr>
            <a:r>
              <a:rPr sz="950" b="1" spc="35" dirty="0">
                <a:solidFill>
                  <a:srgbClr val="41B982"/>
                </a:solidFill>
                <a:latin typeface="Calibri"/>
                <a:cs typeface="Calibri"/>
                <a:hlinkClick r:id="rId3"/>
              </a:rPr>
              <a:t>The</a:t>
            </a:r>
            <a:r>
              <a:rPr sz="950" b="1" spc="15" dirty="0">
                <a:solidFill>
                  <a:srgbClr val="41B982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3"/>
              </a:rPr>
              <a:t>Periodic</a:t>
            </a:r>
            <a:r>
              <a:rPr sz="950" b="1" spc="20" dirty="0">
                <a:solidFill>
                  <a:srgbClr val="41B982"/>
                </a:solidFill>
                <a:latin typeface="Calibri"/>
                <a:cs typeface="Calibri"/>
                <a:hlinkClick r:id="rId3"/>
              </a:rPr>
              <a:t> Table</a:t>
            </a:r>
            <a:r>
              <a:rPr sz="950" b="1" spc="15" dirty="0">
                <a:solidFill>
                  <a:srgbClr val="41B982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950" b="1" spc="10" dirty="0">
                <a:solidFill>
                  <a:srgbClr val="41B982"/>
                </a:solidFill>
                <a:latin typeface="Calibri"/>
                <a:cs typeface="Calibri"/>
                <a:hlinkClick r:id="rId3"/>
              </a:rPr>
              <a:t>of</a:t>
            </a:r>
            <a:r>
              <a:rPr sz="950" b="1" spc="20" dirty="0">
                <a:solidFill>
                  <a:srgbClr val="41B982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950" b="1" spc="10" dirty="0">
                <a:solidFill>
                  <a:srgbClr val="41B982"/>
                </a:solidFill>
                <a:latin typeface="Calibri"/>
                <a:cs typeface="Calibri"/>
                <a:hlinkClick r:id="rId3"/>
              </a:rPr>
              <a:t>Data</a:t>
            </a:r>
            <a:r>
              <a:rPr sz="950" b="1" spc="20" dirty="0">
                <a:solidFill>
                  <a:srgbClr val="41B982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3"/>
              </a:rPr>
              <a:t>Structures</a:t>
            </a:r>
            <a:endParaRPr sz="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495D"/>
              </a:buClr>
              <a:buFont typeface="Calibri"/>
              <a:buAutoNum type="arabicPlain" startAt="27"/>
            </a:pPr>
            <a:endParaRPr sz="900" dirty="0">
              <a:latin typeface="Calibri"/>
              <a:cs typeface="Calibri"/>
            </a:endParaRPr>
          </a:p>
          <a:p>
            <a:pPr marL="260350" indent="-248285">
              <a:lnSpc>
                <a:spcPct val="100000"/>
              </a:lnSpc>
              <a:spcBef>
                <a:spcPts val="5"/>
              </a:spcBef>
              <a:buClr>
                <a:srgbClr val="33495D"/>
              </a:buClr>
              <a:buFont typeface="Calibri"/>
              <a:buAutoNum type="arabicPlain" startAt="27"/>
              <a:tabLst>
                <a:tab pos="260985" algn="l"/>
              </a:tabLst>
            </a:pPr>
            <a:r>
              <a:rPr sz="950" b="1" spc="35" dirty="0">
                <a:solidFill>
                  <a:srgbClr val="41B982"/>
                </a:solidFill>
                <a:latin typeface="Calibri"/>
                <a:cs typeface="Calibri"/>
                <a:hlinkClick r:id="rId4"/>
              </a:rPr>
              <a:t>Learning</a:t>
            </a:r>
            <a:r>
              <a:rPr sz="950" b="1" spc="15" dirty="0">
                <a:solidFill>
                  <a:srgbClr val="41B982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950" b="1" spc="10" dirty="0">
                <a:solidFill>
                  <a:srgbClr val="41B982"/>
                </a:solidFill>
                <a:latin typeface="Calibri"/>
                <a:cs typeface="Calibri"/>
                <a:hlinkClick r:id="rId4"/>
              </a:rPr>
              <a:t>Data</a:t>
            </a:r>
            <a:r>
              <a:rPr sz="950" b="1" spc="20" dirty="0">
                <a:solidFill>
                  <a:srgbClr val="41B982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950" b="1" spc="25" dirty="0">
                <a:solidFill>
                  <a:srgbClr val="41B982"/>
                </a:solidFill>
                <a:latin typeface="Calibri"/>
                <a:cs typeface="Calibri"/>
                <a:hlinkClick r:id="rId4"/>
              </a:rPr>
              <a:t>Structure</a:t>
            </a:r>
            <a:r>
              <a:rPr sz="950" b="1" spc="20" dirty="0">
                <a:solidFill>
                  <a:srgbClr val="41B982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950" b="1" spc="25" dirty="0">
                <a:solidFill>
                  <a:srgbClr val="41B982"/>
                </a:solidFill>
                <a:latin typeface="Calibri"/>
                <a:cs typeface="Calibri"/>
                <a:hlinkClick r:id="rId4"/>
              </a:rPr>
              <a:t>Alchemy</a:t>
            </a:r>
            <a:endParaRPr sz="950" dirty="0">
              <a:latin typeface="Calibri"/>
              <a:cs typeface="Calibri"/>
            </a:endParaRPr>
          </a:p>
          <a:p>
            <a:pPr marL="12700" marR="28575">
              <a:lnSpc>
                <a:spcPct val="131600"/>
              </a:lnSpc>
              <a:spcBef>
                <a:spcPts val="825"/>
              </a:spcBef>
              <a:buClr>
                <a:srgbClr val="33495D"/>
              </a:buClr>
              <a:buFont typeface="Calibri"/>
              <a:buAutoNum type="arabicPlain" startAt="27"/>
              <a:tabLst>
                <a:tab pos="260985" algn="l"/>
              </a:tabLst>
            </a:pPr>
            <a:r>
              <a:rPr sz="950" b="1" spc="35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The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950" b="1" spc="1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Data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 Calculator </a:t>
            </a:r>
            <a:r>
              <a:rPr sz="950" b="1" spc="5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: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950" b="1" spc="1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Data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950" b="1" spc="25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Structure</a:t>
            </a:r>
            <a:r>
              <a:rPr sz="950" b="1" spc="35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Design </a:t>
            </a:r>
            <a:r>
              <a:rPr sz="950" b="1" spc="35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and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 Cost </a:t>
            </a:r>
            <a:r>
              <a:rPr sz="950" b="1" spc="35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Synthesis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950" b="1" spc="2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from</a:t>
            </a:r>
            <a:r>
              <a:rPr sz="950" b="1" spc="35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950" b="1" spc="25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First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950" b="1" spc="35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Principles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950" b="1" spc="35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and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 Learned </a:t>
            </a:r>
            <a:r>
              <a:rPr sz="950" b="1" spc="-20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Cost</a:t>
            </a:r>
            <a:r>
              <a:rPr sz="950" b="1" spc="20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950" b="1" spc="5" dirty="0">
                <a:solidFill>
                  <a:srgbClr val="41B982"/>
                </a:solidFill>
                <a:latin typeface="Calibri"/>
                <a:cs typeface="Calibri"/>
                <a:hlinkClick r:id="rId5"/>
              </a:rPr>
              <a:t>Models</a:t>
            </a:r>
            <a:endParaRPr sz="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424" y="541020"/>
            <a:ext cx="5645150" cy="27449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530">
              <a:lnSpc>
                <a:spcPct val="131600"/>
              </a:lnSpc>
              <a:spcBef>
                <a:spcPts val="9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这些工作与本文工作类似。其中也实现了混合设计，但这仍是帮助工程师寻找更优索引结构的推理判断 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工具。与之相比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本文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的工作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1110"/>
              </a:spcBef>
              <a:buFont typeface="Calibri"/>
              <a:buAutoNum type="arabicPeriod"/>
              <a:tabLst>
                <a:tab pos="36068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关注全自动索引构建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360"/>
              </a:spcBef>
              <a:buFont typeface="Calibri"/>
              <a:buAutoNum type="arabicPeriod"/>
              <a:tabLst>
                <a:tab pos="36068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逻辑和物理索引组件的清晰分离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spcBef>
                <a:spcPts val="360"/>
              </a:spcBef>
              <a:buFont typeface="Calibri"/>
              <a:buAutoNum type="arabicPeriod"/>
              <a:tabLst>
                <a:tab pos="360680" algn="l"/>
              </a:tabLst>
            </a:pP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优化</a:t>
            </a:r>
            <a:r>
              <a:rPr lang="en-US" altLang="zh-CN" sz="9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在实际系统中对索引结构的全面建模开销太大，无法训练模型，只能选择遗传优化</a:t>
            </a:r>
            <a:endParaRPr sz="950" dirty="0">
              <a:latin typeface="微软雅黑"/>
              <a:cs typeface="微软雅黑"/>
            </a:endParaRPr>
          </a:p>
          <a:p>
            <a:pPr marL="360045" marR="5080" indent="-176530">
              <a:lnSpc>
                <a:spcPct val="131600"/>
              </a:lnSpc>
              <a:buFont typeface="Calibri"/>
              <a:buAutoNum type="arabicPeriod"/>
              <a:tabLst>
                <a:tab pos="360680" algn="l"/>
              </a:tabLst>
            </a:pP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优化时间没有那么重要，索引结构的创建是离线的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（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相对于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查询时创建索引实例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)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。因此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,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应该尽量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通过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（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fitness</a:t>
            </a:r>
            <a:r>
              <a:rPr sz="950" spc="-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function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）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实际观察运行时的测量值，而不是成本模型。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</a:pP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通用框架</a:t>
            </a:r>
            <a:endParaRPr sz="950" dirty="0">
              <a:latin typeface="微软雅黑"/>
              <a:cs typeface="微软雅黑"/>
            </a:endParaRPr>
          </a:p>
          <a:p>
            <a:pPr marL="12700" marR="87630">
              <a:lnSpc>
                <a:spcPct val="131600"/>
              </a:lnSpc>
              <a:spcBef>
                <a:spcPts val="755"/>
              </a:spcBef>
            </a:pP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GIST</a:t>
            </a:r>
            <a:r>
              <a:rPr sz="950" spc="-3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XXL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这些框架希望把不同的索引结构归纳为一个通用的软件框架，这反过来允许架构师实现通用的 索引算法，专用索引也可以更容易地调整以适应通用算法。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但这些工作是面向对象层面的，而本篇的工作是概念级的论证。</a:t>
            </a: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通过类比分离出逻辑关系，不急于立即物理实现。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(ONC,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vectorization,SIMD,</a:t>
            </a:r>
            <a:r>
              <a:rPr sz="950" spc="4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whatever)</a:t>
            </a:r>
            <a:endParaRPr sz="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63C4E656-BCA6-04CA-A87A-C08E15E8879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1050" y="1825625"/>
            <a:ext cx="3733801" cy="205740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38927"/>
            <a:ext cx="89281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5" dirty="0">
                <a:latin typeface="微软雅黑"/>
                <a:cs typeface="微软雅黑"/>
              </a:rPr>
              <a:t>实验评估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0750" y="987425"/>
            <a:ext cx="3238500" cy="1050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环境</a:t>
            </a:r>
            <a:r>
              <a:rPr sz="950" b="1" spc="20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1900X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32GB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on</a:t>
            </a:r>
            <a:r>
              <a:rPr sz="950" spc="-4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Linux</a:t>
            </a:r>
            <a:endParaRPr sz="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C++ 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and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compiled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with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Clang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8.0.1,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-O3.</a:t>
            </a:r>
            <a:endParaRPr sz="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All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experiments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are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run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single-threaded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and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in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main-memory.</a:t>
            </a:r>
            <a:endParaRPr sz="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</a:pPr>
            <a:r>
              <a:rPr sz="950" b="1" spc="20" dirty="0">
                <a:solidFill>
                  <a:srgbClr val="33495D"/>
                </a:solidFill>
                <a:latin typeface="Calibri"/>
                <a:cs typeface="Calibri"/>
              </a:rPr>
              <a:t>Dataset</a:t>
            </a:r>
            <a:r>
              <a:rPr sz="950" b="1" spc="20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data.key </a:t>
            </a:r>
            <a:r>
              <a:rPr sz="950" spc="10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64bit   </a:t>
            </a:r>
            <a:r>
              <a:rPr sz="950" spc="7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data.offset</a:t>
            </a:r>
            <a:r>
              <a:rPr sz="950" spc="229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64bit</a:t>
            </a:r>
            <a:endParaRPr sz="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38923"/>
            <a:ext cx="7988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80" dirty="0"/>
              <a:t>A</a:t>
            </a:r>
            <a:r>
              <a:rPr sz="1700" spc="35" dirty="0"/>
              <a:t>b</a:t>
            </a:r>
            <a:r>
              <a:rPr sz="1700" spc="20" dirty="0"/>
              <a:t>s</a:t>
            </a:r>
            <a:r>
              <a:rPr sz="1700" spc="25" dirty="0"/>
              <a:t>t</a:t>
            </a:r>
            <a:r>
              <a:rPr sz="1700" spc="-15" dirty="0"/>
              <a:t>r</a:t>
            </a:r>
            <a:r>
              <a:rPr sz="1700" spc="40" dirty="0"/>
              <a:t>a</a:t>
            </a:r>
            <a:r>
              <a:rPr sz="1700" spc="55" dirty="0"/>
              <a:t>c</a:t>
            </a:r>
            <a:r>
              <a:rPr sz="1700" spc="25" dirty="0"/>
              <a:t>t</a:t>
            </a:r>
            <a:endParaRPr sz="1700"/>
          </a:p>
        </p:txBody>
      </p:sp>
      <p:sp>
        <p:nvSpPr>
          <p:cNvPr id="3" name="object 3"/>
          <p:cNvSpPr txBox="1"/>
          <p:nvPr/>
        </p:nvSpPr>
        <p:spPr>
          <a:xfrm>
            <a:off x="946424" y="875905"/>
            <a:ext cx="5640070" cy="238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本文提出了一个新的自动索引生成框架：</a:t>
            </a:r>
            <a:r>
              <a:rPr sz="950" spc="-130" dirty="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sz="1000" i="1" dirty="0">
                <a:solidFill>
                  <a:srgbClr val="33495D"/>
                </a:solidFill>
                <a:latin typeface="Calibri"/>
                <a:cs typeface="Calibri"/>
              </a:rPr>
              <a:t>Genetic</a:t>
            </a:r>
            <a:r>
              <a:rPr sz="1000" i="1" spc="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000" i="1" spc="5" dirty="0">
                <a:solidFill>
                  <a:srgbClr val="33495D"/>
                </a:solidFill>
                <a:latin typeface="Calibri"/>
                <a:cs typeface="Calibri"/>
              </a:rPr>
              <a:t>Generic</a:t>
            </a:r>
            <a:r>
              <a:rPr sz="1000" i="1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33495D"/>
                </a:solidFill>
                <a:latin typeface="Calibri"/>
                <a:cs typeface="Calibri"/>
              </a:rPr>
              <a:t>Generation</a:t>
            </a:r>
            <a:r>
              <a:rPr sz="1000" i="1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33495D"/>
                </a:solidFill>
                <a:latin typeface="Calibri"/>
                <a:cs typeface="Calibri"/>
              </a:rPr>
              <a:t>of</a:t>
            </a:r>
            <a:r>
              <a:rPr sz="1000" i="1" spc="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000" i="1" spc="5" dirty="0">
                <a:solidFill>
                  <a:srgbClr val="33495D"/>
                </a:solidFill>
                <a:latin typeface="Calibri"/>
                <a:cs typeface="Calibri"/>
              </a:rPr>
              <a:t>Index</a:t>
            </a:r>
            <a:r>
              <a:rPr sz="1000" i="1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000" i="1" spc="5" dirty="0">
                <a:solidFill>
                  <a:srgbClr val="33495D"/>
                </a:solidFill>
                <a:latin typeface="Calibri"/>
                <a:cs typeface="Calibri"/>
              </a:rPr>
              <a:t>Structures</a:t>
            </a:r>
            <a:r>
              <a:rPr sz="1000" i="1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33495D"/>
                </a:solidFill>
                <a:latin typeface="Calibri"/>
                <a:cs typeface="Calibri"/>
              </a:rPr>
              <a:t>(GENE).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基于观察，几乎所有索引结构都由三种维度组合而成：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1110"/>
              </a:spcBef>
              <a:buFont typeface="Calibri"/>
              <a:buAutoNum type="arabicPeriod"/>
              <a:tabLst>
                <a:tab pos="36068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几种结构构建块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(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:</a:t>
            </a:r>
            <a:r>
              <a:rPr sz="950" spc="-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内节点</a:t>
            </a:r>
            <a:r>
              <a:rPr sz="950" spc="-30" dirty="0">
                <a:solidFill>
                  <a:srgbClr val="33495D"/>
                </a:solidFill>
                <a:latin typeface="Calibri"/>
                <a:cs typeface="Calibri"/>
              </a:rPr>
              <a:t>/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叶节点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)</a:t>
            </a:r>
            <a:endParaRPr sz="950" dirty="0">
              <a:latin typeface="Calibri"/>
              <a:cs typeface="Calibri"/>
            </a:endParaRPr>
          </a:p>
          <a:p>
            <a:pPr marL="360045" indent="-176530">
              <a:lnSpc>
                <a:spcPct val="100000"/>
              </a:lnSpc>
              <a:spcBef>
                <a:spcPts val="360"/>
              </a:spcBef>
              <a:buFont typeface="Calibri"/>
              <a:buAutoNum type="arabicPeriod"/>
              <a:tabLst>
                <a:tab pos="36068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一组常量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(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:</a:t>
            </a:r>
            <a:r>
              <a:rPr sz="950" spc="-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55" dirty="0">
                <a:solidFill>
                  <a:srgbClr val="33495D"/>
                </a:solidFill>
                <a:latin typeface="Calibri"/>
                <a:cs typeface="Calibri"/>
              </a:rPr>
              <a:t>B</a:t>
            </a:r>
            <a:r>
              <a:rPr sz="950" spc="-20" dirty="0">
                <a:solidFill>
                  <a:srgbClr val="33495D"/>
                </a:solidFill>
                <a:latin typeface="Calibri"/>
                <a:cs typeface="Calibri"/>
              </a:rPr>
              <a:t>-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-5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ee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所有路径都是等长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)</a:t>
            </a:r>
            <a:endParaRPr sz="950" dirty="0">
              <a:latin typeface="Calibri"/>
              <a:cs typeface="Calibri"/>
            </a:endParaRPr>
          </a:p>
          <a:p>
            <a:pPr marL="360045" indent="-176530">
              <a:lnSpc>
                <a:spcPct val="100000"/>
              </a:lnSpc>
              <a:spcBef>
                <a:spcPts val="365"/>
              </a:spcBef>
              <a:buFont typeface="Calibri"/>
              <a:buAutoNum type="arabicPeriod"/>
              <a:tabLst>
                <a:tab pos="360680" algn="l"/>
              </a:tabLst>
            </a:pP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节点内部的数据布局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本文提出一个通用的索引框架，可以模拟许多现有的（依据上述三种维度设计的）索引结构。</a:t>
            </a:r>
            <a:endParaRPr sz="950" dirty="0">
              <a:latin typeface="微软雅黑"/>
              <a:cs typeface="微软雅黑"/>
            </a:endParaRPr>
          </a:p>
          <a:p>
            <a:pPr marL="12700" marR="5080">
              <a:lnSpc>
                <a:spcPct val="129200"/>
              </a:lnSpc>
              <a:spcBef>
                <a:spcPts val="71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基于这个框架，提</a:t>
            </a:r>
            <a:r>
              <a:rPr sz="950" spc="175" dirty="0">
                <a:solidFill>
                  <a:srgbClr val="33495D"/>
                </a:solidFill>
                <a:latin typeface="微软雅黑"/>
                <a:cs typeface="微软雅黑"/>
              </a:rPr>
              <a:t>出</a:t>
            </a:r>
            <a:r>
              <a:rPr sz="1000" i="1" spc="-2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1000" i="1" spc="1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33495D"/>
                </a:solidFill>
                <a:latin typeface="Calibri"/>
                <a:cs typeface="Calibri"/>
              </a:rPr>
              <a:t>generic</a:t>
            </a:r>
            <a:r>
              <a:rPr sz="1000" i="1" spc="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33495D"/>
                </a:solidFill>
                <a:latin typeface="Calibri"/>
                <a:cs typeface="Calibri"/>
              </a:rPr>
              <a:t>genetic</a:t>
            </a:r>
            <a:r>
              <a:rPr sz="1000" i="1" spc="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000" i="1" spc="10" dirty="0">
                <a:solidFill>
                  <a:srgbClr val="33495D"/>
                </a:solidFill>
                <a:latin typeface="Calibri"/>
                <a:cs typeface="Calibri"/>
              </a:rPr>
              <a:t>index</a:t>
            </a:r>
            <a:r>
              <a:rPr sz="1000" i="1" spc="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33495D"/>
                </a:solidFill>
                <a:latin typeface="Calibri"/>
                <a:cs typeface="Calibri"/>
              </a:rPr>
              <a:t>generation</a:t>
            </a:r>
            <a:r>
              <a:rPr sz="1000" i="1" spc="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33495D"/>
                </a:solidFill>
                <a:latin typeface="Calibri"/>
                <a:cs typeface="Calibri"/>
              </a:rPr>
              <a:t>algorithm</a:t>
            </a:r>
            <a:r>
              <a:rPr sz="1000" i="1" spc="14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：给定工作量和优化目标，能够自动组 装和变异出新的索引结构。</a:t>
            </a:r>
            <a:endParaRPr sz="950" dirty="0">
              <a:latin typeface="微软雅黑"/>
              <a:cs typeface="微软雅黑"/>
            </a:endParaRPr>
          </a:p>
          <a:p>
            <a:pPr marL="12700" marR="12700">
              <a:lnSpc>
                <a:spcPct val="131600"/>
              </a:lnSpc>
              <a:spcBef>
                <a:spcPts val="75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目标：给定一个具体的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w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k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能否繁育出一个索引结构，与现有教材和论文推荐的结构水平相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当？是否能做的更好？</a:t>
            </a:r>
            <a:endParaRPr sz="9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124" y="368301"/>
            <a:ext cx="5650950" cy="190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2247" y="530298"/>
            <a:ext cx="443745" cy="114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782" y="816181"/>
            <a:ext cx="311368" cy="952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4551" y="854217"/>
            <a:ext cx="240079" cy="572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6424" y="489012"/>
            <a:ext cx="2056130" cy="1041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4190">
              <a:lnSpc>
                <a:spcPct val="100000"/>
              </a:lnSpc>
              <a:spcBef>
                <a:spcPts val="125"/>
              </a:spcBef>
            </a:pPr>
            <a:r>
              <a:rPr lang="zh-CN" altLang="en-US" sz="950" spc="10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是自然数稠密集</a:t>
            </a:r>
            <a:endParaRPr lang="en-US" sz="95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  <a:p>
            <a:pPr marL="12700" marR="5080" indent="667385">
              <a:lnSpc>
                <a:spcPts val="2330"/>
              </a:lnSpc>
              <a:spcBef>
                <a:spcPts val="195"/>
              </a:spcBef>
            </a:pPr>
            <a:r>
              <a:rPr lang="zh-CN" altLang="en-US" sz="950" spc="20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代表复杂分布的真实数据 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根据所需大小，无重复地绘制元素。</a:t>
            </a:r>
            <a:endParaRPr lang="zh-CN" altLang="en-US" sz="95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2225">
              <a:lnSpc>
                <a:spcPct val="100000"/>
              </a:lnSpc>
              <a:spcBef>
                <a:spcPts val="830"/>
              </a:spcBef>
            </a:pPr>
            <a:r>
              <a:rPr sz="950" b="1" spc="15" dirty="0">
                <a:solidFill>
                  <a:srgbClr val="33495D"/>
                </a:solidFill>
                <a:latin typeface="Calibri"/>
                <a:cs typeface="Calibri"/>
              </a:rPr>
              <a:t>Workload</a:t>
            </a:r>
            <a:r>
              <a:rPr sz="950" b="1" spc="15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endParaRPr sz="950" dirty="0">
              <a:latin typeface="微软雅黑"/>
              <a:cs typeface="微软雅黑"/>
            </a:endParaRP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84E4DC33-CAB6-F737-AB5B-F86608A69E4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97050" y="1397003"/>
            <a:ext cx="4953000" cy="24955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262" y="997591"/>
            <a:ext cx="5641975" cy="692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95"/>
              </a:spcBef>
            </a:pP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Range_sel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(data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idx_min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idx_max)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表示在子域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[idx_min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idx_max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）中等概（不越界地）选择下界，上 界是根据数据集大小和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sel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（区间长度占整个数据集的比例）设置的。</a:t>
            </a: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Mix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（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data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P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）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P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分别是设置好的点查和范围查询负载。</a:t>
            </a:r>
            <a:endParaRPr sz="95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101" y="1978025"/>
            <a:ext cx="5591810" cy="1231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注：</a:t>
            </a:r>
            <a:endParaRPr sz="950" dirty="0">
              <a:latin typeface="微软雅黑"/>
              <a:cs typeface="微软雅黑"/>
            </a:endParaRPr>
          </a:p>
          <a:p>
            <a:pPr marL="12700" marR="5080">
              <a:lnSpc>
                <a:spcPct val="131600"/>
              </a:lnSpc>
              <a:spcBef>
                <a:spcPts val="82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暂时，只有只读工作负载；（无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-5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u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pd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-5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语句，但框架是支持插入和删除的，而且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u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pd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-5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e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不会改变索引结构，也易于集成进框架中）</a:t>
            </a: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如果不指定域，就默认为整个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80" dirty="0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；</a:t>
            </a: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数据集取样无重复，但</a:t>
            </a:r>
            <a:r>
              <a:rPr sz="950" spc="-80" dirty="0">
                <a:solidFill>
                  <a:srgbClr val="33495D"/>
                </a:solidFill>
                <a:latin typeface="Calibri"/>
                <a:cs typeface="Calibri"/>
              </a:rPr>
              <a:t>W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k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可能重复。</a:t>
            </a:r>
            <a:endParaRPr sz="950" dirty="0">
              <a:latin typeface="微软雅黑"/>
              <a:cs typeface="微软雅黑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A29EFCC-63EB-3BE2-09AF-5297B78D6904}"/>
              </a:ext>
            </a:extLst>
          </p:cNvPr>
          <p:cNvSpPr txBox="1"/>
          <p:nvPr/>
        </p:nvSpPr>
        <p:spPr>
          <a:xfrm>
            <a:off x="968101" y="383867"/>
            <a:ext cx="5318760" cy="469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三类：点查，范围查询，二者混合。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Point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(data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idx_min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idx_max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）表示在子域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[idx_min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idx_max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）中等概率选择索引，进行点查。</a:t>
            </a:r>
            <a:endParaRPr sz="9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850" y="1368425"/>
            <a:ext cx="4495800" cy="2133600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48657F10-71D9-B9B2-88DD-B75EEAC3205F}"/>
              </a:ext>
            </a:extLst>
          </p:cNvPr>
          <p:cNvSpPr txBox="1"/>
          <p:nvPr/>
        </p:nvSpPr>
        <p:spPr>
          <a:xfrm>
            <a:off x="882650" y="454025"/>
            <a:ext cx="2736215" cy="755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搜索算法与数据布局：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使用的搜索算法：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scan,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binS,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intS,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expS,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and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hashS</a:t>
            </a:r>
            <a:endParaRPr sz="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数据布局：</a:t>
            </a:r>
            <a:endParaRPr sz="9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63227"/>
            <a:ext cx="180467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0" dirty="0"/>
              <a:t>H</a:t>
            </a:r>
            <a:r>
              <a:rPr sz="1350" spc="35" dirty="0"/>
              <a:t>y</a:t>
            </a:r>
            <a:r>
              <a:rPr sz="1350" spc="45" dirty="0"/>
              <a:t>p</a:t>
            </a:r>
            <a:r>
              <a:rPr sz="1350" spc="10" dirty="0"/>
              <a:t>e</a:t>
            </a:r>
            <a:r>
              <a:rPr sz="1350" spc="25" dirty="0"/>
              <a:t>rp</a:t>
            </a:r>
            <a:r>
              <a:rPr sz="1350" spc="35" dirty="0"/>
              <a:t>a</a:t>
            </a:r>
            <a:r>
              <a:rPr sz="1350" spc="-15" dirty="0"/>
              <a:t>r</a:t>
            </a:r>
            <a:r>
              <a:rPr sz="1350" spc="35" dirty="0"/>
              <a:t>a</a:t>
            </a:r>
            <a:r>
              <a:rPr sz="1350" spc="50" dirty="0"/>
              <a:t>m</a:t>
            </a:r>
            <a:r>
              <a:rPr sz="1350" spc="-5" dirty="0"/>
              <a:t>e</a:t>
            </a:r>
            <a:r>
              <a:rPr sz="1350" dirty="0"/>
              <a:t>t</a:t>
            </a:r>
            <a:r>
              <a:rPr sz="1350" spc="10" dirty="0"/>
              <a:t>e</a:t>
            </a:r>
            <a:r>
              <a:rPr sz="1350" spc="25" dirty="0"/>
              <a:t>r</a:t>
            </a:r>
            <a:r>
              <a:rPr sz="1350" spc="-35" dirty="0"/>
              <a:t> </a:t>
            </a:r>
            <a:r>
              <a:rPr sz="1350" spc="10" dirty="0"/>
              <a:t>T</a:t>
            </a:r>
            <a:r>
              <a:rPr sz="1350" spc="30" dirty="0"/>
              <a:t>u</a:t>
            </a:r>
            <a:r>
              <a:rPr sz="1350" spc="40" dirty="0"/>
              <a:t>n</a:t>
            </a:r>
            <a:r>
              <a:rPr sz="1350" spc="25" dirty="0"/>
              <a:t>i</a:t>
            </a:r>
            <a:r>
              <a:rPr sz="1350" spc="40" dirty="0"/>
              <a:t>n</a:t>
            </a:r>
            <a:r>
              <a:rPr sz="1350" spc="70" dirty="0"/>
              <a:t>g</a:t>
            </a:r>
            <a:endParaRPr sz="13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514" y="775252"/>
            <a:ext cx="443745" cy="114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4804" y="1254451"/>
            <a:ext cx="71233" cy="764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56542" y="1445040"/>
            <a:ext cx="64110" cy="764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9670" y="1623748"/>
            <a:ext cx="71233" cy="7645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70194" y="1765958"/>
            <a:ext cx="139573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{0%</a:t>
            </a:r>
            <a:r>
              <a:rPr sz="950" spc="3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50%</a:t>
            </a:r>
            <a:r>
              <a:rPr sz="950" spc="3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100%}</a:t>
            </a:r>
            <a:r>
              <a:rPr sz="950" spc="3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表示</a:t>
            </a:r>
            <a:endParaRPr sz="950">
              <a:latin typeface="微软雅黑"/>
              <a:cs typeface="微软雅黑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5723" y="1826219"/>
            <a:ext cx="64110" cy="7645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16050" y="2271881"/>
            <a:ext cx="4158615" cy="1170473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CAE3B0D9-D0E1-94CC-FC37-EC8101CA4E65}"/>
              </a:ext>
            </a:extLst>
          </p:cNvPr>
          <p:cNvSpPr txBox="1"/>
          <p:nvPr/>
        </p:nvSpPr>
        <p:spPr>
          <a:xfrm>
            <a:off x="951511" y="3530847"/>
            <a:ext cx="64516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最终选定：</a:t>
            </a:r>
            <a:endParaRPr sz="950">
              <a:latin typeface="微软雅黑"/>
              <a:cs typeface="微软雅黑"/>
            </a:endParaRPr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9761C995-0948-2E78-0E86-4316D719D91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91190" y="3572130"/>
            <a:ext cx="2769094" cy="142932"/>
          </a:xfrm>
          <a:prstGeom prst="rect">
            <a:avLst/>
          </a:prstGeom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DA031CB7-EB2B-01BF-08C0-21BFBF633F67}"/>
              </a:ext>
            </a:extLst>
          </p:cNvPr>
          <p:cNvSpPr txBox="1"/>
          <p:nvPr/>
        </p:nvSpPr>
        <p:spPr>
          <a:xfrm>
            <a:off x="946424" y="758016"/>
            <a:ext cx="4223409" cy="13646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0109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使用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100</a:t>
            </a:r>
            <a:r>
              <a:rPr sz="950" spc="70" dirty="0">
                <a:solidFill>
                  <a:srgbClr val="33495D"/>
                </a:solidFill>
                <a:latin typeface="Calibri"/>
                <a:cs typeface="Calibri"/>
              </a:rPr>
              <a:t>K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的	对下面五个参数进行调整：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184150">
              <a:lnSpc>
                <a:spcPct val="100000"/>
              </a:lnSpc>
            </a:pPr>
            <a:r>
              <a:rPr sz="950" spc="-35" dirty="0">
                <a:solidFill>
                  <a:srgbClr val="33495D"/>
                </a:solidFill>
                <a:latin typeface="Calibri"/>
                <a:cs typeface="Calibri"/>
              </a:rPr>
              <a:t>1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. </a:t>
            </a:r>
            <a:r>
              <a:rPr lang="en-US" sz="95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突变次数</a:t>
            </a:r>
            <a:r>
              <a:rPr sz="950" spc="-90" dirty="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sz="950" spc="80" dirty="0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_m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x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c</a:t>
            </a:r>
            <a:r>
              <a:rPr sz="950" spc="-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-5" dirty="0">
                <a:solidFill>
                  <a:srgbClr val="33495D"/>
                </a:solidFill>
                <a:latin typeface="Calibri"/>
                <a:cs typeface="Calibri"/>
              </a:rPr>
              <a:t>{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10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,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50</a:t>
            </a:r>
            <a:r>
              <a:rPr sz="950" spc="-5" dirty="0">
                <a:solidFill>
                  <a:srgbClr val="33495D"/>
                </a:solidFill>
                <a:latin typeface="Calibri"/>
                <a:cs typeface="Calibri"/>
              </a:rPr>
              <a:t>}</a:t>
            </a:r>
            <a:endParaRPr sz="950" dirty="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360"/>
              </a:spcBef>
            </a:pP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2.</a:t>
            </a:r>
            <a:r>
              <a:rPr lang="en-US" sz="950" spc="27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种群人口上限</a:t>
            </a:r>
            <a:r>
              <a:rPr sz="950" spc="35" dirty="0" err="1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_</a:t>
            </a:r>
            <a:r>
              <a:rPr sz="950" spc="35" dirty="0">
                <a:solidFill>
                  <a:srgbClr val="33495D"/>
                </a:solidFill>
                <a:latin typeface="微软雅黑"/>
                <a:cs typeface="微软雅黑"/>
              </a:rPr>
              <a:t>∏ </a:t>
            </a:r>
            <a:r>
              <a:rPr sz="950" spc="285" dirty="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lang="en-US" sz="950" spc="285" dirty="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{50,200,1000}</a:t>
            </a:r>
            <a:endParaRPr sz="950" dirty="0">
              <a:latin typeface="Calibri"/>
              <a:cs typeface="Calibri"/>
            </a:endParaRPr>
          </a:p>
          <a:p>
            <a:pPr marL="184150" marR="534035">
              <a:lnSpc>
                <a:spcPct val="131600"/>
              </a:lnSpc>
              <a:tabLst>
                <a:tab pos="1586865" algn="l"/>
              </a:tabLst>
            </a:pP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3.</a:t>
            </a:r>
            <a:r>
              <a:rPr sz="950" spc="48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竞争时的采样率</a:t>
            </a:r>
            <a:r>
              <a:rPr sz="950" spc="-85" dirty="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S_T	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{10%</a:t>
            </a:r>
            <a:r>
              <a:rPr sz="950" spc="3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50%</a:t>
            </a:r>
            <a:r>
              <a:rPr sz="950" spc="3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100%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of</a:t>
            </a:r>
            <a:r>
              <a:rPr sz="950" spc="18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population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size} </a:t>
            </a:r>
            <a:r>
              <a:rPr sz="950" spc="-20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4.</a:t>
            </a:r>
            <a:r>
              <a:rPr sz="950" spc="8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lang="en-US" sz="950" spc="8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初始种群大小</a:t>
            </a:r>
            <a:r>
              <a:rPr sz="950" spc="320" dirty="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lang="en-US" altLang="zh-CN" sz="950" dirty="0">
                <a:solidFill>
                  <a:srgbClr val="33495D"/>
                </a:solidFill>
                <a:latin typeface="Calibri"/>
                <a:cs typeface="Calibri"/>
              </a:rPr>
              <a:t>{10,50}</a:t>
            </a:r>
            <a:endParaRPr lang="zh-CN" altLang="en-US" sz="950" dirty="0">
              <a:latin typeface="Calibri"/>
              <a:cs typeface="Calibri"/>
            </a:endParaRPr>
          </a:p>
          <a:p>
            <a:pPr marL="360045" marR="5080" indent="-176530">
              <a:lnSpc>
                <a:spcPct val="131600"/>
              </a:lnSpc>
            </a:pPr>
            <a:r>
              <a:rPr lang="en-US" altLang="zh-CN" sz="950" spc="-15" dirty="0">
                <a:solidFill>
                  <a:srgbClr val="33495D"/>
                </a:solidFill>
                <a:latin typeface="Calibri"/>
                <a:cs typeface="Calibri"/>
              </a:rPr>
              <a:t>5.</a:t>
            </a:r>
            <a:r>
              <a:rPr lang="zh-CN" altLang="en-US" sz="950" spc="20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人口插入标准：不取竞争期间采样的子集的中值，定义了一个百分数</a:t>
            </a:r>
            <a:r>
              <a:rPr lang="en-US" altLang="zh-CN" sz="950" spc="40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q </a:t>
            </a:r>
            <a:r>
              <a:rPr lang="zh-CN" altLang="en-US" sz="950" spc="-200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lang="zh-CN" altLang="en-US" sz="950" spc="1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“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要优于种群中比例为</a:t>
            </a:r>
            <a:r>
              <a:rPr lang="en-US" altLang="zh-CN" sz="950" spc="40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q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的个体，该突变体才能加入种群</a:t>
            </a:r>
            <a:r>
              <a:rPr lang="zh-CN" altLang="en-US" sz="950" spc="1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”</a:t>
            </a:r>
            <a:endParaRPr lang="zh-CN" altLang="en-US" sz="950" dirty="0"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5350" y="175730"/>
            <a:ext cx="84010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25" dirty="0"/>
              <a:t>Rediscover</a:t>
            </a:r>
            <a:endParaRPr sz="135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8114" y="1514935"/>
            <a:ext cx="206773" cy="666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50991" y="2429752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08"/>
                </a:moveTo>
                <a:lnTo>
                  <a:pt x="16531" y="38108"/>
                </a:lnTo>
                <a:lnTo>
                  <a:pt x="14100" y="37615"/>
                </a:lnTo>
                <a:lnTo>
                  <a:pt x="0" y="21580"/>
                </a:lnTo>
                <a:lnTo>
                  <a:pt x="0" y="16518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0"/>
                </a:lnTo>
                <a:lnTo>
                  <a:pt x="21586" y="38108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0991" y="2620341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08"/>
                </a:moveTo>
                <a:lnTo>
                  <a:pt x="16531" y="38108"/>
                </a:lnTo>
                <a:lnTo>
                  <a:pt x="14100" y="37624"/>
                </a:lnTo>
                <a:lnTo>
                  <a:pt x="0" y="21571"/>
                </a:lnTo>
                <a:lnTo>
                  <a:pt x="0" y="16527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71"/>
                </a:lnTo>
                <a:lnTo>
                  <a:pt x="21586" y="38108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2650" y="530225"/>
            <a:ext cx="5591175" cy="23755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证明该遗传算法能再现教科书中各种基本索引结构的性能。</a:t>
            </a:r>
            <a:endParaRPr sz="950" dirty="0">
              <a:latin typeface="微软雅黑"/>
              <a:cs typeface="微软雅黑"/>
            </a:endParaRPr>
          </a:p>
          <a:p>
            <a:pPr marL="34925">
              <a:lnSpc>
                <a:spcPct val="100000"/>
              </a:lnSpc>
              <a:spcBef>
                <a:spcPts val="1110"/>
              </a:spcBef>
            </a:pP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数据集</a:t>
            </a:r>
            <a:r>
              <a:rPr sz="950" b="1" spc="30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uni</a:t>
            </a:r>
            <a:r>
              <a:rPr sz="1200" spc="44" baseline="-17361" dirty="0">
                <a:solidFill>
                  <a:srgbClr val="33495D"/>
                </a:solidFill>
                <a:latin typeface="Calibri"/>
                <a:cs typeface="Calibri"/>
              </a:rPr>
              <a:t>dense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、</a:t>
            </a:r>
            <a:r>
              <a:rPr sz="950" spc="-50" dirty="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books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of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sizes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100K,1M,10M,100M</a:t>
            </a:r>
            <a:endParaRPr sz="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</a:pP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三种工作负载：</a:t>
            </a:r>
            <a:endParaRPr sz="950" dirty="0">
              <a:latin typeface="微软雅黑"/>
              <a:cs typeface="微软雅黑"/>
            </a:endParaRPr>
          </a:p>
          <a:p>
            <a:pPr marL="25400" marR="2304415">
              <a:lnSpc>
                <a:spcPts val="2480"/>
              </a:lnSpc>
              <a:spcBef>
                <a:spcPts val="80"/>
              </a:spcBef>
              <a:tabLst>
                <a:tab pos="1866264" algn="l"/>
              </a:tabLst>
            </a:pP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Point(uni</a:t>
            </a:r>
            <a:r>
              <a:rPr sz="1200" spc="30" baseline="-17361" dirty="0">
                <a:solidFill>
                  <a:srgbClr val="33495D"/>
                </a:solidFill>
                <a:latin typeface="Calibri"/>
                <a:cs typeface="Calibri"/>
              </a:rPr>
              <a:t>dense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/books)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Range	(uni</a:t>
            </a:r>
            <a:r>
              <a:rPr sz="1200" spc="30" baseline="-17361" dirty="0">
                <a:solidFill>
                  <a:srgbClr val="33495D"/>
                </a:solidFill>
                <a:latin typeface="Calibri"/>
                <a:cs typeface="Calibri"/>
              </a:rPr>
              <a:t>dense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/books)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Mix(uni</a:t>
            </a:r>
            <a:r>
              <a:rPr sz="1200" spc="22" baseline="-17361" dirty="0">
                <a:solidFill>
                  <a:srgbClr val="33495D"/>
                </a:solidFill>
                <a:latin typeface="Calibri"/>
                <a:cs typeface="Calibri"/>
              </a:rPr>
              <a:t>dense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/books,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-25" dirty="0">
                <a:solidFill>
                  <a:srgbClr val="33495D"/>
                </a:solidFill>
                <a:latin typeface="Calibri"/>
                <a:cs typeface="Calibri"/>
              </a:rPr>
              <a:t>P,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R)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33495D"/>
                </a:solidFill>
                <a:latin typeface="Calibri"/>
                <a:cs typeface="Calibri"/>
              </a:rPr>
              <a:t>//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80%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point 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and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20%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range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queries</a:t>
            </a:r>
            <a:endParaRPr sz="950" dirty="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1100"/>
              </a:spcBef>
            </a:pPr>
            <a:r>
              <a:rPr sz="950" b="1" spc="30" dirty="0">
                <a:solidFill>
                  <a:srgbClr val="33495D"/>
                </a:solidFill>
                <a:latin typeface="Calibri"/>
                <a:cs typeface="Calibri"/>
              </a:rPr>
              <a:t>Baseline</a:t>
            </a:r>
            <a:r>
              <a:rPr sz="950" b="1" spc="30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endParaRPr sz="950" dirty="0">
              <a:latin typeface="微软雅黑"/>
              <a:cs typeface="微软雅黑"/>
            </a:endParaRPr>
          </a:p>
          <a:p>
            <a:pPr marL="311150">
              <a:lnSpc>
                <a:spcPct val="100000"/>
              </a:lnSpc>
              <a:spcBef>
                <a:spcPts val="111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点查</a:t>
            </a:r>
            <a:r>
              <a:rPr sz="950" spc="30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simple</a:t>
            </a:r>
            <a:r>
              <a:rPr sz="950" spc="-4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hash</a:t>
            </a:r>
            <a:r>
              <a:rPr sz="950" spc="-4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33495D"/>
                </a:solidFill>
                <a:latin typeface="Calibri"/>
                <a:cs typeface="Calibri"/>
              </a:rPr>
              <a:t>table——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单点内哈希表。</a:t>
            </a:r>
            <a:endParaRPr sz="950" dirty="0">
              <a:latin typeface="微软雅黑"/>
              <a:cs typeface="微软雅黑"/>
            </a:endParaRPr>
          </a:p>
          <a:p>
            <a:pPr marL="311150" marR="17780">
              <a:lnSpc>
                <a:spcPct val="131600"/>
              </a:lnSpc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范围查询和混合查询</a:t>
            </a:r>
            <a:r>
              <a:rPr sz="950" spc="15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B-tree-like</a:t>
            </a:r>
            <a:r>
              <a:rPr sz="950" spc="-1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-5" dirty="0">
                <a:solidFill>
                  <a:srgbClr val="33495D"/>
                </a:solidFill>
                <a:latin typeface="Calibri"/>
                <a:cs typeface="Calibri"/>
              </a:rPr>
              <a:t>structure——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具有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100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个完全填充的叶节点，每个叶子包含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1000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个 元素，并且内节点扇出为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10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个元素。每个节点都是数据布局都是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sorted_col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搜索算法都是</a:t>
            </a:r>
            <a:r>
              <a:rPr sz="950" spc="45" dirty="0">
                <a:solidFill>
                  <a:srgbClr val="33495D"/>
                </a:solidFill>
                <a:latin typeface="Calibri"/>
                <a:cs typeface="Calibri"/>
              </a:rPr>
              <a:t>binS</a:t>
            </a:r>
            <a:endParaRPr sz="950" dirty="0">
              <a:latin typeface="Calibri"/>
              <a:cs typeface="Calibri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37DD5FD-28C7-937A-A0EF-7CB3C3FDCFA9}"/>
              </a:ext>
            </a:extLst>
          </p:cNvPr>
          <p:cNvSpPr txBox="1"/>
          <p:nvPr/>
        </p:nvSpPr>
        <p:spPr>
          <a:xfrm>
            <a:off x="895350" y="3057614"/>
            <a:ext cx="5661660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25">
              <a:lnSpc>
                <a:spcPct val="131600"/>
              </a:lnSpc>
              <a:spcBef>
                <a:spcPts val="95"/>
              </a:spcBef>
            </a:pP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配置</a:t>
            </a:r>
            <a:r>
              <a:rPr sz="950" b="1" spc="5" dirty="0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sz="950" b="1" spc="6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b="1" spc="35" dirty="0">
                <a:solidFill>
                  <a:srgbClr val="33495D"/>
                </a:solidFill>
                <a:latin typeface="Calibri"/>
                <a:cs typeface="Calibri"/>
              </a:rPr>
              <a:t>NE</a:t>
            </a:r>
            <a:r>
              <a:rPr sz="950" b="1" spc="95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每个节点最多包含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100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000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键值对或子分区。初始种群中，采用与上述相同的树结构，但数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据布局和搜索算法都是随机的。每个实验执行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8000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世代。每当找到一个更好的结果，就用与更大的数据 集（必要时增加叶结点容量），然后再用完全相同的工作量进行评估。</a:t>
            </a:r>
            <a:endParaRPr sz="9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9579" y="531469"/>
            <a:ext cx="4955230" cy="33627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686" y="368299"/>
            <a:ext cx="5139809" cy="19401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21024" y="2499712"/>
            <a:ext cx="5699760" cy="1165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结果</a:t>
            </a:r>
            <a:r>
              <a:rPr sz="950" b="1" spc="5" dirty="0">
                <a:solidFill>
                  <a:srgbClr val="33495D"/>
                </a:solidFill>
                <a:latin typeface="Calibri"/>
                <a:cs typeface="Calibri"/>
              </a:rPr>
              <a:t>: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GENE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可以迅速达到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baseline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，因为通过突变可以很容易在一开始时改善那些低效率的节点。达到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baseline</a:t>
            </a:r>
            <a:endParaRPr sz="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后，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的改善很小。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寻找到的索引结构往往和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b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as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非常相似。</a:t>
            </a:r>
            <a:endParaRPr sz="950">
              <a:latin typeface="微软雅黑"/>
              <a:cs typeface="微软雅黑"/>
            </a:endParaRPr>
          </a:p>
          <a:p>
            <a:pPr marL="38100" marR="30480" indent="9525">
              <a:lnSpc>
                <a:spcPct val="151400"/>
              </a:lnSpc>
              <a:spcBef>
                <a:spcPts val="525"/>
              </a:spcBef>
            </a:pP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对于稠密集</a:t>
            </a:r>
            <a:r>
              <a:rPr sz="950" b="1" spc="30" dirty="0">
                <a:solidFill>
                  <a:srgbClr val="33495D"/>
                </a:solidFill>
                <a:latin typeface="Calibri"/>
                <a:cs typeface="Calibri"/>
              </a:rPr>
              <a:t>uni</a:t>
            </a:r>
            <a:r>
              <a:rPr sz="1200" b="1" spc="44" baseline="-17361" dirty="0">
                <a:solidFill>
                  <a:srgbClr val="33495D"/>
                </a:solidFill>
                <a:latin typeface="Calibri"/>
                <a:cs typeface="Calibri"/>
              </a:rPr>
              <a:t>dense</a:t>
            </a:r>
            <a:r>
              <a:rPr sz="950" b="1" spc="3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GENE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总是返回单节点。仅有点查时返回的是含所有条目的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hash</a:t>
            </a:r>
            <a:r>
              <a:rPr sz="950" spc="-1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node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；范围查询和 混合查询，返回的都是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sorted_col+intS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208280"/>
            <a:ext cx="5737860" cy="2607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30480" indent="9525">
              <a:lnSpc>
                <a:spcPct val="131600"/>
              </a:lnSpc>
              <a:spcBef>
                <a:spcPts val="95"/>
              </a:spcBef>
            </a:pP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对于</a:t>
            </a:r>
            <a:r>
              <a:rPr sz="950" b="1" spc="35" dirty="0">
                <a:solidFill>
                  <a:srgbClr val="33495D"/>
                </a:solidFill>
                <a:latin typeface="Calibri"/>
                <a:cs typeface="Calibri"/>
              </a:rPr>
              <a:t>b</a:t>
            </a:r>
            <a:r>
              <a:rPr sz="950" b="1" spc="20" dirty="0">
                <a:solidFill>
                  <a:srgbClr val="33495D"/>
                </a:solidFill>
                <a:latin typeface="Calibri"/>
                <a:cs typeface="Calibri"/>
              </a:rPr>
              <a:t>oo</a:t>
            </a:r>
            <a:r>
              <a:rPr sz="950" b="1" spc="50" dirty="0">
                <a:solidFill>
                  <a:srgbClr val="33495D"/>
                </a:solidFill>
                <a:latin typeface="Calibri"/>
                <a:cs typeface="Calibri"/>
              </a:rPr>
              <a:t>k</a:t>
            </a:r>
            <a:r>
              <a:rPr sz="950" b="1" spc="40" dirty="0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950" b="1" spc="9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点查返回的树有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68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节点，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66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个叶子结点。除了一个叶结点通过树节点连接</a:t>
            </a:r>
            <a:r>
              <a:rPr sz="950" spc="-5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外，其余都是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直接连在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root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上的子节点。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48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个节点是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hash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布局，其余是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sorted_col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布局，或树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(map)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布局。在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non-hash 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节点中，除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3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个使用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expS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指数搜索外，其余都是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binS</a:t>
            </a:r>
            <a:r>
              <a:rPr sz="950" spc="40" dirty="0">
                <a:solidFill>
                  <a:srgbClr val="33495D"/>
                </a:solidFill>
                <a:latin typeface="微软雅黑"/>
                <a:cs typeface="微软雅黑"/>
              </a:rPr>
              <a:t>；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范围查询返回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44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个节点的树，共三层，多数叶结点 在第二层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sorted_col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布局，主要搜索算法是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binS</a:t>
            </a:r>
            <a:r>
              <a:rPr sz="950" spc="3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2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个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intS</a:t>
            </a:r>
            <a:r>
              <a:rPr sz="950" spc="3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2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个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expS</a:t>
            </a:r>
            <a:r>
              <a:rPr sz="950" spc="35" dirty="0">
                <a:solidFill>
                  <a:srgbClr val="33495D"/>
                </a:solidFill>
                <a:latin typeface="微软雅黑"/>
                <a:cs typeface="微软雅黑"/>
              </a:rPr>
              <a:t>；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混合查询与范围查询类似。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00" dirty="0">
              <a:latin typeface="微软雅黑"/>
              <a:cs typeface="微软雅黑"/>
            </a:endParaRPr>
          </a:p>
          <a:p>
            <a:pPr marL="63500" marR="131445">
              <a:lnSpc>
                <a:spcPct val="151400"/>
              </a:lnSpc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此外，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GENE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的执行时间很大程度上取决于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DataSet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和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WorkLoads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最快的执行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uni</a:t>
            </a:r>
            <a:r>
              <a:rPr sz="1200" spc="30" baseline="-17361" dirty="0">
                <a:solidFill>
                  <a:srgbClr val="33495D"/>
                </a:solidFill>
                <a:latin typeface="Calibri"/>
                <a:cs typeface="Calibri"/>
              </a:rPr>
              <a:t>dense</a:t>
            </a:r>
            <a:r>
              <a:rPr sz="1200" spc="82" baseline="-17361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+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点查，找到最 后一个改进的时间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&lt;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3min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。而同一个数据集上的范围查询，需要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122min</a:t>
            </a:r>
            <a:endParaRPr sz="95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11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扩大数据集会进一步影响运行时，最慢的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w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k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是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b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oo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k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上的范围查询，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30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h</a:t>
            </a:r>
            <a:endParaRPr sz="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350" b="1" spc="15" dirty="0">
                <a:solidFill>
                  <a:srgbClr val="33495D"/>
                </a:solidFill>
                <a:latin typeface="微软雅黑"/>
                <a:cs typeface="微软雅黑"/>
              </a:rPr>
              <a:t>优化</a:t>
            </a:r>
            <a:r>
              <a:rPr sz="1350" b="1" spc="35" dirty="0">
                <a:solidFill>
                  <a:srgbClr val="33495D"/>
                </a:solidFill>
                <a:latin typeface="Calibri"/>
                <a:cs typeface="Calibri"/>
              </a:rPr>
              <a:t>v</a:t>
            </a:r>
            <a:r>
              <a:rPr sz="1350" b="1" spc="50" dirty="0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1350" b="1" spc="15" dirty="0">
                <a:solidFill>
                  <a:srgbClr val="33495D"/>
                </a:solidFill>
                <a:latin typeface="微软雅黑"/>
                <a:cs typeface="微软雅黑"/>
              </a:rPr>
              <a:t>启发式</a:t>
            </a:r>
            <a:endParaRPr sz="1350" dirty="0">
              <a:latin typeface="微软雅黑"/>
              <a:cs typeface="微软雅黑"/>
            </a:endParaRPr>
          </a:p>
          <a:p>
            <a:pPr marL="63500">
              <a:lnSpc>
                <a:spcPct val="100000"/>
              </a:lnSpc>
              <a:spcBef>
                <a:spcPts val="118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与三种具体索引结构进行对比。（混合查询）</a:t>
            </a:r>
            <a:endParaRPr sz="950" dirty="0">
              <a:latin typeface="微软雅黑"/>
              <a:cs typeface="微软雅黑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18B97375-B0F7-1D7D-49D4-C824AB3767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450" y="2816225"/>
            <a:ext cx="4095396" cy="95247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78D80A79-1784-3D3F-98E8-1B8532A816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450" y="1063625"/>
            <a:ext cx="4876800" cy="2367898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32C724C2-5539-06A4-17A7-DD4505A1C117}"/>
              </a:ext>
            </a:extLst>
          </p:cNvPr>
          <p:cNvSpPr txBox="1"/>
          <p:nvPr/>
        </p:nvSpPr>
        <p:spPr>
          <a:xfrm>
            <a:off x="882650" y="654702"/>
            <a:ext cx="28752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为了和上述结构竞争，额外给定了具体的物理结构。</a:t>
            </a:r>
            <a:endParaRPr sz="9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270" y="516219"/>
            <a:ext cx="4709125" cy="170107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8850" y="2816225"/>
            <a:ext cx="42379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这证明了，在一些用例下，自动生成的索引很有竞争力，甚至可能性能更优。</a:t>
            </a:r>
            <a:endParaRPr sz="9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38923"/>
            <a:ext cx="120078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30" dirty="0"/>
              <a:t>Introduction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1102065" y="95912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4">
                <a:moveTo>
                  <a:pt x="21586" y="38116"/>
                </a:moveTo>
                <a:lnTo>
                  <a:pt x="16531" y="38116"/>
                </a:lnTo>
                <a:lnTo>
                  <a:pt x="14100" y="37632"/>
                </a:lnTo>
                <a:lnTo>
                  <a:pt x="0" y="21585"/>
                </a:lnTo>
                <a:lnTo>
                  <a:pt x="0" y="16530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5"/>
                </a:lnTo>
                <a:lnTo>
                  <a:pt x="21586" y="38116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25"/>
              </a:spcBef>
            </a:pPr>
            <a:r>
              <a:rPr b="1" spc="35" dirty="0">
                <a:latin typeface="Calibri"/>
                <a:cs typeface="Calibri"/>
              </a:rPr>
              <a:t>Problem1</a:t>
            </a:r>
            <a:r>
              <a:rPr spc="35" dirty="0"/>
              <a:t>：</a:t>
            </a:r>
            <a:r>
              <a:rPr spc="25" dirty="0"/>
              <a:t>索引被视作统一实体</a:t>
            </a:r>
          </a:p>
          <a:p>
            <a:pPr marL="259079">
              <a:lnSpc>
                <a:spcPct val="100000"/>
              </a:lnSpc>
              <a:spcBef>
                <a:spcPts val="885"/>
              </a:spcBef>
            </a:pPr>
            <a:r>
              <a:rPr spc="25" dirty="0"/>
              <a:t>本文认为</a:t>
            </a:r>
            <a:r>
              <a:rPr spc="1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n</a:t>
            </a:r>
            <a:r>
              <a:rPr spc="4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</a:t>
            </a:r>
            <a:r>
              <a:rPr spc="20" dirty="0">
                <a:latin typeface="Calibri"/>
                <a:cs typeface="Calibri"/>
              </a:rPr>
              <a:t>x</a:t>
            </a:r>
            <a:r>
              <a:rPr spc="25" dirty="0"/>
              <a:t>应明确分为</a:t>
            </a:r>
            <a:r>
              <a:rPr spc="30" dirty="0">
                <a:latin typeface="Calibri"/>
                <a:cs typeface="Calibri"/>
              </a:rPr>
              <a:t>l</a:t>
            </a:r>
            <a:r>
              <a:rPr spc="25" dirty="0">
                <a:latin typeface="Calibri"/>
                <a:cs typeface="Calibri"/>
              </a:rPr>
              <a:t>o</a:t>
            </a:r>
            <a:r>
              <a:rPr spc="40" dirty="0">
                <a:latin typeface="Calibri"/>
                <a:cs typeface="Calibri"/>
              </a:rPr>
              <a:t>g</a:t>
            </a:r>
            <a:r>
              <a:rPr spc="2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a</a:t>
            </a:r>
            <a:r>
              <a:rPr spc="30" dirty="0">
                <a:latin typeface="Calibri"/>
                <a:cs typeface="Calibri"/>
              </a:rPr>
              <a:t>l</a:t>
            </a:r>
            <a:r>
              <a:rPr spc="25" dirty="0"/>
              <a:t>和</a:t>
            </a:r>
            <a:r>
              <a:rPr spc="40" dirty="0">
                <a:latin typeface="Calibri"/>
                <a:cs typeface="Calibri"/>
              </a:rPr>
              <a:t>p</a:t>
            </a:r>
            <a:r>
              <a:rPr spc="30" dirty="0">
                <a:latin typeface="Calibri"/>
                <a:cs typeface="Calibri"/>
              </a:rPr>
              <a:t>h</a:t>
            </a:r>
            <a:r>
              <a:rPr spc="25" dirty="0">
                <a:latin typeface="Calibri"/>
                <a:cs typeface="Calibri"/>
              </a:rPr>
              <a:t>y</a:t>
            </a:r>
            <a:r>
              <a:rPr spc="35" dirty="0">
                <a:latin typeface="Calibri"/>
                <a:cs typeface="Calibri"/>
              </a:rPr>
              <a:t>s</a:t>
            </a:r>
            <a:r>
              <a:rPr spc="2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a</a:t>
            </a:r>
            <a:r>
              <a:rPr spc="30" dirty="0">
                <a:latin typeface="Calibri"/>
                <a:cs typeface="Calibri"/>
              </a:rPr>
              <a:t>l</a:t>
            </a:r>
            <a:r>
              <a:rPr spc="25" dirty="0"/>
              <a:t>两类。</a:t>
            </a:r>
          </a:p>
          <a:p>
            <a:pPr marL="268605">
              <a:lnSpc>
                <a:spcPct val="100000"/>
              </a:lnSpc>
              <a:spcBef>
                <a:spcPts val="810"/>
              </a:spcBef>
            </a:pPr>
            <a:r>
              <a:rPr b="1" spc="35" dirty="0">
                <a:latin typeface="Calibri"/>
                <a:cs typeface="Calibri"/>
              </a:rPr>
              <a:t>Problem2</a:t>
            </a:r>
            <a:r>
              <a:rPr b="1" spc="35" dirty="0">
                <a:latin typeface="微软雅黑"/>
                <a:cs typeface="微软雅黑"/>
              </a:rPr>
              <a:t>：</a:t>
            </a:r>
            <a:r>
              <a:rPr spc="25" dirty="0"/>
              <a:t>解决类似的问题，采用了两种完全不同的方法</a:t>
            </a:r>
          </a:p>
          <a:p>
            <a:pPr marL="259079" marR="5080">
              <a:lnSpc>
                <a:spcPct val="131600"/>
              </a:lnSpc>
              <a:spcBef>
                <a:spcPts val="525"/>
              </a:spcBef>
            </a:pPr>
            <a:r>
              <a:rPr spc="25" dirty="0"/>
              <a:t>指的是设计索引结构</a:t>
            </a:r>
            <a:r>
              <a:rPr spc="20" dirty="0">
                <a:latin typeface="Calibri"/>
                <a:cs typeface="Calibri"/>
              </a:rPr>
              <a:t>Index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structure</a:t>
            </a:r>
            <a:r>
              <a:rPr spc="25" dirty="0"/>
              <a:t>和查询计划</a:t>
            </a:r>
            <a:r>
              <a:rPr spc="25" dirty="0">
                <a:latin typeface="Calibri"/>
                <a:cs typeface="Calibri"/>
              </a:rPr>
              <a:t>query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plan</a:t>
            </a:r>
            <a:r>
              <a:rPr spc="25" dirty="0"/>
              <a:t>的方法。索引结构的设计太死板。为什么 不能像查询一样，从逻辑和物理层面分别设计，最终自动组装出一个复杂的索引解决方案呢。</a:t>
            </a:r>
          </a:p>
          <a:p>
            <a:pPr marL="268605">
              <a:lnSpc>
                <a:spcPct val="100000"/>
              </a:lnSpc>
              <a:spcBef>
                <a:spcPts val="810"/>
              </a:spcBef>
            </a:pPr>
            <a:r>
              <a:rPr b="1" spc="30" dirty="0">
                <a:latin typeface="Calibri"/>
                <a:cs typeface="Calibri"/>
              </a:rPr>
              <a:t>Problem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Statement</a:t>
            </a:r>
            <a:r>
              <a:rPr b="1" spc="20" dirty="0">
                <a:latin typeface="微软雅黑"/>
                <a:cs typeface="微软雅黑"/>
              </a:rPr>
              <a:t>：</a:t>
            </a:r>
          </a:p>
          <a:p>
            <a:pPr marL="606425" indent="-176530">
              <a:lnSpc>
                <a:spcPct val="100000"/>
              </a:lnSpc>
              <a:spcBef>
                <a:spcPts val="890"/>
              </a:spcBef>
              <a:buFont typeface="Calibri"/>
              <a:buAutoNum type="arabicPeriod"/>
              <a:tabLst>
                <a:tab pos="607060" algn="l"/>
              </a:tabLst>
            </a:pPr>
            <a:r>
              <a:rPr spc="25" dirty="0"/>
              <a:t>如何将多种最为重要的索引结构概括成通用的概念上的索引框架。</a:t>
            </a:r>
          </a:p>
          <a:p>
            <a:pPr marL="606425" indent="-176530">
              <a:lnSpc>
                <a:spcPct val="100000"/>
              </a:lnSpc>
              <a:spcBef>
                <a:spcPts val="360"/>
              </a:spcBef>
              <a:buFont typeface="Calibri"/>
              <a:buAutoNum type="arabicPeriod"/>
              <a:tabLst>
                <a:tab pos="607060" algn="l"/>
              </a:tabLst>
            </a:pPr>
            <a:r>
              <a:rPr spc="25" dirty="0"/>
              <a:t>如何使用</a:t>
            </a:r>
            <a:r>
              <a:rPr dirty="0">
                <a:latin typeface="Calibri"/>
                <a:cs typeface="Calibri"/>
              </a:rPr>
              <a:t>1</a:t>
            </a:r>
            <a:r>
              <a:rPr spc="25" dirty="0"/>
              <a:t>来自动生成框架。</a:t>
            </a:r>
          </a:p>
          <a:p>
            <a:pPr marL="268605">
              <a:lnSpc>
                <a:spcPct val="100000"/>
              </a:lnSpc>
              <a:spcBef>
                <a:spcPts val="360"/>
              </a:spcBef>
            </a:pPr>
            <a:r>
              <a:rPr b="1" spc="30" dirty="0">
                <a:latin typeface="Calibri"/>
                <a:cs typeface="Calibri"/>
              </a:rPr>
              <a:t>Contributions</a:t>
            </a:r>
          </a:p>
          <a:p>
            <a:pPr marL="606425" indent="-176530">
              <a:lnSpc>
                <a:spcPct val="100000"/>
              </a:lnSpc>
              <a:spcBef>
                <a:spcPts val="810"/>
              </a:spcBef>
              <a:buFont typeface="Calibri"/>
              <a:buAutoNum type="arabicPeriod"/>
              <a:tabLst>
                <a:tab pos="607060" algn="l"/>
              </a:tabLst>
            </a:pPr>
            <a:r>
              <a:rPr spc="25" dirty="0"/>
              <a:t>一个通用索引框架，明确区分逻辑，物理索引。（受到逻辑算符、物理算符的启发）</a:t>
            </a:r>
          </a:p>
          <a:p>
            <a:pPr marL="606425" indent="-176530">
              <a:lnSpc>
                <a:spcPct val="100000"/>
              </a:lnSpc>
              <a:spcBef>
                <a:spcPts val="360"/>
              </a:spcBef>
              <a:buFont typeface="Calibri"/>
              <a:buAutoNum type="arabicPeriod"/>
              <a:tabLst>
                <a:tab pos="607060" algn="l"/>
              </a:tabLst>
            </a:pPr>
            <a:r>
              <a:rPr spc="25" dirty="0"/>
              <a:t>一个通用算法，高效自动生成（繁殖）索引。</a:t>
            </a:r>
          </a:p>
          <a:p>
            <a:pPr marL="606425" indent="-176530">
              <a:lnSpc>
                <a:spcPct val="100000"/>
              </a:lnSpc>
              <a:spcBef>
                <a:spcPts val="360"/>
              </a:spcBef>
              <a:buFont typeface="Calibri"/>
              <a:buAutoNum type="arabicPeriod"/>
              <a:tabLst>
                <a:tab pos="607060" algn="l"/>
              </a:tabLst>
            </a:pPr>
            <a:r>
              <a:rPr spc="25" dirty="0"/>
              <a:t>广泛实验评估，证明了我们可以重新发现以前的手工索引以及新型混合索引。</a:t>
            </a:r>
          </a:p>
        </p:txBody>
      </p:sp>
      <p:sp>
        <p:nvSpPr>
          <p:cNvPr id="5" name="object 5"/>
          <p:cNvSpPr/>
          <p:nvPr/>
        </p:nvSpPr>
        <p:spPr>
          <a:xfrm>
            <a:off x="1102065" y="146418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4">
                <a:moveTo>
                  <a:pt x="21586" y="38117"/>
                </a:moveTo>
                <a:lnTo>
                  <a:pt x="16531" y="38117"/>
                </a:lnTo>
                <a:lnTo>
                  <a:pt x="14100" y="37633"/>
                </a:lnTo>
                <a:lnTo>
                  <a:pt x="0" y="21586"/>
                </a:lnTo>
                <a:lnTo>
                  <a:pt x="0" y="16531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6"/>
                </a:lnTo>
                <a:lnTo>
                  <a:pt x="21586" y="38117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065" y="2159832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7"/>
                </a:moveTo>
                <a:lnTo>
                  <a:pt x="16531" y="38117"/>
                </a:lnTo>
                <a:lnTo>
                  <a:pt x="14100" y="37632"/>
                </a:lnTo>
                <a:lnTo>
                  <a:pt x="0" y="21585"/>
                </a:lnTo>
                <a:lnTo>
                  <a:pt x="0" y="16531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5"/>
                </a:lnTo>
                <a:lnTo>
                  <a:pt x="21586" y="38117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065" y="279830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7"/>
                </a:moveTo>
                <a:lnTo>
                  <a:pt x="16531" y="38117"/>
                </a:lnTo>
                <a:lnTo>
                  <a:pt x="14100" y="37632"/>
                </a:lnTo>
                <a:lnTo>
                  <a:pt x="0" y="21586"/>
                </a:lnTo>
                <a:lnTo>
                  <a:pt x="0" y="16531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6"/>
                </a:lnTo>
                <a:lnTo>
                  <a:pt x="21586" y="38117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1216025"/>
            <a:ext cx="5600700" cy="232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9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为自动索引生成开辟了道路，提出了强大的通用索引框架。通过清晰地分离索引的逻辑和物理维度，可 以在通用框架中表示大量现有索引。此外引入了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GENE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来自动生成索引结构。而且初步试验结果良好。</a:t>
            </a:r>
            <a:endParaRPr sz="950" dirty="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  <a:spcBef>
                <a:spcPts val="1110"/>
              </a:spcBef>
            </a:pPr>
            <a:r>
              <a:rPr sz="950" b="1" spc="25" dirty="0">
                <a:solidFill>
                  <a:srgbClr val="33495D"/>
                </a:solidFill>
                <a:latin typeface="Calibri"/>
                <a:cs typeface="Calibri"/>
              </a:rPr>
              <a:t>Future</a:t>
            </a:r>
            <a:r>
              <a:rPr sz="950" b="1" spc="-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b="1" spc="5" dirty="0">
                <a:solidFill>
                  <a:srgbClr val="33495D"/>
                </a:solidFill>
                <a:latin typeface="Calibri"/>
                <a:cs typeface="Calibri"/>
              </a:rPr>
              <a:t>Work</a:t>
            </a:r>
            <a:r>
              <a:rPr sz="950" b="1" spc="5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buFont typeface="Calibri"/>
              <a:buAutoNum type="arabicPeriod"/>
              <a:tabLst>
                <a:tab pos="36068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能够直接生成代码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60680" algn="l"/>
              </a:tabLst>
            </a:pP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Index</a:t>
            </a:r>
            <a:r>
              <a:rPr sz="950" spc="-4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Farm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：开源，让人们在网页上提交工作负载，返回索引结构的源代码。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60680" algn="l"/>
              </a:tabLst>
            </a:pP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runtime</a:t>
            </a:r>
            <a:r>
              <a:rPr sz="950" spc="-4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adaptivity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：如何在结构上进行变异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60680" algn="l"/>
              </a:tabLst>
            </a:pP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updates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：探索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insert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update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delete</a:t>
            </a:r>
            <a:endParaRPr sz="950" dirty="0">
              <a:latin typeface="Calibri"/>
              <a:cs typeface="Calibri"/>
            </a:endParaRPr>
          </a:p>
          <a:p>
            <a:pPr marL="360045" marR="28575" indent="-176530">
              <a:lnSpc>
                <a:spcPct val="131600"/>
              </a:lnSpc>
              <a:spcBef>
                <a:spcPts val="5"/>
              </a:spcBef>
              <a:buFont typeface="Calibri"/>
              <a:buAutoNum type="arabicPeriod"/>
              <a:tabLst>
                <a:tab pos="36068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可测量性：选择突变节点时，使用成本函数，仅评估突变对子树的影响，以优先考虑一些代价比 较高昂的分区。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359"/>
              </a:spcBef>
              <a:buFont typeface="Calibri"/>
              <a:buAutoNum type="arabicPeriod"/>
              <a:tabLst>
                <a:tab pos="36068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内节点中，非空</a:t>
            </a:r>
            <a:r>
              <a:rPr sz="950" spc="-1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55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的影响</a:t>
            </a:r>
            <a:endParaRPr sz="950" dirty="0">
              <a:latin typeface="微软雅黑"/>
              <a:cs typeface="微软雅黑"/>
            </a:endParaRPr>
          </a:p>
          <a:p>
            <a:pPr marL="360045" indent="-176530">
              <a:lnSpc>
                <a:spcPct val="100000"/>
              </a:lnSpc>
              <a:spcBef>
                <a:spcPts val="360"/>
              </a:spcBef>
              <a:buFont typeface="Calibri"/>
              <a:buAutoNum type="arabicPeriod"/>
              <a:tabLst>
                <a:tab pos="360680" algn="l"/>
              </a:tabLst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扩展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以支持更多数据布局、搜索算法和硬件加速（</a:t>
            </a:r>
            <a:r>
              <a:rPr sz="950" spc="80" dirty="0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sz="950" spc="-105" dirty="0">
                <a:solidFill>
                  <a:srgbClr val="33495D"/>
                </a:solidFill>
                <a:latin typeface="Calibri"/>
                <a:cs typeface="Calibri"/>
              </a:rPr>
              <a:t>M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）。</a:t>
            </a:r>
            <a:endParaRPr sz="950" dirty="0">
              <a:latin typeface="微软雅黑"/>
              <a:cs typeface="微软雅黑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9E17E310-C8B4-5667-05DE-D2B82D1112A1}"/>
              </a:ext>
            </a:extLst>
          </p:cNvPr>
          <p:cNvSpPr/>
          <p:nvPr/>
        </p:nvSpPr>
        <p:spPr>
          <a:xfrm>
            <a:off x="895350" y="778851"/>
            <a:ext cx="5651500" cy="9525"/>
          </a:xfrm>
          <a:custGeom>
            <a:avLst/>
            <a:gdLst/>
            <a:ahLst/>
            <a:cxnLst/>
            <a:rect l="l" t="t" r="r" b="b"/>
            <a:pathLst>
              <a:path w="5651500" h="9525">
                <a:moveTo>
                  <a:pt x="5650950" y="9529"/>
                </a:moveTo>
                <a:lnTo>
                  <a:pt x="0" y="9529"/>
                </a:lnTo>
                <a:lnTo>
                  <a:pt x="0" y="0"/>
                </a:lnTo>
                <a:lnTo>
                  <a:pt x="5650950" y="0"/>
                </a:lnTo>
                <a:lnTo>
                  <a:pt x="5650950" y="952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EDA39CC-998C-075E-A336-8A00EDA79582}"/>
              </a:ext>
            </a:extLst>
          </p:cNvPr>
          <p:cNvSpPr txBox="1"/>
          <p:nvPr/>
        </p:nvSpPr>
        <p:spPr>
          <a:xfrm>
            <a:off x="882650" y="377825"/>
            <a:ext cx="26479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45" dirty="0">
                <a:solidFill>
                  <a:srgbClr val="33495D"/>
                </a:solidFill>
                <a:latin typeface="Calibri"/>
                <a:cs typeface="Calibri"/>
              </a:rPr>
              <a:t>Conclusion</a:t>
            </a:r>
            <a:r>
              <a:rPr sz="1700" b="1" spc="-6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700" b="1" spc="45" dirty="0">
                <a:solidFill>
                  <a:srgbClr val="33495D"/>
                </a:solidFill>
                <a:latin typeface="Calibri"/>
                <a:cs typeface="Calibri"/>
              </a:rPr>
              <a:t>and</a:t>
            </a:r>
            <a:r>
              <a:rPr sz="1700" b="1" spc="-6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700" b="1" spc="25" dirty="0">
                <a:solidFill>
                  <a:srgbClr val="33495D"/>
                </a:solidFill>
                <a:latin typeface="Calibri"/>
                <a:cs typeface="Calibri"/>
              </a:rPr>
              <a:t>Future</a:t>
            </a:r>
            <a:r>
              <a:rPr sz="1700" b="1" spc="-6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33495D"/>
                </a:solidFill>
                <a:latin typeface="Calibri"/>
                <a:cs typeface="Calibri"/>
              </a:rPr>
              <a:t>Work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A23D18C-31EF-1FB9-28E0-5557275A6A73}"/>
              </a:ext>
            </a:extLst>
          </p:cNvPr>
          <p:cNvSpPr txBox="1"/>
          <p:nvPr/>
        </p:nvSpPr>
        <p:spPr>
          <a:xfrm>
            <a:off x="892179" y="928150"/>
            <a:ext cx="74104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55" dirty="0">
                <a:solidFill>
                  <a:srgbClr val="33495D"/>
                </a:solidFill>
                <a:latin typeface="Calibri"/>
                <a:cs typeface="Calibri"/>
              </a:rPr>
              <a:t>C</a:t>
            </a:r>
            <a:r>
              <a:rPr sz="950" b="1" spc="20" dirty="0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sz="950" b="1" spc="35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b="1" spc="50" dirty="0">
                <a:solidFill>
                  <a:srgbClr val="33495D"/>
                </a:solidFill>
                <a:latin typeface="Calibri"/>
                <a:cs typeface="Calibri"/>
              </a:rPr>
              <a:t>c</a:t>
            </a:r>
            <a:r>
              <a:rPr sz="950" b="1" spc="30" dirty="0">
                <a:solidFill>
                  <a:srgbClr val="33495D"/>
                </a:solidFill>
                <a:latin typeface="Calibri"/>
                <a:cs typeface="Calibri"/>
              </a:rPr>
              <a:t>lu</a:t>
            </a:r>
            <a:r>
              <a:rPr sz="950" b="1" spc="40" dirty="0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950" b="1" spc="20" dirty="0">
                <a:solidFill>
                  <a:srgbClr val="33495D"/>
                </a:solidFill>
                <a:latin typeface="Calibri"/>
                <a:cs typeface="Calibri"/>
              </a:rPr>
              <a:t>io</a:t>
            </a:r>
            <a:r>
              <a:rPr sz="950" b="1" spc="35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endParaRPr sz="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38923"/>
            <a:ext cx="17602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5" dirty="0">
                <a:latin typeface="微软雅黑"/>
                <a:cs typeface="微软雅黑"/>
              </a:rPr>
              <a:t>通用逻辑索引框架</a:t>
            </a:r>
            <a:endParaRPr sz="1700" dirty="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650" y="928365"/>
            <a:ext cx="4275216" cy="8780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2068" y="2608285"/>
            <a:ext cx="146783" cy="1359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3593" y="2607715"/>
            <a:ext cx="1423795" cy="1365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6161" y="2608285"/>
            <a:ext cx="146784" cy="13595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9296" y="2612348"/>
            <a:ext cx="130807" cy="1190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0900" y="2616846"/>
            <a:ext cx="141725" cy="1145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27573" y="2616846"/>
            <a:ext cx="141725" cy="1145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82686" y="2962067"/>
            <a:ext cx="407287" cy="1413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90971" y="2971198"/>
            <a:ext cx="98245" cy="9594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143339" y="3003862"/>
            <a:ext cx="118110" cy="86995"/>
            <a:chOff x="3143339" y="3003862"/>
            <a:chExt cx="118110" cy="86995"/>
          </a:xfrm>
        </p:grpSpPr>
        <p:sp>
          <p:nvSpPr>
            <p:cNvPr id="13" name="object 13"/>
            <p:cNvSpPr/>
            <p:nvPr/>
          </p:nvSpPr>
          <p:spPr>
            <a:xfrm>
              <a:off x="3143339" y="3047929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10348" y="0"/>
                  </a:moveTo>
                  <a:lnTo>
                    <a:pt x="5809" y="0"/>
                  </a:lnTo>
                  <a:lnTo>
                    <a:pt x="3857" y="817"/>
                  </a:lnTo>
                  <a:lnTo>
                    <a:pt x="771" y="4088"/>
                  </a:lnTo>
                  <a:lnTo>
                    <a:pt x="0" y="5996"/>
                  </a:lnTo>
                  <a:lnTo>
                    <a:pt x="0" y="8177"/>
                  </a:lnTo>
                  <a:lnTo>
                    <a:pt x="90" y="10539"/>
                  </a:lnTo>
                  <a:lnTo>
                    <a:pt x="907" y="12493"/>
                  </a:lnTo>
                  <a:lnTo>
                    <a:pt x="3994" y="15582"/>
                  </a:lnTo>
                  <a:lnTo>
                    <a:pt x="5945" y="16354"/>
                  </a:lnTo>
                  <a:lnTo>
                    <a:pt x="10666" y="16354"/>
                  </a:lnTo>
                  <a:lnTo>
                    <a:pt x="12617" y="15537"/>
                  </a:lnTo>
                  <a:lnTo>
                    <a:pt x="15704" y="12266"/>
                  </a:lnTo>
                  <a:lnTo>
                    <a:pt x="16475" y="10312"/>
                  </a:lnTo>
                  <a:lnTo>
                    <a:pt x="16475" y="8041"/>
                  </a:lnTo>
                  <a:lnTo>
                    <a:pt x="16384" y="5587"/>
                  </a:lnTo>
                  <a:lnTo>
                    <a:pt x="15522" y="3634"/>
                  </a:lnTo>
                  <a:lnTo>
                    <a:pt x="12254" y="726"/>
                  </a:lnTo>
                  <a:lnTo>
                    <a:pt x="10348" y="0"/>
                  </a:lnTo>
                  <a:close/>
                </a:path>
              </a:pathLst>
            </a:custGeom>
            <a:solidFill>
              <a:srgbClr val="3349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87960" y="3003862"/>
              <a:ext cx="72946" cy="86861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68347" y="2962637"/>
            <a:ext cx="146784" cy="13595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49843" y="2000675"/>
            <a:ext cx="5560695" cy="1097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教科书总是把物理实现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(</a:t>
            </a:r>
            <a:r>
              <a:rPr sz="950" spc="-5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)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，和逻辑功能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(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b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c</a:t>
            </a:r>
            <a:r>
              <a:rPr sz="950" spc="50" dirty="0">
                <a:solidFill>
                  <a:srgbClr val="33495D"/>
                </a:solidFill>
                <a:latin typeface="Calibri"/>
                <a:cs typeface="Calibri"/>
              </a:rPr>
              <a:t>k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)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同时介绍。这违反了索引结构的物理数据的独立性。</a:t>
            </a: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我们想要明确分离索引的逻辑、物理两方面。</a:t>
            </a: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2539365" algn="l"/>
                <a:tab pos="2842260" algn="l"/>
                <a:tab pos="3484245" algn="l"/>
                <a:tab pos="4137025" algn="l"/>
                <a:tab pos="4433570" algn="l"/>
              </a:tabLst>
            </a:pPr>
            <a:r>
              <a:rPr sz="950" spc="20" dirty="0">
                <a:solidFill>
                  <a:srgbClr val="33495D"/>
                </a:solidFill>
                <a:latin typeface="宋体"/>
                <a:cs typeface="宋体"/>
              </a:rPr>
              <a:t>基本定义：概型	，	具有属性	和对应的	（	是不确定的一维域）</a:t>
            </a:r>
            <a:endParaRPr sz="9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1250" dirty="0">
                <a:latin typeface="宋体"/>
                <a:cs typeface="宋体"/>
              </a:rPr>
              <a:t> </a:t>
            </a:r>
            <a:endParaRPr sz="1250" dirty="0">
              <a:latin typeface="宋体"/>
              <a:cs typeface="宋体"/>
            </a:endParaRPr>
          </a:p>
          <a:p>
            <a:pPr marL="1092200">
              <a:lnSpc>
                <a:spcPct val="100000"/>
              </a:lnSpc>
              <a:tabLst>
                <a:tab pos="2315210" algn="l"/>
                <a:tab pos="3484245" algn="l"/>
              </a:tabLst>
            </a:pPr>
            <a:r>
              <a:rPr sz="950" spc="20" dirty="0">
                <a:solidFill>
                  <a:srgbClr val="33495D"/>
                </a:solidFill>
                <a:latin typeface="宋体"/>
                <a:cs typeface="宋体"/>
              </a:rPr>
              <a:t>表示 </a:t>
            </a:r>
            <a:r>
              <a:rPr sz="950" spc="-135" dirty="0">
                <a:solidFill>
                  <a:srgbClr val="33495D"/>
                </a:solidFill>
                <a:latin typeface="宋体"/>
                <a:cs typeface="宋体"/>
              </a:rPr>
              <a:t> </a:t>
            </a:r>
            <a:r>
              <a:rPr sz="950" spc="20" dirty="0">
                <a:solidFill>
                  <a:srgbClr val="33495D"/>
                </a:solidFill>
                <a:latin typeface="宋体"/>
                <a:cs typeface="宋体"/>
              </a:rPr>
              <a:t>上的一个查询</a:t>
            </a:r>
            <a:r>
              <a:rPr sz="950" dirty="0">
                <a:solidFill>
                  <a:srgbClr val="33495D"/>
                </a:solidFill>
                <a:latin typeface="宋体"/>
                <a:cs typeface="宋体"/>
              </a:rPr>
              <a:t>	</a:t>
            </a:r>
            <a:r>
              <a:rPr sz="950" spc="20" dirty="0">
                <a:solidFill>
                  <a:srgbClr val="33495D"/>
                </a:solidFill>
                <a:latin typeface="宋体"/>
                <a:cs typeface="宋体"/>
              </a:rPr>
              <a:t>是定义在关系概型</a:t>
            </a:r>
            <a:r>
              <a:rPr sz="950" dirty="0">
                <a:solidFill>
                  <a:srgbClr val="33495D"/>
                </a:solidFill>
                <a:latin typeface="宋体"/>
                <a:cs typeface="宋体"/>
              </a:rPr>
              <a:t>	</a:t>
            </a:r>
            <a:r>
              <a:rPr sz="950" spc="20" dirty="0">
                <a:solidFill>
                  <a:srgbClr val="33495D"/>
                </a:solidFill>
                <a:latin typeface="宋体"/>
                <a:cs typeface="宋体"/>
              </a:rPr>
              <a:t>上的函数</a:t>
            </a:r>
            <a:endParaRPr sz="950" dirty="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75139" y="3005680"/>
            <a:ext cx="16510" cy="59055"/>
          </a:xfrm>
          <a:custGeom>
            <a:avLst/>
            <a:gdLst/>
            <a:ahLst/>
            <a:cxnLst/>
            <a:rect l="l" t="t" r="r" b="b"/>
            <a:pathLst>
              <a:path w="16510" h="59055">
                <a:moveTo>
                  <a:pt x="10257" y="0"/>
                </a:moveTo>
                <a:lnTo>
                  <a:pt x="5718" y="0"/>
                </a:lnTo>
                <a:lnTo>
                  <a:pt x="3767" y="817"/>
                </a:lnTo>
                <a:lnTo>
                  <a:pt x="680" y="4088"/>
                </a:lnTo>
                <a:lnTo>
                  <a:pt x="74" y="5587"/>
                </a:lnTo>
                <a:lnTo>
                  <a:pt x="0" y="10539"/>
                </a:lnTo>
                <a:lnTo>
                  <a:pt x="816" y="12493"/>
                </a:lnTo>
                <a:lnTo>
                  <a:pt x="3903" y="15582"/>
                </a:lnTo>
                <a:lnTo>
                  <a:pt x="5855" y="16354"/>
                </a:lnTo>
                <a:lnTo>
                  <a:pt x="10575" y="16354"/>
                </a:lnTo>
                <a:lnTo>
                  <a:pt x="12527" y="15537"/>
                </a:lnTo>
                <a:lnTo>
                  <a:pt x="15613" y="12266"/>
                </a:lnTo>
                <a:lnTo>
                  <a:pt x="16295" y="10539"/>
                </a:lnTo>
                <a:lnTo>
                  <a:pt x="16294" y="5587"/>
                </a:lnTo>
                <a:lnTo>
                  <a:pt x="15431" y="3634"/>
                </a:lnTo>
                <a:lnTo>
                  <a:pt x="12163" y="726"/>
                </a:lnTo>
                <a:lnTo>
                  <a:pt x="10257" y="0"/>
                </a:lnTo>
                <a:close/>
              </a:path>
              <a:path w="16510" h="59055">
                <a:moveTo>
                  <a:pt x="10257" y="42249"/>
                </a:moveTo>
                <a:lnTo>
                  <a:pt x="5718" y="42249"/>
                </a:lnTo>
                <a:lnTo>
                  <a:pt x="3767" y="43067"/>
                </a:lnTo>
                <a:lnTo>
                  <a:pt x="680" y="46338"/>
                </a:lnTo>
                <a:lnTo>
                  <a:pt x="74" y="47837"/>
                </a:lnTo>
                <a:lnTo>
                  <a:pt x="0" y="52789"/>
                </a:lnTo>
                <a:lnTo>
                  <a:pt x="816" y="54743"/>
                </a:lnTo>
                <a:lnTo>
                  <a:pt x="3903" y="57832"/>
                </a:lnTo>
                <a:lnTo>
                  <a:pt x="5855" y="58604"/>
                </a:lnTo>
                <a:lnTo>
                  <a:pt x="10575" y="58604"/>
                </a:lnTo>
                <a:lnTo>
                  <a:pt x="12527" y="57786"/>
                </a:lnTo>
                <a:lnTo>
                  <a:pt x="15613" y="54515"/>
                </a:lnTo>
                <a:lnTo>
                  <a:pt x="16295" y="52789"/>
                </a:lnTo>
                <a:lnTo>
                  <a:pt x="16294" y="47837"/>
                </a:lnTo>
                <a:lnTo>
                  <a:pt x="15431" y="45884"/>
                </a:lnTo>
                <a:lnTo>
                  <a:pt x="12163" y="42976"/>
                </a:lnTo>
                <a:lnTo>
                  <a:pt x="10257" y="42249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82686" y="3321490"/>
            <a:ext cx="775195" cy="30786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10517" y="3322060"/>
            <a:ext cx="324013" cy="307291"/>
          </a:xfrm>
          <a:prstGeom prst="rect">
            <a:avLst/>
          </a:prstGeom>
        </p:spPr>
      </p:pic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546624" y="3317348"/>
          <a:ext cx="4373242" cy="302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ts val="1025"/>
                        </a:lnSpc>
                      </a:pPr>
                      <a:r>
                        <a:rPr sz="950" dirty="0">
                          <a:solidFill>
                            <a:srgbClr val="33495D"/>
                          </a:solidFill>
                          <a:latin typeface="宋体"/>
                          <a:cs typeface="宋体"/>
                        </a:rPr>
                        <a:t>表示对</a:t>
                      </a:r>
                      <a:endParaRPr sz="950" dirty="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025"/>
                        </a:lnSpc>
                      </a:pPr>
                      <a:r>
                        <a:rPr sz="950" dirty="0">
                          <a:solidFill>
                            <a:srgbClr val="33495D"/>
                          </a:solidFill>
                          <a:latin typeface="宋体"/>
                          <a:cs typeface="宋体"/>
                        </a:rPr>
                        <a:t>的区间查询，得到所有的元组</a:t>
                      </a:r>
                      <a:endParaRPr sz="950" dirty="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25"/>
                        </a:lnSpc>
                      </a:pPr>
                      <a:r>
                        <a:rPr sz="950" dirty="0">
                          <a:solidFill>
                            <a:srgbClr val="33495D"/>
                          </a:solidFill>
                          <a:latin typeface="宋体"/>
                          <a:cs typeface="宋体"/>
                        </a:rPr>
                        <a:t>（</a:t>
                      </a:r>
                      <a:endParaRPr sz="950" dirty="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25"/>
                        </a:lnSpc>
                      </a:pPr>
                      <a:r>
                        <a:rPr sz="950" dirty="0">
                          <a:solidFill>
                            <a:srgbClr val="33495D"/>
                          </a:solidFill>
                          <a:latin typeface="宋体"/>
                          <a:cs typeface="宋体"/>
                        </a:rPr>
                        <a:t>，</a:t>
                      </a:r>
                      <a:endParaRPr sz="950" dirty="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985"/>
                        </a:lnSpc>
                        <a:spcBef>
                          <a:spcPts val="105"/>
                        </a:spcBef>
                      </a:pPr>
                      <a:r>
                        <a:rPr sz="950" dirty="0">
                          <a:solidFill>
                            <a:srgbClr val="33495D"/>
                          </a:solidFill>
                          <a:latin typeface="宋体"/>
                          <a:cs typeface="宋体"/>
                        </a:rPr>
                        <a:t>常量</a:t>
                      </a:r>
                      <a:endParaRPr sz="950" dirty="0">
                        <a:latin typeface="宋体"/>
                        <a:cs typeface="宋体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ts val="985"/>
                        </a:lnSpc>
                        <a:spcBef>
                          <a:spcPts val="105"/>
                        </a:spcBef>
                      </a:pPr>
                      <a:r>
                        <a:rPr sz="950" dirty="0">
                          <a:solidFill>
                            <a:srgbClr val="33495D"/>
                          </a:solidFill>
                          <a:latin typeface="宋体"/>
                          <a:cs typeface="宋体"/>
                        </a:rPr>
                        <a:t>如果</a:t>
                      </a:r>
                      <a:endParaRPr sz="950" dirty="0">
                        <a:latin typeface="宋体"/>
                        <a:cs typeface="宋体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985"/>
                        </a:lnSpc>
                        <a:spcBef>
                          <a:spcPts val="105"/>
                        </a:spcBef>
                      </a:pPr>
                      <a:r>
                        <a:rPr sz="950" dirty="0">
                          <a:solidFill>
                            <a:srgbClr val="33495D"/>
                          </a:solidFill>
                          <a:latin typeface="宋体"/>
                          <a:cs typeface="宋体"/>
                        </a:rPr>
                        <a:t>则为点查</a:t>
                      </a:r>
                      <a:endParaRPr sz="950" dirty="0">
                        <a:latin typeface="宋体"/>
                        <a:cs typeface="宋体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4619921" y="3338390"/>
            <a:ext cx="42545" cy="86995"/>
          </a:xfrm>
          <a:custGeom>
            <a:avLst/>
            <a:gdLst/>
            <a:ahLst/>
            <a:cxnLst/>
            <a:rect l="l" t="t" r="r" b="b"/>
            <a:pathLst>
              <a:path w="42545" h="86995">
                <a:moveTo>
                  <a:pt x="28594" y="0"/>
                </a:moveTo>
                <a:lnTo>
                  <a:pt x="27777" y="0"/>
                </a:lnTo>
                <a:lnTo>
                  <a:pt x="26960" y="90"/>
                </a:lnTo>
                <a:lnTo>
                  <a:pt x="25326" y="454"/>
                </a:lnTo>
                <a:lnTo>
                  <a:pt x="24690" y="863"/>
                </a:lnTo>
                <a:lnTo>
                  <a:pt x="23783" y="2135"/>
                </a:lnTo>
                <a:lnTo>
                  <a:pt x="23329" y="2680"/>
                </a:lnTo>
                <a:lnTo>
                  <a:pt x="22421" y="3588"/>
                </a:lnTo>
                <a:lnTo>
                  <a:pt x="22058" y="4361"/>
                </a:lnTo>
                <a:lnTo>
                  <a:pt x="21513" y="6541"/>
                </a:lnTo>
                <a:lnTo>
                  <a:pt x="21241" y="7450"/>
                </a:lnTo>
                <a:lnTo>
                  <a:pt x="20696" y="8904"/>
                </a:lnTo>
                <a:lnTo>
                  <a:pt x="20379" y="10085"/>
                </a:lnTo>
                <a:lnTo>
                  <a:pt x="19652" y="13356"/>
                </a:lnTo>
                <a:lnTo>
                  <a:pt x="19335" y="14673"/>
                </a:lnTo>
                <a:lnTo>
                  <a:pt x="19062" y="15673"/>
                </a:lnTo>
                <a:lnTo>
                  <a:pt x="16475" y="26576"/>
                </a:lnTo>
                <a:lnTo>
                  <a:pt x="9259" y="26576"/>
                </a:lnTo>
                <a:lnTo>
                  <a:pt x="5264" y="26667"/>
                </a:lnTo>
                <a:lnTo>
                  <a:pt x="2950" y="26712"/>
                </a:lnTo>
                <a:lnTo>
                  <a:pt x="1679" y="26712"/>
                </a:lnTo>
                <a:lnTo>
                  <a:pt x="1270" y="26939"/>
                </a:lnTo>
                <a:lnTo>
                  <a:pt x="1089" y="27394"/>
                </a:lnTo>
                <a:lnTo>
                  <a:pt x="907" y="27575"/>
                </a:lnTo>
                <a:lnTo>
                  <a:pt x="680" y="28211"/>
                </a:lnTo>
                <a:lnTo>
                  <a:pt x="136" y="30392"/>
                </a:lnTo>
                <a:lnTo>
                  <a:pt x="0" y="31119"/>
                </a:lnTo>
                <a:lnTo>
                  <a:pt x="0" y="31755"/>
                </a:lnTo>
                <a:lnTo>
                  <a:pt x="317" y="32209"/>
                </a:lnTo>
                <a:lnTo>
                  <a:pt x="953" y="32845"/>
                </a:lnTo>
                <a:lnTo>
                  <a:pt x="12527" y="32845"/>
                </a:lnTo>
                <a:lnTo>
                  <a:pt x="14841" y="32936"/>
                </a:lnTo>
                <a:lnTo>
                  <a:pt x="14841" y="33118"/>
                </a:lnTo>
                <a:lnTo>
                  <a:pt x="13117" y="39660"/>
                </a:lnTo>
                <a:lnTo>
                  <a:pt x="9939" y="52471"/>
                </a:lnTo>
                <a:lnTo>
                  <a:pt x="5174" y="71552"/>
                </a:lnTo>
                <a:lnTo>
                  <a:pt x="5174" y="75731"/>
                </a:lnTo>
                <a:lnTo>
                  <a:pt x="15794" y="86816"/>
                </a:lnTo>
                <a:lnTo>
                  <a:pt x="21332" y="86816"/>
                </a:lnTo>
                <a:lnTo>
                  <a:pt x="40848" y="67190"/>
                </a:lnTo>
                <a:lnTo>
                  <a:pt x="41121" y="66373"/>
                </a:lnTo>
                <a:lnTo>
                  <a:pt x="41257" y="65827"/>
                </a:lnTo>
                <a:lnTo>
                  <a:pt x="41257" y="64828"/>
                </a:lnTo>
                <a:lnTo>
                  <a:pt x="40576" y="64465"/>
                </a:lnTo>
                <a:lnTo>
                  <a:pt x="38670" y="64465"/>
                </a:lnTo>
                <a:lnTo>
                  <a:pt x="35947" y="65691"/>
                </a:lnTo>
                <a:lnTo>
                  <a:pt x="34131" y="70234"/>
                </a:lnTo>
                <a:lnTo>
                  <a:pt x="31726" y="74050"/>
                </a:lnTo>
                <a:lnTo>
                  <a:pt x="25734" y="80229"/>
                </a:lnTo>
                <a:lnTo>
                  <a:pt x="22648" y="81773"/>
                </a:lnTo>
                <a:lnTo>
                  <a:pt x="17020" y="81773"/>
                </a:lnTo>
                <a:lnTo>
                  <a:pt x="15794" y="79865"/>
                </a:lnTo>
                <a:lnTo>
                  <a:pt x="15794" y="74959"/>
                </a:lnTo>
                <a:lnTo>
                  <a:pt x="17565" y="67145"/>
                </a:lnTo>
                <a:lnTo>
                  <a:pt x="21105" y="52607"/>
                </a:lnTo>
                <a:lnTo>
                  <a:pt x="26007" y="32845"/>
                </a:lnTo>
                <a:lnTo>
                  <a:pt x="40576" y="32845"/>
                </a:lnTo>
                <a:lnTo>
                  <a:pt x="41756" y="31664"/>
                </a:lnTo>
                <a:lnTo>
                  <a:pt x="42346" y="30074"/>
                </a:lnTo>
                <a:lnTo>
                  <a:pt x="42346" y="27712"/>
                </a:lnTo>
                <a:lnTo>
                  <a:pt x="42029" y="27212"/>
                </a:lnTo>
                <a:lnTo>
                  <a:pt x="41393" y="26576"/>
                </a:lnTo>
                <a:lnTo>
                  <a:pt x="29910" y="26576"/>
                </a:lnTo>
                <a:lnTo>
                  <a:pt x="27641" y="26485"/>
                </a:lnTo>
                <a:lnTo>
                  <a:pt x="27641" y="26303"/>
                </a:lnTo>
                <a:lnTo>
                  <a:pt x="29002" y="21261"/>
                </a:lnTo>
                <a:lnTo>
                  <a:pt x="30001" y="17717"/>
                </a:lnTo>
                <a:lnTo>
                  <a:pt x="30909" y="14128"/>
                </a:lnTo>
                <a:lnTo>
                  <a:pt x="32543" y="6859"/>
                </a:lnTo>
                <a:lnTo>
                  <a:pt x="32951" y="4724"/>
                </a:lnTo>
                <a:lnTo>
                  <a:pt x="32951" y="3270"/>
                </a:lnTo>
                <a:lnTo>
                  <a:pt x="32633" y="2407"/>
                </a:lnTo>
                <a:lnTo>
                  <a:pt x="31362" y="590"/>
                </a:lnTo>
                <a:lnTo>
                  <a:pt x="30228" y="90"/>
                </a:lnTo>
                <a:lnTo>
                  <a:pt x="28594" y="0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11941" y="3373689"/>
            <a:ext cx="90805" cy="32384"/>
          </a:xfrm>
          <a:custGeom>
            <a:avLst/>
            <a:gdLst/>
            <a:ahLst/>
            <a:cxnLst/>
            <a:rect l="l" t="t" r="r" b="b"/>
            <a:pathLst>
              <a:path w="90804" h="32385">
                <a:moveTo>
                  <a:pt x="88642" y="0"/>
                </a:moveTo>
                <a:lnTo>
                  <a:pt x="1906" y="0"/>
                </a:lnTo>
                <a:lnTo>
                  <a:pt x="635" y="636"/>
                </a:lnTo>
                <a:lnTo>
                  <a:pt x="0" y="1544"/>
                </a:lnTo>
                <a:lnTo>
                  <a:pt x="0" y="4088"/>
                </a:lnTo>
                <a:lnTo>
                  <a:pt x="726" y="4997"/>
                </a:lnTo>
                <a:lnTo>
                  <a:pt x="2178" y="5451"/>
                </a:lnTo>
                <a:lnTo>
                  <a:pt x="45478" y="5451"/>
                </a:lnTo>
                <a:lnTo>
                  <a:pt x="88778" y="5315"/>
                </a:lnTo>
                <a:lnTo>
                  <a:pt x="90049" y="4588"/>
                </a:lnTo>
                <a:lnTo>
                  <a:pt x="90684" y="3725"/>
                </a:lnTo>
                <a:lnTo>
                  <a:pt x="90616" y="1544"/>
                </a:lnTo>
                <a:lnTo>
                  <a:pt x="90003" y="726"/>
                </a:lnTo>
                <a:lnTo>
                  <a:pt x="88642" y="0"/>
                </a:lnTo>
                <a:close/>
              </a:path>
              <a:path w="90804" h="32385">
                <a:moveTo>
                  <a:pt x="88778" y="26440"/>
                </a:moveTo>
                <a:lnTo>
                  <a:pt x="2178" y="26440"/>
                </a:lnTo>
                <a:lnTo>
                  <a:pt x="726" y="26894"/>
                </a:lnTo>
                <a:lnTo>
                  <a:pt x="0" y="27803"/>
                </a:lnTo>
                <a:lnTo>
                  <a:pt x="0" y="30347"/>
                </a:lnTo>
                <a:lnTo>
                  <a:pt x="635" y="31255"/>
                </a:lnTo>
                <a:lnTo>
                  <a:pt x="1906" y="31891"/>
                </a:lnTo>
                <a:lnTo>
                  <a:pt x="88642" y="31891"/>
                </a:lnTo>
                <a:lnTo>
                  <a:pt x="90003" y="31255"/>
                </a:lnTo>
                <a:lnTo>
                  <a:pt x="90684" y="30347"/>
                </a:lnTo>
                <a:lnTo>
                  <a:pt x="90684" y="28257"/>
                </a:lnTo>
                <a:lnTo>
                  <a:pt x="90049" y="27348"/>
                </a:lnTo>
                <a:lnTo>
                  <a:pt x="88778" y="26440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991974" y="3321490"/>
            <a:ext cx="771899" cy="13628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EDA0856-ABDC-9664-4376-4B93E59093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72625" y="2917624"/>
            <a:ext cx="1127878" cy="1809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63224"/>
            <a:ext cx="158686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15" dirty="0">
                <a:latin typeface="微软雅黑"/>
                <a:cs typeface="微软雅黑"/>
              </a:rPr>
              <a:t>逻辑节点和逻辑索引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4051" y="705605"/>
            <a:ext cx="27368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0" dirty="0">
                <a:solidFill>
                  <a:srgbClr val="33495D"/>
                </a:solidFill>
                <a:latin typeface="宋体"/>
                <a:cs typeface="宋体"/>
              </a:rPr>
              <a:t>定义</a:t>
            </a:r>
            <a:endParaRPr sz="95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81485" y="751438"/>
            <a:ext cx="157480" cy="91440"/>
            <a:chOff x="2481485" y="751438"/>
            <a:chExt cx="157480" cy="914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1485" y="751438"/>
              <a:ext cx="88473" cy="911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92043" y="751438"/>
              <a:ext cx="46990" cy="91440"/>
            </a:xfrm>
            <a:custGeom>
              <a:avLst/>
              <a:gdLst/>
              <a:ahLst/>
              <a:cxnLst/>
              <a:rect l="l" t="t" r="r" b="b"/>
              <a:pathLst>
                <a:path w="46989" h="91440">
                  <a:moveTo>
                    <a:pt x="28355" y="0"/>
                  </a:moveTo>
                  <a:lnTo>
                    <a:pt x="26628" y="0"/>
                  </a:lnTo>
                  <a:lnTo>
                    <a:pt x="26083" y="136"/>
                  </a:lnTo>
                  <a:lnTo>
                    <a:pt x="25901" y="410"/>
                  </a:lnTo>
                  <a:lnTo>
                    <a:pt x="24810" y="1413"/>
                  </a:lnTo>
                  <a:lnTo>
                    <a:pt x="2590" y="8754"/>
                  </a:lnTo>
                  <a:lnTo>
                    <a:pt x="0" y="8754"/>
                  </a:lnTo>
                  <a:lnTo>
                    <a:pt x="0" y="15047"/>
                  </a:lnTo>
                  <a:lnTo>
                    <a:pt x="2590" y="15047"/>
                  </a:lnTo>
                  <a:lnTo>
                    <a:pt x="5498" y="14864"/>
                  </a:lnTo>
                  <a:lnTo>
                    <a:pt x="17722" y="12037"/>
                  </a:lnTo>
                  <a:lnTo>
                    <a:pt x="17722" y="82760"/>
                  </a:lnTo>
                  <a:lnTo>
                    <a:pt x="17358" y="82851"/>
                  </a:lnTo>
                  <a:lnTo>
                    <a:pt x="16449" y="83763"/>
                  </a:lnTo>
                  <a:lnTo>
                    <a:pt x="16177" y="83991"/>
                  </a:lnTo>
                  <a:lnTo>
                    <a:pt x="15995" y="83991"/>
                  </a:lnTo>
                  <a:lnTo>
                    <a:pt x="15631" y="84082"/>
                  </a:lnTo>
                  <a:lnTo>
                    <a:pt x="14359" y="84447"/>
                  </a:lnTo>
                  <a:lnTo>
                    <a:pt x="13632" y="84583"/>
                  </a:lnTo>
                  <a:lnTo>
                    <a:pt x="11996" y="84766"/>
                  </a:lnTo>
                  <a:lnTo>
                    <a:pt x="10860" y="84811"/>
                  </a:lnTo>
                  <a:lnTo>
                    <a:pt x="681" y="84811"/>
                  </a:lnTo>
                  <a:lnTo>
                    <a:pt x="681" y="91104"/>
                  </a:lnTo>
                  <a:lnTo>
                    <a:pt x="2317" y="91104"/>
                  </a:lnTo>
                  <a:lnTo>
                    <a:pt x="4226" y="90830"/>
                  </a:lnTo>
                  <a:lnTo>
                    <a:pt x="11360" y="90694"/>
                  </a:lnTo>
                  <a:lnTo>
                    <a:pt x="36261" y="90694"/>
                  </a:lnTo>
                  <a:lnTo>
                    <a:pt x="43487" y="90830"/>
                  </a:lnTo>
                  <a:lnTo>
                    <a:pt x="45395" y="91104"/>
                  </a:lnTo>
                  <a:lnTo>
                    <a:pt x="46895" y="91104"/>
                  </a:lnTo>
                  <a:lnTo>
                    <a:pt x="46895" y="84811"/>
                  </a:lnTo>
                  <a:lnTo>
                    <a:pt x="39442" y="84811"/>
                  </a:lnTo>
                  <a:lnTo>
                    <a:pt x="36625" y="84720"/>
                  </a:lnTo>
                  <a:lnTo>
                    <a:pt x="29854" y="41721"/>
                  </a:lnTo>
                  <a:lnTo>
                    <a:pt x="29854" y="820"/>
                  </a:lnTo>
                  <a:lnTo>
                    <a:pt x="29127" y="273"/>
                  </a:lnTo>
                  <a:lnTo>
                    <a:pt x="28355" y="0"/>
                  </a:lnTo>
                  <a:close/>
                </a:path>
              </a:pathLst>
            </a:custGeom>
            <a:solidFill>
              <a:srgbClr val="3349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7343" y="739947"/>
            <a:ext cx="1722149" cy="6704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93615" y="705605"/>
            <a:ext cx="27368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0" dirty="0">
                <a:solidFill>
                  <a:srgbClr val="33495D"/>
                </a:solidFill>
                <a:latin typeface="宋体"/>
                <a:cs typeface="宋体"/>
              </a:rPr>
              <a:t>其中</a:t>
            </a:r>
            <a:endParaRPr sz="950">
              <a:latin typeface="宋体"/>
              <a:cs typeface="宋体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7437" y="959729"/>
            <a:ext cx="242401" cy="2413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36190" y="676858"/>
            <a:ext cx="1178560" cy="5594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950" spc="20" dirty="0">
                <a:solidFill>
                  <a:srgbClr val="33495D"/>
                </a:solidFill>
                <a:latin typeface="宋体"/>
                <a:cs typeface="宋体"/>
              </a:rPr>
              <a:t>：逻辑节点</a:t>
            </a:r>
            <a:endParaRPr sz="950" dirty="0">
              <a:latin typeface="宋体"/>
              <a:cs typeface="宋体"/>
            </a:endParaRPr>
          </a:p>
          <a:p>
            <a:pPr marL="318770">
              <a:lnSpc>
                <a:spcPct val="100000"/>
              </a:lnSpc>
              <a:spcBef>
                <a:spcPts val="259"/>
              </a:spcBef>
            </a:pPr>
            <a:r>
              <a:rPr sz="950" spc="20" dirty="0">
                <a:solidFill>
                  <a:srgbClr val="33495D"/>
                </a:solidFill>
                <a:latin typeface="宋体"/>
                <a:cs typeface="宋体"/>
              </a:rPr>
              <a:t>划分函数</a:t>
            </a:r>
            <a:endParaRPr sz="950" dirty="0">
              <a:latin typeface="宋体"/>
              <a:cs typeface="宋体"/>
            </a:endParaRPr>
          </a:p>
          <a:p>
            <a:pPr marL="422275">
              <a:lnSpc>
                <a:spcPct val="100000"/>
              </a:lnSpc>
              <a:spcBef>
                <a:spcPts val="260"/>
              </a:spcBef>
            </a:pPr>
            <a:r>
              <a:rPr sz="950" spc="20" dirty="0">
                <a:solidFill>
                  <a:srgbClr val="33495D"/>
                </a:solidFill>
                <a:latin typeface="宋体"/>
                <a:cs typeface="宋体"/>
              </a:rPr>
              <a:t>路由信息函数</a:t>
            </a:r>
            <a:endParaRPr sz="950" dirty="0">
              <a:latin typeface="宋体"/>
              <a:cs typeface="宋体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59283" y="1104776"/>
            <a:ext cx="116829" cy="9342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255596" y="1095611"/>
            <a:ext cx="33020" cy="137160"/>
          </a:xfrm>
          <a:custGeom>
            <a:avLst/>
            <a:gdLst/>
            <a:ahLst/>
            <a:cxnLst/>
            <a:rect l="l" t="t" r="r" b="b"/>
            <a:pathLst>
              <a:path w="33020" h="137159">
                <a:moveTo>
                  <a:pt x="4226" y="0"/>
                </a:moveTo>
                <a:lnTo>
                  <a:pt x="1226" y="0"/>
                </a:lnTo>
                <a:lnTo>
                  <a:pt x="681" y="136"/>
                </a:lnTo>
                <a:lnTo>
                  <a:pt x="227" y="410"/>
                </a:lnTo>
                <a:lnTo>
                  <a:pt x="0" y="911"/>
                </a:lnTo>
                <a:lnTo>
                  <a:pt x="0" y="1641"/>
                </a:lnTo>
                <a:lnTo>
                  <a:pt x="590" y="2325"/>
                </a:lnTo>
                <a:lnTo>
                  <a:pt x="21309" y="48228"/>
                </a:lnTo>
                <a:lnTo>
                  <a:pt x="22629" y="68396"/>
                </a:lnTo>
                <a:lnTo>
                  <a:pt x="21309" y="88565"/>
                </a:lnTo>
                <a:lnTo>
                  <a:pt x="1499" y="133373"/>
                </a:lnTo>
                <a:lnTo>
                  <a:pt x="0" y="135151"/>
                </a:lnTo>
                <a:lnTo>
                  <a:pt x="90" y="135699"/>
                </a:lnTo>
                <a:lnTo>
                  <a:pt x="227" y="136109"/>
                </a:lnTo>
                <a:lnTo>
                  <a:pt x="590" y="136656"/>
                </a:lnTo>
                <a:lnTo>
                  <a:pt x="817" y="136793"/>
                </a:lnTo>
                <a:lnTo>
                  <a:pt x="4226" y="136793"/>
                </a:lnTo>
                <a:lnTo>
                  <a:pt x="4771" y="136246"/>
                </a:lnTo>
                <a:lnTo>
                  <a:pt x="6407" y="134969"/>
                </a:lnTo>
                <a:lnTo>
                  <a:pt x="29264" y="96940"/>
                </a:lnTo>
                <a:lnTo>
                  <a:pt x="32581" y="74597"/>
                </a:lnTo>
                <a:lnTo>
                  <a:pt x="32581" y="68396"/>
                </a:lnTo>
                <a:lnTo>
                  <a:pt x="23353" y="23955"/>
                </a:lnTo>
                <a:lnTo>
                  <a:pt x="8043" y="3283"/>
                </a:lnTo>
                <a:lnTo>
                  <a:pt x="4226" y="0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15032" y="1239100"/>
            <a:ext cx="893444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0" dirty="0">
                <a:solidFill>
                  <a:srgbClr val="33495D"/>
                </a:solidFill>
                <a:latin typeface="宋体"/>
                <a:cs typeface="宋体"/>
              </a:rPr>
              <a:t>，是在关系概型</a:t>
            </a:r>
            <a:endParaRPr sz="950" dirty="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1913" y="1032521"/>
            <a:ext cx="893444" cy="38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384">
              <a:lnSpc>
                <a:spcPct val="122800"/>
              </a:lnSpc>
              <a:spcBef>
                <a:spcPts val="95"/>
              </a:spcBef>
            </a:pPr>
            <a:r>
              <a:rPr sz="950" spc="20" dirty="0">
                <a:solidFill>
                  <a:srgbClr val="33495D"/>
                </a:solidFill>
                <a:latin typeface="宋体"/>
                <a:cs typeface="宋体"/>
              </a:rPr>
              <a:t>点集</a:t>
            </a:r>
            <a:r>
              <a:rPr sz="950" spc="434" dirty="0">
                <a:solidFill>
                  <a:srgbClr val="33495D"/>
                </a:solidFill>
                <a:latin typeface="宋体"/>
                <a:cs typeface="宋体"/>
              </a:rPr>
              <a:t> </a:t>
            </a:r>
            <a:r>
              <a:rPr sz="950" spc="20" dirty="0">
                <a:solidFill>
                  <a:srgbClr val="33495D"/>
                </a:solidFill>
                <a:latin typeface="宋体"/>
                <a:cs typeface="宋体"/>
              </a:rPr>
              <a:t>的幂集 下的元组的集合</a:t>
            </a:r>
            <a:endParaRPr sz="9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424" y="1708779"/>
            <a:ext cx="5612130" cy="650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注意：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不暗示任何物理实现。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p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可能未定义，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sz="950" spc="-1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55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可能为空集。</a:t>
            </a: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也就是说，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中每一个元素（即划分函数的计算结果）都映射到点集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的某子集。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所映射到的点集记作</a:t>
            </a: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nodes(RI)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 dirty="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6424" y="2511425"/>
            <a:ext cx="2007870" cy="469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用上述定义，实现多种结构，举例：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184150">
              <a:lnSpc>
                <a:spcPct val="100000"/>
              </a:lnSpc>
            </a:pP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1.</a:t>
            </a:r>
            <a:r>
              <a:rPr sz="950" spc="26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B-tree 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with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33495D"/>
                </a:solidFill>
                <a:latin typeface="Calibri"/>
                <a:cs typeface="Calibri"/>
              </a:rPr>
              <a:t>ISAM</a:t>
            </a:r>
            <a:endParaRPr sz="950" dirty="0">
              <a:latin typeface="Calibri"/>
              <a:cs typeface="Calibri"/>
            </a:endParaRPr>
          </a:p>
        </p:txBody>
      </p:sp>
      <p:pic>
        <p:nvPicPr>
          <p:cNvPr id="17" name="object 2">
            <a:extLst>
              <a:ext uri="{FF2B5EF4-FFF2-40B4-BE49-F238E27FC236}">
                <a16:creationId xmlns:a16="http://schemas.microsoft.com/office/drawing/2014/main" id="{5B4EC777-55F9-D65E-AB8C-7CE1C92F11B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99582" y="2587625"/>
            <a:ext cx="3959919" cy="10611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51C15AE-A9A8-8D8A-2E0B-34528A6EBE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6250" y="2293937"/>
            <a:ext cx="4114800" cy="1436687"/>
          </a:xfrm>
          <a:prstGeom prst="rect">
            <a:avLst/>
          </a:prstGeom>
        </p:spPr>
      </p:pic>
      <p:pic>
        <p:nvPicPr>
          <p:cNvPr id="4" name="object 2">
            <a:extLst>
              <a:ext uri="{FF2B5EF4-FFF2-40B4-BE49-F238E27FC236}">
                <a16:creationId xmlns:a16="http://schemas.microsoft.com/office/drawing/2014/main" id="{6923C3F9-268E-6B43-8895-3BE623A7C4F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1050" y="447919"/>
            <a:ext cx="3657600" cy="151899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2622" y="454025"/>
            <a:ext cx="2999740" cy="4222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35" dirty="0">
                <a:solidFill>
                  <a:srgbClr val="33495D"/>
                </a:solidFill>
                <a:latin typeface="Calibri"/>
                <a:cs typeface="Calibri"/>
              </a:rPr>
              <a:t>2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.   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b="1" spc="40" dirty="0">
                <a:solidFill>
                  <a:srgbClr val="41B982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950" b="1" spc="-105" dirty="0">
                <a:solidFill>
                  <a:srgbClr val="41B982"/>
                </a:solidFill>
                <a:latin typeface="Calibri"/>
                <a:cs typeface="Calibri"/>
                <a:hlinkClick r:id="rId4"/>
              </a:rPr>
              <a:t>M</a:t>
            </a:r>
            <a:r>
              <a:rPr sz="950" b="1" spc="20" dirty="0">
                <a:solidFill>
                  <a:srgbClr val="41B982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950" b="1" spc="-65" dirty="0">
                <a:solidFill>
                  <a:srgbClr val="41B982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(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c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u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iv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-</a:t>
            </a:r>
            <a:r>
              <a:rPr sz="950" spc="45" dirty="0">
                <a:solidFill>
                  <a:srgbClr val="33495D"/>
                </a:solidFill>
                <a:latin typeface="Calibri"/>
                <a:cs typeface="Calibri"/>
              </a:rPr>
              <a:t>m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-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x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)</a:t>
            </a:r>
            <a:endParaRPr sz="950" dirty="0">
              <a:latin typeface="Calibri"/>
              <a:cs typeface="Calibri"/>
            </a:endParaRPr>
          </a:p>
          <a:p>
            <a:pPr marL="188595">
              <a:lnSpc>
                <a:spcPct val="100000"/>
              </a:lnSpc>
              <a:spcBef>
                <a:spcPts val="810"/>
              </a:spcBef>
            </a:pP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通过划分函数</a:t>
            </a:r>
            <a:r>
              <a:rPr sz="950" spc="40" dirty="0" err="1">
                <a:solidFill>
                  <a:srgbClr val="33495D"/>
                </a:solidFill>
                <a:latin typeface="Calibri"/>
                <a:cs typeface="Calibri"/>
              </a:rPr>
              <a:t>p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和</a:t>
            </a:r>
            <a:r>
              <a:rPr sz="950" spc="35" dirty="0" err="1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sz="950" spc="15" dirty="0" err="1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配合，把区间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[0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: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12]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压缩成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[0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: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4]</a:t>
            </a:r>
            <a:endParaRPr sz="95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95AF233-DC0F-B54A-46E2-81F97D77CE9B}"/>
              </a:ext>
            </a:extLst>
          </p:cNvPr>
          <p:cNvSpPr txBox="1"/>
          <p:nvPr/>
        </p:nvSpPr>
        <p:spPr>
          <a:xfrm>
            <a:off x="748714" y="2119313"/>
            <a:ext cx="217741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3.</a:t>
            </a:r>
            <a:r>
              <a:rPr sz="950" spc="434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Extendible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hashing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动态可拓展哈希表</a:t>
            </a:r>
            <a:endParaRPr sz="9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5050" y="301625"/>
            <a:ext cx="11264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35" dirty="0">
                <a:solidFill>
                  <a:srgbClr val="33495D"/>
                </a:solidFill>
                <a:latin typeface="Calibri"/>
                <a:cs typeface="Calibri"/>
              </a:rPr>
              <a:t>4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.   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b="1" spc="-5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950" b="1" spc="4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d</a:t>
            </a:r>
            <a:r>
              <a:rPr sz="950" b="1" spc="2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950" b="1" spc="3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x</a:t>
            </a:r>
            <a:r>
              <a:rPr sz="950" b="1" spc="25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950" b="1" spc="2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950" b="1" spc="15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ree</a:t>
            </a:r>
            <a:r>
              <a:rPr sz="950" b="1" spc="-70" dirty="0">
                <a:solidFill>
                  <a:srgbClr val="41B982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基数树</a:t>
            </a:r>
            <a:endParaRPr sz="950">
              <a:latin typeface="微软雅黑"/>
              <a:cs typeface="微软雅黑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71A5FCA0-FCE5-E877-2BD3-F7939E00A92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0850" y="610333"/>
            <a:ext cx="3733800" cy="1291492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FEAAF596-76D0-E3FC-B25C-D311A5C8192D}"/>
              </a:ext>
            </a:extLst>
          </p:cNvPr>
          <p:cNvSpPr txBox="1"/>
          <p:nvPr/>
        </p:nvSpPr>
        <p:spPr>
          <a:xfrm>
            <a:off x="958850" y="2223844"/>
            <a:ext cx="3898900" cy="85908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33495D"/>
                </a:solidFill>
                <a:latin typeface="微软雅黑"/>
                <a:cs typeface="微软雅黑"/>
              </a:rPr>
              <a:t>完全逻辑索引</a:t>
            </a:r>
            <a:r>
              <a:rPr sz="950" b="1" spc="-45" dirty="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sz="950" b="1" spc="30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b="1" spc="20" dirty="0">
                <a:solidFill>
                  <a:srgbClr val="33495D"/>
                </a:solidFill>
                <a:latin typeface="Calibri"/>
                <a:cs typeface="Calibri"/>
              </a:rPr>
              <a:t> complete</a:t>
            </a:r>
            <a:r>
              <a:rPr sz="950" b="1" spc="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b="1" spc="30" dirty="0">
                <a:solidFill>
                  <a:srgbClr val="33495D"/>
                </a:solidFill>
                <a:latin typeface="Calibri"/>
                <a:cs typeface="Calibri"/>
              </a:rPr>
              <a:t>logical</a:t>
            </a:r>
            <a:r>
              <a:rPr sz="950" b="1" spc="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b="1" spc="25" dirty="0">
                <a:solidFill>
                  <a:srgbClr val="33495D"/>
                </a:solidFill>
                <a:latin typeface="Calibri"/>
                <a:cs typeface="Calibri"/>
              </a:rPr>
              <a:t>index</a:t>
            </a:r>
            <a:endParaRPr sz="950" dirty="0">
              <a:latin typeface="Calibri"/>
              <a:cs typeface="Calibri"/>
            </a:endParaRPr>
          </a:p>
          <a:p>
            <a:pPr marL="12700" marR="5080">
              <a:lnSpc>
                <a:spcPct val="197500"/>
              </a:lnSpc>
              <a:spcBef>
                <a:spcPts val="7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当</a:t>
            </a:r>
            <a:r>
              <a:rPr sz="950" spc="70" dirty="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的节点中的所有路由信息都指向</a:t>
            </a:r>
            <a:r>
              <a:rPr sz="950" spc="70" dirty="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20" dirty="0">
                <a:solidFill>
                  <a:srgbClr val="33495D"/>
                </a:solidFill>
                <a:latin typeface="微软雅黑"/>
                <a:cs typeface="微软雅黑"/>
              </a:rPr>
              <a:t>中的节点，称为完全逻辑索引。 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这说明：完整的逻辑索引是一个图。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1250" y="2054225"/>
            <a:ext cx="5570220" cy="139717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endParaRPr sz="95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350" b="1" spc="15" dirty="0">
                <a:solidFill>
                  <a:srgbClr val="33495D"/>
                </a:solidFill>
                <a:latin typeface="微软雅黑"/>
                <a:cs typeface="微软雅黑"/>
              </a:rPr>
              <a:t>逻辑查询</a:t>
            </a:r>
            <a:endParaRPr sz="1350" dirty="0">
              <a:latin typeface="微软雅黑"/>
              <a:cs typeface="微软雅黑"/>
            </a:endParaRPr>
          </a:p>
          <a:p>
            <a:pPr marL="12700" marR="5080">
              <a:lnSpc>
                <a:spcPct val="131600"/>
              </a:lnSpc>
              <a:spcBef>
                <a:spcPts val="819"/>
              </a:spcBef>
            </a:pP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逻辑查询要查找出</a:t>
            </a:r>
            <a:r>
              <a:rPr lang="zh-CN" altLang="en-US" sz="950" spc="25" dirty="0">
                <a:solidFill>
                  <a:srgbClr val="33495D"/>
                </a:solidFill>
                <a:latin typeface="微软雅黑"/>
                <a:ea typeface="微软雅黑" panose="020B0503020204020204" pitchFamily="34" charset="-122"/>
                <a:cs typeface="微软雅黑"/>
              </a:rPr>
              <a:t>图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中所有符合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查询条件的逻辑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节点。而对于非树状结构，比如更通用的</a:t>
            </a:r>
            <a:r>
              <a:rPr sz="950" spc="5" dirty="0" err="1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-30" dirty="0" err="1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dirty="0" err="1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sz="950" spc="20" dirty="0" err="1">
                <a:solidFill>
                  <a:srgbClr val="33495D"/>
                </a:solidFill>
                <a:latin typeface="微软雅黑"/>
                <a:cs typeface="微软雅黑"/>
              </a:rPr>
              <a:t>，具体算法实现要防止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对同一节点的多次访问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 dirty="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  <a:spcBef>
                <a:spcPts val="1110"/>
              </a:spcBef>
            </a:pPr>
            <a:r>
              <a:rPr sz="950" b="1" spc="25" dirty="0" err="1">
                <a:solidFill>
                  <a:srgbClr val="33495D"/>
                </a:solidFill>
                <a:latin typeface="微软雅黑"/>
                <a:cs typeface="微软雅黑"/>
              </a:rPr>
              <a:t>逻辑索引的正确性</a:t>
            </a:r>
            <a:r>
              <a:rPr sz="950" b="1" spc="100" dirty="0" err="1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在任意的</a:t>
            </a:r>
            <a:r>
              <a:rPr sz="950" spc="30" dirty="0" err="1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sz="950" spc="20" dirty="0" err="1">
                <a:solidFill>
                  <a:srgbClr val="33495D"/>
                </a:solidFill>
                <a:latin typeface="Calibri"/>
                <a:cs typeface="Calibri"/>
              </a:rPr>
              <a:t>ow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到</a:t>
            </a:r>
            <a:r>
              <a:rPr sz="950" spc="30" dirty="0" err="1">
                <a:solidFill>
                  <a:srgbClr val="33495D"/>
                </a:solidFill>
                <a:latin typeface="Calibri"/>
                <a:cs typeface="Calibri"/>
              </a:rPr>
              <a:t>h</a:t>
            </a:r>
            <a:r>
              <a:rPr sz="950" spc="20" dirty="0" err="1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sz="950" spc="40" dirty="0" err="1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sz="950" spc="30" dirty="0" err="1">
                <a:solidFill>
                  <a:srgbClr val="33495D"/>
                </a:solidFill>
                <a:latin typeface="Calibri"/>
                <a:cs typeface="Calibri"/>
              </a:rPr>
              <a:t>h</a:t>
            </a:r>
            <a:r>
              <a:rPr sz="950" spc="25" dirty="0" err="1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之间的任意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逻辑</a:t>
            </a:r>
            <a:r>
              <a:rPr sz="950" spc="25" dirty="0" err="1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查询</a:t>
            </a: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，结果都正确，则逻辑索引正确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注：本文所有内容都是在</a:t>
            </a:r>
            <a:r>
              <a:rPr sz="950" spc="5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-30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dirty="0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（无环有向图）基础上讨论，并且假定选定了相应的起始节点</a:t>
            </a:r>
            <a:r>
              <a:rPr sz="950" spc="80" dirty="0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 dirty="0">
              <a:latin typeface="微软雅黑"/>
              <a:cs typeface="微软雅黑"/>
            </a:endParaRP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063637EF-7B34-A562-D803-A3F36535733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250" y="637589"/>
            <a:ext cx="5138127" cy="12363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700D23-EABE-D871-EDBC-5265E68A1109}"/>
              </a:ext>
            </a:extLst>
          </p:cNvPr>
          <p:cNvSpPr txBox="1"/>
          <p:nvPr/>
        </p:nvSpPr>
        <p:spPr>
          <a:xfrm>
            <a:off x="1035050" y="385384"/>
            <a:ext cx="3473694" cy="26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fontAlgn="auto">
              <a:lnSpc>
                <a:spcPct val="131600"/>
              </a:lnSpc>
              <a:spcBef>
                <a:spcPts val="8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示例：该模型可以对传统索引结构进行任意混合（</a:t>
            </a:r>
            <a:r>
              <a:rPr lang="en-US" altLang="zh-CN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sz="950" spc="25" dirty="0">
                <a:solidFill>
                  <a:srgbClr val="3349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38922"/>
            <a:ext cx="17602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5" dirty="0">
                <a:latin typeface="微软雅黑"/>
                <a:cs typeface="微软雅黑"/>
              </a:rPr>
              <a:t>通用物理索引框架</a:t>
            </a:r>
            <a:endParaRPr sz="17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065" y="154041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4">
                <a:moveTo>
                  <a:pt x="21586" y="38115"/>
                </a:moveTo>
                <a:lnTo>
                  <a:pt x="16531" y="38115"/>
                </a:lnTo>
                <a:lnTo>
                  <a:pt x="14100" y="37628"/>
                </a:lnTo>
                <a:lnTo>
                  <a:pt x="0" y="21583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3"/>
                </a:lnTo>
                <a:lnTo>
                  <a:pt x="21586" y="38115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065" y="173100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5"/>
                </a:moveTo>
                <a:lnTo>
                  <a:pt x="16531" y="38115"/>
                </a:lnTo>
                <a:lnTo>
                  <a:pt x="14100" y="37631"/>
                </a:lnTo>
                <a:lnTo>
                  <a:pt x="0" y="21583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3"/>
                </a:lnTo>
                <a:lnTo>
                  <a:pt x="21586" y="38115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065" y="1921596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5"/>
                </a:moveTo>
                <a:lnTo>
                  <a:pt x="16531" y="38115"/>
                </a:lnTo>
                <a:lnTo>
                  <a:pt x="14100" y="37628"/>
                </a:lnTo>
                <a:lnTo>
                  <a:pt x="0" y="21583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3"/>
                </a:lnTo>
                <a:lnTo>
                  <a:pt x="21586" y="38115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6424" y="879717"/>
            <a:ext cx="3989704" cy="17952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对于每个逻辑节点，我们最终都要指定如何实现。</a:t>
            </a:r>
            <a:endParaRPr sz="950" dirty="0">
              <a:latin typeface="微软雅黑"/>
              <a:cs typeface="微软雅黑"/>
            </a:endParaRPr>
          </a:p>
          <a:p>
            <a:pPr marL="298450" marR="2543810" indent="-286385">
              <a:lnSpc>
                <a:spcPct val="197500"/>
              </a:lnSpc>
              <a:spcBef>
                <a:spcPts val="75"/>
              </a:spcBef>
            </a:pP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make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physical</a:t>
            </a:r>
            <a:r>
              <a:rPr sz="950" spc="1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decision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： </a:t>
            </a:r>
            <a:r>
              <a:rPr sz="950" spc="-270" dirty="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search</a:t>
            </a:r>
            <a:r>
              <a:rPr sz="950" spc="-25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algo</a:t>
            </a:r>
            <a:endParaRPr sz="950" dirty="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360"/>
              </a:spcBef>
            </a:pPr>
            <a:r>
              <a:rPr sz="950" spc="40" dirty="0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-15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-20" dirty="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sz="950" spc="35" dirty="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sz="950" spc="20" dirty="0">
                <a:solidFill>
                  <a:srgbClr val="33495D"/>
                </a:solidFill>
                <a:latin typeface="Calibri"/>
                <a:cs typeface="Calibri"/>
              </a:rPr>
              <a:t>y</a:t>
            </a:r>
            <a:r>
              <a:rPr sz="950" spc="25" dirty="0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sz="950" spc="30" dirty="0">
                <a:solidFill>
                  <a:srgbClr val="33495D"/>
                </a:solidFill>
                <a:latin typeface="Calibri"/>
                <a:cs typeface="Calibri"/>
              </a:rPr>
              <a:t>u</a:t>
            </a:r>
            <a:r>
              <a:rPr sz="950" spc="10" dirty="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endParaRPr sz="950" dirty="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360"/>
              </a:spcBef>
            </a:pPr>
            <a:r>
              <a:rPr sz="950" spc="25" dirty="0" err="1">
                <a:solidFill>
                  <a:srgbClr val="33495D"/>
                </a:solidFill>
                <a:latin typeface="微软雅黑"/>
                <a:cs typeface="微软雅黑"/>
              </a:rPr>
              <a:t>嵌套，委托这些决策</a:t>
            </a:r>
            <a:r>
              <a:rPr sz="950" spc="25" dirty="0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lang="en-US" sz="950" spc="25" dirty="0">
              <a:solidFill>
                <a:srgbClr val="33495D"/>
              </a:solidFill>
              <a:latin typeface="微软雅黑"/>
              <a:cs typeface="微软雅黑"/>
            </a:endParaRPr>
          </a:p>
          <a:p>
            <a:pPr marL="298450">
              <a:lnSpc>
                <a:spcPct val="100000"/>
              </a:lnSpc>
              <a:spcBef>
                <a:spcPts val="360"/>
              </a:spcBef>
            </a:pPr>
            <a:endParaRPr lang="en-US" sz="950" spc="25" dirty="0">
              <a:solidFill>
                <a:srgbClr val="33495D"/>
              </a:solidFill>
              <a:latin typeface="微软雅黑"/>
              <a:cs typeface="微软雅黑"/>
            </a:endParaRPr>
          </a:p>
          <a:p>
            <a:pPr marL="298450">
              <a:lnSpc>
                <a:spcPct val="100000"/>
              </a:lnSpc>
              <a:spcBef>
                <a:spcPts val="360"/>
              </a:spcBef>
            </a:pPr>
            <a:endParaRPr sz="9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950" spc="25" dirty="0">
                <a:solidFill>
                  <a:srgbClr val="33495D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微软雅黑"/>
              </a:rPr>
              <a:t>任何一个逻辑节点，</a:t>
            </a:r>
            <a:r>
              <a:rPr lang="zh-CN" altLang="en-US" sz="950" spc="25" dirty="0">
                <a:solidFill>
                  <a:srgbClr val="33495D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在被有效地指定了物理实现</a:t>
            </a:r>
            <a:r>
              <a:rPr lang="zh-CN" altLang="en-US" sz="950" spc="25" dirty="0">
                <a:solidFill>
                  <a:srgbClr val="33495D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微软雅黑"/>
              </a:rPr>
              <a:t>后，就成为了物理节点。</a:t>
            </a:r>
            <a:endParaRPr lang="zh-CN" altLang="en-US" sz="95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B98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1502</Words>
  <Application>Microsoft Office PowerPoint</Application>
  <PresentationFormat>自定义</PresentationFormat>
  <Paragraphs>224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LinLibertineTB</vt:lpstr>
      <vt:lpstr>Microsoft YaHei Light</vt:lpstr>
      <vt:lpstr>黑体</vt:lpstr>
      <vt:lpstr>宋体</vt:lpstr>
      <vt:lpstr>微软雅黑</vt:lpstr>
      <vt:lpstr>Calibri</vt:lpstr>
      <vt:lpstr>Times New Roman</vt:lpstr>
      <vt:lpstr>Office Theme</vt:lpstr>
      <vt:lpstr>The next 50 Years in Database Indexing or: The  Case for Automatically Generated Index  Structures(VLDB'21)</vt:lpstr>
      <vt:lpstr>Abstract</vt:lpstr>
      <vt:lpstr>Introduction</vt:lpstr>
      <vt:lpstr>通用逻辑索引框架</vt:lpstr>
      <vt:lpstr>逻辑节点和逻辑索引</vt:lpstr>
      <vt:lpstr>PowerPoint 演示文稿</vt:lpstr>
      <vt:lpstr>PowerPoint 演示文稿</vt:lpstr>
      <vt:lpstr>PowerPoint 演示文稿</vt:lpstr>
      <vt:lpstr>通用物理索引框架</vt:lpstr>
      <vt:lpstr>搜索算法</vt:lpstr>
      <vt:lpstr>PowerPoint 演示文稿</vt:lpstr>
      <vt:lpstr>PowerPoint 演示文稿</vt:lpstr>
      <vt:lpstr>初始化种群</vt:lpstr>
      <vt:lpstr>突变和概率分布</vt:lpstr>
      <vt:lpstr>PowerPoint 演示文稿</vt:lpstr>
      <vt:lpstr>PowerPoint 演示文稿</vt:lpstr>
      <vt:lpstr>RELATEDWORK</vt:lpstr>
      <vt:lpstr>PowerPoint 演示文稿</vt:lpstr>
      <vt:lpstr>实验评估</vt:lpstr>
      <vt:lpstr>PowerPoint 演示文稿</vt:lpstr>
      <vt:lpstr>PowerPoint 演示文稿</vt:lpstr>
      <vt:lpstr>PowerPoint 演示文稿</vt:lpstr>
      <vt:lpstr>Hyperparameter Tuning</vt:lpstr>
      <vt:lpstr>Rediscover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 50 Years in Database Indexing or: The  Case for Automatically Generated Index  Structures</dc:title>
  <cp:lastModifiedBy>子淇</cp:lastModifiedBy>
  <cp:revision>30</cp:revision>
  <dcterms:created xsi:type="dcterms:W3CDTF">2022-07-28T23:07:14Z</dcterms:created>
  <dcterms:modified xsi:type="dcterms:W3CDTF">2022-07-31T09:11:04Z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2022-07-28T00:00:00Z</vt:filetime>
  </property>
  <property fmtid="{D5CDD505-2E9C-101B-9397-08002B2CF9AE}" pid="3" name="Creator">
    <vt:lpwstr>Typora</vt:lpwstr>
  </property>
  <property fmtid="{D5CDD505-2E9C-101B-9397-08002B2CF9AE}" pid="4" name="LastSaved">
    <vt:filetime>2022-07-28T00:00:00Z</vt:filetime>
  </property>
</Properties>
</file>