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9" r:id="rId8"/>
    <p:sldId id="257" r:id="rId9"/>
    <p:sldId id="258" r:id="rId10"/>
    <p:sldId id="263" r:id="rId11"/>
    <p:sldId id="261" r:id="rId12"/>
    <p:sldId id="260" r:id="rId13"/>
    <p:sldId id="283" r:id="rId14"/>
    <p:sldId id="262" r:id="rId15"/>
    <p:sldId id="269" r:id="rId16"/>
    <p:sldId id="277" r:id="rId17"/>
    <p:sldId id="278" r:id="rId18"/>
    <p:sldId id="270" r:id="rId19"/>
    <p:sldId id="271" r:id="rId20"/>
    <p:sldId id="272" r:id="rId21"/>
    <p:sldId id="273" r:id="rId22"/>
    <p:sldId id="280" r:id="rId23"/>
    <p:sldId id="279" r:id="rId24"/>
    <p:sldId id="276" r:id="rId25"/>
    <p:sldId id="275" r:id="rId26"/>
    <p:sldId id="274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97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70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20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1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8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4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8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3D1E-E882-4939-8C20-570C9EA85E2C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48333-5B32-4A85-905B-65728B577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49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Métodos, Construtor e Encapsulamento, Herança, Classe Abstrata</a:t>
            </a:r>
          </a:p>
        </p:txBody>
      </p:sp>
    </p:spTree>
    <p:extLst>
      <p:ext uri="{BB962C8B-B14F-4D97-AF65-F5344CB8AC3E}">
        <p14:creationId xmlns:p14="http://schemas.microsoft.com/office/powerpoint/2010/main" val="416019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F6CD-5D2B-4DF9-BAC6-5EFE576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 com o uso de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ADE66-5A13-43B4-A218-A9075E62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0128A4-4BB9-4305-95DE-6581B058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24" y="1835754"/>
            <a:ext cx="6408860" cy="4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75" y="1554029"/>
            <a:ext cx="5130450" cy="48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9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encapsulamento </a:t>
            </a:r>
          </a:p>
          <a:p>
            <a:endParaRPr lang="pt-BR" dirty="0"/>
          </a:p>
          <a:p>
            <a:r>
              <a:rPr lang="pt-BR" dirty="0"/>
              <a:t>Permite </a:t>
            </a:r>
            <a:r>
              <a:rPr lang="pt-BR" u="sng" dirty="0"/>
              <a:t>esconder</a:t>
            </a:r>
            <a:r>
              <a:rPr lang="pt-BR" dirty="0"/>
              <a:t> os detalhes internos de um objeto e </a:t>
            </a:r>
            <a:r>
              <a:rPr lang="pt-BR" u="sng" dirty="0"/>
              <a:t>expor</a:t>
            </a:r>
            <a:r>
              <a:rPr lang="pt-BR" dirty="0"/>
              <a:t> apenas o que é necessário para o restante do sistema. </a:t>
            </a:r>
          </a:p>
        </p:txBody>
      </p:sp>
    </p:spTree>
    <p:extLst>
      <p:ext uri="{BB962C8B-B14F-4D97-AF65-F5344CB8AC3E}">
        <p14:creationId xmlns:p14="http://schemas.microsoft.com/office/powerpoint/2010/main" val="424431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55F9E-3DAD-476D-B058-EB0AD795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código com encapsulamento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7F9CD68-B512-4AA1-BE62-2819A60FB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482" y="1641443"/>
            <a:ext cx="4530942" cy="43513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FAFDE60-B527-46A2-B11D-53CC68F39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296" y="1641443"/>
            <a:ext cx="5928904" cy="4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com o conceito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Criar a classe Pessoa com os atributos:</a:t>
            </a:r>
          </a:p>
          <a:p>
            <a:pPr lvl="1"/>
            <a:r>
              <a:rPr lang="pt-BR" dirty="0"/>
              <a:t>nome</a:t>
            </a:r>
          </a:p>
          <a:p>
            <a:pPr lvl="1"/>
            <a:r>
              <a:rPr lang="pt-BR" dirty="0"/>
              <a:t>idade</a:t>
            </a:r>
          </a:p>
          <a:p>
            <a:pPr lvl="1"/>
            <a:r>
              <a:rPr lang="pt-BR" dirty="0" err="1"/>
              <a:t>genero</a:t>
            </a:r>
            <a:endParaRPr lang="pt-BR" dirty="0"/>
          </a:p>
          <a:p>
            <a:pPr lvl="1"/>
            <a:r>
              <a:rPr lang="pt-BR" dirty="0" err="1"/>
              <a:t>estadocivil</a:t>
            </a:r>
            <a:endParaRPr lang="pt-BR" dirty="0"/>
          </a:p>
          <a:p>
            <a:pPr lvl="1"/>
            <a:r>
              <a:rPr lang="pt-BR" dirty="0" err="1"/>
              <a:t>email</a:t>
            </a:r>
            <a:endParaRPr lang="pt-BR" dirty="0"/>
          </a:p>
          <a:p>
            <a:pPr lvl="1"/>
            <a:r>
              <a:rPr lang="pt-BR" dirty="0" err="1"/>
              <a:t>cpf</a:t>
            </a:r>
            <a:endParaRPr lang="pt-BR" dirty="0"/>
          </a:p>
          <a:p>
            <a:pPr lvl="1"/>
            <a:r>
              <a:rPr lang="pt-BR" dirty="0"/>
              <a:t>peso</a:t>
            </a:r>
          </a:p>
          <a:p>
            <a:r>
              <a:rPr lang="pt-BR" dirty="0"/>
              <a:t>Na sequência criar os  construtores padrão e sobrecarregado, além disso, criar os métodos </a:t>
            </a:r>
            <a:r>
              <a:rPr lang="pt-BR" dirty="0" err="1">
                <a:solidFill>
                  <a:srgbClr val="2E75B6"/>
                </a:solidFill>
              </a:rPr>
              <a:t>get</a:t>
            </a:r>
            <a:r>
              <a:rPr lang="pt-BR" dirty="0"/>
              <a:t> e </a:t>
            </a:r>
            <a:r>
              <a:rPr lang="pt-BR" dirty="0">
                <a:solidFill>
                  <a:srgbClr val="2E75B6"/>
                </a:solidFill>
              </a:rPr>
              <a:t>set</a:t>
            </a:r>
            <a:r>
              <a:rPr lang="pt-BR" dirty="0"/>
              <a:t> para cada atributo da classe. (não esquecer de atribuir o modificador </a:t>
            </a:r>
            <a:r>
              <a:rPr lang="pt-BR" dirty="0" err="1">
                <a:solidFill>
                  <a:srgbClr val="2E75B6"/>
                </a:solidFill>
              </a:rPr>
              <a:t>private</a:t>
            </a:r>
            <a:r>
              <a:rPr lang="pt-BR" dirty="0"/>
              <a:t> para cada atributo.</a:t>
            </a:r>
          </a:p>
          <a:p>
            <a:r>
              <a:rPr lang="pt-BR" dirty="0"/>
              <a:t>Por fim, crie a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Aplicacao</a:t>
            </a:r>
            <a:r>
              <a:rPr lang="pt-BR" dirty="0"/>
              <a:t> com o método </a:t>
            </a:r>
            <a:r>
              <a:rPr lang="pt-BR" dirty="0" err="1"/>
              <a:t>main</a:t>
            </a:r>
            <a:r>
              <a:rPr lang="pt-BR" dirty="0"/>
              <a:t>, instancie um objeto do tipo Pessoa, atribua um valor qualquer para cada atributo e exiba os valores.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62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Ela permite que uma classe </a:t>
            </a:r>
            <a:r>
              <a:rPr lang="pt-BR" b="1" dirty="0"/>
              <a:t>herde</a:t>
            </a:r>
            <a:r>
              <a:rPr lang="pt-BR" dirty="0"/>
              <a:t> </a:t>
            </a:r>
            <a:r>
              <a:rPr lang="pt-BR" u="sng" dirty="0"/>
              <a:t>atributos</a:t>
            </a:r>
            <a:r>
              <a:rPr lang="pt-BR" dirty="0"/>
              <a:t> e </a:t>
            </a:r>
            <a:r>
              <a:rPr lang="pt-BR" u="sng" dirty="0"/>
              <a:t>métodos</a:t>
            </a:r>
            <a:r>
              <a:rPr lang="pt-BR" dirty="0"/>
              <a:t> de outra classe;</a:t>
            </a:r>
          </a:p>
          <a:p>
            <a:endParaRPr lang="pt-BR" dirty="0"/>
          </a:p>
          <a:p>
            <a:r>
              <a:rPr lang="pt-BR" dirty="0"/>
              <a:t>Reutiliza código, tornando o código mais limpo e facilitando a manutenção;</a:t>
            </a:r>
          </a:p>
          <a:p>
            <a:endParaRPr lang="pt-BR" dirty="0"/>
          </a:p>
          <a:p>
            <a:r>
              <a:rPr lang="pt-BR" dirty="0"/>
              <a:t>Permite a criação de uma hierarquia de classes, apoiando a criação de objetos especializados;</a:t>
            </a:r>
          </a:p>
          <a:p>
            <a:endParaRPr lang="pt-BR" dirty="0"/>
          </a:p>
          <a:p>
            <a:r>
              <a:rPr lang="pt-BR" dirty="0"/>
              <a:t>No Java, uma classe pode herdar de no máximo uma classe (herança simples)</a:t>
            </a:r>
          </a:p>
          <a:p>
            <a:endParaRPr lang="pt-BR" dirty="0"/>
          </a:p>
          <a:p>
            <a:r>
              <a:rPr lang="pt-BR" dirty="0"/>
              <a:t>Termos </a:t>
            </a:r>
            <a:r>
              <a:rPr lang="pt-BR" b="1" dirty="0"/>
              <a:t>é um</a:t>
            </a:r>
            <a:r>
              <a:rPr lang="pt-BR" dirty="0"/>
              <a:t> e </a:t>
            </a:r>
            <a:r>
              <a:rPr lang="pt-BR" b="1" dirty="0"/>
              <a:t>tem um</a:t>
            </a:r>
          </a:p>
        </p:txBody>
      </p:sp>
    </p:spTree>
    <p:extLst>
      <p:ext uri="{BB962C8B-B14F-4D97-AF65-F5344CB8AC3E}">
        <p14:creationId xmlns:p14="http://schemas.microsoft.com/office/powerpoint/2010/main" val="2952623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3487615" cy="513129"/>
          </a:xfrm>
        </p:spPr>
        <p:txBody>
          <a:bodyPr/>
          <a:lstStyle/>
          <a:p>
            <a:r>
              <a:rPr lang="pt-BR" dirty="0"/>
              <a:t>Superclasse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08" y="2338753"/>
            <a:ext cx="3638291" cy="2589074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606408" y="1831240"/>
            <a:ext cx="3487615" cy="51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Subclasse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38753"/>
            <a:ext cx="3977970" cy="44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90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com o método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98" y="2447164"/>
            <a:ext cx="4215404" cy="31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7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Superclasse e subclasse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Orientação a Obje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758281"/>
            <a:ext cx="6667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70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 (que não gosto)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Construindo um Diagrama de Classes da UML: Conceitos Básic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034381"/>
            <a:ext cx="4476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03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0A310-4A8F-442D-B9B9-9381293C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retorno </a:t>
            </a:r>
            <a:r>
              <a:rPr lang="pt-BR" dirty="0"/>
              <a:t>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parâmetro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3AF57-B810-43BE-85D4-694CD40E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FCF47-70B2-4140-8CF4-2BF9EB16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2329423"/>
            <a:ext cx="749722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64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Relacionamentos do Diagrama de Class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0"/>
          <a:stretch/>
        </p:blipFill>
        <p:spPr bwMode="auto">
          <a:xfrm>
            <a:off x="3704584" y="1954116"/>
            <a:ext cx="4782832" cy="40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8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Sobrescrita de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Mecanismo da programação orientada a objetos que permite criar uma nova versão de um método herdado de uma superclasse. </a:t>
            </a:r>
          </a:p>
          <a:p>
            <a:endParaRPr lang="pt-BR" dirty="0"/>
          </a:p>
          <a:p>
            <a:r>
              <a:rPr lang="pt-BR" dirty="0"/>
              <a:t>Para existir sobrescrita deve existir a herança. Logo, sem herança não </a:t>
            </a:r>
            <a:r>
              <a:rPr lang="pt-BR"/>
              <a:t>existe sobrescrita.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975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</a:t>
            </a:r>
            <a:r>
              <a:rPr lang="pt-BR" dirty="0" err="1"/>
              <a:t>super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variável de referência que permite acessar a superclasse de uma classe. Ela é usada para acessar os membros da superclasse, como métodos, campos e construtores. </a:t>
            </a:r>
          </a:p>
        </p:txBody>
      </p:sp>
    </p:spTree>
    <p:extLst>
      <p:ext uri="{BB962C8B-B14F-4D97-AF65-F5344CB8AC3E}">
        <p14:creationId xmlns:p14="http://schemas.microsoft.com/office/powerpoint/2010/main" val="312781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código com sobrescrita de métodos: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93" y="1690688"/>
            <a:ext cx="4087550" cy="44551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90" y="1690688"/>
            <a:ext cx="4041027" cy="32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6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Criar uma aplicação utilizando herança e sobrescrita de métodos para calcular a área das seguintes figuras geométricas: </a:t>
            </a:r>
          </a:p>
          <a:p>
            <a:pPr lvl="1"/>
            <a:r>
              <a:rPr lang="pt-BR" dirty="0"/>
              <a:t>Triangulo</a:t>
            </a:r>
          </a:p>
          <a:p>
            <a:pPr lvl="1"/>
            <a:r>
              <a:rPr lang="pt-BR" dirty="0"/>
              <a:t>Retângulo</a:t>
            </a:r>
          </a:p>
          <a:p>
            <a:pPr lvl="1"/>
            <a:r>
              <a:rPr lang="pt-BR" dirty="0"/>
              <a:t>Quadrado</a:t>
            </a:r>
          </a:p>
          <a:p>
            <a:pPr lvl="1"/>
            <a:endParaRPr lang="pt-BR" u="sng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uma classe </a:t>
            </a:r>
            <a:r>
              <a:rPr lang="pt-BR" dirty="0" smtClean="0"/>
              <a:t>Funcionário </a:t>
            </a:r>
            <a:r>
              <a:rPr lang="pt-BR" dirty="0"/>
              <a:t>com atributos como nome e salario. Em seguida, crie as subclasses Gerente e Assistente, onde o Gerente tem um salário fixo maior e pode realizar uma tarefa extra, como aprovar folgas. Já os assistentes, assim como os gerentes podem listar seus dados. </a:t>
            </a:r>
          </a:p>
        </p:txBody>
      </p:sp>
    </p:spTree>
    <p:extLst>
      <p:ext uri="{BB962C8B-B14F-4D97-AF65-F5344CB8AC3E}">
        <p14:creationId xmlns:p14="http://schemas.microsoft.com/office/powerpoint/2010/main" val="2663582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Packages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Mecanismos que agrupam classes e interfaces relacionadas. Eles são fundamentais para a organização de projetos de software.</a:t>
            </a:r>
          </a:p>
        </p:txBody>
      </p:sp>
    </p:spTree>
    <p:extLst>
      <p:ext uri="{BB962C8B-B14F-4D97-AF65-F5344CB8AC3E}">
        <p14:creationId xmlns:p14="http://schemas.microsoft.com/office/powerpoint/2010/main" val="409077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 </a:t>
            </a:r>
            <a:r>
              <a:rPr lang="pt-BR" dirty="0" err="1">
                <a:solidFill>
                  <a:srgbClr val="0070C0"/>
                </a:solidFill>
              </a:rPr>
              <a:t>protected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um membro de uma classe seja acessado por outras classes do mesmo pacote e por subclasses;</a:t>
            </a:r>
          </a:p>
          <a:p>
            <a:endParaRPr lang="pt-BR" dirty="0"/>
          </a:p>
          <a:p>
            <a:r>
              <a:rPr lang="pt-BR" dirty="0"/>
              <a:t>É menos restritivo que o default e mais restritivo que o public.</a:t>
            </a:r>
          </a:p>
          <a:p>
            <a:endParaRPr lang="pt-BR" dirty="0"/>
          </a:p>
          <a:p>
            <a:r>
              <a:rPr lang="pt-BR" dirty="0"/>
              <a:t>É usado para declarar que um atributo ou método visível </a:t>
            </a:r>
            <a:r>
              <a:rPr lang="pt-BR" b="1" dirty="0"/>
              <a:t>apenas</a:t>
            </a:r>
            <a:r>
              <a:rPr lang="pt-BR" dirty="0"/>
              <a:t> para as </a:t>
            </a:r>
            <a:r>
              <a:rPr lang="pt-BR" dirty="0">
                <a:solidFill>
                  <a:srgbClr val="0070C0"/>
                </a:solidFill>
              </a:rPr>
              <a:t>classes do mesmo pacote </a:t>
            </a:r>
            <a:r>
              <a:rPr lang="pt-BR" dirty="0"/>
              <a:t>ou para as </a:t>
            </a:r>
            <a:r>
              <a:rPr lang="pt-BR" dirty="0">
                <a:solidFill>
                  <a:srgbClr val="0070C0"/>
                </a:solidFill>
              </a:rPr>
              <a:t>subclasses daquela classe</a:t>
            </a:r>
            <a:r>
              <a:rPr lang="pt-BR" dirty="0"/>
              <a:t>.</a:t>
            </a: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435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Usada quando não faz sentido termos instâncias de determinadas classes</a:t>
            </a:r>
          </a:p>
          <a:p>
            <a:endParaRPr lang="pt-BR" dirty="0"/>
          </a:p>
          <a:p>
            <a:r>
              <a:rPr lang="pt-BR" dirty="0"/>
              <a:t>Não é permitida a existência de objetos da classe se ela for abstrata </a:t>
            </a:r>
          </a:p>
          <a:p>
            <a:endParaRPr lang="pt-BR" dirty="0"/>
          </a:p>
          <a:p>
            <a:r>
              <a:rPr lang="pt-BR" dirty="0"/>
              <a:t>Todas as classes não abstratas que herdam de uma classe abstrata são obrigadas a implementar os métodos abstratos</a:t>
            </a:r>
          </a:p>
          <a:p>
            <a:endParaRPr lang="pt-BR" dirty="0"/>
          </a:p>
          <a:p>
            <a:r>
              <a:rPr lang="pt-BR" dirty="0"/>
              <a:t>Classes abstratas não precisam obrigatoriamente ter métodos abstratos</a:t>
            </a:r>
          </a:p>
        </p:txBody>
      </p:sp>
    </p:spTree>
    <p:extLst>
      <p:ext uri="{BB962C8B-B14F-4D97-AF65-F5344CB8AC3E}">
        <p14:creationId xmlns:p14="http://schemas.microsoft.com/office/powerpoint/2010/main" val="4222174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601D8-781E-4A95-B58B-FEE2B46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Abstrato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7F477-1E28-4138-87C3-5D57D8D0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Utilizado quando não faz sentido termos a implementação do método;</a:t>
            </a:r>
          </a:p>
          <a:p>
            <a:endParaRPr lang="pt-BR" dirty="0"/>
          </a:p>
          <a:p>
            <a:r>
              <a:rPr lang="pt-BR" dirty="0"/>
              <a:t>Para declarar um método abstrato, basta utilizar o modificador abstract na declaração do método</a:t>
            </a:r>
          </a:p>
          <a:p>
            <a:endParaRPr lang="pt-BR" dirty="0"/>
          </a:p>
          <a:p>
            <a:r>
              <a:rPr lang="pt-BR" dirty="0"/>
              <a:t>Métodos abstratos não são implementados</a:t>
            </a:r>
          </a:p>
          <a:p>
            <a:endParaRPr lang="pt-BR" dirty="0"/>
          </a:p>
          <a:p>
            <a:r>
              <a:rPr lang="pt-BR" dirty="0"/>
              <a:t>Métodos abstratos só podem existir em classes abstratas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668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C1A5-321D-44AD-AFB6-CF60A848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96969-7F47-4FBB-8F2F-6CD6BC78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ABA8DF-8923-4571-AB70-59CF23291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1"/>
          <a:stretch/>
        </p:blipFill>
        <p:spPr>
          <a:xfrm>
            <a:off x="1647204" y="1996119"/>
            <a:ext cx="8897592" cy="40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7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FC3E-3421-4BC4-9CD4-0943FA0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retorno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D1A5F3-DF06-46C1-9956-5BDA875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052325-99EA-40FE-A10B-E332A89C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2847"/>
            <a:ext cx="10544976" cy="2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2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C82A6-6563-4CEC-9F4F-D574238F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 ou Interfaces?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CC746-FECD-412F-AD32-0D9D100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41A423-6122-4870-A2EE-1AA9264C6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47"/>
          <a:stretch/>
        </p:blipFill>
        <p:spPr>
          <a:xfrm>
            <a:off x="2789015" y="2469127"/>
            <a:ext cx="6613970" cy="30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5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706F-35C9-4D33-89D1-D980FEA5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retorno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parâmetro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B3B1F-025E-460F-9A5A-3F50F622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7EFFA5-9E3B-4F19-B2F5-2869CD8A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03" y="2698431"/>
            <a:ext cx="6598193" cy="14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4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E35F5-0692-4D88-B721-75B52A5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Método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retorno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parâmetro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22DD4-594E-4D79-9D9C-D14884EB3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CDFA3A-1721-41BC-90AB-3632C54C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3067714"/>
            <a:ext cx="469648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41106-FF47-498E-8FE5-E6011B6E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com a utilização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E58FE-41E6-4B68-AE58-26C22BF63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300" dirty="0"/>
              <a:t>Criar um método com parâmetro em que o usuário digite um valor para a variável nome, e seja exibida a mensagem nome inválido, caso o nome contenha menos que 3 caracteres.</a:t>
            </a:r>
          </a:p>
          <a:p>
            <a:pPr marL="514350" indent="-514350">
              <a:buFont typeface="+mj-lt"/>
              <a:buAutoNum type="arabicPeriod"/>
            </a:pPr>
            <a:endParaRPr lang="pt-BR" sz="3300" dirty="0"/>
          </a:p>
          <a:p>
            <a:pPr marL="514350" indent="-514350">
              <a:buFont typeface="+mj-lt"/>
              <a:buAutoNum type="arabicPeriod"/>
            </a:pPr>
            <a:r>
              <a:rPr lang="pt-BR" sz="3300" dirty="0"/>
              <a:t>Criar um método sem parâmetro em que o usuário digite uma idade qualquer e seja exibida a mensagem maior de idade, caso a idade seja superior a 17 ou a mensagem menor de idade caso contrário.</a:t>
            </a:r>
          </a:p>
          <a:p>
            <a:pPr marL="514350" indent="-514350">
              <a:buFont typeface="+mj-lt"/>
              <a:buAutoNum type="arabicPeriod"/>
            </a:pPr>
            <a:endParaRPr lang="pt-BR" sz="3300" dirty="0"/>
          </a:p>
          <a:p>
            <a:pPr marL="514350" indent="-514350">
              <a:buFont typeface="+mj-lt"/>
              <a:buAutoNum type="arabicPeriod"/>
            </a:pPr>
            <a:r>
              <a:rPr lang="pt-BR" sz="3300" dirty="0"/>
              <a:t>Criar um método sem parâmetro, em que o usuário digite o CEP no formato: 12345678 e seja retornado no formato 12345-678</a:t>
            </a:r>
          </a:p>
          <a:p>
            <a:pPr marL="514350" indent="-514350">
              <a:buFont typeface="+mj-lt"/>
              <a:buAutoNum type="arabicPeriod"/>
            </a:pPr>
            <a:endParaRPr lang="pt-BR" sz="3300" dirty="0"/>
          </a:p>
          <a:p>
            <a:pPr marL="514350" indent="-514350">
              <a:buFont typeface="+mj-lt"/>
              <a:buAutoNum type="arabicPeriod"/>
            </a:pPr>
            <a:r>
              <a:rPr lang="pt-BR" sz="3300" dirty="0"/>
              <a:t>Criar um método utilizando parâmetros, em que o usuário digite seu nome, sua idade, seu e-mail e seu peso. Exibir os valores da seguinte forma: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900" dirty="0"/>
              <a:t>Nome: NOME DIGITADO (em maiúsculo)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900" dirty="0"/>
              <a:t>Idade: idade digitada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900" dirty="0"/>
              <a:t>E-mail: e-mail digitado (em minúsculo)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900" dirty="0"/>
              <a:t>Peso: peso digitado com duas casas decimais</a:t>
            </a:r>
          </a:p>
          <a:p>
            <a:pPr marL="914400" lvl="1" indent="-457200">
              <a:buFont typeface="+mj-lt"/>
              <a:buAutoNum type="arabicPeriod"/>
            </a:pPr>
            <a:endParaRPr lang="pt-BR" sz="2900" dirty="0"/>
          </a:p>
          <a:p>
            <a:pPr marL="514350" indent="-514350">
              <a:buFont typeface="+mj-lt"/>
              <a:buAutoNum type="arabicPeriod"/>
            </a:pPr>
            <a:r>
              <a:rPr lang="pt-BR" sz="3300" dirty="0"/>
              <a:t>Criar um método que exiba os números pares de 0 a 100 em ordem decrescente.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37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872594"/>
              </p:ext>
            </p:extLst>
          </p:nvPr>
        </p:nvGraphicFramePr>
        <p:xfrm>
          <a:off x="3130061" y="2291617"/>
          <a:ext cx="593187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9">
                  <a:extLst>
                    <a:ext uri="{9D8B030D-6E8A-4147-A177-3AD203B41FA5}">
                      <a16:colId xmlns:a16="http://schemas.microsoft.com/office/drawing/2014/main" val="906470523"/>
                    </a:ext>
                  </a:extLst>
                </a:gridCol>
                <a:gridCol w="2965939">
                  <a:extLst>
                    <a:ext uri="{9D8B030D-6E8A-4147-A177-3AD203B41FA5}">
                      <a16:colId xmlns:a16="http://schemas.microsoft.com/office/drawing/2014/main" val="3417360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Modificador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Palavra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0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 err="1"/>
                        <a:t>public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8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 err="1"/>
                        <a:t>private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4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 err="1"/>
                        <a:t>protected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5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“default”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40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96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declaradas na classe.</a:t>
            </a:r>
          </a:p>
          <a:p>
            <a:endParaRPr lang="pt-BR" dirty="0"/>
          </a:p>
          <a:p>
            <a:r>
              <a:rPr lang="pt-BR" dirty="0"/>
              <a:t>São chamadas de variáveis de instância porque serão criadas e permanecerão na memória enquanto a instância da classe existir.</a:t>
            </a:r>
          </a:p>
          <a:p>
            <a:endParaRPr lang="pt-BR" dirty="0"/>
          </a:p>
          <a:p>
            <a:r>
              <a:rPr lang="pt-BR" dirty="0"/>
              <a:t>Não fazem parte do </a:t>
            </a:r>
            <a:r>
              <a:rPr lang="pt-BR" u="sng" dirty="0"/>
              <a:t>escopo</a:t>
            </a:r>
            <a:r>
              <a:rPr lang="pt-BR" dirty="0"/>
              <a:t> de nenhum método específico. Em vez disso, fazem parte do escopo da classe inteira.</a:t>
            </a:r>
          </a:p>
        </p:txBody>
      </p:sp>
    </p:spTree>
    <p:extLst>
      <p:ext uri="{BB962C8B-B14F-4D97-AF65-F5344CB8AC3E}">
        <p14:creationId xmlns:p14="http://schemas.microsoft.com/office/powerpoint/2010/main" val="28275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Método especial que é usado para inicializar um objeto;</a:t>
            </a:r>
          </a:p>
          <a:p>
            <a:endParaRPr lang="pt-BR" dirty="0"/>
          </a:p>
          <a:p>
            <a:r>
              <a:rPr lang="pt-BR" dirty="0"/>
              <a:t>O construtor é chamado após o operador </a:t>
            </a:r>
            <a:r>
              <a:rPr lang="pt-BR" i="1" dirty="0"/>
              <a:t>new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Toda classe precisa ter pelo menos um construtor, que pode ser definido pelo usuário ou ser o construtor padrão específico adicionado pelo compilador Java</a:t>
            </a:r>
          </a:p>
          <a:p>
            <a:endParaRPr lang="pt-BR" dirty="0"/>
          </a:p>
          <a:p>
            <a:r>
              <a:rPr lang="pt-BR" dirty="0"/>
              <a:t>Ao definir um construtor, o desenvolvedor pode inicializar o objeto da maneira que melhor lhe atender. Isso pode significar inicializar as variáveis de instância com padrões predeterminados e/ou definir recursos como uma conexão com banco de dados;</a:t>
            </a:r>
          </a:p>
          <a:p>
            <a:endParaRPr lang="pt-BR" dirty="0"/>
          </a:p>
          <a:p>
            <a:r>
              <a:rPr lang="pt-BR" dirty="0"/>
              <a:t>Um construtor sempre assume o nome da classe, inclusive a primeira letra maiúscula.</a:t>
            </a:r>
          </a:p>
          <a:p>
            <a:endParaRPr lang="pt-BR" dirty="0"/>
          </a:p>
          <a:p>
            <a:r>
              <a:rPr lang="pt-BR" dirty="0"/>
              <a:t>Pode utilizar os quatro modificadores de acesso .</a:t>
            </a:r>
          </a:p>
          <a:p>
            <a:endParaRPr lang="pt-BR" dirty="0"/>
          </a:p>
          <a:p>
            <a:r>
              <a:rPr lang="pt-BR" dirty="0"/>
              <a:t>Ao contrário de um método, um construtor não declara valor de retorno, nem mesmo </a:t>
            </a:r>
            <a:r>
              <a:rPr lang="pt-BR" dirty="0" err="1"/>
              <a:t>void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8211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954</Words>
  <Application>Microsoft Office PowerPoint</Application>
  <PresentationFormat>Widescreen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Métodos, Construtor e Encapsulamento, Herança, Classe Abstrata</vt:lpstr>
      <vt:lpstr>Exemplo de Método Sem retorno e Sem parâmetro</vt:lpstr>
      <vt:lpstr>Exemplo de Método Sem retorno e Com parâmetros</vt:lpstr>
      <vt:lpstr>Exemplo de Método Com retorno e Sem parâmetro</vt:lpstr>
      <vt:lpstr>Exemplo de Método Com retorno e Com parâmetro</vt:lpstr>
      <vt:lpstr>Exercícios com a utilização de métodos</vt:lpstr>
      <vt:lpstr>Modificadores de Acesso</vt:lpstr>
      <vt:lpstr>Variáveis de Instância</vt:lpstr>
      <vt:lpstr>Construtor</vt:lpstr>
      <vt:lpstr>Exemplo de Código com o uso de Construtor</vt:lpstr>
      <vt:lpstr>Encapsulamento</vt:lpstr>
      <vt:lpstr>Encapsulamento</vt:lpstr>
      <vt:lpstr>Exemplo código com encapsulamento </vt:lpstr>
      <vt:lpstr>Exercício com o conceito de Encapsulamento</vt:lpstr>
      <vt:lpstr>Herança</vt:lpstr>
      <vt:lpstr>Exemplo de Código</vt:lpstr>
      <vt:lpstr>Classe com o método main</vt:lpstr>
      <vt:lpstr>Superclasse e subclasse</vt:lpstr>
      <vt:lpstr>Um exemplo (que não gosto)</vt:lpstr>
      <vt:lpstr>Outro Exemplo</vt:lpstr>
      <vt:lpstr>Sobrescrita de Métodos</vt:lpstr>
      <vt:lpstr>Palavra super</vt:lpstr>
      <vt:lpstr>Exemplo código com sobrescrita de métodos:</vt:lpstr>
      <vt:lpstr>Exercício</vt:lpstr>
      <vt:lpstr>Packages</vt:lpstr>
      <vt:lpstr>Modificador protected</vt:lpstr>
      <vt:lpstr>Classe Abstrata</vt:lpstr>
      <vt:lpstr>Método Abstrato</vt:lpstr>
      <vt:lpstr>Interfaces</vt:lpstr>
      <vt:lpstr>Classes Abstratas ou Interfaces?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67</cp:revision>
  <dcterms:created xsi:type="dcterms:W3CDTF">2025-03-12T13:08:23Z</dcterms:created>
  <dcterms:modified xsi:type="dcterms:W3CDTF">2025-04-16T14:50:54Z</dcterms:modified>
</cp:coreProperties>
</file>