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7CE24-0A3B-43F2-A9DD-F67AAD2B6573}"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79A66C9D-A55E-4C11-AC2A-8B2B51BB66D5}">
      <dgm:prSet/>
      <dgm:spPr/>
      <dgm:t>
        <a:bodyPr/>
        <a:lstStyle/>
        <a:p>
          <a:r>
            <a:rPr lang="es-CO"/>
            <a:t>Cuáles han sido los orígenes del las principales civilizaciones del pasado.</a:t>
          </a:r>
          <a:endParaRPr lang="en-US"/>
        </a:p>
      </dgm:t>
    </dgm:pt>
    <dgm:pt modelId="{1E671290-B5A3-4C7D-BF03-090247273C63}" type="parTrans" cxnId="{9C121D90-B760-44DE-8E04-D571154D8B8E}">
      <dgm:prSet/>
      <dgm:spPr/>
      <dgm:t>
        <a:bodyPr/>
        <a:lstStyle/>
        <a:p>
          <a:endParaRPr lang="en-US"/>
        </a:p>
      </dgm:t>
    </dgm:pt>
    <dgm:pt modelId="{A1111142-E5BC-47F1-9758-90A2D11EC3AF}" type="sibTrans" cxnId="{9C121D90-B760-44DE-8E04-D571154D8B8E}">
      <dgm:prSet/>
      <dgm:spPr/>
      <dgm:t>
        <a:bodyPr/>
        <a:lstStyle/>
        <a:p>
          <a:endParaRPr lang="en-US"/>
        </a:p>
      </dgm:t>
    </dgm:pt>
    <dgm:pt modelId="{9B8D266A-8BEE-47C2-82BC-EEF7C00F77A7}">
      <dgm:prSet/>
      <dgm:spPr/>
      <dgm:t>
        <a:bodyPr/>
        <a:lstStyle/>
        <a:p>
          <a:r>
            <a:rPr lang="es-CO"/>
            <a:t>Cuáles son sus sistemas políticos, sociales y económicos.</a:t>
          </a:r>
          <a:endParaRPr lang="en-US"/>
        </a:p>
      </dgm:t>
    </dgm:pt>
    <dgm:pt modelId="{115157DF-2F64-4B0A-9BB4-D439612B0E6A}" type="parTrans" cxnId="{FC5AF970-F47E-492C-9541-49E37CBDA611}">
      <dgm:prSet/>
      <dgm:spPr/>
      <dgm:t>
        <a:bodyPr/>
        <a:lstStyle/>
        <a:p>
          <a:endParaRPr lang="en-US"/>
        </a:p>
      </dgm:t>
    </dgm:pt>
    <dgm:pt modelId="{F3C87E5F-579A-470A-B49C-5E223FB8C3B4}" type="sibTrans" cxnId="{FC5AF970-F47E-492C-9541-49E37CBDA611}">
      <dgm:prSet/>
      <dgm:spPr/>
      <dgm:t>
        <a:bodyPr/>
        <a:lstStyle/>
        <a:p>
          <a:endParaRPr lang="en-US"/>
        </a:p>
      </dgm:t>
    </dgm:pt>
    <dgm:pt modelId="{4F793C21-771C-469F-B5E4-BC4BA166D870}">
      <dgm:prSet/>
      <dgm:spPr/>
      <dgm:t>
        <a:bodyPr/>
        <a:lstStyle/>
        <a:p>
          <a:r>
            <a:rPr lang="es-CO"/>
            <a:t>Cuáles fueron los principales aportes.</a:t>
          </a:r>
          <a:endParaRPr lang="en-US"/>
        </a:p>
      </dgm:t>
    </dgm:pt>
    <dgm:pt modelId="{33499DAE-A4C4-45DC-AE37-ABD65D2EF03E}" type="parTrans" cxnId="{203A54E1-9E29-464A-9FA0-3771CCF699CE}">
      <dgm:prSet/>
      <dgm:spPr/>
      <dgm:t>
        <a:bodyPr/>
        <a:lstStyle/>
        <a:p>
          <a:endParaRPr lang="en-US"/>
        </a:p>
      </dgm:t>
    </dgm:pt>
    <dgm:pt modelId="{7CEB3434-9F5C-4757-92BB-1110BEF7A065}" type="sibTrans" cxnId="{203A54E1-9E29-464A-9FA0-3771CCF699CE}">
      <dgm:prSet/>
      <dgm:spPr/>
      <dgm:t>
        <a:bodyPr/>
        <a:lstStyle/>
        <a:p>
          <a:endParaRPr lang="en-US"/>
        </a:p>
      </dgm:t>
    </dgm:pt>
    <dgm:pt modelId="{F3BE7045-27F9-4C5A-9A7C-62FF555BC170}">
      <dgm:prSet/>
      <dgm:spPr/>
      <dgm:t>
        <a:bodyPr/>
        <a:lstStyle/>
        <a:p>
          <a:r>
            <a:rPr lang="es-CO"/>
            <a:t>Por qué es importante conocer su historia.</a:t>
          </a:r>
          <a:endParaRPr lang="en-US"/>
        </a:p>
      </dgm:t>
    </dgm:pt>
    <dgm:pt modelId="{0BC8D8DE-467A-4472-A392-4CDEDF997D29}" type="parTrans" cxnId="{4C43F7A4-2893-4A29-A81F-6E1FC030F7D9}">
      <dgm:prSet/>
      <dgm:spPr/>
      <dgm:t>
        <a:bodyPr/>
        <a:lstStyle/>
        <a:p>
          <a:endParaRPr lang="en-US"/>
        </a:p>
      </dgm:t>
    </dgm:pt>
    <dgm:pt modelId="{1C062D5D-F9B9-4232-B254-0D0747B90857}" type="sibTrans" cxnId="{4C43F7A4-2893-4A29-A81F-6E1FC030F7D9}">
      <dgm:prSet/>
      <dgm:spPr/>
      <dgm:t>
        <a:bodyPr/>
        <a:lstStyle/>
        <a:p>
          <a:endParaRPr lang="en-US"/>
        </a:p>
      </dgm:t>
    </dgm:pt>
    <dgm:pt modelId="{B20454E6-597E-4AF4-896A-CA94FDA4C5C2}" type="pres">
      <dgm:prSet presAssocID="{43A7CE24-0A3B-43F2-A9DD-F67AAD2B6573}" presName="root" presStyleCnt="0">
        <dgm:presLayoutVars>
          <dgm:dir/>
          <dgm:resizeHandles val="exact"/>
        </dgm:presLayoutVars>
      </dgm:prSet>
      <dgm:spPr/>
    </dgm:pt>
    <dgm:pt modelId="{D492225C-272B-43D9-A772-99D7457EEDFE}" type="pres">
      <dgm:prSet presAssocID="{43A7CE24-0A3B-43F2-A9DD-F67AAD2B6573}" presName="container" presStyleCnt="0">
        <dgm:presLayoutVars>
          <dgm:dir/>
          <dgm:resizeHandles val="exact"/>
        </dgm:presLayoutVars>
      </dgm:prSet>
      <dgm:spPr/>
    </dgm:pt>
    <dgm:pt modelId="{B103FEB6-AA02-4187-B80F-AD0A51B698AD}" type="pres">
      <dgm:prSet presAssocID="{79A66C9D-A55E-4C11-AC2A-8B2B51BB66D5}" presName="compNode" presStyleCnt="0"/>
      <dgm:spPr/>
    </dgm:pt>
    <dgm:pt modelId="{073D129A-A2D7-4344-AB49-EAEDA5388A7C}" type="pres">
      <dgm:prSet presAssocID="{79A66C9D-A55E-4C11-AC2A-8B2B51BB66D5}" presName="iconBgRect" presStyleLbl="bgShp" presStyleIdx="0" presStyleCnt="4"/>
      <dgm:spPr/>
    </dgm:pt>
    <dgm:pt modelId="{20830E93-A278-4EC1-B510-CFB1A0303A9D}" type="pres">
      <dgm:prSet presAssocID="{79A66C9D-A55E-4C11-AC2A-8B2B51BB66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ECBC5E98-7BA9-4A6F-A95B-8E3A8C915436}" type="pres">
      <dgm:prSet presAssocID="{79A66C9D-A55E-4C11-AC2A-8B2B51BB66D5}" presName="spaceRect" presStyleCnt="0"/>
      <dgm:spPr/>
    </dgm:pt>
    <dgm:pt modelId="{7EA9525F-FDF6-44EA-AD1E-7027DFD77778}" type="pres">
      <dgm:prSet presAssocID="{79A66C9D-A55E-4C11-AC2A-8B2B51BB66D5}" presName="textRect" presStyleLbl="revTx" presStyleIdx="0" presStyleCnt="4">
        <dgm:presLayoutVars>
          <dgm:chMax val="1"/>
          <dgm:chPref val="1"/>
        </dgm:presLayoutVars>
      </dgm:prSet>
      <dgm:spPr/>
    </dgm:pt>
    <dgm:pt modelId="{964268B4-9889-4DF1-AAD7-C1EC5D8545F4}" type="pres">
      <dgm:prSet presAssocID="{A1111142-E5BC-47F1-9758-90A2D11EC3AF}" presName="sibTrans" presStyleLbl="sibTrans2D1" presStyleIdx="0" presStyleCnt="0"/>
      <dgm:spPr/>
    </dgm:pt>
    <dgm:pt modelId="{4F63A6C8-6DA9-4949-8C7B-23A205DDE153}" type="pres">
      <dgm:prSet presAssocID="{9B8D266A-8BEE-47C2-82BC-EEF7C00F77A7}" presName="compNode" presStyleCnt="0"/>
      <dgm:spPr/>
    </dgm:pt>
    <dgm:pt modelId="{2B6D83AE-54C1-4FE9-B19A-89B510E92BA5}" type="pres">
      <dgm:prSet presAssocID="{9B8D266A-8BEE-47C2-82BC-EEF7C00F77A7}" presName="iconBgRect" presStyleLbl="bgShp" presStyleIdx="1" presStyleCnt="4"/>
      <dgm:spPr/>
    </dgm:pt>
    <dgm:pt modelId="{E71649AF-A6D2-4D7A-8140-7023D0836E24}" type="pres">
      <dgm:prSet presAssocID="{9B8D266A-8BEE-47C2-82BC-EEF7C00F77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co"/>
        </a:ext>
      </dgm:extLst>
    </dgm:pt>
    <dgm:pt modelId="{FFE48372-4744-4F6D-A0C2-6D0FB7A74DF8}" type="pres">
      <dgm:prSet presAssocID="{9B8D266A-8BEE-47C2-82BC-EEF7C00F77A7}" presName="spaceRect" presStyleCnt="0"/>
      <dgm:spPr/>
    </dgm:pt>
    <dgm:pt modelId="{148AC01A-F8D3-40C8-8110-3E61791F3709}" type="pres">
      <dgm:prSet presAssocID="{9B8D266A-8BEE-47C2-82BC-EEF7C00F77A7}" presName="textRect" presStyleLbl="revTx" presStyleIdx="1" presStyleCnt="4">
        <dgm:presLayoutVars>
          <dgm:chMax val="1"/>
          <dgm:chPref val="1"/>
        </dgm:presLayoutVars>
      </dgm:prSet>
      <dgm:spPr/>
    </dgm:pt>
    <dgm:pt modelId="{A7316AFD-00CD-4AA6-8D4D-B75EE707497A}" type="pres">
      <dgm:prSet presAssocID="{F3C87E5F-579A-470A-B49C-5E223FB8C3B4}" presName="sibTrans" presStyleLbl="sibTrans2D1" presStyleIdx="0" presStyleCnt="0"/>
      <dgm:spPr/>
    </dgm:pt>
    <dgm:pt modelId="{91DDB1F3-ED45-4460-8A41-C51C83B5DD8D}" type="pres">
      <dgm:prSet presAssocID="{4F793C21-771C-469F-B5E4-BC4BA166D870}" presName="compNode" presStyleCnt="0"/>
      <dgm:spPr/>
    </dgm:pt>
    <dgm:pt modelId="{08957FC8-DD09-4F87-B30B-485617A78E05}" type="pres">
      <dgm:prSet presAssocID="{4F793C21-771C-469F-B5E4-BC4BA166D870}" presName="iconBgRect" presStyleLbl="bgShp" presStyleIdx="2" presStyleCnt="4"/>
      <dgm:spPr/>
    </dgm:pt>
    <dgm:pt modelId="{7E8B7E4D-5057-436F-A0B1-ED7D39CBAC83}" type="pres">
      <dgm:prSet presAssocID="{4F793C21-771C-469F-B5E4-BC4BA166D8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a de comprobación"/>
        </a:ext>
      </dgm:extLst>
    </dgm:pt>
    <dgm:pt modelId="{85338B7A-B77B-4544-B60B-5103723FDBBE}" type="pres">
      <dgm:prSet presAssocID="{4F793C21-771C-469F-B5E4-BC4BA166D870}" presName="spaceRect" presStyleCnt="0"/>
      <dgm:spPr/>
    </dgm:pt>
    <dgm:pt modelId="{75D8BFC0-F7BA-45C1-A7E3-6EB3BAED7755}" type="pres">
      <dgm:prSet presAssocID="{4F793C21-771C-469F-B5E4-BC4BA166D870}" presName="textRect" presStyleLbl="revTx" presStyleIdx="2" presStyleCnt="4">
        <dgm:presLayoutVars>
          <dgm:chMax val="1"/>
          <dgm:chPref val="1"/>
        </dgm:presLayoutVars>
      </dgm:prSet>
      <dgm:spPr/>
    </dgm:pt>
    <dgm:pt modelId="{93E02508-66F3-4E7F-A57F-27116A53F6D0}" type="pres">
      <dgm:prSet presAssocID="{7CEB3434-9F5C-4757-92BB-1110BEF7A065}" presName="sibTrans" presStyleLbl="sibTrans2D1" presStyleIdx="0" presStyleCnt="0"/>
      <dgm:spPr/>
    </dgm:pt>
    <dgm:pt modelId="{5ACC68E3-FCC0-478D-964C-5BF55914FB3F}" type="pres">
      <dgm:prSet presAssocID="{F3BE7045-27F9-4C5A-9A7C-62FF555BC170}" presName="compNode" presStyleCnt="0"/>
      <dgm:spPr/>
    </dgm:pt>
    <dgm:pt modelId="{AC9D8C52-FCA8-422B-B07E-EE9BC20E8028}" type="pres">
      <dgm:prSet presAssocID="{F3BE7045-27F9-4C5A-9A7C-62FF555BC170}" presName="iconBgRect" presStyleLbl="bgShp" presStyleIdx="3" presStyleCnt="4"/>
      <dgm:spPr/>
    </dgm:pt>
    <dgm:pt modelId="{18D5DB6F-576C-4FBC-9DA5-2300D87D6D39}" type="pres">
      <dgm:prSet presAssocID="{F3BE7045-27F9-4C5A-9A7C-62FF555BC1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retón de manos"/>
        </a:ext>
      </dgm:extLst>
    </dgm:pt>
    <dgm:pt modelId="{9225D90E-39BB-4003-8E6A-4310DA7C60CA}" type="pres">
      <dgm:prSet presAssocID="{F3BE7045-27F9-4C5A-9A7C-62FF555BC170}" presName="spaceRect" presStyleCnt="0"/>
      <dgm:spPr/>
    </dgm:pt>
    <dgm:pt modelId="{FC0733F4-54B4-4C9C-892D-F63C0B1DD858}" type="pres">
      <dgm:prSet presAssocID="{F3BE7045-27F9-4C5A-9A7C-62FF555BC170}" presName="textRect" presStyleLbl="revTx" presStyleIdx="3" presStyleCnt="4">
        <dgm:presLayoutVars>
          <dgm:chMax val="1"/>
          <dgm:chPref val="1"/>
        </dgm:presLayoutVars>
      </dgm:prSet>
      <dgm:spPr/>
    </dgm:pt>
  </dgm:ptLst>
  <dgm:cxnLst>
    <dgm:cxn modelId="{B2AF032E-4966-4B05-B189-AB0371C4022F}" type="presOf" srcId="{4F793C21-771C-469F-B5E4-BC4BA166D870}" destId="{75D8BFC0-F7BA-45C1-A7E3-6EB3BAED7755}" srcOrd="0" destOrd="0" presId="urn:microsoft.com/office/officeart/2018/2/layout/IconCircleList"/>
    <dgm:cxn modelId="{FAF62169-0A24-4B7D-ACEA-27E7C40381F8}" type="presOf" srcId="{7CEB3434-9F5C-4757-92BB-1110BEF7A065}" destId="{93E02508-66F3-4E7F-A57F-27116A53F6D0}" srcOrd="0" destOrd="0" presId="urn:microsoft.com/office/officeart/2018/2/layout/IconCircleList"/>
    <dgm:cxn modelId="{FC5AF970-F47E-492C-9541-49E37CBDA611}" srcId="{43A7CE24-0A3B-43F2-A9DD-F67AAD2B6573}" destId="{9B8D266A-8BEE-47C2-82BC-EEF7C00F77A7}" srcOrd="1" destOrd="0" parTransId="{115157DF-2F64-4B0A-9BB4-D439612B0E6A}" sibTransId="{F3C87E5F-579A-470A-B49C-5E223FB8C3B4}"/>
    <dgm:cxn modelId="{761BC588-C5DC-4476-A405-07A64634B102}" type="presOf" srcId="{79A66C9D-A55E-4C11-AC2A-8B2B51BB66D5}" destId="{7EA9525F-FDF6-44EA-AD1E-7027DFD77778}" srcOrd="0" destOrd="0" presId="urn:microsoft.com/office/officeart/2018/2/layout/IconCircleList"/>
    <dgm:cxn modelId="{9C121D90-B760-44DE-8E04-D571154D8B8E}" srcId="{43A7CE24-0A3B-43F2-A9DD-F67AAD2B6573}" destId="{79A66C9D-A55E-4C11-AC2A-8B2B51BB66D5}" srcOrd="0" destOrd="0" parTransId="{1E671290-B5A3-4C7D-BF03-090247273C63}" sibTransId="{A1111142-E5BC-47F1-9758-90A2D11EC3AF}"/>
    <dgm:cxn modelId="{685E1191-835C-4801-9C4A-6DAD3F51A4AD}" type="presOf" srcId="{43A7CE24-0A3B-43F2-A9DD-F67AAD2B6573}" destId="{B20454E6-597E-4AF4-896A-CA94FDA4C5C2}" srcOrd="0" destOrd="0" presId="urn:microsoft.com/office/officeart/2018/2/layout/IconCircleList"/>
    <dgm:cxn modelId="{BB932195-0686-46D5-9818-31E62F84F1B3}" type="presOf" srcId="{F3BE7045-27F9-4C5A-9A7C-62FF555BC170}" destId="{FC0733F4-54B4-4C9C-892D-F63C0B1DD858}" srcOrd="0" destOrd="0" presId="urn:microsoft.com/office/officeart/2018/2/layout/IconCircleList"/>
    <dgm:cxn modelId="{4C43F7A4-2893-4A29-A81F-6E1FC030F7D9}" srcId="{43A7CE24-0A3B-43F2-A9DD-F67AAD2B6573}" destId="{F3BE7045-27F9-4C5A-9A7C-62FF555BC170}" srcOrd="3" destOrd="0" parTransId="{0BC8D8DE-467A-4472-A392-4CDEDF997D29}" sibTransId="{1C062D5D-F9B9-4232-B254-0D0747B90857}"/>
    <dgm:cxn modelId="{B35E40B1-ABB6-4C28-A149-EC63954CD70F}" type="presOf" srcId="{9B8D266A-8BEE-47C2-82BC-EEF7C00F77A7}" destId="{148AC01A-F8D3-40C8-8110-3E61791F3709}" srcOrd="0" destOrd="0" presId="urn:microsoft.com/office/officeart/2018/2/layout/IconCircleList"/>
    <dgm:cxn modelId="{844CDDB4-C90E-47FB-8D8C-E39ADCC13BFD}" type="presOf" srcId="{A1111142-E5BC-47F1-9758-90A2D11EC3AF}" destId="{964268B4-9889-4DF1-AAD7-C1EC5D8545F4}" srcOrd="0" destOrd="0" presId="urn:microsoft.com/office/officeart/2018/2/layout/IconCircleList"/>
    <dgm:cxn modelId="{203A54E1-9E29-464A-9FA0-3771CCF699CE}" srcId="{43A7CE24-0A3B-43F2-A9DD-F67AAD2B6573}" destId="{4F793C21-771C-469F-B5E4-BC4BA166D870}" srcOrd="2" destOrd="0" parTransId="{33499DAE-A4C4-45DC-AE37-ABD65D2EF03E}" sibTransId="{7CEB3434-9F5C-4757-92BB-1110BEF7A065}"/>
    <dgm:cxn modelId="{4DA6C3E4-298F-488C-BE98-2870A9DC96FE}" type="presOf" srcId="{F3C87E5F-579A-470A-B49C-5E223FB8C3B4}" destId="{A7316AFD-00CD-4AA6-8D4D-B75EE707497A}" srcOrd="0" destOrd="0" presId="urn:microsoft.com/office/officeart/2018/2/layout/IconCircleList"/>
    <dgm:cxn modelId="{08C5E1BE-12EC-4165-B4E5-4AA58845FF7F}" type="presParOf" srcId="{B20454E6-597E-4AF4-896A-CA94FDA4C5C2}" destId="{D492225C-272B-43D9-A772-99D7457EEDFE}" srcOrd="0" destOrd="0" presId="urn:microsoft.com/office/officeart/2018/2/layout/IconCircleList"/>
    <dgm:cxn modelId="{2C205236-0019-4F76-B907-A531A17385AB}" type="presParOf" srcId="{D492225C-272B-43D9-A772-99D7457EEDFE}" destId="{B103FEB6-AA02-4187-B80F-AD0A51B698AD}" srcOrd="0" destOrd="0" presId="urn:microsoft.com/office/officeart/2018/2/layout/IconCircleList"/>
    <dgm:cxn modelId="{436D984E-9C02-4B4D-96F0-9D3A7E71FF99}" type="presParOf" srcId="{B103FEB6-AA02-4187-B80F-AD0A51B698AD}" destId="{073D129A-A2D7-4344-AB49-EAEDA5388A7C}" srcOrd="0" destOrd="0" presId="urn:microsoft.com/office/officeart/2018/2/layout/IconCircleList"/>
    <dgm:cxn modelId="{72545916-20DF-48D1-96E0-8F8E4C9D19E5}" type="presParOf" srcId="{B103FEB6-AA02-4187-B80F-AD0A51B698AD}" destId="{20830E93-A278-4EC1-B510-CFB1A0303A9D}" srcOrd="1" destOrd="0" presId="urn:microsoft.com/office/officeart/2018/2/layout/IconCircleList"/>
    <dgm:cxn modelId="{27C89087-F1C5-42EC-AD05-50CD1E32BEE0}" type="presParOf" srcId="{B103FEB6-AA02-4187-B80F-AD0A51B698AD}" destId="{ECBC5E98-7BA9-4A6F-A95B-8E3A8C915436}" srcOrd="2" destOrd="0" presId="urn:microsoft.com/office/officeart/2018/2/layout/IconCircleList"/>
    <dgm:cxn modelId="{A3FEBB82-4D23-4A1F-8F0E-E75FB18097A6}" type="presParOf" srcId="{B103FEB6-AA02-4187-B80F-AD0A51B698AD}" destId="{7EA9525F-FDF6-44EA-AD1E-7027DFD77778}" srcOrd="3" destOrd="0" presId="urn:microsoft.com/office/officeart/2018/2/layout/IconCircleList"/>
    <dgm:cxn modelId="{36D63509-5D7B-45B7-B3AE-F4328ED1224F}" type="presParOf" srcId="{D492225C-272B-43D9-A772-99D7457EEDFE}" destId="{964268B4-9889-4DF1-AAD7-C1EC5D8545F4}" srcOrd="1" destOrd="0" presId="urn:microsoft.com/office/officeart/2018/2/layout/IconCircleList"/>
    <dgm:cxn modelId="{25AA2878-0004-45B5-94C7-6A34E796B330}" type="presParOf" srcId="{D492225C-272B-43D9-A772-99D7457EEDFE}" destId="{4F63A6C8-6DA9-4949-8C7B-23A205DDE153}" srcOrd="2" destOrd="0" presId="urn:microsoft.com/office/officeart/2018/2/layout/IconCircleList"/>
    <dgm:cxn modelId="{5D274D4A-C038-494D-97B8-ACC40AAD8E5F}" type="presParOf" srcId="{4F63A6C8-6DA9-4949-8C7B-23A205DDE153}" destId="{2B6D83AE-54C1-4FE9-B19A-89B510E92BA5}" srcOrd="0" destOrd="0" presId="urn:microsoft.com/office/officeart/2018/2/layout/IconCircleList"/>
    <dgm:cxn modelId="{D914A62D-2ED3-4D87-AD07-63268E5A3CFE}" type="presParOf" srcId="{4F63A6C8-6DA9-4949-8C7B-23A205DDE153}" destId="{E71649AF-A6D2-4D7A-8140-7023D0836E24}" srcOrd="1" destOrd="0" presId="urn:microsoft.com/office/officeart/2018/2/layout/IconCircleList"/>
    <dgm:cxn modelId="{DD2AEC15-3D48-4098-9159-A32A17CEEE32}" type="presParOf" srcId="{4F63A6C8-6DA9-4949-8C7B-23A205DDE153}" destId="{FFE48372-4744-4F6D-A0C2-6D0FB7A74DF8}" srcOrd="2" destOrd="0" presId="urn:microsoft.com/office/officeart/2018/2/layout/IconCircleList"/>
    <dgm:cxn modelId="{766FF5D1-4C9C-4B39-9689-E13929C04C6C}" type="presParOf" srcId="{4F63A6C8-6DA9-4949-8C7B-23A205DDE153}" destId="{148AC01A-F8D3-40C8-8110-3E61791F3709}" srcOrd="3" destOrd="0" presId="urn:microsoft.com/office/officeart/2018/2/layout/IconCircleList"/>
    <dgm:cxn modelId="{73E79027-328D-4CB6-8D67-6E5D7B64056F}" type="presParOf" srcId="{D492225C-272B-43D9-A772-99D7457EEDFE}" destId="{A7316AFD-00CD-4AA6-8D4D-B75EE707497A}" srcOrd="3" destOrd="0" presId="urn:microsoft.com/office/officeart/2018/2/layout/IconCircleList"/>
    <dgm:cxn modelId="{60FE428C-03E8-486F-AF1F-7F2FF8BDEE28}" type="presParOf" srcId="{D492225C-272B-43D9-A772-99D7457EEDFE}" destId="{91DDB1F3-ED45-4460-8A41-C51C83B5DD8D}" srcOrd="4" destOrd="0" presId="urn:microsoft.com/office/officeart/2018/2/layout/IconCircleList"/>
    <dgm:cxn modelId="{FC433143-D1E7-4C19-B4E9-EAA8A97A2DE6}" type="presParOf" srcId="{91DDB1F3-ED45-4460-8A41-C51C83B5DD8D}" destId="{08957FC8-DD09-4F87-B30B-485617A78E05}" srcOrd="0" destOrd="0" presId="urn:microsoft.com/office/officeart/2018/2/layout/IconCircleList"/>
    <dgm:cxn modelId="{3D83C0A4-AB2A-4726-A22D-0ED2ACA9D798}" type="presParOf" srcId="{91DDB1F3-ED45-4460-8A41-C51C83B5DD8D}" destId="{7E8B7E4D-5057-436F-A0B1-ED7D39CBAC83}" srcOrd="1" destOrd="0" presId="urn:microsoft.com/office/officeart/2018/2/layout/IconCircleList"/>
    <dgm:cxn modelId="{E4A780BD-58C0-4F66-8EED-F4DE07CB98DC}" type="presParOf" srcId="{91DDB1F3-ED45-4460-8A41-C51C83B5DD8D}" destId="{85338B7A-B77B-4544-B60B-5103723FDBBE}" srcOrd="2" destOrd="0" presId="urn:microsoft.com/office/officeart/2018/2/layout/IconCircleList"/>
    <dgm:cxn modelId="{E5E8C1B3-27B3-4C7C-BF99-44D115F1FED0}" type="presParOf" srcId="{91DDB1F3-ED45-4460-8A41-C51C83B5DD8D}" destId="{75D8BFC0-F7BA-45C1-A7E3-6EB3BAED7755}" srcOrd="3" destOrd="0" presId="urn:microsoft.com/office/officeart/2018/2/layout/IconCircleList"/>
    <dgm:cxn modelId="{0EA83AED-35D5-42D5-86F5-39D592658220}" type="presParOf" srcId="{D492225C-272B-43D9-A772-99D7457EEDFE}" destId="{93E02508-66F3-4E7F-A57F-27116A53F6D0}" srcOrd="5" destOrd="0" presId="urn:microsoft.com/office/officeart/2018/2/layout/IconCircleList"/>
    <dgm:cxn modelId="{28BFA2FA-22BA-4224-830E-AD4F35292C1E}" type="presParOf" srcId="{D492225C-272B-43D9-A772-99D7457EEDFE}" destId="{5ACC68E3-FCC0-478D-964C-5BF55914FB3F}" srcOrd="6" destOrd="0" presId="urn:microsoft.com/office/officeart/2018/2/layout/IconCircleList"/>
    <dgm:cxn modelId="{6F2FE45B-2EB0-4020-97A6-0CC67A6D6D25}" type="presParOf" srcId="{5ACC68E3-FCC0-478D-964C-5BF55914FB3F}" destId="{AC9D8C52-FCA8-422B-B07E-EE9BC20E8028}" srcOrd="0" destOrd="0" presId="urn:microsoft.com/office/officeart/2018/2/layout/IconCircleList"/>
    <dgm:cxn modelId="{D683932A-352E-4E4B-96C2-0F22343F5900}" type="presParOf" srcId="{5ACC68E3-FCC0-478D-964C-5BF55914FB3F}" destId="{18D5DB6F-576C-4FBC-9DA5-2300D87D6D39}" srcOrd="1" destOrd="0" presId="urn:microsoft.com/office/officeart/2018/2/layout/IconCircleList"/>
    <dgm:cxn modelId="{D65C3B88-11C5-46BC-A053-4900ACAB47F9}" type="presParOf" srcId="{5ACC68E3-FCC0-478D-964C-5BF55914FB3F}" destId="{9225D90E-39BB-4003-8E6A-4310DA7C60CA}" srcOrd="2" destOrd="0" presId="urn:microsoft.com/office/officeart/2018/2/layout/IconCircleList"/>
    <dgm:cxn modelId="{39AAD474-F8C7-47C1-AB95-5A97B739F10D}" type="presParOf" srcId="{5ACC68E3-FCC0-478D-964C-5BF55914FB3F}" destId="{FC0733F4-54B4-4C9C-892D-F63C0B1DD85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D129A-A2D7-4344-AB49-EAEDA5388A7C}">
      <dsp:nvSpPr>
        <dsp:cNvPr id="0" name=""/>
        <dsp:cNvSpPr/>
      </dsp:nvSpPr>
      <dsp:spPr>
        <a:xfrm>
          <a:off x="212335" y="4698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30E93-A278-4EC1-B510-CFB1A0303A9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A9525F-FDF6-44EA-AD1E-7027DFD77778}">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s-CO" sz="2300" kern="1200"/>
            <a:t>Cuáles han sido los orígenes del las principales civilizaciones del pasado.</a:t>
          </a:r>
          <a:endParaRPr lang="en-US" sz="2300" kern="1200"/>
        </a:p>
      </dsp:txBody>
      <dsp:txXfrm>
        <a:off x="1834517" y="469890"/>
        <a:ext cx="3148942" cy="1335915"/>
      </dsp:txXfrm>
    </dsp:sp>
    <dsp:sp modelId="{2B6D83AE-54C1-4FE9-B19A-89B510E92BA5}">
      <dsp:nvSpPr>
        <dsp:cNvPr id="0" name=""/>
        <dsp:cNvSpPr/>
      </dsp:nvSpPr>
      <dsp:spPr>
        <a:xfrm>
          <a:off x="5532139" y="4698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649AF-A6D2-4D7A-8140-7023D0836E24}">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8AC01A-F8D3-40C8-8110-3E61791F3709}">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s-CO" sz="2300" kern="1200"/>
            <a:t>Cuáles son sus sistemas políticos, sociales y económicos.</a:t>
          </a:r>
          <a:endParaRPr lang="en-US" sz="2300" kern="1200"/>
        </a:p>
      </dsp:txBody>
      <dsp:txXfrm>
        <a:off x="7154322" y="469890"/>
        <a:ext cx="3148942" cy="1335915"/>
      </dsp:txXfrm>
    </dsp:sp>
    <dsp:sp modelId="{08957FC8-DD09-4F87-B30B-485617A78E05}">
      <dsp:nvSpPr>
        <dsp:cNvPr id="0" name=""/>
        <dsp:cNvSpPr/>
      </dsp:nvSpPr>
      <dsp:spPr>
        <a:xfrm>
          <a:off x="212335" y="2545532"/>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B7E4D-5057-436F-A0B1-ED7D39CBAC8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D8BFC0-F7BA-45C1-A7E3-6EB3BAED775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s-CO" sz="2300" kern="1200"/>
            <a:t>Cuáles fueron los principales aportes.</a:t>
          </a:r>
          <a:endParaRPr lang="en-US" sz="2300" kern="1200"/>
        </a:p>
      </dsp:txBody>
      <dsp:txXfrm>
        <a:off x="1834517" y="2545532"/>
        <a:ext cx="3148942" cy="1335915"/>
      </dsp:txXfrm>
    </dsp:sp>
    <dsp:sp modelId="{AC9D8C52-FCA8-422B-B07E-EE9BC20E8028}">
      <dsp:nvSpPr>
        <dsp:cNvPr id="0" name=""/>
        <dsp:cNvSpPr/>
      </dsp:nvSpPr>
      <dsp:spPr>
        <a:xfrm>
          <a:off x="5532139" y="2545532"/>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D5DB6F-576C-4FBC-9DA5-2300D87D6D3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0733F4-54B4-4C9C-892D-F63C0B1DD858}">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s-CO" sz="2300" kern="1200"/>
            <a:t>Por qué es importante conocer su historia.</a:t>
          </a:r>
          <a:endParaRPr lang="en-US" sz="23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DD3CB-2260-431A-A001-685514F2E0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D0F56C1-9ECF-4E4A-999F-587B9709C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0179348-CDC3-44B5-8A2A-1508597A2BBB}"/>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5" name="Marcador de pie de página 4">
            <a:extLst>
              <a:ext uri="{FF2B5EF4-FFF2-40B4-BE49-F238E27FC236}">
                <a16:creationId xmlns:a16="http://schemas.microsoft.com/office/drawing/2014/main" id="{08EF5439-46C6-4744-897B-1676F5A88C6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D8C4A5A-F752-46A8-8B49-36219FE7FDBF}"/>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98691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36FBE-C971-4D81-AD0B-1710A60F76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5E2AF11-8BEE-49A8-9DD4-589BFED4011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5F7E86D-CE3A-41A2-87B9-03017960AA67}"/>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5" name="Marcador de pie de página 4">
            <a:extLst>
              <a:ext uri="{FF2B5EF4-FFF2-40B4-BE49-F238E27FC236}">
                <a16:creationId xmlns:a16="http://schemas.microsoft.com/office/drawing/2014/main" id="{BC9C4D41-4819-4815-BCE8-B5EA2CBA6B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2C5464E-0C84-46AC-8980-FFDCD5E266FC}"/>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370733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9DB948-255E-4BDE-B5CA-C910038742A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4A894C9-0B57-436E-8424-52809A5EE40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05AF3B8-681B-4EFA-9A3D-7F2547272013}"/>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5" name="Marcador de pie de página 4">
            <a:extLst>
              <a:ext uri="{FF2B5EF4-FFF2-40B4-BE49-F238E27FC236}">
                <a16:creationId xmlns:a16="http://schemas.microsoft.com/office/drawing/2014/main" id="{CF3DCD2B-E218-4071-8162-5CC8C45E88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BAA1D34-C33A-463A-9B32-E1EB037EE508}"/>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262048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3F486-3A69-4704-88F3-46CA22D900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BE9109D-AF1A-4237-8B40-0C62242569F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84D5046-F93E-4937-8375-59BBA6502A87}"/>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5" name="Marcador de pie de página 4">
            <a:extLst>
              <a:ext uri="{FF2B5EF4-FFF2-40B4-BE49-F238E27FC236}">
                <a16:creationId xmlns:a16="http://schemas.microsoft.com/office/drawing/2014/main" id="{D3EA1324-5A0F-4C83-B076-90C4BC07F6A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05A1C1-D7FE-4AE7-9717-3FBBE90C54CD}"/>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236753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107BE-92A1-418C-BE7C-B4DDD58E4F6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3174C0C-1FE7-4E14-ACCD-2ED530B34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1562533-CD6C-45F6-8734-A3B7C88D9865}"/>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5" name="Marcador de pie de página 4">
            <a:extLst>
              <a:ext uri="{FF2B5EF4-FFF2-40B4-BE49-F238E27FC236}">
                <a16:creationId xmlns:a16="http://schemas.microsoft.com/office/drawing/2014/main" id="{02777BE5-4BDF-4CFD-82A8-4906BF001F9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F477AE0-FB03-45A6-A584-737283DCBA05}"/>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415522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6C40D-C30B-41B4-83D3-B673D9156C4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368AE86-11B9-41B2-8B06-4DADDF948A5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D1ABD4C-63A7-44BA-AF6D-35825EB2A1C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CE3342D-5DD8-49E2-B763-79961A1A513D}"/>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6" name="Marcador de pie de página 5">
            <a:extLst>
              <a:ext uri="{FF2B5EF4-FFF2-40B4-BE49-F238E27FC236}">
                <a16:creationId xmlns:a16="http://schemas.microsoft.com/office/drawing/2014/main" id="{7B2A7211-13D2-4D1B-AD6C-45C602D28FA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31ED012-8D19-4D77-9DDD-BD5AFCD64FBB}"/>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32932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CB235-4533-4492-8090-1BF0ECD509E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0190F0-8279-4F24-B727-31A30C7FD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BEF6D20-2274-4545-A0F3-620134528E1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406A30F-D450-459C-A18C-4D2486ECB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BD3F59A-B8B2-4D93-8115-8FBC0E6BC5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AB8E82C-E053-408B-ACE0-5B56E1EAF766}"/>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8" name="Marcador de pie de página 7">
            <a:extLst>
              <a:ext uri="{FF2B5EF4-FFF2-40B4-BE49-F238E27FC236}">
                <a16:creationId xmlns:a16="http://schemas.microsoft.com/office/drawing/2014/main" id="{F9D0A435-EBB1-47E1-9DAA-BDA041CFB1D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6E968DD-418A-4636-845D-3CA41E164EC6}"/>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218530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0425D-621C-4379-B44C-A4D8F0C1B90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EC945EA-DF06-4156-B23C-29A91AE216CA}"/>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4" name="Marcador de pie de página 3">
            <a:extLst>
              <a:ext uri="{FF2B5EF4-FFF2-40B4-BE49-F238E27FC236}">
                <a16:creationId xmlns:a16="http://schemas.microsoft.com/office/drawing/2014/main" id="{09A14AEB-B458-4A8C-A638-C631E210A07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A7CD098-7D85-4361-8416-E2FE1D811BDA}"/>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2530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F439E8B-333F-40A8-BFF6-1A36E4B123DC}"/>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3" name="Marcador de pie de página 2">
            <a:extLst>
              <a:ext uri="{FF2B5EF4-FFF2-40B4-BE49-F238E27FC236}">
                <a16:creationId xmlns:a16="http://schemas.microsoft.com/office/drawing/2014/main" id="{6D1D600F-5EC4-4AED-881E-818B9E7A6ED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FE580E7-B652-4FCB-82D0-B181411013BF}"/>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233585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F7C3B-8941-4D5D-8433-824BD9387B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CC911B8-9FBF-4CB2-9CE8-DA3221FBA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303DC1E-1219-412E-8B2E-21009FE4A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CCFD861-DA93-4D08-9EB3-F905D7EFD25C}"/>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6" name="Marcador de pie de página 5">
            <a:extLst>
              <a:ext uri="{FF2B5EF4-FFF2-40B4-BE49-F238E27FC236}">
                <a16:creationId xmlns:a16="http://schemas.microsoft.com/office/drawing/2014/main" id="{57E7736F-BE3E-4FBB-AE47-2128BCD516D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5683E7B-C6E9-4008-B802-EE09C33ECE65}"/>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292056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F1409-AE30-4236-BA41-6F0399539BB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19A7B40-A615-4DA4-B3AB-CB4088C8C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350ED58-D175-4811-87EF-AF4BB8E3E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FE350E-4E46-437C-9B46-8EAE016985C3}"/>
              </a:ext>
            </a:extLst>
          </p:cNvPr>
          <p:cNvSpPr>
            <a:spLocks noGrp="1"/>
          </p:cNvSpPr>
          <p:nvPr>
            <p:ph type="dt" sz="half" idx="10"/>
          </p:nvPr>
        </p:nvSpPr>
        <p:spPr/>
        <p:txBody>
          <a:bodyPr/>
          <a:lstStyle/>
          <a:p>
            <a:fld id="{66B5B9C9-34CE-48F9-AF27-7DC293F2D38E}" type="datetimeFigureOut">
              <a:rPr lang="es-CO" smtClean="0"/>
              <a:t>4/08/2020</a:t>
            </a:fld>
            <a:endParaRPr lang="es-CO"/>
          </a:p>
        </p:txBody>
      </p:sp>
      <p:sp>
        <p:nvSpPr>
          <p:cNvPr id="6" name="Marcador de pie de página 5">
            <a:extLst>
              <a:ext uri="{FF2B5EF4-FFF2-40B4-BE49-F238E27FC236}">
                <a16:creationId xmlns:a16="http://schemas.microsoft.com/office/drawing/2014/main" id="{10D0A2B7-C13E-405A-9ECB-6FDD354CA80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02EAFD5-BBD5-475E-9550-A9F8722669F7}"/>
              </a:ext>
            </a:extLst>
          </p:cNvPr>
          <p:cNvSpPr>
            <a:spLocks noGrp="1"/>
          </p:cNvSpPr>
          <p:nvPr>
            <p:ph type="sldNum" sz="quarter" idx="12"/>
          </p:nvPr>
        </p:nvSpPr>
        <p:spPr/>
        <p:txBody>
          <a:bodyPr/>
          <a:lstStyle/>
          <a:p>
            <a:fld id="{6364308D-EF47-4500-849A-20CAB824D2E5}" type="slidenum">
              <a:rPr lang="es-CO" smtClean="0"/>
              <a:t>‹Nº›</a:t>
            </a:fld>
            <a:endParaRPr lang="es-CO"/>
          </a:p>
        </p:txBody>
      </p:sp>
    </p:spTree>
    <p:extLst>
      <p:ext uri="{BB962C8B-B14F-4D97-AF65-F5344CB8AC3E}">
        <p14:creationId xmlns:p14="http://schemas.microsoft.com/office/powerpoint/2010/main" val="236573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F776C6-9A59-485F-A174-F29687367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6EB37F2-A091-4804-B276-9A6059DE0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AC8DA1-3A17-493E-ACC9-15DD635C1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5B9C9-34CE-48F9-AF27-7DC293F2D38E}" type="datetimeFigureOut">
              <a:rPr lang="es-CO" smtClean="0"/>
              <a:t>4/08/2020</a:t>
            </a:fld>
            <a:endParaRPr lang="es-CO"/>
          </a:p>
        </p:txBody>
      </p:sp>
      <p:sp>
        <p:nvSpPr>
          <p:cNvPr id="5" name="Marcador de pie de página 4">
            <a:extLst>
              <a:ext uri="{FF2B5EF4-FFF2-40B4-BE49-F238E27FC236}">
                <a16:creationId xmlns:a16="http://schemas.microsoft.com/office/drawing/2014/main" id="{6F5FBB14-C7D5-4714-BA68-5920516F2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B0E5EE1-733C-4611-85ED-9EA927994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308D-EF47-4500-849A-20CAB824D2E5}" type="slidenum">
              <a:rPr lang="es-CO" smtClean="0"/>
              <a:t>‹Nº›</a:t>
            </a:fld>
            <a:endParaRPr lang="es-CO"/>
          </a:p>
        </p:txBody>
      </p:sp>
    </p:spTree>
    <p:extLst>
      <p:ext uri="{BB962C8B-B14F-4D97-AF65-F5344CB8AC3E}">
        <p14:creationId xmlns:p14="http://schemas.microsoft.com/office/powerpoint/2010/main" val="4268588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eOx5J433NsQ"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racteristicas.co/civilizacion-egipcia/" TargetMode="External"/><Relationship Id="rId2" Type="http://schemas.openxmlformats.org/officeDocument/2006/relationships/hyperlink" Target="https://mundoantiguo.net/china/" TargetMode="External"/><Relationship Id="rId1" Type="http://schemas.openxmlformats.org/officeDocument/2006/relationships/slideLayout" Target="../slideLayouts/slideLayout2.xml"/><Relationship Id="rId5" Type="http://schemas.openxmlformats.org/officeDocument/2006/relationships/hyperlink" Target="https://www.historiando.org/civilizacion-india/" TargetMode="External"/><Relationship Id="rId4" Type="http://schemas.openxmlformats.org/officeDocument/2006/relationships/hyperlink" Target="https://www.caracteristicas.co/civilizacion-mesopotamica/"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caracteristicas.co/civilizacion-mesopotamica/#ixzz6UH2ooFs3"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F93098-975E-4551-9C6E-3DC148B5EFF3}"/>
              </a:ext>
            </a:extLst>
          </p:cNvPr>
          <p:cNvPicPr>
            <a:picLocks noChangeAspect="1"/>
          </p:cNvPicPr>
          <p:nvPr/>
        </p:nvPicPr>
        <p:blipFill rotWithShape="1">
          <a:blip r:embed="rId2">
            <a:alphaModFix amt="50000"/>
          </a:blip>
          <a:srcRect t="2808" b="12922"/>
          <a:stretch/>
        </p:blipFill>
        <p:spPr>
          <a:xfrm>
            <a:off x="20" y="1"/>
            <a:ext cx="12191980" cy="6857999"/>
          </a:xfrm>
          <a:prstGeom prst="rect">
            <a:avLst/>
          </a:prstGeom>
        </p:spPr>
      </p:pic>
      <p:sp>
        <p:nvSpPr>
          <p:cNvPr id="2" name="Título 1">
            <a:extLst>
              <a:ext uri="{FF2B5EF4-FFF2-40B4-BE49-F238E27FC236}">
                <a16:creationId xmlns:a16="http://schemas.microsoft.com/office/drawing/2014/main" id="{0604C182-DF8D-4CF6-A6EF-350C22E39438}"/>
              </a:ext>
            </a:extLst>
          </p:cNvPr>
          <p:cNvSpPr>
            <a:spLocks noGrp="1"/>
          </p:cNvSpPr>
          <p:nvPr>
            <p:ph type="ctrTitle"/>
          </p:nvPr>
        </p:nvSpPr>
        <p:spPr>
          <a:xfrm>
            <a:off x="1524000" y="1122362"/>
            <a:ext cx="9144000" cy="2900518"/>
          </a:xfrm>
        </p:spPr>
        <p:txBody>
          <a:bodyPr>
            <a:normAutofit/>
          </a:bodyPr>
          <a:lstStyle/>
          <a:p>
            <a:r>
              <a:rPr lang="es-CO">
                <a:solidFill>
                  <a:srgbClr val="FFFFFF"/>
                </a:solidFill>
              </a:rPr>
              <a:t>Grandes civilizaciones de pasado </a:t>
            </a:r>
          </a:p>
        </p:txBody>
      </p:sp>
      <p:sp>
        <p:nvSpPr>
          <p:cNvPr id="3" name="Subtítulo 2">
            <a:extLst>
              <a:ext uri="{FF2B5EF4-FFF2-40B4-BE49-F238E27FC236}">
                <a16:creationId xmlns:a16="http://schemas.microsoft.com/office/drawing/2014/main" id="{E064D908-76B7-48F7-95D0-1C588AD5664B}"/>
              </a:ext>
            </a:extLst>
          </p:cNvPr>
          <p:cNvSpPr>
            <a:spLocks noGrp="1"/>
          </p:cNvSpPr>
          <p:nvPr>
            <p:ph type="subTitle" idx="1"/>
          </p:nvPr>
        </p:nvSpPr>
        <p:spPr>
          <a:xfrm>
            <a:off x="1524000" y="4159404"/>
            <a:ext cx="9144000" cy="1098395"/>
          </a:xfrm>
        </p:spPr>
        <p:txBody>
          <a:bodyPr>
            <a:normAutofit/>
          </a:bodyPr>
          <a:lstStyle/>
          <a:p>
            <a:r>
              <a:rPr lang="es-CO">
                <a:solidFill>
                  <a:srgbClr val="FFFFFF"/>
                </a:solidFill>
              </a:rPr>
              <a:t>Egipto, China, India y Mesopotamia </a:t>
            </a:r>
          </a:p>
        </p:txBody>
      </p:sp>
    </p:spTree>
    <p:extLst>
      <p:ext uri="{BB962C8B-B14F-4D97-AF65-F5344CB8AC3E}">
        <p14:creationId xmlns:p14="http://schemas.microsoft.com/office/powerpoint/2010/main" val="24639018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0D04484-2569-4CA4-9B46-4917EE8F1FE9}"/>
              </a:ext>
            </a:extLst>
          </p:cNvPr>
          <p:cNvSpPr>
            <a:spLocks noGrp="1"/>
          </p:cNvSpPr>
          <p:nvPr>
            <p:ph type="title"/>
          </p:nvPr>
        </p:nvSpPr>
        <p:spPr>
          <a:xfrm>
            <a:off x="841249" y="365760"/>
            <a:ext cx="9912072" cy="1188404"/>
          </a:xfrm>
        </p:spPr>
        <p:txBody>
          <a:bodyPr>
            <a:normAutofit/>
          </a:bodyPr>
          <a:lstStyle/>
          <a:p>
            <a:r>
              <a:rPr lang="es-CO"/>
              <a:t>La india </a:t>
            </a:r>
          </a:p>
        </p:txBody>
      </p:sp>
      <p:sp>
        <p:nvSpPr>
          <p:cNvPr id="11" name="Freeform: Shape 10">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Marcador de contenido 5">
            <a:extLst>
              <a:ext uri="{FF2B5EF4-FFF2-40B4-BE49-F238E27FC236}">
                <a16:creationId xmlns:a16="http://schemas.microsoft.com/office/drawing/2014/main" id="{D6D7E3B2-D2F3-423E-9417-283A4B26C812}"/>
              </a:ext>
            </a:extLst>
          </p:cNvPr>
          <p:cNvSpPr>
            <a:spLocks noGrp="1"/>
          </p:cNvSpPr>
          <p:nvPr>
            <p:ph idx="1"/>
          </p:nvPr>
        </p:nvSpPr>
        <p:spPr>
          <a:xfrm>
            <a:off x="841248" y="2174358"/>
            <a:ext cx="7731642" cy="4045467"/>
          </a:xfrm>
        </p:spPr>
        <p:txBody>
          <a:bodyPr anchor="t">
            <a:normAutofit/>
          </a:bodyPr>
          <a:lstStyle/>
          <a:p>
            <a:r>
              <a:rPr lang="es-ES" sz="1300" i="0" dirty="0">
                <a:solidFill>
                  <a:schemeClr val="bg1"/>
                </a:solidFill>
                <a:effectLst/>
                <a:latin typeface="Crimson Text"/>
              </a:rPr>
              <a:t>La cultura del Valle del Indio tiene su inicio hacia el 6000 a. C. ha tenido enorme influencia en la civilización occidental, dada su larga vida hasta el presente y es contradictorio toda vez que es muy diferente el continuo histórico la convierte hoy en una nación con una gran extensión territorial y una población enorme a través de los años. </a:t>
            </a:r>
          </a:p>
          <a:p>
            <a:r>
              <a:rPr lang="es-ES" sz="1300" i="0" dirty="0">
                <a:solidFill>
                  <a:schemeClr val="bg1"/>
                </a:solidFill>
                <a:effectLst/>
                <a:latin typeface="Montserrat"/>
              </a:rPr>
              <a:t>Organización política de la Civilización India</a:t>
            </a:r>
          </a:p>
          <a:p>
            <a:r>
              <a:rPr lang="es-ES" sz="1300" dirty="0">
                <a:solidFill>
                  <a:schemeClr val="bg1"/>
                </a:solidFill>
                <a:latin typeface="Crimson Text"/>
              </a:rPr>
              <a:t>L</a:t>
            </a:r>
            <a:r>
              <a:rPr lang="es-ES" sz="1300" i="0" dirty="0">
                <a:solidFill>
                  <a:schemeClr val="bg1"/>
                </a:solidFill>
                <a:effectLst/>
                <a:latin typeface="Crimson Text"/>
              </a:rPr>
              <a:t>os hindúes no conformaron una nación única, sino más bien eran un conjunto de pueblos independientes unidas a partir de tras pilares: </a:t>
            </a:r>
            <a:r>
              <a:rPr lang="es-ES" sz="1300" dirty="0">
                <a:solidFill>
                  <a:schemeClr val="bg1"/>
                </a:solidFill>
                <a:latin typeface="inherit"/>
              </a:rPr>
              <a:t>Rey </a:t>
            </a:r>
            <a:r>
              <a:rPr lang="es-ES" sz="1300" i="0" dirty="0">
                <a:solidFill>
                  <a:schemeClr val="bg1"/>
                </a:solidFill>
                <a:effectLst/>
                <a:latin typeface="inherit"/>
              </a:rPr>
              <a:t>este gobernaba el pueblo con autoridad total y origen divino que tenía origen divino. Los brahmanes: la clase de sacerdotes de los hindúes y también ayudaban al rey a administrar justicia en el pueblo, se les consideraba superiores. La aristocracia feudal: estos tenían cargos de funcionarios pero con rango menor. </a:t>
            </a:r>
          </a:p>
          <a:p>
            <a:r>
              <a:rPr lang="es-ES" sz="1300" i="0" dirty="0">
                <a:solidFill>
                  <a:schemeClr val="bg1"/>
                </a:solidFill>
                <a:effectLst/>
                <a:latin typeface="Montserrat"/>
              </a:rPr>
              <a:t>Organización social de la Civilización India.</a:t>
            </a:r>
          </a:p>
          <a:p>
            <a:r>
              <a:rPr lang="es-ES" sz="1300" dirty="0">
                <a:solidFill>
                  <a:schemeClr val="bg1"/>
                </a:solidFill>
                <a:latin typeface="Montserrat"/>
              </a:rPr>
              <a:t>Esta fuertemente impregnada por la religión, hasta el punto que las clase sociales no son solo divisiones sociales, sino que casi esenciales, denominadas castas .</a:t>
            </a:r>
            <a:r>
              <a:rPr lang="es-ES" sz="1300" b="1" i="0" dirty="0">
                <a:solidFill>
                  <a:schemeClr val="bg1"/>
                </a:solidFill>
                <a:effectLst/>
                <a:latin typeface="inherit"/>
              </a:rPr>
              <a:t>Los brahmanes</a:t>
            </a:r>
            <a:r>
              <a:rPr lang="es-ES" sz="1300" i="0" dirty="0">
                <a:solidFill>
                  <a:schemeClr val="bg1"/>
                </a:solidFill>
                <a:effectLst/>
                <a:latin typeface="inherit"/>
              </a:rPr>
              <a:t>: la clase más alta por desempeñar labores sacerdotales. Dedicados a meditar y estudiar, así podían enseñar y realizar el culto a los Vedas</a:t>
            </a:r>
            <a:r>
              <a:rPr lang="es-ES" sz="1300" b="1" i="0" dirty="0">
                <a:solidFill>
                  <a:schemeClr val="bg1"/>
                </a:solidFill>
                <a:effectLst/>
                <a:latin typeface="inherit"/>
              </a:rPr>
              <a:t>. Los chatrias</a:t>
            </a:r>
            <a:r>
              <a:rPr lang="es-ES" sz="1300" i="0" dirty="0">
                <a:solidFill>
                  <a:schemeClr val="bg1"/>
                </a:solidFill>
                <a:effectLst/>
                <a:latin typeface="inherit"/>
              </a:rPr>
              <a:t>: los guerreros del pueblo, salido de los brazos del dios Brahma. </a:t>
            </a:r>
            <a:r>
              <a:rPr lang="es-ES" sz="1300" b="1" i="0" dirty="0">
                <a:solidFill>
                  <a:schemeClr val="bg1"/>
                </a:solidFill>
                <a:effectLst/>
                <a:latin typeface="inherit"/>
              </a:rPr>
              <a:t>Los </a:t>
            </a:r>
            <a:r>
              <a:rPr lang="es-ES" sz="1300" b="1" i="0" dirty="0" err="1">
                <a:solidFill>
                  <a:schemeClr val="bg1"/>
                </a:solidFill>
                <a:effectLst/>
                <a:latin typeface="inherit"/>
              </a:rPr>
              <a:t>vaisias</a:t>
            </a:r>
            <a:r>
              <a:rPr lang="es-ES" sz="1300" i="0" dirty="0">
                <a:solidFill>
                  <a:schemeClr val="bg1"/>
                </a:solidFill>
                <a:effectLst/>
                <a:latin typeface="inherit"/>
              </a:rPr>
              <a:t>: se dedicaban al comercio, la agricultura y otros campos profesionales, salidos de los muslos del dios Brahma. </a:t>
            </a:r>
            <a:r>
              <a:rPr lang="es-ES" sz="1300" b="1" i="0" dirty="0">
                <a:solidFill>
                  <a:schemeClr val="bg1"/>
                </a:solidFill>
                <a:effectLst/>
                <a:latin typeface="inherit"/>
              </a:rPr>
              <a:t>Los sudras</a:t>
            </a:r>
            <a:r>
              <a:rPr lang="es-ES" sz="1300" i="0" dirty="0">
                <a:solidFill>
                  <a:schemeClr val="bg1"/>
                </a:solidFill>
                <a:effectLst/>
                <a:latin typeface="inherit"/>
              </a:rPr>
              <a:t>: estos venían de los </a:t>
            </a:r>
            <a:r>
              <a:rPr lang="es-ES" sz="1300" i="0" dirty="0" err="1">
                <a:solidFill>
                  <a:schemeClr val="bg1"/>
                </a:solidFill>
                <a:effectLst/>
                <a:latin typeface="inherit"/>
              </a:rPr>
              <a:t>dravidas</a:t>
            </a:r>
            <a:r>
              <a:rPr lang="es-ES" sz="1300" i="0" dirty="0">
                <a:solidFill>
                  <a:schemeClr val="bg1"/>
                </a:solidFill>
                <a:effectLst/>
                <a:latin typeface="inherit"/>
              </a:rPr>
              <a:t> y representaban a los siervos del pueblo, salidos de los pies del dios Brahma. Se nacía y se moría perteneciendo a una casta, no había posibilidad de movilidad social </a:t>
            </a:r>
          </a:p>
          <a:p>
            <a:endParaRPr lang="es-CO" sz="1300" dirty="0">
              <a:solidFill>
                <a:schemeClr val="bg1"/>
              </a:solidFill>
            </a:endParaRPr>
          </a:p>
        </p:txBody>
      </p:sp>
    </p:spTree>
    <p:extLst>
      <p:ext uri="{BB962C8B-B14F-4D97-AF65-F5344CB8AC3E}">
        <p14:creationId xmlns:p14="http://schemas.microsoft.com/office/powerpoint/2010/main" val="314698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A44CB4EE-83AD-4C56-872E-1E3F03E70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55E12D-D5B1-4FC4-8749-107188960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2164" y="-1"/>
            <a:ext cx="759618" cy="6858000"/>
          </a:xfrm>
          <a:custGeom>
            <a:avLst/>
            <a:gdLst>
              <a:gd name="connsiteX0" fmla="*/ 2273 w 759618"/>
              <a:gd name="connsiteY0" fmla="*/ 0 h 6858000"/>
              <a:gd name="connsiteX1" fmla="*/ 759617 w 759618"/>
              <a:gd name="connsiteY1" fmla="*/ 0 h 6858000"/>
              <a:gd name="connsiteX2" fmla="*/ 759617 w 759618"/>
              <a:gd name="connsiteY2" fmla="*/ 1613807 h 6858000"/>
              <a:gd name="connsiteX3" fmla="*/ 759618 w 759618"/>
              <a:gd name="connsiteY3" fmla="*/ 1613808 h 6858000"/>
              <a:gd name="connsiteX4" fmla="*/ 759618 w 759618"/>
              <a:gd name="connsiteY4" fmla="*/ 6858000 h 6858000"/>
              <a:gd name="connsiteX5" fmla="*/ 0 w 759618"/>
              <a:gd name="connsiteY5" fmla="*/ 6391227 h 6858000"/>
              <a:gd name="connsiteX6" fmla="*/ 0 w 759618"/>
              <a:gd name="connsiteY6" fmla="*/ 1147035 h 6858000"/>
              <a:gd name="connsiteX7" fmla="*/ 2273 w 759618"/>
              <a:gd name="connsiteY7" fmla="*/ 114843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618" h="6858000">
                <a:moveTo>
                  <a:pt x="2273" y="0"/>
                </a:moveTo>
                <a:lnTo>
                  <a:pt x="759617" y="0"/>
                </a:lnTo>
                <a:lnTo>
                  <a:pt x="759617" y="1613807"/>
                </a:lnTo>
                <a:lnTo>
                  <a:pt x="759618" y="1613808"/>
                </a:lnTo>
                <a:lnTo>
                  <a:pt x="759618" y="6858000"/>
                </a:lnTo>
                <a:lnTo>
                  <a:pt x="0" y="6391227"/>
                </a:lnTo>
                <a:lnTo>
                  <a:pt x="0" y="1147035"/>
                </a:lnTo>
                <a:lnTo>
                  <a:pt x="2273" y="1148432"/>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7" name="Freeform 7">
            <a:extLst>
              <a:ext uri="{FF2B5EF4-FFF2-40B4-BE49-F238E27FC236}">
                <a16:creationId xmlns:a16="http://schemas.microsoft.com/office/drawing/2014/main" id="{9B20A794-0515-443F-9764-44A6569EC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879652"/>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Marcador de contenido 7" descr="Imagen que contiene bailarín, colorido, carrusel, foto&#10;&#10;Descripción generada automáticamente">
            <a:extLst>
              <a:ext uri="{FF2B5EF4-FFF2-40B4-BE49-F238E27FC236}">
                <a16:creationId xmlns:a16="http://schemas.microsoft.com/office/drawing/2014/main" id="{5EB82F45-3BD1-4951-89AF-91DDFACCC3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3607"/>
          <a:stretch/>
        </p:blipFill>
        <p:spPr>
          <a:xfrm>
            <a:off x="1" y="1"/>
            <a:ext cx="4634682" cy="6141008"/>
          </a:xfrm>
          <a:prstGeom prst="rect">
            <a:avLst/>
          </a:prstGeom>
        </p:spPr>
      </p:pic>
      <p:sp>
        <p:nvSpPr>
          <p:cNvPr id="19" name="Rectangle 8">
            <a:extLst>
              <a:ext uri="{FF2B5EF4-FFF2-40B4-BE49-F238E27FC236}">
                <a16:creationId xmlns:a16="http://schemas.microsoft.com/office/drawing/2014/main" id="{A9CE15CA-2228-4197-93B9-E41A1DC42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
            <a:ext cx="7287170" cy="68579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ítulo 3">
            <a:extLst>
              <a:ext uri="{FF2B5EF4-FFF2-40B4-BE49-F238E27FC236}">
                <a16:creationId xmlns:a16="http://schemas.microsoft.com/office/drawing/2014/main" id="{BA40B119-0F7A-40F3-A894-08B23F5D37BD}"/>
              </a:ext>
            </a:extLst>
          </p:cNvPr>
          <p:cNvSpPr>
            <a:spLocks noGrp="1"/>
          </p:cNvSpPr>
          <p:nvPr>
            <p:ph type="title"/>
          </p:nvPr>
        </p:nvSpPr>
        <p:spPr>
          <a:xfrm>
            <a:off x="5552841" y="643465"/>
            <a:ext cx="5840770" cy="1779626"/>
          </a:xfrm>
        </p:spPr>
        <p:txBody>
          <a:bodyPr vert="horz" lIns="91440" tIns="45720" rIns="91440" bIns="45720" rtlCol="0" anchor="ctr">
            <a:normAutofit/>
          </a:bodyPr>
          <a:lstStyle/>
          <a:p>
            <a:r>
              <a:rPr lang="en-US" sz="4000">
                <a:solidFill>
                  <a:srgbClr val="FFFFFF"/>
                </a:solidFill>
              </a:rPr>
              <a:t>Economía y religión  </a:t>
            </a:r>
          </a:p>
        </p:txBody>
      </p:sp>
      <p:sp>
        <p:nvSpPr>
          <p:cNvPr id="6" name="Marcador de texto 5">
            <a:extLst>
              <a:ext uri="{FF2B5EF4-FFF2-40B4-BE49-F238E27FC236}">
                <a16:creationId xmlns:a16="http://schemas.microsoft.com/office/drawing/2014/main" id="{EC71DBA9-61D6-42E1-941F-56E31F810A29}"/>
              </a:ext>
            </a:extLst>
          </p:cNvPr>
          <p:cNvSpPr>
            <a:spLocks noGrp="1"/>
          </p:cNvSpPr>
          <p:nvPr>
            <p:ph type="body" sz="half" idx="2"/>
          </p:nvPr>
        </p:nvSpPr>
        <p:spPr>
          <a:xfrm>
            <a:off x="5552840" y="2518012"/>
            <a:ext cx="5840770" cy="3622997"/>
          </a:xfrm>
        </p:spPr>
        <p:txBody>
          <a:bodyPr vert="horz" lIns="91440" tIns="45720" rIns="91440" bIns="45720" rtlCol="0" anchor="t">
            <a:normAutofit/>
          </a:bodyPr>
          <a:lstStyle/>
          <a:p>
            <a:pPr marL="857250" indent="-228600">
              <a:buFont typeface="Arial" panose="020B0604020202020204" pitchFamily="34" charset="0"/>
              <a:buChar char="•"/>
            </a:pPr>
            <a:r>
              <a:rPr lang="en-US" sz="1300" b="1" dirty="0">
                <a:solidFill>
                  <a:srgbClr val="FEFFFF"/>
                </a:solidFill>
              </a:rPr>
              <a:t>La </a:t>
            </a:r>
            <a:r>
              <a:rPr lang="en-US" sz="1300" b="1" i="0" dirty="0" err="1">
                <a:solidFill>
                  <a:srgbClr val="FEFFFF"/>
                </a:solidFill>
                <a:effectLst/>
              </a:rPr>
              <a:t>economía</a:t>
            </a:r>
            <a:endParaRPr lang="en-US" sz="1300" b="1" i="0" dirty="0">
              <a:solidFill>
                <a:srgbClr val="FEFFFF"/>
              </a:solidFill>
              <a:effectLst/>
            </a:endParaRPr>
          </a:p>
          <a:p>
            <a:pPr indent="-228600">
              <a:buFont typeface="Arial" panose="020B0604020202020204" pitchFamily="34" charset="0"/>
              <a:buChar char="•"/>
            </a:pPr>
            <a:r>
              <a:rPr lang="en-US" sz="1300" i="0" dirty="0" err="1">
                <a:solidFill>
                  <a:srgbClr val="FEFFFF"/>
                </a:solidFill>
                <a:effectLst/>
              </a:rPr>
              <a:t>basaba</a:t>
            </a:r>
            <a:r>
              <a:rPr lang="en-US" sz="1300" i="0" dirty="0">
                <a:solidFill>
                  <a:srgbClr val="FEFFFF"/>
                </a:solidFill>
                <a:effectLst/>
              </a:rPr>
              <a:t> </a:t>
            </a:r>
            <a:r>
              <a:rPr lang="en-US" sz="1300" i="0" dirty="0" err="1">
                <a:solidFill>
                  <a:srgbClr val="FEFFFF"/>
                </a:solidFill>
                <a:effectLst/>
              </a:rPr>
              <a:t>en</a:t>
            </a:r>
            <a:r>
              <a:rPr lang="en-US" sz="1300" i="0" dirty="0">
                <a:solidFill>
                  <a:srgbClr val="FEFFFF"/>
                </a:solidFill>
                <a:effectLst/>
              </a:rPr>
              <a:t> la </a:t>
            </a:r>
            <a:r>
              <a:rPr lang="en-US" sz="1300" i="0" dirty="0" err="1">
                <a:solidFill>
                  <a:srgbClr val="FEFFFF"/>
                </a:solidFill>
                <a:effectLst/>
              </a:rPr>
              <a:t>agricultura</a:t>
            </a:r>
            <a:r>
              <a:rPr lang="en-US" sz="1300" i="0" dirty="0">
                <a:solidFill>
                  <a:srgbClr val="FEFFFF"/>
                </a:solidFill>
                <a:effectLst/>
              </a:rPr>
              <a:t>,  y </a:t>
            </a:r>
            <a:r>
              <a:rPr lang="en-US" sz="1300" i="0" dirty="0" err="1">
                <a:solidFill>
                  <a:srgbClr val="FEFFFF"/>
                </a:solidFill>
                <a:effectLst/>
              </a:rPr>
              <a:t>también</a:t>
            </a:r>
            <a:r>
              <a:rPr lang="en-US" sz="1300" i="0" dirty="0">
                <a:solidFill>
                  <a:srgbClr val="FEFFFF"/>
                </a:solidFill>
                <a:effectLst/>
              </a:rPr>
              <a:t>  se </a:t>
            </a:r>
            <a:r>
              <a:rPr lang="en-US" sz="1300" i="0" dirty="0" err="1">
                <a:solidFill>
                  <a:srgbClr val="FEFFFF"/>
                </a:solidFill>
                <a:effectLst/>
              </a:rPr>
              <a:t>dedicaron</a:t>
            </a:r>
            <a:r>
              <a:rPr lang="en-US" sz="1300" i="0" dirty="0">
                <a:solidFill>
                  <a:srgbClr val="FEFFFF"/>
                </a:solidFill>
                <a:effectLst/>
              </a:rPr>
              <a:t> a la </a:t>
            </a:r>
            <a:r>
              <a:rPr lang="en-US" sz="1300" i="0" dirty="0" err="1">
                <a:solidFill>
                  <a:srgbClr val="FEFFFF"/>
                </a:solidFill>
                <a:effectLst/>
              </a:rPr>
              <a:t>cría</a:t>
            </a:r>
            <a:r>
              <a:rPr lang="en-US" sz="1300" i="0" dirty="0">
                <a:solidFill>
                  <a:srgbClr val="FEFFFF"/>
                </a:solidFill>
                <a:effectLst/>
              </a:rPr>
              <a:t> de </a:t>
            </a:r>
            <a:r>
              <a:rPr lang="en-US" sz="1300" i="0" dirty="0" err="1">
                <a:solidFill>
                  <a:srgbClr val="FEFFFF"/>
                </a:solidFill>
                <a:effectLst/>
              </a:rPr>
              <a:t>cabras</a:t>
            </a:r>
            <a:r>
              <a:rPr lang="en-US" sz="1300" i="0" dirty="0">
                <a:solidFill>
                  <a:srgbClr val="FEFFFF"/>
                </a:solidFill>
                <a:effectLst/>
              </a:rPr>
              <a:t>, </a:t>
            </a:r>
            <a:r>
              <a:rPr lang="en-US" sz="1300" i="0" dirty="0" err="1">
                <a:solidFill>
                  <a:srgbClr val="FEFFFF"/>
                </a:solidFill>
                <a:effectLst/>
              </a:rPr>
              <a:t>camellos</a:t>
            </a:r>
            <a:r>
              <a:rPr lang="en-US" sz="1300" i="0" dirty="0">
                <a:solidFill>
                  <a:srgbClr val="FEFFFF"/>
                </a:solidFill>
                <a:effectLst/>
              </a:rPr>
              <a:t> y </a:t>
            </a:r>
            <a:r>
              <a:rPr lang="en-US" sz="1300" i="0" dirty="0" err="1">
                <a:solidFill>
                  <a:srgbClr val="FEFFFF"/>
                </a:solidFill>
                <a:effectLst/>
              </a:rPr>
              <a:t>búfalos</a:t>
            </a:r>
            <a:r>
              <a:rPr lang="en-US" sz="1300" i="0" dirty="0">
                <a:solidFill>
                  <a:srgbClr val="FEFFFF"/>
                </a:solidFill>
                <a:effectLst/>
              </a:rPr>
              <a:t>. </a:t>
            </a:r>
            <a:r>
              <a:rPr lang="en-US" sz="1300" dirty="0">
                <a:solidFill>
                  <a:srgbClr val="FEFFFF"/>
                </a:solidFill>
              </a:rPr>
              <a:t>P</a:t>
            </a:r>
            <a:r>
              <a:rPr lang="en-US" sz="1300" i="0" dirty="0">
                <a:solidFill>
                  <a:srgbClr val="FEFFFF"/>
                </a:solidFill>
                <a:effectLst/>
              </a:rPr>
              <a:t>or </a:t>
            </a:r>
            <a:r>
              <a:rPr lang="en-US" sz="1300" i="0" dirty="0" err="1">
                <a:solidFill>
                  <a:srgbClr val="FEFFFF"/>
                </a:solidFill>
                <a:effectLst/>
              </a:rPr>
              <a:t>otro</a:t>
            </a:r>
            <a:r>
              <a:rPr lang="en-US" sz="1300" i="0" dirty="0">
                <a:solidFill>
                  <a:srgbClr val="FEFFFF"/>
                </a:solidFill>
                <a:effectLst/>
              </a:rPr>
              <a:t> </a:t>
            </a:r>
            <a:r>
              <a:rPr lang="en-US" sz="1300" i="0" dirty="0" err="1">
                <a:solidFill>
                  <a:srgbClr val="FEFFFF"/>
                </a:solidFill>
                <a:effectLst/>
              </a:rPr>
              <a:t>lado</a:t>
            </a:r>
            <a:r>
              <a:rPr lang="en-US" sz="1300" i="0" dirty="0">
                <a:solidFill>
                  <a:srgbClr val="FEFFFF"/>
                </a:solidFill>
                <a:effectLst/>
              </a:rPr>
              <a:t>, </a:t>
            </a:r>
            <a:r>
              <a:rPr lang="en-US" sz="1300" i="0" dirty="0" err="1">
                <a:solidFill>
                  <a:srgbClr val="FEFFFF"/>
                </a:solidFill>
                <a:effectLst/>
              </a:rPr>
              <a:t>desarrollaron</a:t>
            </a:r>
            <a:r>
              <a:rPr lang="en-US" sz="1300" i="0" dirty="0">
                <a:solidFill>
                  <a:srgbClr val="FEFFFF"/>
                </a:solidFill>
                <a:effectLst/>
              </a:rPr>
              <a:t> la </a:t>
            </a:r>
            <a:r>
              <a:rPr lang="en-US" sz="1300" i="0" dirty="0" err="1">
                <a:solidFill>
                  <a:srgbClr val="FEFFFF"/>
                </a:solidFill>
                <a:effectLst/>
              </a:rPr>
              <a:t>alfarería</a:t>
            </a:r>
            <a:r>
              <a:rPr lang="en-US" sz="1300" i="0" dirty="0">
                <a:solidFill>
                  <a:srgbClr val="FEFFFF"/>
                </a:solidFill>
                <a:effectLst/>
              </a:rPr>
              <a:t> y La </a:t>
            </a:r>
            <a:r>
              <a:rPr lang="en-US" sz="1300" i="0" dirty="0" err="1">
                <a:solidFill>
                  <a:srgbClr val="FEFFFF"/>
                </a:solidFill>
                <a:effectLst/>
              </a:rPr>
              <a:t>industria</a:t>
            </a:r>
            <a:r>
              <a:rPr lang="en-US" sz="1300" i="0" dirty="0">
                <a:solidFill>
                  <a:srgbClr val="FEFFFF"/>
                </a:solidFill>
                <a:effectLst/>
              </a:rPr>
              <a:t> del </a:t>
            </a:r>
            <a:r>
              <a:rPr lang="en-US" sz="1300" i="0" dirty="0" err="1">
                <a:solidFill>
                  <a:srgbClr val="FEFFFF"/>
                </a:solidFill>
                <a:effectLst/>
              </a:rPr>
              <a:t>textil</a:t>
            </a:r>
            <a:r>
              <a:rPr lang="en-US" sz="1300" i="0" dirty="0">
                <a:solidFill>
                  <a:srgbClr val="FEFFFF"/>
                </a:solidFill>
                <a:effectLst/>
              </a:rPr>
              <a:t> . </a:t>
            </a:r>
          </a:p>
          <a:p>
            <a:pPr marL="857250" indent="-228600">
              <a:buFont typeface="Arial" panose="020B0604020202020204" pitchFamily="34" charset="0"/>
              <a:buChar char="•"/>
            </a:pPr>
            <a:r>
              <a:rPr lang="en-US" sz="1300" b="1" i="0" dirty="0" err="1">
                <a:solidFill>
                  <a:srgbClr val="FEFFFF"/>
                </a:solidFill>
                <a:effectLst/>
              </a:rPr>
              <a:t>Religión</a:t>
            </a:r>
            <a:r>
              <a:rPr lang="en-US" sz="1300" b="1" i="0" dirty="0">
                <a:solidFill>
                  <a:srgbClr val="FEFFFF"/>
                </a:solidFill>
                <a:effectLst/>
              </a:rPr>
              <a:t> </a:t>
            </a:r>
            <a:r>
              <a:rPr lang="en-US" sz="1300" b="1" i="0" dirty="0" err="1">
                <a:solidFill>
                  <a:srgbClr val="FEFFFF"/>
                </a:solidFill>
                <a:effectLst/>
              </a:rPr>
              <a:t>en</a:t>
            </a:r>
            <a:r>
              <a:rPr lang="en-US" sz="1300" b="1" i="0" dirty="0">
                <a:solidFill>
                  <a:srgbClr val="FEFFFF"/>
                </a:solidFill>
                <a:effectLst/>
              </a:rPr>
              <a:t> la </a:t>
            </a:r>
            <a:r>
              <a:rPr lang="en-US" sz="1300" b="1" i="0" dirty="0" err="1">
                <a:solidFill>
                  <a:srgbClr val="FEFFFF"/>
                </a:solidFill>
                <a:effectLst/>
              </a:rPr>
              <a:t>Civilización</a:t>
            </a:r>
            <a:r>
              <a:rPr lang="en-US" sz="1300" b="1" i="0" dirty="0">
                <a:solidFill>
                  <a:srgbClr val="FEFFFF"/>
                </a:solidFill>
                <a:effectLst/>
              </a:rPr>
              <a:t> India</a:t>
            </a:r>
            <a:endParaRPr lang="en-US" sz="1300" i="0" dirty="0">
              <a:solidFill>
                <a:srgbClr val="FEFFFF"/>
              </a:solidFill>
              <a:effectLst/>
            </a:endParaRPr>
          </a:p>
          <a:p>
            <a:pPr indent="-228600">
              <a:buFont typeface="Arial" panose="020B0604020202020204" pitchFamily="34" charset="0"/>
              <a:buChar char="•"/>
            </a:pPr>
            <a:r>
              <a:rPr lang="en-US" sz="1300" dirty="0" err="1">
                <a:solidFill>
                  <a:srgbClr val="FEFFFF"/>
                </a:solidFill>
              </a:rPr>
              <a:t>Ocupó</a:t>
            </a:r>
            <a:r>
              <a:rPr lang="en-US" sz="1300" dirty="0">
                <a:solidFill>
                  <a:srgbClr val="FEFFFF"/>
                </a:solidFill>
              </a:rPr>
              <a:t> un </a:t>
            </a:r>
            <a:r>
              <a:rPr lang="en-US" sz="1300" dirty="0" err="1">
                <a:solidFill>
                  <a:srgbClr val="FEFFFF"/>
                </a:solidFill>
              </a:rPr>
              <a:t>lugar</a:t>
            </a:r>
            <a:r>
              <a:rPr lang="en-US" sz="1300" dirty="0">
                <a:solidFill>
                  <a:srgbClr val="FEFFFF"/>
                </a:solidFill>
              </a:rPr>
              <a:t> central </a:t>
            </a:r>
            <a:r>
              <a:rPr lang="en-US" sz="1300" dirty="0" err="1">
                <a:solidFill>
                  <a:srgbClr val="FEFFFF"/>
                </a:solidFill>
              </a:rPr>
              <a:t>en</a:t>
            </a:r>
            <a:r>
              <a:rPr lang="en-US" sz="1300" dirty="0">
                <a:solidFill>
                  <a:srgbClr val="FEFFFF"/>
                </a:solidFill>
              </a:rPr>
              <a:t> lo </a:t>
            </a:r>
            <a:r>
              <a:rPr lang="en-US" sz="1300" dirty="0" err="1">
                <a:solidFill>
                  <a:srgbClr val="FEFFFF"/>
                </a:solidFill>
              </a:rPr>
              <a:t>sagrado</a:t>
            </a:r>
            <a:r>
              <a:rPr lang="en-US" sz="1300" dirty="0">
                <a:solidFill>
                  <a:srgbClr val="FEFFFF"/>
                </a:solidFill>
              </a:rPr>
              <a:t>, la </a:t>
            </a:r>
            <a:r>
              <a:rPr lang="en-US" sz="1300" dirty="0" err="1">
                <a:solidFill>
                  <a:srgbClr val="FEFFFF"/>
                </a:solidFill>
              </a:rPr>
              <a:t>espritualidad</a:t>
            </a:r>
            <a:r>
              <a:rPr lang="en-US" sz="1300" dirty="0">
                <a:solidFill>
                  <a:srgbClr val="FEFFFF"/>
                </a:solidFill>
              </a:rPr>
              <a:t> y la </a:t>
            </a:r>
            <a:r>
              <a:rPr lang="en-US" sz="1300" dirty="0" err="1">
                <a:solidFill>
                  <a:srgbClr val="FEFFFF"/>
                </a:solidFill>
              </a:rPr>
              <a:t>vida</a:t>
            </a:r>
            <a:r>
              <a:rPr lang="en-US" sz="1300" dirty="0">
                <a:solidFill>
                  <a:srgbClr val="FEFFFF"/>
                </a:solidFill>
              </a:rPr>
              <a:t> </a:t>
            </a:r>
            <a:r>
              <a:rPr lang="en-US" sz="1300" dirty="0" err="1">
                <a:solidFill>
                  <a:srgbClr val="FEFFFF"/>
                </a:solidFill>
              </a:rPr>
              <a:t>en</a:t>
            </a:r>
            <a:r>
              <a:rPr lang="en-US" sz="1300" dirty="0">
                <a:solidFill>
                  <a:srgbClr val="FEFFFF"/>
                </a:solidFill>
              </a:rPr>
              <a:t> las personas. </a:t>
            </a:r>
            <a:r>
              <a:rPr lang="en-US" sz="1300" dirty="0" err="1">
                <a:solidFill>
                  <a:srgbClr val="FEFFFF"/>
                </a:solidFill>
              </a:rPr>
              <a:t>H</a:t>
            </a:r>
            <a:r>
              <a:rPr lang="en-US" sz="1300" i="0" dirty="0" err="1">
                <a:solidFill>
                  <a:srgbClr val="FEFFFF"/>
                </a:solidFill>
                <a:effectLst/>
              </a:rPr>
              <a:t>ubo</a:t>
            </a:r>
            <a:r>
              <a:rPr lang="en-US" sz="1300" i="0" dirty="0">
                <a:solidFill>
                  <a:srgbClr val="FEFFFF"/>
                </a:solidFill>
                <a:effectLst/>
              </a:rPr>
              <a:t> dos </a:t>
            </a:r>
            <a:r>
              <a:rPr lang="en-US" sz="1300" i="0" dirty="0" err="1">
                <a:solidFill>
                  <a:srgbClr val="FEFFFF"/>
                </a:solidFill>
                <a:effectLst/>
              </a:rPr>
              <a:t>religiones</a:t>
            </a:r>
            <a:r>
              <a:rPr lang="en-US" sz="1300" i="0" dirty="0">
                <a:solidFill>
                  <a:srgbClr val="FEFFFF"/>
                </a:solidFill>
                <a:effectLst/>
              </a:rPr>
              <a:t> </a:t>
            </a:r>
            <a:r>
              <a:rPr lang="en-US" sz="1300" i="0" dirty="0" err="1">
                <a:solidFill>
                  <a:srgbClr val="FEFFFF"/>
                </a:solidFill>
                <a:effectLst/>
              </a:rPr>
              <a:t>principales</a:t>
            </a:r>
            <a:r>
              <a:rPr lang="en-US" sz="1300" i="0" dirty="0">
                <a:solidFill>
                  <a:srgbClr val="FEFFFF"/>
                </a:solidFill>
                <a:effectLst/>
              </a:rPr>
              <a:t> para los </a:t>
            </a:r>
            <a:r>
              <a:rPr lang="en-US" sz="1300" i="0" dirty="0" err="1">
                <a:solidFill>
                  <a:srgbClr val="FEFFFF"/>
                </a:solidFill>
                <a:effectLst/>
              </a:rPr>
              <a:t>hindúes</a:t>
            </a:r>
            <a:r>
              <a:rPr lang="en-US" sz="1300" i="0" dirty="0">
                <a:solidFill>
                  <a:srgbClr val="FEFFFF"/>
                </a:solidFill>
                <a:effectLst/>
              </a:rPr>
              <a:t>:</a:t>
            </a:r>
          </a:p>
          <a:p>
            <a:pPr indent="-228600">
              <a:buFont typeface="Arial" panose="020B0604020202020204" pitchFamily="34" charset="0"/>
              <a:buChar char="•"/>
            </a:pPr>
            <a:r>
              <a:rPr lang="en-US" sz="1300" i="0" dirty="0">
                <a:solidFill>
                  <a:srgbClr val="FEFFFF"/>
                </a:solidFill>
                <a:effectLst/>
              </a:rPr>
              <a:t>El </a:t>
            </a:r>
            <a:r>
              <a:rPr lang="en-US" sz="1300" i="0" dirty="0" err="1">
                <a:solidFill>
                  <a:srgbClr val="FEFFFF"/>
                </a:solidFill>
                <a:effectLst/>
              </a:rPr>
              <a:t>brahmanismo</a:t>
            </a:r>
            <a:r>
              <a:rPr lang="en-US" sz="1300" i="0" dirty="0">
                <a:solidFill>
                  <a:srgbClr val="FEFFFF"/>
                </a:solidFill>
                <a:effectLst/>
              </a:rPr>
              <a:t>: </a:t>
            </a:r>
            <a:r>
              <a:rPr lang="en-US" sz="1300" i="0" dirty="0" err="1">
                <a:solidFill>
                  <a:srgbClr val="FEFFFF"/>
                </a:solidFill>
                <a:effectLst/>
              </a:rPr>
              <a:t>esta</a:t>
            </a:r>
            <a:r>
              <a:rPr lang="en-US" sz="1300" i="0" dirty="0">
                <a:solidFill>
                  <a:srgbClr val="FEFFFF"/>
                </a:solidFill>
                <a:effectLst/>
              </a:rPr>
              <a:t> </a:t>
            </a:r>
            <a:r>
              <a:rPr lang="en-US" sz="1300" i="0" dirty="0" err="1">
                <a:solidFill>
                  <a:srgbClr val="FEFFFF"/>
                </a:solidFill>
                <a:effectLst/>
              </a:rPr>
              <a:t>religión</a:t>
            </a:r>
            <a:r>
              <a:rPr lang="en-US" sz="1300" i="0" dirty="0">
                <a:solidFill>
                  <a:srgbClr val="FEFFFF"/>
                </a:solidFill>
                <a:effectLst/>
              </a:rPr>
              <a:t> era </a:t>
            </a:r>
            <a:r>
              <a:rPr lang="en-US" sz="1300" i="0" dirty="0" err="1">
                <a:solidFill>
                  <a:srgbClr val="FEFFFF"/>
                </a:solidFill>
                <a:effectLst/>
              </a:rPr>
              <a:t>monoteísta</a:t>
            </a:r>
            <a:r>
              <a:rPr lang="en-US" sz="1300" i="0" dirty="0">
                <a:solidFill>
                  <a:srgbClr val="FEFFFF"/>
                </a:solidFill>
                <a:effectLst/>
              </a:rPr>
              <a:t>  y </a:t>
            </a:r>
            <a:r>
              <a:rPr lang="en-US" sz="1300" i="0" dirty="0" err="1">
                <a:solidFill>
                  <a:srgbClr val="FEFFFF"/>
                </a:solidFill>
                <a:effectLst/>
              </a:rPr>
              <a:t>fue</a:t>
            </a:r>
            <a:r>
              <a:rPr lang="en-US" sz="1300" i="0" dirty="0">
                <a:solidFill>
                  <a:srgbClr val="FEFFFF"/>
                </a:solidFill>
                <a:effectLst/>
              </a:rPr>
              <a:t> la </a:t>
            </a:r>
            <a:r>
              <a:rPr lang="en-US" sz="1300" i="0" dirty="0" err="1">
                <a:solidFill>
                  <a:srgbClr val="FEFFFF"/>
                </a:solidFill>
                <a:effectLst/>
              </a:rPr>
              <a:t>primera</a:t>
            </a:r>
            <a:r>
              <a:rPr lang="en-US" sz="1300" dirty="0">
                <a:solidFill>
                  <a:srgbClr val="FEFFFF"/>
                </a:solidFill>
              </a:rPr>
              <a:t> del </a:t>
            </a:r>
            <a:r>
              <a:rPr lang="en-US" sz="1300" i="0" dirty="0">
                <a:solidFill>
                  <a:srgbClr val="FEFFFF"/>
                </a:solidFill>
                <a:effectLst/>
              </a:rPr>
              <a:t>los </a:t>
            </a:r>
            <a:r>
              <a:rPr lang="en-US" sz="1300" i="0" dirty="0" err="1">
                <a:solidFill>
                  <a:srgbClr val="FEFFFF"/>
                </a:solidFill>
                <a:effectLst/>
              </a:rPr>
              <a:t>hindúes</a:t>
            </a:r>
            <a:r>
              <a:rPr lang="en-US" sz="1300" i="0" dirty="0">
                <a:solidFill>
                  <a:srgbClr val="FEFFFF"/>
                </a:solidFill>
                <a:effectLst/>
              </a:rPr>
              <a:t> </a:t>
            </a:r>
            <a:r>
              <a:rPr lang="en-US" sz="1300" i="0" dirty="0" err="1">
                <a:solidFill>
                  <a:srgbClr val="FEFFFF"/>
                </a:solidFill>
                <a:effectLst/>
              </a:rPr>
              <a:t>primitivos</a:t>
            </a:r>
            <a:r>
              <a:rPr lang="en-US" sz="1300" i="0" dirty="0">
                <a:solidFill>
                  <a:srgbClr val="FEFFFF"/>
                </a:solidFill>
                <a:effectLst/>
              </a:rPr>
              <a:t>, la </a:t>
            </a:r>
            <a:r>
              <a:rPr lang="en-US" sz="1300" i="0" dirty="0" err="1">
                <a:solidFill>
                  <a:srgbClr val="FEFFFF"/>
                </a:solidFill>
                <a:effectLst/>
              </a:rPr>
              <a:t>cual</a:t>
            </a:r>
            <a:r>
              <a:rPr lang="en-US" sz="1300" i="0" dirty="0">
                <a:solidFill>
                  <a:srgbClr val="FEFFFF"/>
                </a:solidFill>
                <a:effectLst/>
              </a:rPr>
              <a:t> se </a:t>
            </a:r>
            <a:r>
              <a:rPr lang="en-US" sz="1300" i="0" dirty="0" err="1">
                <a:solidFill>
                  <a:srgbClr val="FEFFFF"/>
                </a:solidFill>
                <a:effectLst/>
              </a:rPr>
              <a:t>basaba</a:t>
            </a:r>
            <a:r>
              <a:rPr lang="en-US" sz="1300" i="0" dirty="0">
                <a:solidFill>
                  <a:srgbClr val="FEFFFF"/>
                </a:solidFill>
                <a:effectLst/>
              </a:rPr>
              <a:t> </a:t>
            </a:r>
            <a:r>
              <a:rPr lang="en-US" sz="1300" i="0" dirty="0" err="1">
                <a:solidFill>
                  <a:srgbClr val="FEFFFF"/>
                </a:solidFill>
                <a:effectLst/>
              </a:rPr>
              <a:t>en</a:t>
            </a:r>
            <a:r>
              <a:rPr lang="en-US" sz="1300" i="0" dirty="0">
                <a:solidFill>
                  <a:srgbClr val="FEFFFF"/>
                </a:solidFill>
                <a:effectLst/>
              </a:rPr>
              <a:t> la </a:t>
            </a:r>
            <a:r>
              <a:rPr lang="en-US" sz="1300" i="0" dirty="0" err="1">
                <a:solidFill>
                  <a:srgbClr val="FEFFFF"/>
                </a:solidFill>
                <a:effectLst/>
              </a:rPr>
              <a:t>adoración</a:t>
            </a:r>
            <a:r>
              <a:rPr lang="en-US" sz="1300" i="0" dirty="0">
                <a:solidFill>
                  <a:srgbClr val="FEFFFF"/>
                </a:solidFill>
                <a:effectLst/>
              </a:rPr>
              <a:t> del </a:t>
            </a:r>
            <a:r>
              <a:rPr lang="en-US" sz="1300" i="0" dirty="0" err="1">
                <a:solidFill>
                  <a:srgbClr val="FEFFFF"/>
                </a:solidFill>
                <a:effectLst/>
              </a:rPr>
              <a:t>dios</a:t>
            </a:r>
            <a:r>
              <a:rPr lang="en-US" sz="1300" i="0" dirty="0">
                <a:solidFill>
                  <a:srgbClr val="FEFFFF"/>
                </a:solidFill>
                <a:effectLst/>
              </a:rPr>
              <a:t> supremo Brahma,  </a:t>
            </a:r>
            <a:r>
              <a:rPr lang="en-US" sz="1300" dirty="0">
                <a:solidFill>
                  <a:srgbClr val="FEFFFF"/>
                </a:solidFill>
              </a:rPr>
              <a:t>por </a:t>
            </a:r>
            <a:r>
              <a:rPr lang="en-US" sz="1300" dirty="0" err="1">
                <a:solidFill>
                  <a:srgbClr val="FEFFFF"/>
                </a:solidFill>
              </a:rPr>
              <a:t>otro</a:t>
            </a:r>
            <a:r>
              <a:rPr lang="en-US" sz="1300" dirty="0">
                <a:solidFill>
                  <a:srgbClr val="FEFFFF"/>
                </a:solidFill>
              </a:rPr>
              <a:t> </a:t>
            </a:r>
            <a:r>
              <a:rPr lang="en-US" sz="1300" dirty="0" err="1">
                <a:solidFill>
                  <a:srgbClr val="FEFFFF"/>
                </a:solidFill>
              </a:rPr>
              <a:t>lado</a:t>
            </a:r>
            <a:r>
              <a:rPr lang="en-US" sz="1300" dirty="0">
                <a:solidFill>
                  <a:srgbClr val="FEFFFF"/>
                </a:solidFill>
              </a:rPr>
              <a:t> el </a:t>
            </a:r>
            <a:r>
              <a:rPr lang="en-US" sz="1300" dirty="0" err="1">
                <a:solidFill>
                  <a:srgbClr val="FEFFFF"/>
                </a:solidFill>
              </a:rPr>
              <a:t>budismo</a:t>
            </a:r>
            <a:r>
              <a:rPr lang="en-US" sz="1300" dirty="0">
                <a:solidFill>
                  <a:srgbClr val="FEFFFF"/>
                </a:solidFill>
              </a:rPr>
              <a:t> </a:t>
            </a:r>
            <a:r>
              <a:rPr lang="en-US" sz="1300" i="0" dirty="0">
                <a:solidFill>
                  <a:srgbClr val="FEFFFF"/>
                </a:solidFill>
                <a:effectLst/>
              </a:rPr>
              <a:t> </a:t>
            </a:r>
            <a:r>
              <a:rPr lang="en-US" sz="1300" i="0" dirty="0" err="1">
                <a:solidFill>
                  <a:srgbClr val="FEFFFF"/>
                </a:solidFill>
                <a:effectLst/>
              </a:rPr>
              <a:t>Esta</a:t>
            </a:r>
            <a:r>
              <a:rPr lang="en-US" sz="1300" i="0" dirty="0">
                <a:solidFill>
                  <a:srgbClr val="FEFFFF"/>
                </a:solidFill>
                <a:effectLst/>
              </a:rPr>
              <a:t> </a:t>
            </a:r>
            <a:r>
              <a:rPr lang="en-US" sz="1300" i="0" dirty="0" err="1">
                <a:solidFill>
                  <a:srgbClr val="FEFFFF"/>
                </a:solidFill>
                <a:effectLst/>
              </a:rPr>
              <a:t>religión</a:t>
            </a:r>
            <a:r>
              <a:rPr lang="en-US" sz="1300" i="0" dirty="0">
                <a:solidFill>
                  <a:srgbClr val="FEFFFF"/>
                </a:solidFill>
                <a:effectLst/>
              </a:rPr>
              <a:t> </a:t>
            </a:r>
            <a:r>
              <a:rPr lang="en-US" sz="1300" i="0" dirty="0" err="1">
                <a:solidFill>
                  <a:srgbClr val="FEFFFF"/>
                </a:solidFill>
                <a:effectLst/>
              </a:rPr>
              <a:t>tiene</a:t>
            </a:r>
            <a:r>
              <a:rPr lang="en-US" sz="1300" i="0" dirty="0">
                <a:solidFill>
                  <a:srgbClr val="FEFFFF"/>
                </a:solidFill>
                <a:effectLst/>
              </a:rPr>
              <a:t> </a:t>
            </a:r>
            <a:r>
              <a:rPr lang="en-US" sz="1300" i="0" dirty="0" err="1">
                <a:solidFill>
                  <a:srgbClr val="FEFFFF"/>
                </a:solidFill>
                <a:effectLst/>
              </a:rPr>
              <a:t>su</a:t>
            </a:r>
            <a:r>
              <a:rPr lang="en-US" sz="1300" i="0" dirty="0">
                <a:solidFill>
                  <a:srgbClr val="FEFFFF"/>
                </a:solidFill>
                <a:effectLst/>
              </a:rPr>
              <a:t> </a:t>
            </a:r>
            <a:r>
              <a:rPr lang="en-US" sz="1300" i="0" dirty="0" err="1">
                <a:solidFill>
                  <a:srgbClr val="FEFFFF"/>
                </a:solidFill>
                <a:effectLst/>
              </a:rPr>
              <a:t>inicio</a:t>
            </a:r>
            <a:r>
              <a:rPr lang="en-US" sz="1300" i="0" dirty="0">
                <a:solidFill>
                  <a:srgbClr val="FEFFFF"/>
                </a:solidFill>
                <a:effectLst/>
              </a:rPr>
              <a:t> </a:t>
            </a:r>
            <a:r>
              <a:rPr lang="en-US" sz="1300" i="0" dirty="0" err="1">
                <a:solidFill>
                  <a:srgbClr val="FEFFFF"/>
                </a:solidFill>
                <a:effectLst/>
              </a:rPr>
              <a:t>en</a:t>
            </a:r>
            <a:r>
              <a:rPr lang="en-US" sz="1300" i="0" dirty="0">
                <a:solidFill>
                  <a:srgbClr val="FEFFFF"/>
                </a:solidFill>
                <a:effectLst/>
              </a:rPr>
              <a:t> el </a:t>
            </a:r>
            <a:r>
              <a:rPr lang="en-US" sz="1300" i="0" dirty="0" err="1">
                <a:solidFill>
                  <a:srgbClr val="FEFFFF"/>
                </a:solidFill>
                <a:effectLst/>
              </a:rPr>
              <a:t>siglo</a:t>
            </a:r>
            <a:r>
              <a:rPr lang="en-US" sz="1300" i="0" dirty="0">
                <a:solidFill>
                  <a:srgbClr val="FEFFFF"/>
                </a:solidFill>
                <a:effectLst/>
              </a:rPr>
              <a:t> VI a. C., </a:t>
            </a:r>
            <a:r>
              <a:rPr lang="en-US" sz="1300" i="0" dirty="0" err="1">
                <a:solidFill>
                  <a:srgbClr val="FEFFFF"/>
                </a:solidFill>
                <a:effectLst/>
              </a:rPr>
              <a:t>esta</a:t>
            </a:r>
            <a:r>
              <a:rPr lang="en-US" sz="1300" i="0" dirty="0">
                <a:solidFill>
                  <a:srgbClr val="FEFFFF"/>
                </a:solidFill>
                <a:effectLst/>
              </a:rPr>
              <a:t> </a:t>
            </a:r>
            <a:r>
              <a:rPr lang="en-US" sz="1300" i="0" dirty="0" err="1">
                <a:solidFill>
                  <a:srgbClr val="FEFFFF"/>
                </a:solidFill>
                <a:effectLst/>
              </a:rPr>
              <a:t>doctrina</a:t>
            </a:r>
            <a:r>
              <a:rPr lang="en-US" sz="1300" i="0" dirty="0">
                <a:solidFill>
                  <a:srgbClr val="FEFFFF"/>
                </a:solidFill>
                <a:effectLst/>
              </a:rPr>
              <a:t> religiosa </a:t>
            </a:r>
            <a:r>
              <a:rPr lang="en-US" sz="1300" i="0" dirty="0" err="1">
                <a:solidFill>
                  <a:srgbClr val="FEFFFF"/>
                </a:solidFill>
                <a:effectLst/>
              </a:rPr>
              <a:t>nace</a:t>
            </a:r>
            <a:r>
              <a:rPr lang="en-US" sz="1300" i="0" dirty="0">
                <a:solidFill>
                  <a:srgbClr val="FEFFFF"/>
                </a:solidFill>
                <a:effectLst/>
              </a:rPr>
              <a:t> de un </a:t>
            </a:r>
            <a:r>
              <a:rPr lang="en-US" sz="1300" i="0" dirty="0" err="1">
                <a:solidFill>
                  <a:srgbClr val="FEFFFF"/>
                </a:solidFill>
                <a:effectLst/>
              </a:rPr>
              <a:t>personaje</a:t>
            </a:r>
            <a:r>
              <a:rPr lang="en-US" sz="1300" i="0" dirty="0">
                <a:solidFill>
                  <a:srgbClr val="FEFFFF"/>
                </a:solidFill>
                <a:effectLst/>
              </a:rPr>
              <a:t> </a:t>
            </a:r>
            <a:r>
              <a:rPr lang="en-US" sz="1300" i="0" dirty="0" err="1">
                <a:solidFill>
                  <a:srgbClr val="FEFFFF"/>
                </a:solidFill>
                <a:effectLst/>
              </a:rPr>
              <a:t>llamado</a:t>
            </a:r>
            <a:r>
              <a:rPr lang="en-US" sz="1300" i="0" dirty="0">
                <a:solidFill>
                  <a:srgbClr val="FEFFFF"/>
                </a:solidFill>
                <a:effectLst/>
              </a:rPr>
              <a:t> </a:t>
            </a:r>
            <a:r>
              <a:rPr lang="en-US" sz="1300" i="0" dirty="0" err="1">
                <a:solidFill>
                  <a:srgbClr val="FEFFFF"/>
                </a:solidFill>
                <a:effectLst/>
              </a:rPr>
              <a:t>Sidarta</a:t>
            </a:r>
            <a:r>
              <a:rPr lang="en-US" sz="1300" i="0" dirty="0">
                <a:solidFill>
                  <a:srgbClr val="FEFFFF"/>
                </a:solidFill>
                <a:effectLst/>
              </a:rPr>
              <a:t> Gautama </a:t>
            </a:r>
            <a:r>
              <a:rPr lang="en-US" sz="1300" i="0" dirty="0" err="1">
                <a:solidFill>
                  <a:srgbClr val="FEFFFF"/>
                </a:solidFill>
                <a:effectLst/>
              </a:rPr>
              <a:t>adoptó</a:t>
            </a:r>
            <a:r>
              <a:rPr lang="en-US" sz="1300" i="0" dirty="0">
                <a:solidFill>
                  <a:srgbClr val="FEFFFF"/>
                </a:solidFill>
                <a:effectLst/>
              </a:rPr>
              <a:t> </a:t>
            </a:r>
            <a:r>
              <a:rPr lang="en-US" sz="1300" b="0" i="0" dirty="0">
                <a:solidFill>
                  <a:srgbClr val="FEFFFF"/>
                </a:solidFill>
                <a:effectLst/>
              </a:rPr>
              <a:t>el </a:t>
            </a:r>
            <a:r>
              <a:rPr lang="en-US" sz="1300" b="0" i="0" dirty="0" err="1">
                <a:solidFill>
                  <a:srgbClr val="FEFFFF"/>
                </a:solidFill>
                <a:effectLst/>
              </a:rPr>
              <a:t>nombre</a:t>
            </a:r>
            <a:r>
              <a:rPr lang="en-US" sz="1300" b="0" i="0" dirty="0">
                <a:solidFill>
                  <a:srgbClr val="FEFFFF"/>
                </a:solidFill>
                <a:effectLst/>
              </a:rPr>
              <a:t> de Buda, que </a:t>
            </a:r>
            <a:r>
              <a:rPr lang="en-US" sz="1300" b="0" i="0" dirty="0" err="1">
                <a:solidFill>
                  <a:srgbClr val="FEFFFF"/>
                </a:solidFill>
                <a:effectLst/>
              </a:rPr>
              <a:t>significa</a:t>
            </a:r>
            <a:r>
              <a:rPr lang="en-US" sz="1300" b="0" i="0" dirty="0">
                <a:solidFill>
                  <a:srgbClr val="FEFFFF"/>
                </a:solidFill>
                <a:effectLst/>
              </a:rPr>
              <a:t> “el </a:t>
            </a:r>
            <a:r>
              <a:rPr lang="en-US" sz="1300" b="0" i="0" dirty="0" err="1">
                <a:solidFill>
                  <a:srgbClr val="FEFFFF"/>
                </a:solidFill>
                <a:effectLst/>
              </a:rPr>
              <a:t>iluminado</a:t>
            </a:r>
            <a:r>
              <a:rPr lang="en-US" sz="1300" b="0" i="0" dirty="0">
                <a:solidFill>
                  <a:srgbClr val="FEFFFF"/>
                </a:solidFill>
                <a:effectLst/>
              </a:rPr>
              <a:t>”. Buda se </a:t>
            </a:r>
            <a:r>
              <a:rPr lang="en-US" sz="1300" b="0" i="0" dirty="0" err="1">
                <a:solidFill>
                  <a:srgbClr val="FEFFFF"/>
                </a:solidFill>
                <a:effectLst/>
              </a:rPr>
              <a:t>dedicó</a:t>
            </a:r>
            <a:r>
              <a:rPr lang="en-US" sz="1300" b="0" i="0" dirty="0">
                <a:solidFill>
                  <a:srgbClr val="FEFFFF"/>
                </a:solidFill>
                <a:effectLst/>
              </a:rPr>
              <a:t> a </a:t>
            </a:r>
            <a:r>
              <a:rPr lang="en-US" sz="1300" b="0" i="0" dirty="0" err="1">
                <a:solidFill>
                  <a:srgbClr val="FEFFFF"/>
                </a:solidFill>
                <a:effectLst/>
              </a:rPr>
              <a:t>predicar</a:t>
            </a:r>
            <a:r>
              <a:rPr lang="en-US" sz="1300" b="0" i="0" dirty="0">
                <a:solidFill>
                  <a:srgbClr val="FEFFFF"/>
                </a:solidFill>
                <a:effectLst/>
              </a:rPr>
              <a:t> sus </a:t>
            </a:r>
            <a:r>
              <a:rPr lang="en-US" sz="1300" b="0" i="0" dirty="0" err="1">
                <a:solidFill>
                  <a:srgbClr val="FEFFFF"/>
                </a:solidFill>
                <a:effectLst/>
              </a:rPr>
              <a:t>doctrinas</a:t>
            </a:r>
            <a:r>
              <a:rPr lang="en-US" sz="1300" b="0" i="0" dirty="0">
                <a:solidFill>
                  <a:srgbClr val="FEFFFF"/>
                </a:solidFill>
                <a:effectLst/>
              </a:rPr>
              <a:t> </a:t>
            </a:r>
            <a:r>
              <a:rPr lang="en-US" sz="1300" b="0" i="0" dirty="0" err="1">
                <a:solidFill>
                  <a:srgbClr val="FEFFFF"/>
                </a:solidFill>
                <a:effectLst/>
              </a:rPr>
              <a:t>en</a:t>
            </a:r>
            <a:r>
              <a:rPr lang="en-US" sz="1300" b="0" i="0" dirty="0">
                <a:solidFill>
                  <a:srgbClr val="FEFFFF"/>
                </a:solidFill>
                <a:effectLst/>
              </a:rPr>
              <a:t> contra del </a:t>
            </a:r>
            <a:r>
              <a:rPr lang="en-US" sz="1300" b="0" i="0" dirty="0" err="1">
                <a:solidFill>
                  <a:srgbClr val="FEFFFF"/>
                </a:solidFill>
                <a:effectLst/>
              </a:rPr>
              <a:t>brahmanismo</a:t>
            </a:r>
            <a:r>
              <a:rPr lang="en-US" sz="1300" b="0" i="0" dirty="0">
                <a:solidFill>
                  <a:srgbClr val="FEFFFF"/>
                </a:solidFill>
                <a:effectLst/>
              </a:rPr>
              <a:t>, </a:t>
            </a:r>
            <a:r>
              <a:rPr lang="en-US" sz="1300" b="0" i="0" dirty="0" err="1">
                <a:solidFill>
                  <a:srgbClr val="FEFFFF"/>
                </a:solidFill>
                <a:effectLst/>
              </a:rPr>
              <a:t>condenando</a:t>
            </a:r>
            <a:r>
              <a:rPr lang="en-US" sz="1300" b="0" i="0" dirty="0">
                <a:solidFill>
                  <a:srgbClr val="FEFFFF"/>
                </a:solidFill>
                <a:effectLst/>
              </a:rPr>
              <a:t> </a:t>
            </a:r>
            <a:r>
              <a:rPr lang="en-US" sz="1300" b="0" i="0" dirty="0" err="1">
                <a:solidFill>
                  <a:srgbClr val="FEFFFF"/>
                </a:solidFill>
                <a:effectLst/>
              </a:rPr>
              <a:t>cosas</a:t>
            </a:r>
            <a:r>
              <a:rPr lang="en-US" sz="1300" b="0" i="0" dirty="0">
                <a:solidFill>
                  <a:srgbClr val="FEFFFF"/>
                </a:solidFill>
                <a:effectLst/>
              </a:rPr>
              <a:t> </a:t>
            </a:r>
            <a:r>
              <a:rPr lang="en-US" sz="1300" b="0" i="0" dirty="0" err="1">
                <a:solidFill>
                  <a:srgbClr val="FEFFFF"/>
                </a:solidFill>
                <a:effectLst/>
              </a:rPr>
              <a:t>como</a:t>
            </a:r>
            <a:r>
              <a:rPr lang="en-US" sz="1300" b="0" i="0" dirty="0">
                <a:solidFill>
                  <a:srgbClr val="FEFFFF"/>
                </a:solidFill>
                <a:effectLst/>
              </a:rPr>
              <a:t> la </a:t>
            </a:r>
            <a:r>
              <a:rPr lang="en-US" sz="1300" b="0" i="0" dirty="0" err="1">
                <a:solidFill>
                  <a:srgbClr val="FEFFFF"/>
                </a:solidFill>
                <a:effectLst/>
              </a:rPr>
              <a:t>diferencia</a:t>
            </a:r>
            <a:r>
              <a:rPr lang="en-US" sz="1300" b="0" i="0" dirty="0">
                <a:solidFill>
                  <a:srgbClr val="FEFFFF"/>
                </a:solidFill>
                <a:effectLst/>
              </a:rPr>
              <a:t> social y el </a:t>
            </a:r>
            <a:r>
              <a:rPr lang="en-US" sz="1300" b="0" i="0" dirty="0" err="1">
                <a:solidFill>
                  <a:srgbClr val="FEFFFF"/>
                </a:solidFill>
                <a:effectLst/>
              </a:rPr>
              <a:t>racismo</a:t>
            </a:r>
            <a:r>
              <a:rPr lang="en-US" sz="1300" b="0" i="0" dirty="0">
                <a:solidFill>
                  <a:srgbClr val="FEFFFF"/>
                </a:solidFill>
                <a:effectLst/>
              </a:rPr>
              <a:t> y </a:t>
            </a:r>
            <a:r>
              <a:rPr lang="en-US" sz="1300" b="0" i="0" dirty="0" err="1">
                <a:solidFill>
                  <a:srgbClr val="FEFFFF"/>
                </a:solidFill>
                <a:effectLst/>
              </a:rPr>
              <a:t>predicando</a:t>
            </a:r>
            <a:r>
              <a:rPr lang="en-US" sz="1300" b="0" i="0" dirty="0">
                <a:solidFill>
                  <a:srgbClr val="FEFFFF"/>
                </a:solidFill>
                <a:effectLst/>
              </a:rPr>
              <a:t> el amor y la </a:t>
            </a:r>
            <a:r>
              <a:rPr lang="en-US" sz="1300" b="0" i="0" dirty="0" err="1">
                <a:solidFill>
                  <a:srgbClr val="FEFFFF"/>
                </a:solidFill>
                <a:effectLst/>
              </a:rPr>
              <a:t>renuncia</a:t>
            </a:r>
            <a:r>
              <a:rPr lang="en-US" sz="1300" b="0" i="0" dirty="0">
                <a:solidFill>
                  <a:srgbClr val="FEFFFF"/>
                </a:solidFill>
                <a:effectLst/>
              </a:rPr>
              <a:t> </a:t>
            </a:r>
          </a:p>
          <a:p>
            <a:pPr indent="-228600">
              <a:buFont typeface="Arial" panose="020B0604020202020204" pitchFamily="34" charset="0"/>
              <a:buChar char="•"/>
            </a:pPr>
            <a:endParaRPr lang="en-US" sz="1300" b="0" i="0" dirty="0">
              <a:solidFill>
                <a:srgbClr val="FEFFFF"/>
              </a:solidFill>
              <a:effectLst/>
            </a:endParaRPr>
          </a:p>
          <a:p>
            <a:pPr indent="-228600">
              <a:buFont typeface="Arial" panose="020B0604020202020204" pitchFamily="34" charset="0"/>
              <a:buChar char="•"/>
            </a:pPr>
            <a:endParaRPr lang="en-US" sz="1300" b="0" i="0" dirty="0">
              <a:solidFill>
                <a:srgbClr val="FEFFFF"/>
              </a:solidFill>
              <a:effectLst/>
            </a:endParaRPr>
          </a:p>
          <a:p>
            <a:pPr indent="-228600">
              <a:buFont typeface="Arial" panose="020B0604020202020204" pitchFamily="34" charset="0"/>
              <a:buChar char="•"/>
            </a:pPr>
            <a:endParaRPr lang="en-US" sz="1300" dirty="0">
              <a:solidFill>
                <a:srgbClr val="FEFFFF"/>
              </a:solidFill>
            </a:endParaRPr>
          </a:p>
        </p:txBody>
      </p:sp>
    </p:spTree>
    <p:extLst>
      <p:ext uri="{BB962C8B-B14F-4D97-AF65-F5344CB8AC3E}">
        <p14:creationId xmlns:p14="http://schemas.microsoft.com/office/powerpoint/2010/main" val="6036704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519F7A62-78D5-4815-9A50-BB010B01BCF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Aportes de las civilizaciones </a:t>
            </a:r>
          </a:p>
        </p:txBody>
      </p:sp>
      <p:cxnSp>
        <p:nvCxnSpPr>
          <p:cNvPr id="16" name="Straight Connector 1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Tabla 7">
            <a:extLst>
              <a:ext uri="{FF2B5EF4-FFF2-40B4-BE49-F238E27FC236}">
                <a16:creationId xmlns:a16="http://schemas.microsoft.com/office/drawing/2014/main" id="{56119716-C9A3-464E-A89C-C666E56A396E}"/>
              </a:ext>
            </a:extLst>
          </p:cNvPr>
          <p:cNvGraphicFramePr>
            <a:graphicFrameLocks noGrp="1"/>
          </p:cNvGraphicFramePr>
          <p:nvPr>
            <p:ph idx="1"/>
            <p:extLst>
              <p:ext uri="{D42A27DB-BD31-4B8C-83A1-F6EECF244321}">
                <p14:modId xmlns:p14="http://schemas.microsoft.com/office/powerpoint/2010/main" val="3591887907"/>
              </p:ext>
            </p:extLst>
          </p:nvPr>
        </p:nvGraphicFramePr>
        <p:xfrm>
          <a:off x="579396" y="2427541"/>
          <a:ext cx="10978110" cy="3997642"/>
        </p:xfrm>
        <a:graphic>
          <a:graphicData uri="http://schemas.openxmlformats.org/drawingml/2006/table">
            <a:tbl>
              <a:tblPr firstRow="1" bandRow="1">
                <a:noFill/>
                <a:tableStyleId>{5C22544A-7EE6-4342-B048-85BDC9FD1C3A}</a:tableStyleId>
              </a:tblPr>
              <a:tblGrid>
                <a:gridCol w="2177312">
                  <a:extLst>
                    <a:ext uri="{9D8B030D-6E8A-4147-A177-3AD203B41FA5}">
                      <a16:colId xmlns:a16="http://schemas.microsoft.com/office/drawing/2014/main" val="3175501433"/>
                    </a:ext>
                  </a:extLst>
                </a:gridCol>
                <a:gridCol w="2892586">
                  <a:extLst>
                    <a:ext uri="{9D8B030D-6E8A-4147-A177-3AD203B41FA5}">
                      <a16:colId xmlns:a16="http://schemas.microsoft.com/office/drawing/2014/main" val="445830984"/>
                    </a:ext>
                  </a:extLst>
                </a:gridCol>
                <a:gridCol w="3015626">
                  <a:extLst>
                    <a:ext uri="{9D8B030D-6E8A-4147-A177-3AD203B41FA5}">
                      <a16:colId xmlns:a16="http://schemas.microsoft.com/office/drawing/2014/main" val="884461276"/>
                    </a:ext>
                  </a:extLst>
                </a:gridCol>
                <a:gridCol w="2892586">
                  <a:extLst>
                    <a:ext uri="{9D8B030D-6E8A-4147-A177-3AD203B41FA5}">
                      <a16:colId xmlns:a16="http://schemas.microsoft.com/office/drawing/2014/main" val="2361193248"/>
                    </a:ext>
                  </a:extLst>
                </a:gridCol>
              </a:tblGrid>
              <a:tr h="492998">
                <a:tc>
                  <a:txBody>
                    <a:bodyPr/>
                    <a:lstStyle/>
                    <a:p>
                      <a:r>
                        <a:rPr lang="es-CO" sz="1700" b="1">
                          <a:solidFill>
                            <a:schemeClr val="tx1">
                              <a:lumMod val="75000"/>
                              <a:lumOff val="25000"/>
                            </a:schemeClr>
                          </a:solidFill>
                        </a:rPr>
                        <a:t>China </a:t>
                      </a:r>
                    </a:p>
                  </a:txBody>
                  <a:tcPr marL="201223" marR="100612" marT="100612" marB="100612">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s-CO" sz="1700" b="1">
                          <a:solidFill>
                            <a:schemeClr val="tx1">
                              <a:lumMod val="75000"/>
                              <a:lumOff val="25000"/>
                            </a:schemeClr>
                          </a:solidFill>
                        </a:rPr>
                        <a:t>Egipto </a:t>
                      </a:r>
                    </a:p>
                  </a:txBody>
                  <a:tcPr marL="201223" marR="100612" marT="100612" marB="100612">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s-CO" sz="1700" b="1">
                          <a:solidFill>
                            <a:schemeClr val="tx1">
                              <a:lumMod val="75000"/>
                              <a:lumOff val="25000"/>
                            </a:schemeClr>
                          </a:solidFill>
                        </a:rPr>
                        <a:t>Mesopotamia </a:t>
                      </a:r>
                    </a:p>
                  </a:txBody>
                  <a:tcPr marL="201223" marR="100612" marT="100612" marB="100612">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s-CO" sz="1700" b="1">
                          <a:solidFill>
                            <a:schemeClr val="tx1">
                              <a:lumMod val="75000"/>
                              <a:lumOff val="25000"/>
                            </a:schemeClr>
                          </a:solidFill>
                        </a:rPr>
                        <a:t>India </a:t>
                      </a:r>
                    </a:p>
                  </a:txBody>
                  <a:tcPr marL="201223" marR="100612" marT="100612" marB="100612">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585270515"/>
                  </a:ext>
                </a:extLst>
              </a:tr>
              <a:tr h="744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700" b="1" i="0" kern="1200">
                          <a:solidFill>
                            <a:schemeClr val="tx1">
                              <a:lumMod val="75000"/>
                              <a:lumOff val="25000"/>
                            </a:schemeClr>
                          </a:solidFill>
                          <a:effectLst/>
                          <a:latin typeface="+mn-lt"/>
                          <a:ea typeface="+mn-ea"/>
                          <a:cs typeface="+mn-cs"/>
                        </a:rPr>
                        <a:t>BRÚJULA</a:t>
                      </a:r>
                      <a:endParaRPr lang="es-CO" sz="1700" b="0" i="0" kern="1200">
                        <a:solidFill>
                          <a:schemeClr val="tx1">
                            <a:lumMod val="75000"/>
                            <a:lumOff val="25000"/>
                          </a:schemeClr>
                        </a:solidFill>
                        <a:effectLst/>
                        <a:latin typeface="+mn-lt"/>
                        <a:ea typeface="+mn-ea"/>
                        <a:cs typeface="+mn-cs"/>
                      </a:endParaRPr>
                    </a:p>
                    <a:p>
                      <a:endParaRPr lang="es-CO" sz="1700">
                        <a:solidFill>
                          <a:schemeClr val="tx1">
                            <a:lumMod val="75000"/>
                            <a:lumOff val="25000"/>
                          </a:schemeClr>
                        </a:solidFill>
                      </a:endParaRP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Calendario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Conocimientos en Matemáticas</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Conocimiento en matemáticos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238739640"/>
                  </a:ext>
                </a:extLst>
              </a:tr>
              <a:tr h="744527">
                <a:tc>
                  <a:txBody>
                    <a:bodyPr/>
                    <a:lstStyle/>
                    <a:p>
                      <a:r>
                        <a:rPr lang="es-CO" sz="1700">
                          <a:solidFill>
                            <a:schemeClr val="tx1">
                              <a:lumMod val="75000"/>
                              <a:lumOff val="25000"/>
                            </a:schemeClr>
                          </a:solidFill>
                        </a:rPr>
                        <a:t>Papel </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700">
                          <a:solidFill>
                            <a:schemeClr val="tx1">
                              <a:lumMod val="75000"/>
                              <a:lumOff val="25000"/>
                            </a:schemeClr>
                          </a:solidFill>
                        </a:rPr>
                        <a:t>Jeroglíficos </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700">
                          <a:solidFill>
                            <a:schemeClr val="tx1">
                              <a:lumMod val="75000"/>
                              <a:lumOff val="25000"/>
                            </a:schemeClr>
                          </a:solidFill>
                        </a:rPr>
                        <a:t>Conocimientos en astronomía </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700">
                          <a:solidFill>
                            <a:schemeClr val="tx1">
                              <a:lumMod val="75000"/>
                              <a:lumOff val="25000"/>
                            </a:schemeClr>
                          </a:solidFill>
                        </a:rPr>
                        <a:t>Medicina </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640688057"/>
                  </a:ext>
                </a:extLst>
              </a:tr>
              <a:tr h="492998">
                <a:tc>
                  <a:txBody>
                    <a:bodyPr/>
                    <a:lstStyle/>
                    <a:p>
                      <a:r>
                        <a:rPr lang="es-CO" sz="1700">
                          <a:solidFill>
                            <a:schemeClr val="tx1">
                              <a:lumMod val="75000"/>
                              <a:lumOff val="25000"/>
                            </a:schemeClr>
                          </a:solidFill>
                        </a:rPr>
                        <a:t>imprenta</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El arado por animales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Código de Hammurabi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dirty="0">
                          <a:solidFill>
                            <a:schemeClr val="tx1">
                              <a:lumMod val="75000"/>
                              <a:lumOff val="25000"/>
                            </a:schemeClr>
                          </a:solidFill>
                        </a:rPr>
                        <a:t>Arquitectura Taj Mahal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114910082"/>
                  </a:ext>
                </a:extLst>
              </a:tr>
              <a:tr h="492998">
                <a:tc>
                  <a:txBody>
                    <a:bodyPr/>
                    <a:lstStyle/>
                    <a:p>
                      <a:r>
                        <a:rPr lang="es-CO" sz="1700">
                          <a:solidFill>
                            <a:schemeClr val="tx1">
                              <a:lumMod val="75000"/>
                              <a:lumOff val="25000"/>
                            </a:schemeClr>
                          </a:solidFill>
                        </a:rPr>
                        <a:t>La pólvora </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700">
                          <a:solidFill>
                            <a:schemeClr val="tx1">
                              <a:lumMod val="75000"/>
                              <a:lumOff val="25000"/>
                            </a:schemeClr>
                          </a:solidFill>
                        </a:rPr>
                        <a:t>Espejo </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700">
                          <a:solidFill>
                            <a:schemeClr val="tx1">
                              <a:lumMod val="75000"/>
                              <a:lumOff val="25000"/>
                            </a:schemeClr>
                          </a:solidFill>
                        </a:rPr>
                        <a:t>Primeras ciudades </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700">
                          <a:solidFill>
                            <a:schemeClr val="tx1">
                              <a:lumMod val="75000"/>
                              <a:lumOff val="25000"/>
                            </a:schemeClr>
                          </a:solidFill>
                        </a:rPr>
                        <a:t>Filosofía</a:t>
                      </a: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18218059"/>
                  </a:ext>
                </a:extLst>
              </a:tr>
              <a:tr h="492998">
                <a:tc>
                  <a:txBody>
                    <a:bodyPr/>
                    <a:lstStyle/>
                    <a:p>
                      <a:r>
                        <a:rPr lang="es-CO" sz="1700">
                          <a:solidFill>
                            <a:schemeClr val="tx1">
                              <a:lumMod val="75000"/>
                              <a:lumOff val="25000"/>
                            </a:schemeClr>
                          </a:solidFill>
                        </a:rPr>
                        <a:t>Porcelana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Medicina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Sistema de riego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700">
                          <a:solidFill>
                            <a:schemeClr val="tx1">
                              <a:lumMod val="75000"/>
                              <a:lumOff val="25000"/>
                            </a:schemeClr>
                          </a:solidFill>
                        </a:rPr>
                        <a:t>Textil uso de algodón </a:t>
                      </a:r>
                    </a:p>
                  </a:txBody>
                  <a:tcPr marL="201223" marR="100612" marT="100612" marB="100612">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39828610"/>
                  </a:ext>
                </a:extLst>
              </a:tr>
              <a:tr h="536596">
                <a:tc>
                  <a:txBody>
                    <a:bodyPr/>
                    <a:lstStyle/>
                    <a:p>
                      <a:endParaRPr lang="es-CO" sz="1700">
                        <a:solidFill>
                          <a:schemeClr val="tx1">
                            <a:lumMod val="75000"/>
                            <a:lumOff val="25000"/>
                          </a:schemeClr>
                        </a:solidFill>
                      </a:endParaRP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s-CO" sz="1700">
                        <a:solidFill>
                          <a:schemeClr val="tx1">
                            <a:lumMod val="75000"/>
                            <a:lumOff val="25000"/>
                          </a:schemeClr>
                        </a:solidFill>
                      </a:endParaRP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s-CO" sz="1700">
                        <a:solidFill>
                          <a:schemeClr val="tx1">
                            <a:lumMod val="75000"/>
                            <a:lumOff val="25000"/>
                          </a:schemeClr>
                        </a:solidFill>
                      </a:endParaRP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s-CO" sz="1700" dirty="0">
                        <a:solidFill>
                          <a:schemeClr val="tx1">
                            <a:lumMod val="75000"/>
                            <a:lumOff val="25000"/>
                          </a:schemeClr>
                        </a:solidFill>
                      </a:endParaRPr>
                    </a:p>
                  </a:txBody>
                  <a:tcPr marL="201223" marR="100612" marT="100612" marB="100612">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009205269"/>
                  </a:ext>
                </a:extLst>
              </a:tr>
            </a:tbl>
          </a:graphicData>
        </a:graphic>
      </p:graphicFrame>
    </p:spTree>
    <p:extLst>
      <p:ext uri="{BB962C8B-B14F-4D97-AF65-F5344CB8AC3E}">
        <p14:creationId xmlns:p14="http://schemas.microsoft.com/office/powerpoint/2010/main" val="221874207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D8515DC8-3701-44EB-999C-D5402B90C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152" y="0"/>
            <a:ext cx="8981524" cy="6858000"/>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C5A84DBF-7278-431F-A3D2-0B4ED6A8E5D7}"/>
              </a:ext>
            </a:extLst>
          </p:cNvPr>
          <p:cNvSpPr>
            <a:spLocks noGrp="1"/>
          </p:cNvSpPr>
          <p:nvPr>
            <p:ph type="title"/>
          </p:nvPr>
        </p:nvSpPr>
        <p:spPr>
          <a:xfrm>
            <a:off x="1092017" y="951129"/>
            <a:ext cx="10007966" cy="1325563"/>
          </a:xfrm>
        </p:spPr>
        <p:txBody>
          <a:bodyPr>
            <a:normAutofit/>
          </a:bodyPr>
          <a:lstStyle/>
          <a:p>
            <a:pPr algn="ctr"/>
            <a:r>
              <a:rPr lang="es-CO" sz="4000"/>
              <a:t>Actividades </a:t>
            </a:r>
          </a:p>
        </p:txBody>
      </p:sp>
      <p:sp>
        <p:nvSpPr>
          <p:cNvPr id="5" name="Marcador de contenido 4">
            <a:extLst>
              <a:ext uri="{FF2B5EF4-FFF2-40B4-BE49-F238E27FC236}">
                <a16:creationId xmlns:a16="http://schemas.microsoft.com/office/drawing/2014/main" id="{53F43D7C-270A-43CC-A521-C0DDE4A68C50}"/>
              </a:ext>
            </a:extLst>
          </p:cNvPr>
          <p:cNvSpPr>
            <a:spLocks noGrp="1"/>
          </p:cNvSpPr>
          <p:nvPr>
            <p:ph sz="half" idx="1"/>
          </p:nvPr>
        </p:nvSpPr>
        <p:spPr>
          <a:xfrm>
            <a:off x="1928192" y="2715659"/>
            <a:ext cx="3925492" cy="3461304"/>
          </a:xfrm>
        </p:spPr>
        <p:txBody>
          <a:bodyPr>
            <a:normAutofit/>
          </a:bodyPr>
          <a:lstStyle/>
          <a:p>
            <a:pPr marL="342900" indent="-342900">
              <a:buAutoNum type="arabicPeriod"/>
            </a:pPr>
            <a:r>
              <a:rPr lang="es-CO" sz="2000" dirty="0"/>
              <a:t>Haga Una cuartilla de una de las civilizaciones que escoja y haga reflexión sobre la importancia de esta para la humanidad.</a:t>
            </a:r>
          </a:p>
          <a:p>
            <a:pPr marL="342900" indent="-342900">
              <a:buAutoNum type="arabicPeriod"/>
            </a:pPr>
            <a:r>
              <a:rPr lang="es-CO" sz="2000" dirty="0"/>
              <a:t>Participar en el foro sobre la importancia que para la humanidad tiene estas civilizaciones </a:t>
            </a:r>
          </a:p>
          <a:p>
            <a:endParaRPr lang="es-CO" sz="2000" dirty="0"/>
          </a:p>
        </p:txBody>
      </p:sp>
      <p:sp>
        <p:nvSpPr>
          <p:cNvPr id="6" name="Marcador de contenido 5">
            <a:extLst>
              <a:ext uri="{FF2B5EF4-FFF2-40B4-BE49-F238E27FC236}">
                <a16:creationId xmlns:a16="http://schemas.microsoft.com/office/drawing/2014/main" id="{09D13763-B475-46ED-BB0C-6856BFC3C9A6}"/>
              </a:ext>
            </a:extLst>
          </p:cNvPr>
          <p:cNvSpPr>
            <a:spLocks noGrp="1"/>
          </p:cNvSpPr>
          <p:nvPr>
            <p:ph sz="half" idx="2"/>
          </p:nvPr>
        </p:nvSpPr>
        <p:spPr>
          <a:xfrm>
            <a:off x="6338316" y="2715659"/>
            <a:ext cx="3931319" cy="3461304"/>
          </a:xfrm>
        </p:spPr>
        <p:txBody>
          <a:bodyPr>
            <a:normAutofit/>
          </a:bodyPr>
          <a:lstStyle/>
          <a:p>
            <a:r>
              <a:rPr lang="es-CO" sz="2000" dirty="0"/>
              <a:t>Videos grandes civilizaciones de la antigüedad </a:t>
            </a:r>
          </a:p>
          <a:p>
            <a:endParaRPr lang="es-CO" sz="2000" dirty="0"/>
          </a:p>
          <a:p>
            <a:r>
              <a:rPr lang="es-CO" sz="2000" dirty="0">
                <a:hlinkClick r:id="rId2"/>
              </a:rPr>
              <a:t>https://www.youtube.com/watch?v=eOx5J433NsQ</a:t>
            </a:r>
            <a:endParaRPr lang="es-CO" sz="2000" dirty="0"/>
          </a:p>
        </p:txBody>
      </p:sp>
    </p:spTree>
    <p:extLst>
      <p:ext uri="{BB962C8B-B14F-4D97-AF65-F5344CB8AC3E}">
        <p14:creationId xmlns:p14="http://schemas.microsoft.com/office/powerpoint/2010/main" val="4226227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ítulo 4">
            <a:extLst>
              <a:ext uri="{FF2B5EF4-FFF2-40B4-BE49-F238E27FC236}">
                <a16:creationId xmlns:a16="http://schemas.microsoft.com/office/drawing/2014/main" id="{68615DAD-7340-46D3-927D-75DCC7039E14}"/>
              </a:ext>
            </a:extLst>
          </p:cNvPr>
          <p:cNvSpPr>
            <a:spLocks noGrp="1"/>
          </p:cNvSpPr>
          <p:nvPr>
            <p:ph type="title"/>
          </p:nvPr>
        </p:nvSpPr>
        <p:spPr>
          <a:xfrm>
            <a:off x="1014141" y="1450655"/>
            <a:ext cx="3932030" cy="3956690"/>
          </a:xfrm>
        </p:spPr>
        <p:txBody>
          <a:bodyPr anchor="ctr">
            <a:normAutofit/>
          </a:bodyPr>
          <a:lstStyle/>
          <a:p>
            <a:r>
              <a:rPr lang="es-CO" sz="6200">
                <a:solidFill>
                  <a:schemeClr val="bg1"/>
                </a:solidFill>
              </a:rPr>
              <a:t>Bibliografía </a:t>
            </a:r>
          </a:p>
        </p:txBody>
      </p:sp>
      <p:cxnSp>
        <p:nvCxnSpPr>
          <p:cNvPr id="13" name="Straight Connector 12">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Marcador de contenido 5">
            <a:extLst>
              <a:ext uri="{FF2B5EF4-FFF2-40B4-BE49-F238E27FC236}">
                <a16:creationId xmlns:a16="http://schemas.microsoft.com/office/drawing/2014/main" id="{5941DAF5-96E3-42E7-9D49-76DAE9EB49CC}"/>
              </a:ext>
            </a:extLst>
          </p:cNvPr>
          <p:cNvSpPr>
            <a:spLocks noGrp="1"/>
          </p:cNvSpPr>
          <p:nvPr>
            <p:ph idx="1"/>
          </p:nvPr>
        </p:nvSpPr>
        <p:spPr>
          <a:xfrm>
            <a:off x="6096000" y="1108061"/>
            <a:ext cx="5008901" cy="4571972"/>
          </a:xfrm>
        </p:spPr>
        <p:txBody>
          <a:bodyPr anchor="ctr">
            <a:normAutofit/>
          </a:bodyPr>
          <a:lstStyle/>
          <a:p>
            <a:pPr>
              <a:spcAft>
                <a:spcPts val="800"/>
              </a:spcAft>
            </a:pPr>
            <a:r>
              <a:rPr lang="es-CO" sz="2000" u="sng">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2"/>
              </a:rPr>
              <a:t>https://mundoantiguo.net/china/</a:t>
            </a:r>
            <a:endParaRPr lang="es-CO"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CO" sz="2000" u="sng">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https://www.caracteristicas.co/civilizacion-egipcia/</a:t>
            </a:r>
            <a:endParaRPr lang="es-CO"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CO" sz="2000" u="sng">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https://www.caracteristicas.co/civilizacion-mesopotamica/</a:t>
            </a:r>
            <a:r>
              <a:rPr lang="es-CO"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s-CO" sz="2000" u="sng">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https://www.historiando.org/civilizacion-india/</a:t>
            </a:r>
            <a:endParaRPr lang="es-CO"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O" sz="2000">
              <a:solidFill>
                <a:schemeClr val="bg1"/>
              </a:solidFill>
            </a:endParaRPr>
          </a:p>
        </p:txBody>
      </p:sp>
    </p:spTree>
    <p:extLst>
      <p:ext uri="{BB962C8B-B14F-4D97-AF65-F5344CB8AC3E}">
        <p14:creationId xmlns:p14="http://schemas.microsoft.com/office/powerpoint/2010/main" val="144690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EFAAAA8-3271-4B2D-AFB1-B431B20AB583}"/>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2AC5F28-AEC5-430F-8810-2AE5A85720EA}"/>
              </a:ext>
            </a:extLst>
          </p:cNvPr>
          <p:cNvSpPr>
            <a:spLocks noGrp="1"/>
          </p:cNvSpPr>
          <p:nvPr>
            <p:ph type="title"/>
          </p:nvPr>
        </p:nvSpPr>
        <p:spPr>
          <a:xfrm>
            <a:off x="838200" y="365125"/>
            <a:ext cx="10515600" cy="1325563"/>
          </a:xfrm>
        </p:spPr>
        <p:txBody>
          <a:bodyPr>
            <a:normAutofit/>
          </a:bodyPr>
          <a:lstStyle/>
          <a:p>
            <a:r>
              <a:rPr lang="es-CO">
                <a:solidFill>
                  <a:srgbClr val="FFFFFF"/>
                </a:solidFill>
              </a:rPr>
              <a:t>Preguntas orientadoras </a:t>
            </a:r>
          </a:p>
        </p:txBody>
      </p:sp>
      <p:graphicFrame>
        <p:nvGraphicFramePr>
          <p:cNvPr id="5" name="Marcador de contenido 2">
            <a:extLst>
              <a:ext uri="{FF2B5EF4-FFF2-40B4-BE49-F238E27FC236}">
                <a16:creationId xmlns:a16="http://schemas.microsoft.com/office/drawing/2014/main" id="{B06ED63C-9031-4DC7-BC5E-69BCEF48E470}"/>
              </a:ext>
            </a:extLst>
          </p:cNvPr>
          <p:cNvGraphicFramePr>
            <a:graphicFrameLocks noGrp="1"/>
          </p:cNvGraphicFramePr>
          <p:nvPr>
            <p:ph idx="1"/>
            <p:extLst>
              <p:ext uri="{D42A27DB-BD31-4B8C-83A1-F6EECF244321}">
                <p14:modId xmlns:p14="http://schemas.microsoft.com/office/powerpoint/2010/main" val="9552674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920933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1FCEFBB-1230-4A2D-883B-E8AAD6241476}"/>
              </a:ext>
            </a:extLst>
          </p:cNvPr>
          <p:cNvSpPr>
            <a:spLocks noGrp="1"/>
          </p:cNvSpPr>
          <p:nvPr>
            <p:ph type="title"/>
          </p:nvPr>
        </p:nvSpPr>
        <p:spPr>
          <a:xfrm>
            <a:off x="1014141" y="1450655"/>
            <a:ext cx="3932030" cy="3956690"/>
          </a:xfrm>
        </p:spPr>
        <p:txBody>
          <a:bodyPr anchor="ctr">
            <a:normAutofit/>
          </a:bodyPr>
          <a:lstStyle/>
          <a:p>
            <a:r>
              <a:rPr lang="es-CO" sz="5000">
                <a:solidFill>
                  <a:schemeClr val="bg1"/>
                </a:solidFill>
              </a:rPr>
              <a:t>Objetivos de aprendizajes.</a:t>
            </a:r>
          </a:p>
        </p:txBody>
      </p:sp>
      <p:cxnSp>
        <p:nvCxnSpPr>
          <p:cNvPr id="19"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F0A938D-09A5-4585-A992-1C5C6BC0B939}"/>
              </a:ext>
            </a:extLst>
          </p:cNvPr>
          <p:cNvSpPr>
            <a:spLocks noGrp="1"/>
          </p:cNvSpPr>
          <p:nvPr>
            <p:ph idx="1"/>
          </p:nvPr>
        </p:nvSpPr>
        <p:spPr>
          <a:xfrm>
            <a:off x="6096000" y="1108061"/>
            <a:ext cx="5008901" cy="4571972"/>
          </a:xfrm>
        </p:spPr>
        <p:txBody>
          <a:bodyPr anchor="ctr">
            <a:normAutofit/>
          </a:bodyPr>
          <a:lstStyle/>
          <a:p>
            <a:r>
              <a:rPr lang="es-CO" sz="2000">
                <a:solidFill>
                  <a:schemeClr val="bg1"/>
                </a:solidFill>
              </a:rPr>
              <a:t>Conocer las principales características de las civilizaciones del pasado.</a:t>
            </a:r>
          </a:p>
          <a:p>
            <a:r>
              <a:rPr lang="es-ES" sz="2000">
                <a:solidFill>
                  <a:schemeClr val="bg1"/>
                </a:solidFill>
              </a:rPr>
              <a:t>Contrasto los sistemas políticos de hoy con los patrones de asentamiento vistos.</a:t>
            </a:r>
          </a:p>
          <a:p>
            <a:r>
              <a:rPr lang="es-ES" sz="2000">
                <a:solidFill>
                  <a:schemeClr val="bg1"/>
                </a:solidFill>
              </a:rPr>
              <a:t>Describo características de la organización social política o económicas en las culturas y épocas antiguas (ej.. Mesopotamia, China, Valle de Indo, etc.)</a:t>
            </a:r>
          </a:p>
          <a:p>
            <a:r>
              <a:rPr lang="es-ES" sz="2000">
                <a:solidFill>
                  <a:schemeClr val="bg1"/>
                </a:solidFill>
              </a:rPr>
              <a:t>Comparar los legados culturales de diferentes civilizaciones y reconozco su impacto en la actualidad. </a:t>
            </a:r>
            <a:endParaRPr lang="es-CO" sz="2000">
              <a:solidFill>
                <a:schemeClr val="bg1"/>
              </a:solidFill>
            </a:endParaRPr>
          </a:p>
        </p:txBody>
      </p:sp>
    </p:spTree>
    <p:extLst>
      <p:ext uri="{BB962C8B-B14F-4D97-AF65-F5344CB8AC3E}">
        <p14:creationId xmlns:p14="http://schemas.microsoft.com/office/powerpoint/2010/main" val="71464995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732C4A-07CA-4C5C-8F85-F077F1285D59}"/>
              </a:ext>
            </a:extLst>
          </p:cNvPr>
          <p:cNvSpPr>
            <a:spLocks noGrp="1"/>
          </p:cNvSpPr>
          <p:nvPr>
            <p:ph type="title"/>
          </p:nvPr>
        </p:nvSpPr>
        <p:spPr/>
        <p:txBody>
          <a:bodyPr/>
          <a:lstStyle/>
          <a:p>
            <a:r>
              <a:rPr lang="es-CO" dirty="0"/>
              <a:t>                   Civilización China </a:t>
            </a:r>
          </a:p>
        </p:txBody>
      </p:sp>
      <p:sp>
        <p:nvSpPr>
          <p:cNvPr id="6" name="Marcador de contenido 5">
            <a:extLst>
              <a:ext uri="{FF2B5EF4-FFF2-40B4-BE49-F238E27FC236}">
                <a16:creationId xmlns:a16="http://schemas.microsoft.com/office/drawing/2014/main" id="{73CAE9A2-93BF-4167-A5D8-E13F8B122CF5}"/>
              </a:ext>
            </a:extLst>
          </p:cNvPr>
          <p:cNvSpPr>
            <a:spLocks noGrp="1"/>
          </p:cNvSpPr>
          <p:nvPr>
            <p:ph idx="1"/>
          </p:nvPr>
        </p:nvSpPr>
        <p:spPr/>
        <p:txBody>
          <a:bodyPr>
            <a:normAutofit fontScale="85000" lnSpcReduction="10000"/>
          </a:bodyPr>
          <a:lstStyle/>
          <a:p>
            <a:pPr algn="just"/>
            <a:r>
              <a:rPr lang="es-CO" dirty="0">
                <a:cs typeface="Arial" panose="020B0604020202020204" pitchFamily="34" charset="0"/>
              </a:rPr>
              <a:t>Surgió entre el 7000 y 200 ac, en el valle del rio azul y amarillo. </a:t>
            </a:r>
          </a:p>
          <a:p>
            <a:pPr algn="just"/>
            <a:r>
              <a:rPr lang="es-CO" dirty="0">
                <a:cs typeface="Arial" panose="020B0604020202020204" pitchFamily="34" charset="0"/>
              </a:rPr>
              <a:t>Su organización política era imperial, el emperador era considerado hijo del sol, con un fuerte sistema burocrático, organizado a través de dinastías.  El poder imperial y la aristocracia eran absolutos </a:t>
            </a:r>
          </a:p>
          <a:p>
            <a:pPr algn="just" fontAlgn="base"/>
            <a:r>
              <a:rPr lang="es-CO" dirty="0">
                <a:cs typeface="Arial" panose="020B0604020202020204" pitchFamily="34" charset="0"/>
              </a:rPr>
              <a:t>Organización social. </a:t>
            </a:r>
            <a:r>
              <a:rPr lang="es-ES" i="0" dirty="0">
                <a:cs typeface="Arial" panose="020B0604020202020204" pitchFamily="34" charset="0"/>
              </a:rPr>
              <a:t>El emperador era quien ocupaba el primer lugar</a:t>
            </a:r>
            <a:r>
              <a:rPr lang="es-ES" dirty="0">
                <a:cs typeface="Arial" panose="020B0604020202020204" pitchFamily="34" charset="0"/>
              </a:rPr>
              <a:t>, le seguía </a:t>
            </a:r>
            <a:r>
              <a:rPr lang="es-ES" i="0" dirty="0">
                <a:cs typeface="Arial" panose="020B0604020202020204" pitchFamily="34" charset="0"/>
              </a:rPr>
              <a:t>La aristocracia noble que constituía la corte imperial. El tercer nivel era ocupado por funcionarios de alto rango. El cuarto peldaño los campesinos eran quienes ocupaban la mayor parte de la población. Por último, los esclavos</a:t>
            </a:r>
            <a:r>
              <a:rPr lang="es-ES" dirty="0">
                <a:cs typeface="Arial" panose="020B0604020202020204" pitchFamily="34" charset="0"/>
              </a:rPr>
              <a:t>( prisioneros</a:t>
            </a:r>
            <a:r>
              <a:rPr lang="es-ES" i="0" dirty="0">
                <a:cs typeface="Arial" panose="020B0604020202020204" pitchFamily="34" charset="0"/>
              </a:rPr>
              <a:t> de guerra y condenados</a:t>
            </a:r>
          </a:p>
          <a:p>
            <a:pPr algn="l" fontAlgn="base"/>
            <a:r>
              <a:rPr lang="es-ES" i="0" dirty="0">
                <a:cs typeface="Arial" panose="020B0604020202020204" pitchFamily="34" charset="0"/>
              </a:rPr>
              <a:t> </a:t>
            </a:r>
            <a:r>
              <a:rPr lang="es-ES" i="0" dirty="0"/>
              <a:t>Economía de China Antigua se basaba principalmente en la agricultura, cultivando principalmente arroz en el río </a:t>
            </a:r>
            <a:r>
              <a:rPr lang="es-ES" i="0" dirty="0" err="1"/>
              <a:t>Yangz</a:t>
            </a:r>
            <a:r>
              <a:rPr lang="es-ES" b="1" i="0" dirty="0" err="1"/>
              <a:t>i</a:t>
            </a:r>
            <a:r>
              <a:rPr lang="es-ES" b="0" i="0" dirty="0"/>
              <a:t> y luego domesticando animales de carga, iniciando el comercio de aquellos tiempos con el trueque como sistema de beneficio. Posteriormente, </a:t>
            </a:r>
            <a:r>
              <a:rPr lang="es-ES" i="0" dirty="0"/>
              <a:t>se comienza a desarrollar la metalurgia</a:t>
            </a:r>
            <a:endParaRPr lang="es-ES" i="0" dirty="0">
              <a:cs typeface="Arial" panose="020B0604020202020204" pitchFamily="34" charset="0"/>
            </a:endParaRPr>
          </a:p>
          <a:p>
            <a:endParaRPr lang="es-CO" dirty="0"/>
          </a:p>
        </p:txBody>
      </p:sp>
      <p:sp>
        <p:nvSpPr>
          <p:cNvPr id="5" name="Marcador de texto 4">
            <a:extLst>
              <a:ext uri="{FF2B5EF4-FFF2-40B4-BE49-F238E27FC236}">
                <a16:creationId xmlns:a16="http://schemas.microsoft.com/office/drawing/2014/main" id="{73746F85-84E1-4E66-9222-CE6ED37F8AFD}"/>
              </a:ext>
            </a:extLst>
          </p:cNvPr>
          <p:cNvSpPr>
            <a:spLocks noGrp="1"/>
          </p:cNvSpPr>
          <p:nvPr>
            <p:ph type="body" idx="4294967295"/>
          </p:nvPr>
        </p:nvSpPr>
        <p:spPr>
          <a:xfrm>
            <a:off x="-1" y="1681163"/>
            <a:ext cx="11847443" cy="4811712"/>
          </a:xfrm>
        </p:spPr>
        <p:txBody>
          <a:bodyPr>
            <a:normAutofit/>
          </a:bodyPr>
          <a:lstStyle/>
          <a:p>
            <a:pPr marL="0" indent="0">
              <a:buNone/>
            </a:pPr>
            <a:r>
              <a:rPr lang="es-CO" dirty="0"/>
              <a:t> </a:t>
            </a:r>
          </a:p>
        </p:txBody>
      </p:sp>
      <p:sp>
        <p:nvSpPr>
          <p:cNvPr id="7" name="Marcador de texto 6">
            <a:extLst>
              <a:ext uri="{FF2B5EF4-FFF2-40B4-BE49-F238E27FC236}">
                <a16:creationId xmlns:a16="http://schemas.microsoft.com/office/drawing/2014/main" id="{4910FDAA-C713-48D2-92A1-326051788273}"/>
              </a:ext>
            </a:extLst>
          </p:cNvPr>
          <p:cNvSpPr>
            <a:spLocks noGrp="1"/>
          </p:cNvSpPr>
          <p:nvPr>
            <p:ph type="body" sz="quarter" idx="4294967295"/>
          </p:nvPr>
        </p:nvSpPr>
        <p:spPr>
          <a:xfrm>
            <a:off x="7008813" y="1681163"/>
            <a:ext cx="5183187" cy="823912"/>
          </a:xfrm>
        </p:spPr>
        <p:txBody>
          <a:bodyPr>
            <a:normAutofit/>
          </a:bodyPr>
          <a:lstStyle/>
          <a:p>
            <a:pPr marL="0" indent="0">
              <a:buNone/>
            </a:pPr>
            <a:r>
              <a:rPr lang="es-CO" dirty="0"/>
              <a:t> </a:t>
            </a:r>
          </a:p>
        </p:txBody>
      </p:sp>
    </p:spTree>
    <p:extLst>
      <p:ext uri="{BB962C8B-B14F-4D97-AF65-F5344CB8AC3E}">
        <p14:creationId xmlns:p14="http://schemas.microsoft.com/office/powerpoint/2010/main" val="37416700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E61416B-597A-456C-AB58-C22BEF9D9B08}"/>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a:solidFill>
                  <a:schemeClr val="tx1"/>
                </a:solidFill>
                <a:latin typeface="+mj-lt"/>
                <a:ea typeface="+mj-ea"/>
                <a:cs typeface="+mj-cs"/>
              </a:rPr>
              <a:t>Civilización China </a:t>
            </a:r>
          </a:p>
        </p:txBody>
      </p:sp>
      <p:pic>
        <p:nvPicPr>
          <p:cNvPr id="7" name="Marcador de contenido 6" descr="Imagen que contiene edificio, montaña, pasto, grande&#10;&#10;Descripción generada automáticamente">
            <a:extLst>
              <a:ext uri="{FF2B5EF4-FFF2-40B4-BE49-F238E27FC236}">
                <a16:creationId xmlns:a16="http://schemas.microsoft.com/office/drawing/2014/main" id="{1BE00A49-CC3A-4F0A-BC8A-5096B631B4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47" r="4143" b="-2"/>
          <a:stretch/>
        </p:blipFill>
        <p:spPr>
          <a:xfrm>
            <a:off x="480060" y="1972506"/>
            <a:ext cx="3425957" cy="2912507"/>
          </a:xfrm>
          <a:prstGeom prst="rect">
            <a:avLst/>
          </a:prstGeom>
        </p:spPr>
      </p:pic>
      <p:sp>
        <p:nvSpPr>
          <p:cNvPr id="5" name="Marcador de texto 4">
            <a:extLst>
              <a:ext uri="{FF2B5EF4-FFF2-40B4-BE49-F238E27FC236}">
                <a16:creationId xmlns:a16="http://schemas.microsoft.com/office/drawing/2014/main" id="{CC3B0CD6-0C30-4582-B115-CB2C6E19AAEB}"/>
              </a:ext>
            </a:extLst>
          </p:cNvPr>
          <p:cNvSpPr>
            <a:spLocks noGrp="1"/>
          </p:cNvSpPr>
          <p:nvPr>
            <p:ph type="body" sz="half" idx="2"/>
          </p:nvPr>
        </p:nvSpPr>
        <p:spPr>
          <a:xfrm>
            <a:off x="4387515" y="2022601"/>
            <a:ext cx="7161017" cy="4154361"/>
          </a:xfrm>
        </p:spPr>
        <p:txBody>
          <a:bodyPr vert="horz" lIns="91440" tIns="45720" rIns="91440" bIns="45720" rtlCol="0">
            <a:normAutofit/>
          </a:bodyPr>
          <a:lstStyle/>
          <a:p>
            <a:pPr indent="-228600" fontAlgn="base">
              <a:buFont typeface="Arial" panose="020B0604020202020204" pitchFamily="34" charset="0"/>
              <a:buChar char="•"/>
            </a:pPr>
            <a:r>
              <a:rPr lang="en-US" sz="1700" i="0" dirty="0" err="1">
                <a:effectLst/>
              </a:rPr>
              <a:t>Religión</a:t>
            </a:r>
            <a:r>
              <a:rPr lang="en-US" sz="1700" i="0" dirty="0">
                <a:effectLst/>
              </a:rPr>
              <a:t> de China Antigua</a:t>
            </a:r>
          </a:p>
          <a:p>
            <a:pPr indent="-228600" fontAlgn="base">
              <a:buFont typeface="Arial" panose="020B0604020202020204" pitchFamily="34" charset="0"/>
              <a:buChar char="•"/>
            </a:pPr>
            <a:r>
              <a:rPr lang="en-US" sz="1700" dirty="0"/>
              <a:t>S</a:t>
            </a:r>
            <a:r>
              <a:rPr lang="en-US" sz="1700" i="0" dirty="0">
                <a:effectLst/>
              </a:rPr>
              <a:t>e </a:t>
            </a:r>
            <a:r>
              <a:rPr lang="en-US" sz="1700" i="0" dirty="0" err="1">
                <a:effectLst/>
              </a:rPr>
              <a:t>han</a:t>
            </a:r>
            <a:r>
              <a:rPr lang="en-US" sz="1700" i="0" dirty="0">
                <a:effectLst/>
              </a:rPr>
              <a:t> </a:t>
            </a:r>
            <a:r>
              <a:rPr lang="en-US" sz="1700" i="0" dirty="0" err="1">
                <a:effectLst/>
              </a:rPr>
              <a:t>regido</a:t>
            </a:r>
            <a:r>
              <a:rPr lang="en-US" sz="1700" i="0" dirty="0">
                <a:effectLst/>
              </a:rPr>
              <a:t> </a:t>
            </a:r>
            <a:r>
              <a:rPr lang="en-US" sz="1700" i="0" dirty="0" err="1">
                <a:effectLst/>
              </a:rPr>
              <a:t>principalmente</a:t>
            </a:r>
            <a:r>
              <a:rPr lang="en-US" sz="1700" i="0" dirty="0">
                <a:effectLst/>
              </a:rPr>
              <a:t> por la </a:t>
            </a:r>
            <a:r>
              <a:rPr lang="en-US" sz="1700" i="0" dirty="0" err="1">
                <a:effectLst/>
              </a:rPr>
              <a:t>filosofía</a:t>
            </a:r>
            <a:r>
              <a:rPr lang="en-US" sz="1700" i="0" dirty="0">
                <a:effectLst/>
              </a:rPr>
              <a:t>, </a:t>
            </a:r>
            <a:r>
              <a:rPr lang="en-US" sz="1700" i="0" dirty="0" err="1">
                <a:effectLst/>
              </a:rPr>
              <a:t>como</a:t>
            </a:r>
            <a:r>
              <a:rPr lang="en-US" sz="1700" i="0" dirty="0">
                <a:effectLst/>
              </a:rPr>
              <a:t> el </a:t>
            </a:r>
            <a:r>
              <a:rPr lang="en-US" sz="1700" i="0" dirty="0" err="1">
                <a:effectLst/>
              </a:rPr>
              <a:t>confucionismo</a:t>
            </a:r>
            <a:r>
              <a:rPr lang="en-US" sz="1700" i="0" dirty="0">
                <a:effectLst/>
              </a:rPr>
              <a:t>, que ha </a:t>
            </a:r>
            <a:r>
              <a:rPr lang="en-US" sz="1700" i="0" dirty="0" err="1">
                <a:effectLst/>
              </a:rPr>
              <a:t>tenido</a:t>
            </a:r>
            <a:r>
              <a:rPr lang="en-US" sz="1700" i="0" dirty="0">
                <a:effectLst/>
              </a:rPr>
              <a:t> un gran </a:t>
            </a:r>
            <a:r>
              <a:rPr lang="en-US" sz="1700" i="0" dirty="0" err="1">
                <a:effectLst/>
              </a:rPr>
              <a:t>impacto</a:t>
            </a:r>
            <a:r>
              <a:rPr lang="en-US" sz="1700" i="0" dirty="0">
                <a:effectLst/>
              </a:rPr>
              <a:t> </a:t>
            </a:r>
            <a:r>
              <a:rPr lang="en-US" sz="1700" i="0" dirty="0" err="1">
                <a:effectLst/>
              </a:rPr>
              <a:t>en</a:t>
            </a:r>
            <a:r>
              <a:rPr lang="en-US" sz="1700" i="0" dirty="0">
                <a:effectLst/>
              </a:rPr>
              <a:t> la </a:t>
            </a:r>
            <a:r>
              <a:rPr lang="en-US" sz="1700" i="0" dirty="0" err="1">
                <a:effectLst/>
              </a:rPr>
              <a:t>cultura</a:t>
            </a:r>
            <a:r>
              <a:rPr lang="en-US" sz="1700" i="0" dirty="0">
                <a:effectLst/>
              </a:rPr>
              <a:t> china hasta el </a:t>
            </a:r>
            <a:r>
              <a:rPr lang="en-US" sz="1700" i="0" dirty="0" err="1">
                <a:effectLst/>
              </a:rPr>
              <a:t>día</a:t>
            </a:r>
            <a:r>
              <a:rPr lang="en-US" sz="1700" i="0" dirty="0">
                <a:effectLst/>
              </a:rPr>
              <a:t> de hoy. </a:t>
            </a:r>
            <a:r>
              <a:rPr lang="en-US" sz="1700" i="0" dirty="0" err="1">
                <a:effectLst/>
              </a:rPr>
              <a:t>Además</a:t>
            </a:r>
            <a:r>
              <a:rPr lang="en-US" sz="1700" i="0" dirty="0">
                <a:effectLst/>
              </a:rPr>
              <a:t>, </a:t>
            </a:r>
            <a:r>
              <a:rPr lang="en-US" sz="1700" i="0" dirty="0" err="1">
                <a:effectLst/>
              </a:rPr>
              <a:t>creen</a:t>
            </a:r>
            <a:r>
              <a:rPr lang="en-US" sz="1700" i="0" dirty="0">
                <a:effectLst/>
              </a:rPr>
              <a:t> </a:t>
            </a:r>
            <a:r>
              <a:rPr lang="en-US" sz="1700" i="0" dirty="0" err="1">
                <a:effectLst/>
              </a:rPr>
              <a:t>en</a:t>
            </a:r>
            <a:r>
              <a:rPr lang="en-US" sz="1700" i="0" dirty="0">
                <a:effectLst/>
              </a:rPr>
              <a:t> el </a:t>
            </a:r>
            <a:r>
              <a:rPr lang="en-US" sz="1700" i="0" dirty="0" err="1">
                <a:effectLst/>
              </a:rPr>
              <a:t>taoísmo</a:t>
            </a:r>
            <a:r>
              <a:rPr lang="en-US" sz="1700" i="0" dirty="0">
                <a:effectLst/>
              </a:rPr>
              <a:t> y el </a:t>
            </a:r>
            <a:r>
              <a:rPr lang="en-US" sz="1700" i="0" dirty="0" err="1">
                <a:effectLst/>
              </a:rPr>
              <a:t>budismo</a:t>
            </a:r>
            <a:r>
              <a:rPr lang="en-US" sz="1700" i="0" dirty="0">
                <a:effectLst/>
              </a:rPr>
              <a:t>, las </a:t>
            </a:r>
            <a:r>
              <a:rPr lang="en-US" sz="1700" i="0" dirty="0" err="1">
                <a:effectLst/>
              </a:rPr>
              <a:t>cuales</a:t>
            </a:r>
            <a:r>
              <a:rPr lang="en-US" sz="1700" i="0" dirty="0">
                <a:effectLst/>
              </a:rPr>
              <a:t> </a:t>
            </a:r>
            <a:r>
              <a:rPr lang="en-US" sz="1700" i="0" dirty="0" err="1">
                <a:effectLst/>
              </a:rPr>
              <a:t>también</a:t>
            </a:r>
            <a:r>
              <a:rPr lang="en-US" sz="1700" i="0" dirty="0">
                <a:effectLst/>
              </a:rPr>
              <a:t> se </a:t>
            </a:r>
            <a:r>
              <a:rPr lang="en-US" sz="1700" i="0" dirty="0" err="1">
                <a:effectLst/>
              </a:rPr>
              <a:t>han</a:t>
            </a:r>
            <a:r>
              <a:rPr lang="en-US" sz="1700" i="0" dirty="0">
                <a:effectLst/>
              </a:rPr>
              <a:t> </a:t>
            </a:r>
            <a:r>
              <a:rPr lang="en-US" sz="1700" i="0" dirty="0" err="1">
                <a:effectLst/>
              </a:rPr>
              <a:t>llegado</a:t>
            </a:r>
            <a:r>
              <a:rPr lang="en-US" sz="1700" i="0" dirty="0">
                <a:effectLst/>
              </a:rPr>
              <a:t> a </a:t>
            </a:r>
            <a:r>
              <a:rPr lang="en-US" sz="1700" i="0" dirty="0" err="1">
                <a:effectLst/>
              </a:rPr>
              <a:t>considerar</a:t>
            </a:r>
            <a:r>
              <a:rPr lang="en-US" sz="1700" i="0" dirty="0">
                <a:effectLst/>
              </a:rPr>
              <a:t> </a:t>
            </a:r>
            <a:r>
              <a:rPr lang="en-US" sz="1700" i="0" dirty="0" err="1">
                <a:effectLst/>
              </a:rPr>
              <a:t>más</a:t>
            </a:r>
            <a:r>
              <a:rPr lang="en-US" sz="1700" i="0" dirty="0">
                <a:effectLst/>
              </a:rPr>
              <a:t> ideas </a:t>
            </a:r>
            <a:r>
              <a:rPr lang="en-US" sz="1700" i="0" dirty="0" err="1">
                <a:effectLst/>
              </a:rPr>
              <a:t>filosóficas</a:t>
            </a:r>
            <a:r>
              <a:rPr lang="en-US" sz="1700" i="0" dirty="0">
                <a:effectLst/>
              </a:rPr>
              <a:t> que </a:t>
            </a:r>
            <a:r>
              <a:rPr lang="en-US" sz="1700" i="0" dirty="0" err="1">
                <a:effectLst/>
              </a:rPr>
              <a:t>cualquier</a:t>
            </a:r>
            <a:r>
              <a:rPr lang="en-US" sz="1700" i="0" dirty="0">
                <a:effectLst/>
              </a:rPr>
              <a:t> </a:t>
            </a:r>
            <a:r>
              <a:rPr lang="en-US" sz="1700" i="0" dirty="0" err="1">
                <a:effectLst/>
              </a:rPr>
              <a:t>otra</a:t>
            </a:r>
            <a:r>
              <a:rPr lang="en-US" sz="1700" i="0" dirty="0">
                <a:effectLst/>
              </a:rPr>
              <a:t> </a:t>
            </a:r>
            <a:r>
              <a:rPr lang="en-US" sz="1700" i="0" dirty="0" err="1">
                <a:effectLst/>
              </a:rPr>
              <a:t>cosa</a:t>
            </a:r>
            <a:r>
              <a:rPr lang="en-US" sz="1700" i="0" dirty="0">
                <a:effectLst/>
              </a:rPr>
              <a:t>. </a:t>
            </a:r>
            <a:r>
              <a:rPr lang="en-US" sz="1700" i="0" dirty="0" err="1">
                <a:effectLst/>
              </a:rPr>
              <a:t>Creían</a:t>
            </a:r>
            <a:r>
              <a:rPr lang="en-US" sz="1700" i="0" dirty="0">
                <a:effectLst/>
              </a:rPr>
              <a:t> </a:t>
            </a:r>
            <a:r>
              <a:rPr lang="en-US" sz="1700" i="0" dirty="0" err="1">
                <a:effectLst/>
              </a:rPr>
              <a:t>en</a:t>
            </a:r>
            <a:r>
              <a:rPr lang="en-US" sz="1700" i="0" dirty="0">
                <a:effectLst/>
              </a:rPr>
              <a:t> las </a:t>
            </a:r>
            <a:r>
              <a:rPr lang="en-US" sz="1700" i="0" dirty="0" err="1">
                <a:effectLst/>
              </a:rPr>
              <a:t>fuerzas</a:t>
            </a:r>
            <a:r>
              <a:rPr lang="en-US" sz="1700" i="0" dirty="0">
                <a:effectLst/>
              </a:rPr>
              <a:t> de la </a:t>
            </a:r>
            <a:r>
              <a:rPr lang="en-US" sz="1700" i="0" dirty="0" err="1">
                <a:effectLst/>
              </a:rPr>
              <a:t>naturaleza</a:t>
            </a:r>
            <a:r>
              <a:rPr lang="en-US" sz="1700" dirty="0"/>
              <a:t>.</a:t>
            </a:r>
            <a:r>
              <a:rPr lang="en-US" sz="1700" i="0" dirty="0">
                <a:effectLst/>
              </a:rPr>
              <a:t>  </a:t>
            </a:r>
            <a:r>
              <a:rPr lang="en-US" sz="1700" i="0" dirty="0" err="1">
                <a:effectLst/>
              </a:rPr>
              <a:t>Además</a:t>
            </a:r>
            <a:r>
              <a:rPr lang="en-US" sz="1700" i="0" dirty="0">
                <a:effectLst/>
              </a:rPr>
              <a:t>, la </a:t>
            </a:r>
            <a:r>
              <a:rPr lang="en-US" sz="1700" i="0" dirty="0" err="1">
                <a:effectLst/>
              </a:rPr>
              <a:t>adoración</a:t>
            </a:r>
            <a:r>
              <a:rPr lang="en-US" sz="1700" i="0" dirty="0">
                <a:effectLst/>
              </a:rPr>
              <a:t> a los </a:t>
            </a:r>
            <a:r>
              <a:rPr lang="en-US" sz="1700" i="0" dirty="0" err="1">
                <a:effectLst/>
              </a:rPr>
              <a:t>antepasados</a:t>
            </a:r>
            <a:r>
              <a:rPr lang="en-US" sz="1700" i="0" dirty="0">
                <a:effectLst/>
              </a:rPr>
              <a:t> </a:t>
            </a:r>
            <a:r>
              <a:rPr lang="en-US" sz="1700" i="0" dirty="0" err="1">
                <a:effectLst/>
              </a:rPr>
              <a:t>formaba</a:t>
            </a:r>
            <a:r>
              <a:rPr lang="en-US" sz="1700" i="0" dirty="0">
                <a:effectLst/>
              </a:rPr>
              <a:t> </a:t>
            </a:r>
            <a:r>
              <a:rPr lang="en-US" sz="1700" i="0" dirty="0" err="1">
                <a:effectLst/>
              </a:rPr>
              <a:t>parte</a:t>
            </a:r>
            <a:r>
              <a:rPr lang="en-US" sz="1700" i="0" dirty="0">
                <a:effectLst/>
              </a:rPr>
              <a:t> de </a:t>
            </a:r>
            <a:r>
              <a:rPr lang="en-US" sz="1700" i="0" dirty="0" err="1">
                <a:effectLst/>
              </a:rPr>
              <a:t>su</a:t>
            </a:r>
            <a:r>
              <a:rPr lang="en-US" sz="1700" i="0" dirty="0">
                <a:effectLst/>
              </a:rPr>
              <a:t> </a:t>
            </a:r>
            <a:r>
              <a:rPr lang="en-US" sz="1700" i="0" dirty="0" err="1">
                <a:effectLst/>
              </a:rPr>
              <a:t>cultura</a:t>
            </a:r>
            <a:r>
              <a:rPr lang="en-US" sz="1700" i="0" dirty="0">
                <a:effectLst/>
              </a:rPr>
              <a:t>, por </a:t>
            </a:r>
            <a:r>
              <a:rPr lang="en-US" sz="1700" i="0" dirty="0" err="1">
                <a:effectLst/>
              </a:rPr>
              <a:t>eso</a:t>
            </a:r>
            <a:r>
              <a:rPr lang="en-US" sz="1700" i="0" dirty="0">
                <a:effectLst/>
              </a:rPr>
              <a:t> miles de </a:t>
            </a:r>
            <a:r>
              <a:rPr lang="en-US" sz="1700" i="0" dirty="0" err="1">
                <a:effectLst/>
              </a:rPr>
              <a:t>familias</a:t>
            </a:r>
            <a:r>
              <a:rPr lang="en-US" sz="1700" i="0" dirty="0">
                <a:effectLst/>
              </a:rPr>
              <a:t> </a:t>
            </a:r>
            <a:r>
              <a:rPr lang="en-US" sz="1700" i="0" dirty="0" err="1">
                <a:effectLst/>
              </a:rPr>
              <a:t>oraban</a:t>
            </a:r>
            <a:r>
              <a:rPr lang="en-US" sz="1700" i="0" dirty="0">
                <a:effectLst/>
              </a:rPr>
              <a:t> por sus </a:t>
            </a:r>
            <a:r>
              <a:rPr lang="en-US" sz="1700" i="0" dirty="0" err="1">
                <a:effectLst/>
              </a:rPr>
              <a:t>antepasados</a:t>
            </a:r>
            <a:r>
              <a:rPr lang="en-US" sz="1700" i="0" dirty="0">
                <a:effectLst/>
              </a:rPr>
              <a:t> una y </a:t>
            </a:r>
            <a:r>
              <a:rPr lang="en-US" sz="1700" i="0" dirty="0" err="1">
                <a:effectLst/>
              </a:rPr>
              <a:t>otra</a:t>
            </a:r>
            <a:r>
              <a:rPr lang="en-US" sz="1700" i="0" dirty="0">
                <a:effectLst/>
              </a:rPr>
              <a:t> </a:t>
            </a:r>
            <a:r>
              <a:rPr lang="en-US" sz="1700" i="0" dirty="0" err="1">
                <a:effectLst/>
              </a:rPr>
              <a:t>vez</a:t>
            </a:r>
            <a:r>
              <a:rPr lang="en-US" sz="1700" i="0" dirty="0">
                <a:effectLst/>
              </a:rPr>
              <a:t> </a:t>
            </a:r>
            <a:r>
              <a:rPr lang="en-US" sz="1700" i="0" dirty="0" err="1">
                <a:effectLst/>
              </a:rPr>
              <a:t>en</a:t>
            </a:r>
            <a:r>
              <a:rPr lang="en-US" sz="1700" i="0" dirty="0">
                <a:effectLst/>
              </a:rPr>
              <a:t> una </a:t>
            </a:r>
            <a:r>
              <a:rPr lang="en-US" sz="1700" i="0" dirty="0" err="1">
                <a:effectLst/>
              </a:rPr>
              <a:t>especie</a:t>
            </a:r>
            <a:r>
              <a:rPr lang="en-US" sz="1700" i="0" dirty="0">
                <a:effectLst/>
              </a:rPr>
              <a:t> de </a:t>
            </a:r>
            <a:r>
              <a:rPr lang="en-US" sz="1700" i="0" dirty="0" err="1">
                <a:effectLst/>
              </a:rPr>
              <a:t>rito</a:t>
            </a:r>
            <a:r>
              <a:rPr lang="en-US" sz="1700" i="0" dirty="0">
                <a:effectLst/>
              </a:rPr>
              <a:t> </a:t>
            </a:r>
            <a:r>
              <a:rPr lang="en-US" sz="1700" i="0" dirty="0" err="1">
                <a:effectLst/>
              </a:rPr>
              <a:t>obligatorio</a:t>
            </a:r>
            <a:r>
              <a:rPr lang="en-US" sz="1700" i="0" dirty="0">
                <a:effectLst/>
              </a:rPr>
              <a:t>.</a:t>
            </a:r>
          </a:p>
          <a:p>
            <a:pPr indent="-228600" fontAlgn="base">
              <a:buFont typeface="Arial" panose="020B0604020202020204" pitchFamily="34" charset="0"/>
              <a:buChar char="•"/>
            </a:pPr>
            <a:r>
              <a:rPr lang="en-US" sz="1700" i="0" dirty="0" err="1">
                <a:effectLst/>
              </a:rPr>
              <a:t>Cultura</a:t>
            </a:r>
            <a:r>
              <a:rPr lang="en-US" sz="1700" i="0" dirty="0">
                <a:effectLst/>
              </a:rPr>
              <a:t> de la China Antigua</a:t>
            </a:r>
          </a:p>
          <a:p>
            <a:pPr indent="-228600" fontAlgn="base">
              <a:buFont typeface="Arial" panose="020B0604020202020204" pitchFamily="34" charset="0"/>
              <a:buChar char="•"/>
            </a:pPr>
            <a:r>
              <a:rPr lang="en-US" sz="1700" i="0" dirty="0">
                <a:effectLst/>
              </a:rPr>
              <a:t>Se </a:t>
            </a:r>
            <a:r>
              <a:rPr lang="en-US" sz="1700" i="0" dirty="0" err="1">
                <a:effectLst/>
              </a:rPr>
              <a:t>puede</a:t>
            </a:r>
            <a:r>
              <a:rPr lang="en-US" sz="1700" i="0" dirty="0">
                <a:effectLst/>
              </a:rPr>
              <a:t> </a:t>
            </a:r>
            <a:r>
              <a:rPr lang="en-US" sz="1700" i="0" dirty="0" err="1">
                <a:effectLst/>
              </a:rPr>
              <a:t>observar</a:t>
            </a:r>
            <a:r>
              <a:rPr lang="en-US" sz="1700" i="0" dirty="0">
                <a:effectLst/>
              </a:rPr>
              <a:t> la </a:t>
            </a:r>
            <a:r>
              <a:rPr lang="en-US" sz="1700" i="0" dirty="0" err="1">
                <a:effectLst/>
              </a:rPr>
              <a:t>cultura</a:t>
            </a:r>
            <a:r>
              <a:rPr lang="en-US" sz="1700" i="0" dirty="0">
                <a:effectLst/>
              </a:rPr>
              <a:t> china </a:t>
            </a:r>
            <a:r>
              <a:rPr lang="en-US" sz="1700" i="0" dirty="0" err="1">
                <a:effectLst/>
              </a:rPr>
              <a:t>en</a:t>
            </a:r>
            <a:r>
              <a:rPr lang="en-US" sz="1700" i="0" dirty="0">
                <a:effectLst/>
              </a:rPr>
              <a:t> </a:t>
            </a:r>
            <a:r>
              <a:rPr lang="en-US" sz="1700" i="0" dirty="0" err="1">
                <a:effectLst/>
              </a:rPr>
              <a:t>ámbitos</a:t>
            </a:r>
            <a:r>
              <a:rPr lang="en-US" sz="1700" i="0" dirty="0">
                <a:effectLst/>
              </a:rPr>
              <a:t> </a:t>
            </a:r>
            <a:r>
              <a:rPr lang="en-US" sz="1700" i="0" dirty="0" err="1">
                <a:effectLst/>
              </a:rPr>
              <a:t>como</a:t>
            </a:r>
            <a:r>
              <a:rPr lang="en-US" sz="1700" i="0" dirty="0">
                <a:effectLst/>
              </a:rPr>
              <a:t> la </a:t>
            </a:r>
            <a:r>
              <a:rPr lang="en-US" sz="1700" i="0" dirty="0" err="1">
                <a:effectLst/>
              </a:rPr>
              <a:t>filosofía</a:t>
            </a:r>
            <a:r>
              <a:rPr lang="en-US" sz="1700" i="0" dirty="0">
                <a:effectLst/>
              </a:rPr>
              <a:t>, el </a:t>
            </a:r>
            <a:r>
              <a:rPr lang="en-US" sz="1700" i="0" dirty="0" err="1">
                <a:effectLst/>
              </a:rPr>
              <a:t>arte</a:t>
            </a:r>
            <a:r>
              <a:rPr lang="en-US" sz="1700" i="0" dirty="0">
                <a:effectLst/>
              </a:rPr>
              <a:t>, la </a:t>
            </a:r>
            <a:r>
              <a:rPr lang="en-US" sz="1700" i="0" dirty="0" err="1">
                <a:effectLst/>
              </a:rPr>
              <a:t>música</a:t>
            </a:r>
            <a:r>
              <a:rPr lang="en-US" sz="1700" i="0" dirty="0">
                <a:effectLst/>
              </a:rPr>
              <a:t> y la </a:t>
            </a:r>
            <a:r>
              <a:rPr lang="en-US" sz="1700" i="0" dirty="0" err="1">
                <a:effectLst/>
              </a:rPr>
              <a:t>mitología</a:t>
            </a:r>
            <a:r>
              <a:rPr lang="en-US" sz="1700" i="0" dirty="0">
                <a:effectLst/>
              </a:rPr>
              <a:t>, las </a:t>
            </a:r>
            <a:r>
              <a:rPr lang="en-US" sz="1700" i="0" dirty="0" err="1">
                <a:effectLst/>
              </a:rPr>
              <a:t>cuales</a:t>
            </a:r>
            <a:r>
              <a:rPr lang="en-US" sz="1700" i="0" dirty="0">
                <a:effectLst/>
              </a:rPr>
              <a:t> </a:t>
            </a:r>
            <a:r>
              <a:rPr lang="en-US" sz="1700" i="0" dirty="0" err="1">
                <a:effectLst/>
              </a:rPr>
              <a:t>tienen</a:t>
            </a:r>
            <a:r>
              <a:rPr lang="en-US" sz="1700" i="0" dirty="0">
                <a:effectLst/>
              </a:rPr>
              <a:t> gran </a:t>
            </a:r>
            <a:r>
              <a:rPr lang="en-US" sz="1700" i="0" dirty="0" err="1">
                <a:effectLst/>
              </a:rPr>
              <a:t>influencia</a:t>
            </a:r>
            <a:r>
              <a:rPr lang="en-US" sz="1700" i="0" dirty="0">
                <a:effectLst/>
              </a:rPr>
              <a:t> de la </a:t>
            </a:r>
            <a:r>
              <a:rPr lang="en-US" sz="1700" i="0" dirty="0" err="1">
                <a:effectLst/>
              </a:rPr>
              <a:t>historia</a:t>
            </a:r>
            <a:r>
              <a:rPr lang="en-US" sz="1700" i="0" dirty="0">
                <a:effectLst/>
              </a:rPr>
              <a:t> de la </a:t>
            </a:r>
            <a:r>
              <a:rPr lang="en-US" sz="1700" i="0" dirty="0" err="1">
                <a:effectLst/>
              </a:rPr>
              <a:t>antigua</a:t>
            </a:r>
            <a:r>
              <a:rPr lang="en-US" sz="1700" i="0" dirty="0">
                <a:effectLst/>
              </a:rPr>
              <a:t> china, la </a:t>
            </a:r>
            <a:r>
              <a:rPr lang="en-US" sz="1700" i="0" dirty="0" err="1">
                <a:effectLst/>
              </a:rPr>
              <a:t>cual</a:t>
            </a:r>
            <a:r>
              <a:rPr lang="en-US" sz="1700" i="0" dirty="0">
                <a:effectLst/>
              </a:rPr>
              <a:t> </a:t>
            </a:r>
            <a:r>
              <a:rPr lang="en-US" sz="1700" i="0" dirty="0" err="1">
                <a:effectLst/>
              </a:rPr>
              <a:t>fue</a:t>
            </a:r>
            <a:r>
              <a:rPr lang="en-US" sz="1700" i="0" dirty="0">
                <a:effectLst/>
              </a:rPr>
              <a:t> </a:t>
            </a:r>
            <a:r>
              <a:rPr lang="en-US" sz="1700" i="0" dirty="0" err="1">
                <a:effectLst/>
              </a:rPr>
              <a:t>transmitiéndose</a:t>
            </a:r>
            <a:r>
              <a:rPr lang="en-US" sz="1700" i="0" dirty="0">
                <a:effectLst/>
              </a:rPr>
              <a:t> a </a:t>
            </a:r>
            <a:r>
              <a:rPr lang="en-US" sz="1700" i="0" dirty="0" err="1">
                <a:effectLst/>
              </a:rPr>
              <a:t>través</a:t>
            </a:r>
            <a:r>
              <a:rPr lang="en-US" sz="1700" i="0" dirty="0">
                <a:effectLst/>
              </a:rPr>
              <a:t> del </a:t>
            </a:r>
            <a:r>
              <a:rPr lang="en-US" sz="1700" i="0" dirty="0" err="1">
                <a:effectLst/>
              </a:rPr>
              <a:t>tiempo</a:t>
            </a:r>
            <a:r>
              <a:rPr lang="en-US" sz="1700" i="0" dirty="0">
                <a:effectLst/>
              </a:rPr>
              <a:t>.</a:t>
            </a:r>
          </a:p>
          <a:p>
            <a:pPr indent="-228600" fontAlgn="base">
              <a:buFont typeface="Arial" panose="020B0604020202020204" pitchFamily="34" charset="0"/>
              <a:buChar char="•"/>
            </a:pPr>
            <a:r>
              <a:rPr lang="en-US" sz="1700" dirty="0"/>
              <a:t>L</a:t>
            </a:r>
            <a:r>
              <a:rPr lang="en-US" sz="1700" i="0" dirty="0">
                <a:effectLst/>
              </a:rPr>
              <a:t>a Gran </a:t>
            </a:r>
            <a:r>
              <a:rPr lang="en-US" sz="1700" i="0" dirty="0" err="1">
                <a:effectLst/>
              </a:rPr>
              <a:t>Muralla</a:t>
            </a:r>
            <a:r>
              <a:rPr lang="en-US" sz="1700" i="0" dirty="0">
                <a:effectLst/>
              </a:rPr>
              <a:t> China</a:t>
            </a:r>
            <a:r>
              <a:rPr lang="en-US" sz="1700" dirty="0"/>
              <a:t> </a:t>
            </a:r>
            <a:r>
              <a:rPr lang="en-US" sz="1700" i="0" dirty="0" err="1">
                <a:effectLst/>
              </a:rPr>
              <a:t>Fue</a:t>
            </a:r>
            <a:r>
              <a:rPr lang="en-US" sz="1700" i="0" dirty="0">
                <a:effectLst/>
              </a:rPr>
              <a:t> </a:t>
            </a:r>
            <a:r>
              <a:rPr lang="en-US" sz="1700" i="0" dirty="0" err="1">
                <a:effectLst/>
              </a:rPr>
              <a:t>construida</a:t>
            </a:r>
            <a:r>
              <a:rPr lang="en-US" sz="1700" i="0" dirty="0">
                <a:effectLst/>
              </a:rPr>
              <a:t> </a:t>
            </a:r>
            <a:r>
              <a:rPr lang="en-US" sz="1700" i="0" dirty="0" err="1">
                <a:effectLst/>
              </a:rPr>
              <a:t>principalmente</a:t>
            </a:r>
            <a:r>
              <a:rPr lang="en-US" sz="1700" i="0" dirty="0">
                <a:effectLst/>
              </a:rPr>
              <a:t> </a:t>
            </a:r>
            <a:r>
              <a:rPr lang="en-US" sz="1700" i="0" dirty="0" err="1">
                <a:effectLst/>
              </a:rPr>
              <a:t>como</a:t>
            </a:r>
            <a:r>
              <a:rPr lang="en-US" sz="1700" i="0" dirty="0">
                <a:effectLst/>
              </a:rPr>
              <a:t> una </a:t>
            </a:r>
            <a:r>
              <a:rPr lang="en-US" sz="1700" i="0" dirty="0" err="1">
                <a:effectLst/>
              </a:rPr>
              <a:t>fortificación</a:t>
            </a:r>
            <a:r>
              <a:rPr lang="en-US" sz="1700" i="0" dirty="0">
                <a:effectLst/>
              </a:rPr>
              <a:t> y </a:t>
            </a:r>
            <a:r>
              <a:rPr lang="en-US" sz="1700" i="0" dirty="0" err="1">
                <a:effectLst/>
              </a:rPr>
              <a:t>luego</a:t>
            </a:r>
            <a:r>
              <a:rPr lang="en-US" sz="1700" i="0" dirty="0">
                <a:effectLst/>
              </a:rPr>
              <a:t> se le </a:t>
            </a:r>
            <a:r>
              <a:rPr lang="en-US" sz="1700" i="0" dirty="0" err="1">
                <a:effectLst/>
              </a:rPr>
              <a:t>dio</a:t>
            </a:r>
            <a:r>
              <a:rPr lang="en-US" sz="1700" i="0" dirty="0">
                <a:effectLst/>
              </a:rPr>
              <a:t> la forma de </a:t>
            </a:r>
            <a:r>
              <a:rPr lang="en-US" sz="1700" i="0" dirty="0" err="1">
                <a:effectLst/>
              </a:rPr>
              <a:t>muralla</a:t>
            </a:r>
            <a:r>
              <a:rPr lang="en-US" sz="1700" i="0" dirty="0">
                <a:effectLst/>
              </a:rPr>
              <a:t> </a:t>
            </a:r>
            <a:r>
              <a:rPr lang="en-US" sz="1700" i="0" dirty="0" err="1">
                <a:effectLst/>
              </a:rPr>
              <a:t>protectora</a:t>
            </a:r>
            <a:r>
              <a:rPr lang="en-US" sz="1700" i="0" dirty="0">
                <a:effectLst/>
              </a:rPr>
              <a:t> para </a:t>
            </a:r>
            <a:r>
              <a:rPr lang="en-US" sz="1700" i="0" dirty="0" err="1">
                <a:effectLst/>
              </a:rPr>
              <a:t>toda</a:t>
            </a:r>
            <a:r>
              <a:rPr lang="en-US" sz="1700" i="0" dirty="0">
                <a:effectLst/>
              </a:rPr>
              <a:t> la </a:t>
            </a:r>
            <a:r>
              <a:rPr lang="en-US" sz="1700" i="0" dirty="0" err="1">
                <a:effectLst/>
              </a:rPr>
              <a:t>región</a:t>
            </a:r>
            <a:r>
              <a:rPr lang="en-US" sz="1700" i="0" dirty="0">
                <a:effectLst/>
              </a:rPr>
              <a:t> </a:t>
            </a:r>
            <a:r>
              <a:rPr lang="en-US" sz="1700" i="0" dirty="0" err="1">
                <a:effectLst/>
              </a:rPr>
              <a:t>norte</a:t>
            </a:r>
            <a:r>
              <a:rPr lang="en-US" sz="1700" i="0" dirty="0">
                <a:effectLst/>
              </a:rPr>
              <a:t> </a:t>
            </a:r>
            <a:r>
              <a:rPr lang="en-US" sz="1700" i="0" dirty="0" err="1">
                <a:effectLst/>
              </a:rPr>
              <a:t>frontera</a:t>
            </a:r>
            <a:r>
              <a:rPr lang="en-US" sz="1700" i="0" dirty="0">
                <a:effectLst/>
              </a:rPr>
              <a:t> con Mongolia</a:t>
            </a:r>
          </a:p>
          <a:p>
            <a:pPr indent="-228600" fontAlgn="base">
              <a:buFont typeface="Arial" panose="020B0604020202020204" pitchFamily="34" charset="0"/>
              <a:buChar char="•"/>
            </a:pPr>
            <a:endParaRPr lang="en-US" sz="1700" b="0" i="0" dirty="0">
              <a:effectLst/>
            </a:endParaRPr>
          </a:p>
          <a:p>
            <a:pPr indent="-228600" fontAlgn="base">
              <a:buFont typeface="Arial" panose="020B0604020202020204" pitchFamily="34" charset="0"/>
              <a:buChar char="•"/>
            </a:pPr>
            <a:endParaRPr lang="en-US" sz="1700" b="0" i="0" dirty="0">
              <a:effectLst/>
            </a:endParaRPr>
          </a:p>
          <a:p>
            <a:pPr indent="-228600" fontAlgn="base">
              <a:buFont typeface="Arial" panose="020B0604020202020204" pitchFamily="34" charset="0"/>
              <a:buChar char="•"/>
            </a:pPr>
            <a:endParaRPr lang="en-US" sz="1700" b="0" i="0" dirty="0">
              <a:effectLst/>
            </a:endParaRPr>
          </a:p>
          <a:p>
            <a:pPr indent="-228600" fontAlgn="base">
              <a:buFont typeface="Arial" panose="020B0604020202020204" pitchFamily="34" charset="0"/>
              <a:buChar char="•"/>
            </a:pPr>
            <a:endParaRPr lang="en-US" sz="1700" dirty="0"/>
          </a:p>
          <a:p>
            <a:pPr indent="-228600" fontAlgn="base">
              <a:buFont typeface="Arial" panose="020B0604020202020204" pitchFamily="34" charset="0"/>
              <a:buChar char="•"/>
            </a:pPr>
            <a:endParaRPr lang="en-US" sz="1700" b="0" i="0" dirty="0">
              <a:effectLst/>
            </a:endParaRPr>
          </a:p>
          <a:p>
            <a:pPr indent="-228600" fontAlgn="base">
              <a:buFont typeface="Arial" panose="020B0604020202020204" pitchFamily="34" charset="0"/>
              <a:buChar char="•"/>
            </a:pPr>
            <a:endParaRPr lang="en-US" sz="1700" b="0" i="0" dirty="0">
              <a:effectLst/>
            </a:endParaRPr>
          </a:p>
          <a:p>
            <a:pPr indent="-228600" fontAlgn="base">
              <a:buFont typeface="Arial" panose="020B0604020202020204" pitchFamily="34" charset="0"/>
              <a:buChar char="•"/>
            </a:pPr>
            <a:endParaRPr lang="en-US" sz="1700" b="0" i="0" dirty="0">
              <a:effectLst/>
            </a:endParaRPr>
          </a:p>
          <a:p>
            <a:pPr indent="-228600">
              <a:buFont typeface="Arial" panose="020B0604020202020204" pitchFamily="34" charset="0"/>
              <a:buChar char="•"/>
            </a:pPr>
            <a:endParaRPr lang="en-US" sz="1700" dirty="0"/>
          </a:p>
        </p:txBody>
      </p:sp>
    </p:spTree>
    <p:extLst>
      <p:ext uri="{BB962C8B-B14F-4D97-AF65-F5344CB8AC3E}">
        <p14:creationId xmlns:p14="http://schemas.microsoft.com/office/powerpoint/2010/main" val="1790425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ítulo 8">
            <a:extLst>
              <a:ext uri="{FF2B5EF4-FFF2-40B4-BE49-F238E27FC236}">
                <a16:creationId xmlns:a16="http://schemas.microsoft.com/office/drawing/2014/main" id="{E6581D24-4245-447E-A771-80F9F589B124}"/>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Egipto </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Subtítulo 9">
            <a:extLst>
              <a:ext uri="{FF2B5EF4-FFF2-40B4-BE49-F238E27FC236}">
                <a16:creationId xmlns:a16="http://schemas.microsoft.com/office/drawing/2014/main" id="{E4024B12-BC0C-49AD-944D-0BB4C22404C3}"/>
              </a:ext>
            </a:extLst>
          </p:cNvPr>
          <p:cNvSpPr>
            <a:spLocks noGrp="1"/>
          </p:cNvSpPr>
          <p:nvPr>
            <p:ph type="subTitle" idx="1"/>
          </p:nvPr>
        </p:nvSpPr>
        <p:spPr>
          <a:xfrm>
            <a:off x="4447308" y="591344"/>
            <a:ext cx="6906491" cy="5585619"/>
          </a:xfrm>
        </p:spPr>
        <p:txBody>
          <a:bodyPr vert="horz" lIns="91440" tIns="45720" rIns="91440" bIns="45720" rtlCol="0" anchor="ctr">
            <a:normAutofit fontScale="70000" lnSpcReduction="20000"/>
          </a:bodyPr>
          <a:lstStyle/>
          <a:p>
            <a:pPr indent="-228600" algn="l">
              <a:spcAft>
                <a:spcPts val="600"/>
              </a:spcAft>
              <a:buFont typeface="Arial" panose="020B0604020202020204" pitchFamily="34" charset="0"/>
              <a:buChar char="•"/>
            </a:pPr>
            <a:r>
              <a:rPr lang="en-US" sz="2100" dirty="0">
                <a:latin typeface="Arial" panose="020B0604020202020204" pitchFamily="34" charset="0"/>
                <a:cs typeface="Arial" panose="020B0604020202020204" pitchFamily="34" charset="0"/>
              </a:rPr>
              <a:t>S</a:t>
            </a:r>
            <a:r>
              <a:rPr lang="en-US" sz="2100" i="0" dirty="0">
                <a:effectLst/>
                <a:latin typeface="Arial" panose="020B0604020202020204" pitchFamily="34" charset="0"/>
                <a:cs typeface="Arial" panose="020B0604020202020204" pitchFamily="34" charset="0"/>
              </a:rPr>
              <a:t>e </a:t>
            </a:r>
            <a:r>
              <a:rPr lang="en-US" sz="2100" i="0" dirty="0" err="1">
                <a:effectLst/>
                <a:latin typeface="Arial" panose="020B0604020202020204" pitchFamily="34" charset="0"/>
                <a:cs typeface="Arial" panose="020B0604020202020204" pitchFamily="34" charset="0"/>
              </a:rPr>
              <a:t>formó</a:t>
            </a:r>
            <a:r>
              <a:rPr lang="en-US" sz="210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alrededor</a:t>
            </a:r>
            <a:r>
              <a:rPr lang="en-US" sz="2100" i="0" dirty="0">
                <a:effectLst/>
                <a:latin typeface="Arial" panose="020B0604020202020204" pitchFamily="34" charset="0"/>
                <a:cs typeface="Arial" panose="020B0604020202020204" pitchFamily="34" charset="0"/>
              </a:rPr>
              <a:t> del </a:t>
            </a:r>
            <a:r>
              <a:rPr lang="en-US" sz="2100" i="0" dirty="0" err="1">
                <a:effectLst/>
                <a:latin typeface="Arial" panose="020B0604020202020204" pitchFamily="34" charset="0"/>
                <a:cs typeface="Arial" panose="020B0604020202020204" pitchFamily="34" charset="0"/>
              </a:rPr>
              <a:t>año</a:t>
            </a:r>
            <a:r>
              <a:rPr lang="en-US" sz="2100" i="0" dirty="0">
                <a:effectLst/>
                <a:latin typeface="Arial" panose="020B0604020202020204" pitchFamily="34" charset="0"/>
                <a:cs typeface="Arial" panose="020B0604020202020204" pitchFamily="34" charset="0"/>
              </a:rPr>
              <a:t> 4.000 </a:t>
            </a:r>
            <a:r>
              <a:rPr lang="en-US" sz="2100" i="0" dirty="0" err="1">
                <a:effectLst/>
                <a:latin typeface="Arial" panose="020B0604020202020204" pitchFamily="34" charset="0"/>
                <a:cs typeface="Arial" panose="020B0604020202020204" pitchFamily="34" charset="0"/>
              </a:rPr>
              <a:t>a.C</a:t>
            </a:r>
            <a:r>
              <a:rPr lang="en-US" sz="2100" b="1" i="0" dirty="0">
                <a:effectLst/>
                <a:latin typeface="Arial" panose="020B0604020202020204" pitchFamily="34" charset="0"/>
                <a:cs typeface="Arial" panose="020B0604020202020204" pitchFamily="34" charset="0"/>
              </a:rPr>
              <a:t>.</a:t>
            </a:r>
            <a:r>
              <a:rPr lang="en-US" sz="2100" b="0" i="0" dirty="0">
                <a:effectLst/>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 A la </a:t>
            </a:r>
            <a:r>
              <a:rPr lang="en-US" sz="2100" b="0" i="0" dirty="0">
                <a:effectLst/>
                <a:latin typeface="Arial" panose="020B0604020202020204" pitchFamily="34" charset="0"/>
                <a:cs typeface="Arial" panose="020B0604020202020204" pitchFamily="34" charset="0"/>
              </a:rPr>
              <a:t> </a:t>
            </a:r>
            <a:r>
              <a:rPr lang="en-US" sz="2100" i="0" dirty="0">
                <a:effectLst/>
                <a:latin typeface="Arial" panose="020B0604020202020204" pitchFamily="34" charset="0"/>
                <a:cs typeface="Arial" panose="020B0604020202020204" pitchFamily="34" charset="0"/>
              </a:rPr>
              <a:t>a </a:t>
            </a:r>
            <a:r>
              <a:rPr lang="en-US" sz="2100" i="0" dirty="0" err="1">
                <a:effectLst/>
                <a:latin typeface="Arial" panose="020B0604020202020204" pitchFamily="34" charset="0"/>
                <a:cs typeface="Arial" panose="020B0604020202020204" pitchFamily="34" charset="0"/>
              </a:rPr>
              <a:t>orillas</a:t>
            </a:r>
            <a:r>
              <a:rPr lang="en-US" sz="2100" i="0" dirty="0">
                <a:effectLst/>
                <a:latin typeface="Arial" panose="020B0604020202020204" pitchFamily="34" charset="0"/>
                <a:cs typeface="Arial" panose="020B0604020202020204" pitchFamily="34" charset="0"/>
              </a:rPr>
              <a:t> del </a:t>
            </a:r>
            <a:r>
              <a:rPr lang="en-US" sz="2100" i="0" dirty="0" err="1">
                <a:effectLst/>
                <a:latin typeface="Arial" panose="020B0604020202020204" pitchFamily="34" charset="0"/>
                <a:cs typeface="Arial" panose="020B0604020202020204" pitchFamily="34" charset="0"/>
              </a:rPr>
              <a:t>río</a:t>
            </a:r>
            <a:r>
              <a:rPr lang="en-US" sz="210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Nilo</a:t>
            </a:r>
            <a:r>
              <a:rPr lang="en-US" sz="2100" i="0" dirty="0">
                <a:effectLst/>
                <a:latin typeface="Arial" panose="020B0604020202020204" pitchFamily="34" charset="0"/>
                <a:cs typeface="Arial" panose="020B0604020202020204" pitchFamily="34" charset="0"/>
              </a:rPr>
              <a:t>  </a:t>
            </a:r>
            <a:r>
              <a:rPr lang="en-US" sz="2100" b="0" i="0" dirty="0">
                <a:effectLst/>
                <a:latin typeface="Arial" panose="020B0604020202020204" pitchFamily="34" charset="0"/>
                <a:cs typeface="Arial" panose="020B0604020202020204" pitchFamily="34" charset="0"/>
              </a:rPr>
              <a:t>que, con sus </a:t>
            </a:r>
            <a:r>
              <a:rPr lang="en-US" sz="2100" b="0" i="0" dirty="0" err="1">
                <a:effectLst/>
                <a:latin typeface="Arial" panose="020B0604020202020204" pitchFamily="34" charset="0"/>
                <a:cs typeface="Arial" panose="020B0604020202020204" pitchFamily="34" charset="0"/>
              </a:rPr>
              <a:t>crecidas</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anuales</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permitía</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abastecer</a:t>
            </a:r>
            <a:r>
              <a:rPr lang="en-US" sz="2100" b="0" i="0" dirty="0">
                <a:effectLst/>
                <a:latin typeface="Arial" panose="020B0604020202020204" pitchFamily="34" charset="0"/>
                <a:cs typeface="Arial" panose="020B0604020202020204" pitchFamily="34" charset="0"/>
              </a:rPr>
              <a:t> de </a:t>
            </a:r>
            <a:r>
              <a:rPr lang="en-US" sz="2100" b="0" i="0" dirty="0" err="1">
                <a:effectLst/>
                <a:latin typeface="Arial" panose="020B0604020202020204" pitchFamily="34" charset="0"/>
                <a:cs typeface="Arial" panose="020B0604020202020204" pitchFamily="34" charset="0"/>
              </a:rPr>
              <a:t>riego</a:t>
            </a:r>
            <a:r>
              <a:rPr lang="en-US" sz="2100" b="0" i="0" dirty="0">
                <a:effectLst/>
                <a:latin typeface="Arial" panose="020B0604020202020204" pitchFamily="34" charset="0"/>
                <a:cs typeface="Arial" panose="020B0604020202020204" pitchFamily="34" charset="0"/>
              </a:rPr>
              <a:t> a los </a:t>
            </a:r>
            <a:r>
              <a:rPr lang="en-US" sz="2100" b="0" i="0" dirty="0" err="1">
                <a:effectLst/>
                <a:latin typeface="Arial" panose="020B0604020202020204" pitchFamily="34" charset="0"/>
                <a:cs typeface="Arial" panose="020B0604020202020204" pitchFamily="34" charset="0"/>
              </a:rPr>
              <a:t>campos</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sembrados</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razón</a:t>
            </a:r>
            <a:r>
              <a:rPr lang="en-US" sz="2100" b="0" i="0" dirty="0">
                <a:effectLst/>
                <a:latin typeface="Arial" panose="020B0604020202020204" pitchFamily="34" charset="0"/>
                <a:cs typeface="Arial" panose="020B0604020202020204" pitchFamily="34" charset="0"/>
              </a:rPr>
              <a:t> por la que la </a:t>
            </a:r>
            <a:r>
              <a:rPr lang="en-US" sz="2100" b="0" i="0" dirty="0" err="1">
                <a:effectLst/>
                <a:latin typeface="Arial" panose="020B0604020202020204" pitchFamily="34" charset="0"/>
                <a:cs typeface="Arial" panose="020B0604020202020204" pitchFamily="34" charset="0"/>
              </a:rPr>
              <a:t>agricultura</a:t>
            </a:r>
            <a:r>
              <a:rPr lang="en-US" sz="2100" b="0" i="0" dirty="0">
                <a:effectLst/>
                <a:latin typeface="Arial" panose="020B0604020202020204" pitchFamily="34" charset="0"/>
                <a:cs typeface="Arial" panose="020B0604020202020204" pitchFamily="34" charset="0"/>
              </a:rPr>
              <a:t> se </a:t>
            </a:r>
            <a:r>
              <a:rPr lang="en-US" sz="2100" b="0" i="0" dirty="0" err="1">
                <a:effectLst/>
                <a:latin typeface="Arial" panose="020B0604020202020204" pitchFamily="34" charset="0"/>
                <a:cs typeface="Arial" panose="020B0604020202020204" pitchFamily="34" charset="0"/>
              </a:rPr>
              <a:t>convirtió</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en</a:t>
            </a:r>
            <a:r>
              <a:rPr lang="en-US" sz="2100" b="0" i="0" dirty="0">
                <a:effectLst/>
                <a:latin typeface="Arial" panose="020B0604020202020204" pitchFamily="34" charset="0"/>
                <a:cs typeface="Arial" panose="020B0604020202020204" pitchFamily="34" charset="0"/>
              </a:rPr>
              <a:t> la principal </a:t>
            </a:r>
            <a:r>
              <a:rPr lang="en-US" sz="2100" b="0" i="0" dirty="0" err="1">
                <a:effectLst/>
                <a:latin typeface="Arial" panose="020B0604020202020204" pitchFamily="34" charset="0"/>
                <a:cs typeface="Arial" panose="020B0604020202020204" pitchFamily="34" charset="0"/>
              </a:rPr>
              <a:t>fuente</a:t>
            </a:r>
            <a:r>
              <a:rPr lang="en-US" sz="2100" b="0" i="0" dirty="0">
                <a:effectLst/>
                <a:latin typeface="Arial" panose="020B0604020202020204" pitchFamily="34" charset="0"/>
                <a:cs typeface="Arial" panose="020B0604020202020204" pitchFamily="34" charset="0"/>
              </a:rPr>
              <a:t> de </a:t>
            </a:r>
            <a:r>
              <a:rPr lang="en-US" sz="2100" b="0" i="0" dirty="0" err="1">
                <a:effectLst/>
                <a:latin typeface="Arial" panose="020B0604020202020204" pitchFamily="34" charset="0"/>
                <a:cs typeface="Arial" panose="020B0604020202020204" pitchFamily="34" charset="0"/>
              </a:rPr>
              <a:t>riqueza</a:t>
            </a:r>
            <a:r>
              <a:rPr lang="en-US" sz="2100" b="0" i="0" dirty="0">
                <a:effectLst/>
                <a:latin typeface="Arial" panose="020B0604020202020204" pitchFamily="34" charset="0"/>
                <a:cs typeface="Arial" panose="020B0604020202020204" pitchFamily="34" charset="0"/>
              </a:rPr>
              <a:t> de la </a:t>
            </a:r>
            <a:r>
              <a:rPr lang="en-US" sz="2100" b="0" i="0" dirty="0" err="1">
                <a:effectLst/>
                <a:latin typeface="Arial" panose="020B0604020202020204" pitchFamily="34" charset="0"/>
                <a:cs typeface="Arial" panose="020B0604020202020204" pitchFamily="34" charset="0"/>
              </a:rPr>
              <a:t>región</a:t>
            </a:r>
            <a:r>
              <a:rPr lang="en-US" sz="2100" b="0" i="0" dirty="0">
                <a:effectLst/>
                <a:latin typeface="Arial" panose="020B0604020202020204" pitchFamily="34" charset="0"/>
                <a:cs typeface="Arial" panose="020B0604020202020204" pitchFamily="34" charset="0"/>
              </a:rPr>
              <a:t>. </a:t>
            </a:r>
          </a:p>
          <a:p>
            <a:pPr indent="-228600" algn="l">
              <a:spcAft>
                <a:spcPts val="600"/>
              </a:spcAft>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La </a:t>
            </a:r>
            <a:r>
              <a:rPr lang="en-US" sz="2100" b="0" i="0" dirty="0" err="1">
                <a:effectLst/>
                <a:latin typeface="Arial" panose="020B0604020202020204" pitchFamily="34" charset="0"/>
                <a:cs typeface="Arial" panose="020B0604020202020204" pitchFamily="34" charset="0"/>
              </a:rPr>
              <a:t>civilización</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egipcia</a:t>
            </a:r>
            <a:r>
              <a:rPr lang="en-US" sz="2100" b="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alcanzó</a:t>
            </a:r>
            <a:r>
              <a:rPr lang="en-US" sz="2100" i="0" dirty="0">
                <a:effectLst/>
                <a:latin typeface="Arial" panose="020B0604020202020204" pitchFamily="34" charset="0"/>
                <a:cs typeface="Arial" panose="020B0604020202020204" pitchFamily="34" charset="0"/>
              </a:rPr>
              <a:t> un gran </a:t>
            </a:r>
            <a:r>
              <a:rPr lang="en-US" sz="2100" i="0" dirty="0" err="1">
                <a:effectLst/>
                <a:latin typeface="Arial" panose="020B0604020202020204" pitchFamily="34" charset="0"/>
                <a:cs typeface="Arial" panose="020B0604020202020204" pitchFamily="34" charset="0"/>
              </a:rPr>
              <a:t>desarrollo</a:t>
            </a:r>
            <a:r>
              <a:rPr lang="en-US" sz="210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en</a:t>
            </a:r>
            <a:r>
              <a:rPr lang="en-US" sz="2100" i="0" dirty="0">
                <a:effectLst/>
                <a:latin typeface="Arial" panose="020B0604020202020204" pitchFamily="34" charset="0"/>
                <a:cs typeface="Arial" panose="020B0604020202020204" pitchFamily="34" charset="0"/>
              </a:rPr>
              <a:t> la </a:t>
            </a:r>
            <a:r>
              <a:rPr lang="en-US" sz="2100" i="0" dirty="0" err="1">
                <a:effectLst/>
                <a:latin typeface="Arial" panose="020B0604020202020204" pitchFamily="34" charset="0"/>
                <a:cs typeface="Arial" panose="020B0604020202020204" pitchFamily="34" charset="0"/>
              </a:rPr>
              <a:t>ciencia</a:t>
            </a:r>
            <a:r>
              <a:rPr lang="en-US" sz="2100" i="0" dirty="0">
                <a:effectLst/>
                <a:latin typeface="Arial" panose="020B0604020202020204" pitchFamily="34" charset="0"/>
                <a:cs typeface="Arial" panose="020B0604020202020204" pitchFamily="34" charset="0"/>
              </a:rPr>
              <a:t> , el </a:t>
            </a:r>
            <a:r>
              <a:rPr lang="en-US" sz="2100" i="0" dirty="0" err="1">
                <a:effectLst/>
                <a:latin typeface="Arial" panose="020B0604020202020204" pitchFamily="34" charset="0"/>
                <a:cs typeface="Arial" panose="020B0604020202020204" pitchFamily="34" charset="0"/>
              </a:rPr>
              <a:t>arte</a:t>
            </a:r>
            <a:r>
              <a:rPr lang="en-US" sz="2100" i="0" dirty="0">
                <a:effectLst/>
                <a:latin typeface="Arial" panose="020B0604020202020204" pitchFamily="34" charset="0"/>
                <a:cs typeface="Arial" panose="020B0604020202020204" pitchFamily="34" charset="0"/>
              </a:rPr>
              <a:t> y el </a:t>
            </a:r>
            <a:r>
              <a:rPr lang="en-US" sz="2100" i="0" dirty="0" err="1">
                <a:effectLst/>
                <a:latin typeface="Arial" panose="020B0604020202020204" pitchFamily="34" charset="0"/>
                <a:cs typeface="Arial" panose="020B0604020202020204" pitchFamily="34" charset="0"/>
              </a:rPr>
              <a:t>comercio</a:t>
            </a:r>
            <a:r>
              <a:rPr lang="en-US" sz="210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especialmente</a:t>
            </a:r>
            <a:r>
              <a:rPr lang="en-US" sz="210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en</a:t>
            </a:r>
            <a:r>
              <a:rPr lang="en-US" sz="2100" i="0" dirty="0">
                <a:effectLst/>
                <a:latin typeface="Arial" panose="020B0604020202020204" pitchFamily="34" charset="0"/>
                <a:cs typeface="Arial" panose="020B0604020202020204" pitchFamily="34" charset="0"/>
              </a:rPr>
              <a:t> la </a:t>
            </a:r>
            <a:r>
              <a:rPr lang="en-US" sz="2100" i="0" dirty="0" err="1">
                <a:effectLst/>
                <a:latin typeface="Arial" panose="020B0604020202020204" pitchFamily="34" charset="0"/>
                <a:cs typeface="Arial" panose="020B0604020202020204" pitchFamily="34" charset="0"/>
              </a:rPr>
              <a:t>monumentalidad</a:t>
            </a:r>
            <a:r>
              <a:rPr lang="en-US" sz="2100" i="0" dirty="0">
                <a:effectLst/>
                <a:latin typeface="Arial" panose="020B0604020202020204" pitchFamily="34" charset="0"/>
                <a:cs typeface="Arial" panose="020B0604020202020204" pitchFamily="34" charset="0"/>
              </a:rPr>
              <a:t> de sus </a:t>
            </a:r>
            <a:r>
              <a:rPr lang="en-US" sz="2100" i="0" dirty="0" err="1">
                <a:effectLst/>
                <a:latin typeface="Arial" panose="020B0604020202020204" pitchFamily="34" charset="0"/>
                <a:cs typeface="Arial" panose="020B0604020202020204" pitchFamily="34" charset="0"/>
              </a:rPr>
              <a:t>pirámides</a:t>
            </a:r>
            <a:r>
              <a:rPr lang="en-US" sz="2100" i="0" dirty="0">
                <a:effectLst/>
                <a:latin typeface="Arial" panose="020B0604020202020204" pitchFamily="34" charset="0"/>
                <a:cs typeface="Arial" panose="020B0604020202020204" pitchFamily="34" charset="0"/>
              </a:rPr>
              <a:t> y los </a:t>
            </a:r>
            <a:r>
              <a:rPr lang="en-US" sz="2100" i="0" dirty="0" err="1">
                <a:effectLst/>
                <a:latin typeface="Arial" panose="020B0604020202020204" pitchFamily="34" charset="0"/>
                <a:cs typeface="Arial" panose="020B0604020202020204" pitchFamily="34" charset="0"/>
              </a:rPr>
              <a:t>jeroglíficos</a:t>
            </a:r>
            <a:r>
              <a:rPr lang="en-US" sz="2100" i="0" dirty="0">
                <a:effectLst/>
                <a:latin typeface="Arial" panose="020B0604020202020204" pitchFamily="34" charset="0"/>
                <a:cs typeface="Arial" panose="020B0604020202020204" pitchFamily="34" charset="0"/>
              </a:rPr>
              <a:t>, por lo que la </a:t>
            </a:r>
            <a:r>
              <a:rPr lang="en-US" sz="2100" i="0" dirty="0" err="1">
                <a:effectLst/>
                <a:latin typeface="Arial" panose="020B0604020202020204" pitchFamily="34" charset="0"/>
                <a:cs typeface="Arial" panose="020B0604020202020204" pitchFamily="34" charset="0"/>
              </a:rPr>
              <a:t>envuelve</a:t>
            </a:r>
            <a:r>
              <a:rPr lang="en-US" sz="210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en</a:t>
            </a:r>
            <a:r>
              <a:rPr lang="en-US" sz="2100" i="0" dirty="0">
                <a:effectLst/>
                <a:latin typeface="Arial" panose="020B0604020202020204" pitchFamily="34" charset="0"/>
                <a:cs typeface="Arial" panose="020B0604020202020204" pitchFamily="34" charset="0"/>
              </a:rPr>
              <a:t> un </a:t>
            </a:r>
            <a:r>
              <a:rPr lang="en-US" sz="2100" i="0" dirty="0" err="1">
                <a:effectLst/>
                <a:latin typeface="Arial" panose="020B0604020202020204" pitchFamily="34" charset="0"/>
                <a:cs typeface="Arial" panose="020B0604020202020204" pitchFamily="34" charset="0"/>
              </a:rPr>
              <a:t>aire</a:t>
            </a:r>
            <a:r>
              <a:rPr lang="en-US" sz="2100" i="0" dirty="0">
                <a:effectLst/>
                <a:latin typeface="Arial" panose="020B0604020202020204" pitchFamily="34" charset="0"/>
                <a:cs typeface="Arial" panose="020B0604020202020204" pitchFamily="34" charset="0"/>
              </a:rPr>
              <a:t> de </a:t>
            </a:r>
            <a:r>
              <a:rPr lang="en-US" sz="2100" i="0" dirty="0" err="1">
                <a:effectLst/>
                <a:latin typeface="Arial" panose="020B0604020202020204" pitchFamily="34" charset="0"/>
                <a:cs typeface="Arial" panose="020B0604020202020204" pitchFamily="34" charset="0"/>
              </a:rPr>
              <a:t>misticismo</a:t>
            </a:r>
            <a:r>
              <a:rPr lang="en-US" sz="2100" i="0" dirty="0">
                <a:effectLst/>
                <a:latin typeface="Arial" panose="020B0604020202020204" pitchFamily="34" charset="0"/>
                <a:cs typeface="Arial" panose="020B0604020202020204" pitchFamily="34" charset="0"/>
              </a:rPr>
              <a:t> y enigmas </a:t>
            </a:r>
          </a:p>
          <a:p>
            <a:pPr indent="-228600" algn="l">
              <a:spcAft>
                <a:spcPts val="600"/>
              </a:spcAft>
              <a:buFont typeface="Arial" panose="020B0604020202020204" pitchFamily="34" charset="0"/>
              <a:buChar char="•"/>
            </a:pPr>
            <a:br>
              <a:rPr lang="en-US" sz="2100" b="0" i="0" dirty="0">
                <a:effectLst/>
                <a:latin typeface="Arial" panose="020B0604020202020204" pitchFamily="34" charset="0"/>
                <a:cs typeface="Arial" panose="020B0604020202020204" pitchFamily="34" charset="0"/>
              </a:rPr>
            </a:br>
            <a:r>
              <a:rPr lang="en-US" sz="2100" b="1" i="0" u="none" strike="noStrike" dirty="0" err="1">
                <a:effectLst/>
                <a:latin typeface="Arial" panose="020B0604020202020204" pitchFamily="34" charset="0"/>
                <a:cs typeface="Arial" panose="020B0604020202020204" pitchFamily="34" charset="0"/>
              </a:rPr>
              <a:t>Organización</a:t>
            </a:r>
            <a:r>
              <a:rPr lang="en-US" sz="2100" b="1" i="0" u="none" strike="noStrike" dirty="0">
                <a:effectLst/>
                <a:latin typeface="Arial" panose="020B0604020202020204" pitchFamily="34" charset="0"/>
                <a:cs typeface="Arial" panose="020B0604020202020204" pitchFamily="34" charset="0"/>
              </a:rPr>
              <a:t> </a:t>
            </a:r>
            <a:r>
              <a:rPr lang="en-US" sz="2100" b="1" i="0" u="none" strike="noStrike" dirty="0" err="1">
                <a:effectLst/>
                <a:latin typeface="Arial" panose="020B0604020202020204" pitchFamily="34" charset="0"/>
                <a:cs typeface="Arial" panose="020B0604020202020204" pitchFamily="34" charset="0"/>
              </a:rPr>
              <a:t>política</a:t>
            </a:r>
            <a:r>
              <a:rPr lang="en-US" sz="2100" b="1" i="0" u="none" strike="noStrike" dirty="0">
                <a:effectLst/>
                <a:latin typeface="Arial" panose="020B0604020202020204" pitchFamily="34" charset="0"/>
                <a:cs typeface="Arial" panose="020B0604020202020204" pitchFamily="34" charset="0"/>
              </a:rPr>
              <a:t> de la </a:t>
            </a:r>
            <a:r>
              <a:rPr lang="en-US" sz="2100" b="1" i="0" u="none" strike="noStrike" dirty="0" err="1">
                <a:effectLst/>
                <a:latin typeface="Arial" panose="020B0604020202020204" pitchFamily="34" charset="0"/>
                <a:cs typeface="Arial" panose="020B0604020202020204" pitchFamily="34" charset="0"/>
              </a:rPr>
              <a:t>civilización</a:t>
            </a:r>
            <a:endParaRPr lang="en-US" sz="2100" b="1" i="0" u="none" strike="noStrike" dirty="0">
              <a:effectLst/>
              <a:latin typeface="Arial" panose="020B0604020202020204" pitchFamily="34" charset="0"/>
              <a:cs typeface="Arial" panose="020B0604020202020204" pitchFamily="34" charset="0"/>
            </a:endParaRPr>
          </a:p>
          <a:p>
            <a:pPr indent="-228600" algn="l">
              <a:spcAft>
                <a:spcPts val="600"/>
              </a:spcAft>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La </a:t>
            </a:r>
            <a:r>
              <a:rPr lang="en-US" sz="2100" b="0" i="0" dirty="0" err="1">
                <a:effectLst/>
                <a:latin typeface="Arial" panose="020B0604020202020204" pitchFamily="34" charset="0"/>
                <a:cs typeface="Arial" panose="020B0604020202020204" pitchFamily="34" charset="0"/>
              </a:rPr>
              <a:t>organización</a:t>
            </a:r>
            <a:r>
              <a:rPr lang="en-US" sz="2100" b="0" i="0" dirty="0">
                <a:effectLst/>
                <a:latin typeface="Arial" panose="020B0604020202020204" pitchFamily="34" charset="0"/>
                <a:cs typeface="Arial" panose="020B0604020202020204" pitchFamily="34" charset="0"/>
              </a:rPr>
              <a:t> social era </a:t>
            </a:r>
            <a:r>
              <a:rPr lang="en-US" sz="2100" b="0" i="0" dirty="0" err="1">
                <a:effectLst/>
                <a:latin typeface="Arial" panose="020B0604020202020204" pitchFamily="34" charset="0"/>
                <a:cs typeface="Arial" panose="020B0604020202020204" pitchFamily="34" charset="0"/>
              </a:rPr>
              <a:t>jerarquizada</a:t>
            </a:r>
            <a:r>
              <a:rPr lang="en-US" sz="2100" b="0" i="0" dirty="0">
                <a:effectLst/>
                <a:latin typeface="Arial" panose="020B0604020202020204" pitchFamily="34" charset="0"/>
                <a:cs typeface="Arial" panose="020B0604020202020204" pitchFamily="34" charset="0"/>
              </a:rPr>
              <a:t> y se </a:t>
            </a:r>
            <a:r>
              <a:rPr lang="en-US" sz="2100" b="0" i="0" dirty="0" err="1">
                <a:effectLst/>
                <a:latin typeface="Arial" panose="020B0604020202020204" pitchFamily="34" charset="0"/>
                <a:cs typeface="Arial" panose="020B0604020202020204" pitchFamily="34" charset="0"/>
              </a:rPr>
              <a:t>basaba</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en</a:t>
            </a:r>
            <a:r>
              <a:rPr lang="en-US" sz="2100" b="0" i="0" dirty="0">
                <a:effectLst/>
                <a:latin typeface="Arial" panose="020B0604020202020204" pitchFamily="34" charset="0"/>
                <a:cs typeface="Arial" panose="020B0604020202020204" pitchFamily="34" charset="0"/>
              </a:rPr>
              <a:t> la </a:t>
            </a:r>
            <a:r>
              <a:rPr lang="en-US" sz="2100" b="0" i="0" dirty="0" err="1">
                <a:effectLst/>
                <a:latin typeface="Arial" panose="020B0604020202020204" pitchFamily="34" charset="0"/>
                <a:cs typeface="Arial" panose="020B0604020202020204" pitchFamily="34" charset="0"/>
              </a:rPr>
              <a:t>religión</a:t>
            </a:r>
            <a:r>
              <a:rPr lang="en-US" sz="2100" b="0" i="0" dirty="0">
                <a:effectLst/>
                <a:latin typeface="Arial" panose="020B0604020202020204" pitchFamily="34" charset="0"/>
                <a:cs typeface="Arial" panose="020B0604020202020204" pitchFamily="34" charset="0"/>
              </a:rPr>
              <a:t> y los dioses. el </a:t>
            </a:r>
            <a:r>
              <a:rPr lang="en-US" sz="2100" b="0" i="0" dirty="0" err="1">
                <a:effectLst/>
                <a:latin typeface="Arial" panose="020B0604020202020204" pitchFamily="34" charset="0"/>
                <a:cs typeface="Arial" panose="020B0604020202020204" pitchFamily="34" charset="0"/>
              </a:rPr>
              <a:t>rey</a:t>
            </a:r>
            <a:r>
              <a:rPr lang="en-US" sz="2100" b="0" i="0" dirty="0">
                <a:effectLst/>
                <a:latin typeface="Arial" panose="020B0604020202020204" pitchFamily="34" charset="0"/>
                <a:cs typeface="Arial" panose="020B0604020202020204" pitchFamily="34" charset="0"/>
              </a:rPr>
              <a:t>, los </a:t>
            </a:r>
            <a:r>
              <a:rPr lang="en-US" sz="2100" b="0" i="0" dirty="0" err="1">
                <a:effectLst/>
                <a:latin typeface="Arial" panose="020B0604020202020204" pitchFamily="34" charset="0"/>
                <a:cs typeface="Arial" panose="020B0604020202020204" pitchFamily="34" charset="0"/>
              </a:rPr>
              <a:t>muertos</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benditos</a:t>
            </a:r>
            <a:r>
              <a:rPr lang="en-US" sz="2100" b="0" i="0" dirty="0">
                <a:effectLst/>
                <a:latin typeface="Arial" panose="020B0604020202020204" pitchFamily="34" charset="0"/>
                <a:cs typeface="Arial" panose="020B0604020202020204" pitchFamily="34" charset="0"/>
              </a:rPr>
              <a:t> y la </a:t>
            </a:r>
            <a:r>
              <a:rPr lang="en-US" sz="2100" b="0" i="0" dirty="0" err="1">
                <a:effectLst/>
                <a:latin typeface="Arial" panose="020B0604020202020204" pitchFamily="34" charset="0"/>
                <a:cs typeface="Arial" panose="020B0604020202020204" pitchFamily="34" charset="0"/>
              </a:rPr>
              <a:t>humanidad</a:t>
            </a:r>
            <a:r>
              <a:rPr lang="en-US" sz="2100" b="0" i="0" dirty="0">
                <a:effectLst/>
                <a:latin typeface="Arial" panose="020B0604020202020204" pitchFamily="34" charset="0"/>
                <a:cs typeface="Arial" panose="020B0604020202020204" pitchFamily="34" charset="0"/>
              </a:rPr>
              <a:t> (el pueblo). </a:t>
            </a:r>
            <a:r>
              <a:rPr lang="en-US" sz="2100" i="0" dirty="0">
                <a:effectLst/>
                <a:latin typeface="Arial" panose="020B0604020202020204" pitchFamily="34" charset="0"/>
                <a:cs typeface="Arial" panose="020B0604020202020204" pitchFamily="34" charset="0"/>
              </a:rPr>
              <a:t>El </a:t>
            </a:r>
            <a:r>
              <a:rPr lang="en-US" sz="2100" i="0" dirty="0" err="1">
                <a:effectLst/>
                <a:latin typeface="Arial" panose="020B0604020202020204" pitchFamily="34" charset="0"/>
                <a:cs typeface="Arial" panose="020B0604020202020204" pitchFamily="34" charset="0"/>
              </a:rPr>
              <a:t>gobierno</a:t>
            </a:r>
            <a:r>
              <a:rPr lang="en-US" sz="2100" i="0" dirty="0">
                <a:effectLst/>
                <a:latin typeface="Arial" panose="020B0604020202020204" pitchFamily="34" charset="0"/>
                <a:cs typeface="Arial" panose="020B0604020202020204" pitchFamily="34" charset="0"/>
              </a:rPr>
              <a:t> </a:t>
            </a:r>
            <a:r>
              <a:rPr lang="en-US" sz="2100" i="0" dirty="0" err="1">
                <a:effectLst/>
                <a:latin typeface="Arial" panose="020B0604020202020204" pitchFamily="34" charset="0"/>
                <a:cs typeface="Arial" panose="020B0604020202020204" pitchFamily="34" charset="0"/>
              </a:rPr>
              <a:t>estaba</a:t>
            </a:r>
            <a:r>
              <a:rPr lang="en-US" sz="2100" i="0" dirty="0">
                <a:effectLst/>
                <a:latin typeface="Arial" panose="020B0604020202020204" pitchFamily="34" charset="0"/>
                <a:cs typeface="Arial" panose="020B0604020202020204" pitchFamily="34" charset="0"/>
              </a:rPr>
              <a:t> bajo el </a:t>
            </a:r>
            <a:r>
              <a:rPr lang="en-US" sz="2100" i="0" dirty="0" err="1">
                <a:effectLst/>
                <a:latin typeface="Arial" panose="020B0604020202020204" pitchFamily="34" charset="0"/>
                <a:cs typeface="Arial" panose="020B0604020202020204" pitchFamily="34" charset="0"/>
              </a:rPr>
              <a:t>mando</a:t>
            </a:r>
            <a:r>
              <a:rPr lang="en-US" sz="2100" i="0" dirty="0">
                <a:effectLst/>
                <a:latin typeface="Arial" panose="020B0604020202020204" pitchFamily="34" charset="0"/>
                <a:cs typeface="Arial" panose="020B0604020202020204" pitchFamily="34" charset="0"/>
              </a:rPr>
              <a:t> del </a:t>
            </a:r>
            <a:r>
              <a:rPr lang="en-US" sz="2100" i="0" dirty="0" err="1">
                <a:effectLst/>
                <a:latin typeface="Arial" panose="020B0604020202020204" pitchFamily="34" charset="0"/>
                <a:cs typeface="Arial" panose="020B0604020202020204" pitchFamily="34" charset="0"/>
              </a:rPr>
              <a:t>rey</a:t>
            </a:r>
            <a:r>
              <a:rPr lang="en-US" sz="2100" i="0" dirty="0">
                <a:effectLst/>
                <a:latin typeface="Arial" panose="020B0604020202020204" pitchFamily="34" charset="0"/>
                <a:cs typeface="Arial" panose="020B0604020202020204" pitchFamily="34" charset="0"/>
              </a:rPr>
              <a:t> o </a:t>
            </a:r>
            <a:r>
              <a:rPr lang="en-US" sz="2100" i="0" dirty="0" err="1">
                <a:effectLst/>
                <a:latin typeface="Arial" panose="020B0604020202020204" pitchFamily="34" charset="0"/>
                <a:cs typeface="Arial" panose="020B0604020202020204" pitchFamily="34" charset="0"/>
              </a:rPr>
              <a:t>faraón</a:t>
            </a:r>
            <a:r>
              <a:rPr lang="en-US" sz="2100" i="0" dirty="0">
                <a:effectLst/>
                <a:latin typeface="Arial" panose="020B0604020202020204" pitchFamily="34" charset="0"/>
                <a:cs typeface="Arial" panose="020B0604020202020204" pitchFamily="34" charset="0"/>
              </a:rPr>
              <a:t> </a:t>
            </a:r>
            <a:r>
              <a:rPr lang="en-US" sz="2100" b="0" i="0" dirty="0">
                <a:effectLst/>
                <a:latin typeface="Arial" panose="020B0604020202020204" pitchFamily="34" charset="0"/>
                <a:cs typeface="Arial" panose="020B0604020202020204" pitchFamily="34" charset="0"/>
              </a:rPr>
              <a:t>que, para los </a:t>
            </a:r>
            <a:r>
              <a:rPr lang="en-US" sz="2100" b="0" i="0" dirty="0" err="1">
                <a:effectLst/>
                <a:latin typeface="Arial" panose="020B0604020202020204" pitchFamily="34" charset="0"/>
                <a:cs typeface="Arial" panose="020B0604020202020204" pitchFamily="34" charset="0"/>
              </a:rPr>
              <a:t>antiguos</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egipcios</a:t>
            </a:r>
            <a:r>
              <a:rPr lang="en-US" sz="2100" b="0" i="0" dirty="0">
                <a:effectLst/>
                <a:latin typeface="Arial" panose="020B0604020202020204" pitchFamily="34" charset="0"/>
                <a:cs typeface="Arial" panose="020B0604020202020204" pitchFamily="34" charset="0"/>
              </a:rPr>
              <a:t>, era un ser </a:t>
            </a:r>
            <a:r>
              <a:rPr lang="en-US" sz="2100" b="0" i="0" dirty="0" err="1">
                <a:effectLst/>
                <a:latin typeface="Arial" panose="020B0604020202020204" pitchFamily="34" charset="0"/>
                <a:cs typeface="Arial" panose="020B0604020202020204" pitchFamily="34" charset="0"/>
              </a:rPr>
              <a:t>divino</a:t>
            </a:r>
            <a:r>
              <a:rPr lang="en-US" sz="2100" b="0" i="0" dirty="0">
                <a:effectLst/>
                <a:latin typeface="Arial" panose="020B0604020202020204" pitchFamily="34" charset="0"/>
                <a:cs typeface="Arial" panose="020B0604020202020204" pitchFamily="34" charset="0"/>
              </a:rPr>
              <a:t> que </a:t>
            </a:r>
            <a:r>
              <a:rPr lang="en-US" sz="2100" b="0" i="0" dirty="0" err="1">
                <a:effectLst/>
                <a:latin typeface="Arial" panose="020B0604020202020204" pitchFamily="34" charset="0"/>
                <a:cs typeface="Arial" panose="020B0604020202020204" pitchFamily="34" charset="0"/>
              </a:rPr>
              <a:t>actuaba</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como</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nexo</a:t>
            </a:r>
            <a:r>
              <a:rPr lang="en-US" sz="2100" b="0" i="0" dirty="0">
                <a:effectLst/>
                <a:latin typeface="Arial" panose="020B0604020202020204" pitchFamily="34" charset="0"/>
                <a:cs typeface="Arial" panose="020B0604020202020204" pitchFamily="34" charset="0"/>
              </a:rPr>
              <a:t> entre los </a:t>
            </a:r>
            <a:r>
              <a:rPr lang="en-US" sz="2100" b="0" i="0" dirty="0" err="1">
                <a:effectLst/>
                <a:latin typeface="Arial" panose="020B0604020202020204" pitchFamily="34" charset="0"/>
                <a:cs typeface="Arial" panose="020B0604020202020204" pitchFamily="34" charset="0"/>
              </a:rPr>
              <a:t>humanos</a:t>
            </a:r>
            <a:r>
              <a:rPr lang="en-US" sz="2100" b="0" i="0" dirty="0">
                <a:effectLst/>
                <a:latin typeface="Arial" panose="020B0604020202020204" pitchFamily="34" charset="0"/>
                <a:cs typeface="Arial" panose="020B0604020202020204" pitchFamily="34" charset="0"/>
              </a:rPr>
              <a:t> y los dioses, y era el protector del pueblo. Los </a:t>
            </a:r>
            <a:r>
              <a:rPr lang="en-US" sz="2100" b="0" i="0" dirty="0" err="1">
                <a:effectLst/>
                <a:latin typeface="Arial" panose="020B0604020202020204" pitchFamily="34" charset="0"/>
                <a:cs typeface="Arial" panose="020B0604020202020204" pitchFamily="34" charset="0"/>
              </a:rPr>
              <a:t>tronos</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eran</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hereditarios</a:t>
            </a:r>
            <a:r>
              <a:rPr lang="en-US" sz="2100" b="0" i="0" dirty="0">
                <a:effectLst/>
                <a:latin typeface="Arial" panose="020B0604020202020204" pitchFamily="34" charset="0"/>
                <a:cs typeface="Arial" panose="020B0604020202020204" pitchFamily="34" charset="0"/>
              </a:rPr>
              <a:t> y </a:t>
            </a:r>
            <a:r>
              <a:rPr lang="en-US" sz="2100" b="0" i="0" dirty="0" err="1">
                <a:effectLst/>
                <a:latin typeface="Arial" panose="020B0604020202020204" pitchFamily="34" charset="0"/>
                <a:cs typeface="Arial" panose="020B0604020202020204" pitchFamily="34" charset="0"/>
              </a:rPr>
              <a:t>perduraban</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durante</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toda</a:t>
            </a:r>
            <a:r>
              <a:rPr lang="en-US" sz="2100" b="0" i="0" dirty="0">
                <a:effectLst/>
                <a:latin typeface="Arial" panose="020B0604020202020204" pitchFamily="34" charset="0"/>
                <a:cs typeface="Arial" panose="020B0604020202020204" pitchFamily="34" charset="0"/>
              </a:rPr>
              <a:t> la </a:t>
            </a:r>
            <a:r>
              <a:rPr lang="en-US" sz="2100" b="0" i="0" dirty="0" err="1">
                <a:effectLst/>
                <a:latin typeface="Arial" panose="020B0604020202020204" pitchFamily="34" charset="0"/>
                <a:cs typeface="Arial" panose="020B0604020202020204" pitchFamily="34" charset="0"/>
              </a:rPr>
              <a:t>existencia</a:t>
            </a:r>
            <a:r>
              <a:rPr lang="en-US" sz="2100" b="0" i="0" dirty="0">
                <a:effectLst/>
                <a:latin typeface="Arial" panose="020B0604020202020204" pitchFamily="34" charset="0"/>
                <a:cs typeface="Arial" panose="020B0604020202020204" pitchFamily="34" charset="0"/>
              </a:rPr>
              <a:t> del </a:t>
            </a:r>
            <a:r>
              <a:rPr lang="en-US" sz="2100" b="0" i="0" dirty="0" err="1">
                <a:effectLst/>
                <a:latin typeface="Arial" panose="020B0604020202020204" pitchFamily="34" charset="0"/>
                <a:cs typeface="Arial" panose="020B0604020202020204" pitchFamily="34" charset="0"/>
              </a:rPr>
              <a:t>faraón</a:t>
            </a:r>
            <a:r>
              <a:rPr lang="en-US" sz="2100" b="0" i="0" dirty="0">
                <a:effectLst/>
                <a:latin typeface="Arial" panose="020B0604020202020204" pitchFamily="34" charset="0"/>
                <a:cs typeface="Arial" panose="020B0604020202020204" pitchFamily="34" charset="0"/>
              </a:rPr>
              <a:t>, que </a:t>
            </a:r>
            <a:r>
              <a:rPr lang="en-US" sz="2100" b="0" i="0" dirty="0" err="1">
                <a:effectLst/>
                <a:latin typeface="Arial" panose="020B0604020202020204" pitchFamily="34" charset="0"/>
                <a:cs typeface="Arial" panose="020B0604020202020204" pitchFamily="34" charset="0"/>
              </a:rPr>
              <a:t>contaba</a:t>
            </a:r>
            <a:r>
              <a:rPr lang="en-US" sz="2100" b="0" i="0" dirty="0">
                <a:effectLst/>
                <a:latin typeface="Arial" panose="020B0604020202020204" pitchFamily="34" charset="0"/>
                <a:cs typeface="Arial" panose="020B0604020202020204" pitchFamily="34" charset="0"/>
              </a:rPr>
              <a:t> con el </a:t>
            </a:r>
            <a:r>
              <a:rPr lang="en-US" sz="2100" b="0" i="0" dirty="0" err="1">
                <a:effectLst/>
                <a:latin typeface="Arial" panose="020B0604020202020204" pitchFamily="34" charset="0"/>
                <a:cs typeface="Arial" panose="020B0604020202020204" pitchFamily="34" charset="0"/>
              </a:rPr>
              <a:t>poder</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absoluto</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incluso</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sobre</a:t>
            </a:r>
            <a:r>
              <a:rPr lang="en-US" sz="2100" b="0" i="0" dirty="0">
                <a:effectLst/>
                <a:latin typeface="Arial" panose="020B0604020202020204" pitchFamily="34" charset="0"/>
                <a:cs typeface="Arial" panose="020B0604020202020204" pitchFamily="34" charset="0"/>
              </a:rPr>
              <a:t> la </a:t>
            </a:r>
            <a:r>
              <a:rPr lang="en-US" sz="2100" b="0" i="0" dirty="0" err="1">
                <a:effectLst/>
                <a:latin typeface="Arial" panose="020B0604020202020204" pitchFamily="34" charset="0"/>
                <a:cs typeface="Arial" panose="020B0604020202020204" pitchFamily="34" charset="0"/>
              </a:rPr>
              <a:t>religión</a:t>
            </a:r>
            <a:r>
              <a:rPr lang="en-US" sz="2100" b="0" i="0" dirty="0">
                <a:effectLst/>
                <a:latin typeface="Arial" panose="020B0604020202020204" pitchFamily="34" charset="0"/>
                <a:cs typeface="Arial" panose="020B0604020202020204" pitchFamily="34" charset="0"/>
              </a:rPr>
              <a:t>. De forma </a:t>
            </a:r>
            <a:r>
              <a:rPr lang="en-US" sz="2100" b="0" i="0" dirty="0" err="1">
                <a:effectLst/>
                <a:latin typeface="Arial" panose="020B0604020202020204" pitchFamily="34" charset="0"/>
                <a:cs typeface="Arial" panose="020B0604020202020204" pitchFamily="34" charset="0"/>
              </a:rPr>
              <a:t>tal</a:t>
            </a:r>
            <a:r>
              <a:rPr lang="en-US" sz="2100" b="0" i="0" dirty="0">
                <a:effectLst/>
                <a:latin typeface="Arial" panose="020B0604020202020204" pitchFamily="34" charset="0"/>
                <a:cs typeface="Arial" panose="020B0604020202020204" pitchFamily="34" charset="0"/>
              </a:rPr>
              <a:t> que el </a:t>
            </a:r>
            <a:r>
              <a:rPr lang="en-US" sz="2100" b="0" i="0" dirty="0" err="1">
                <a:effectLst/>
                <a:latin typeface="Arial" panose="020B0604020202020204" pitchFamily="34" charset="0"/>
                <a:cs typeface="Arial" panose="020B0604020202020204" pitchFamily="34" charset="0"/>
              </a:rPr>
              <a:t>Faraón</a:t>
            </a:r>
            <a:r>
              <a:rPr lang="en-US" sz="2100" b="0" i="0" dirty="0">
                <a:effectLst/>
                <a:latin typeface="Arial" panose="020B0604020202020204" pitchFamily="34" charset="0"/>
                <a:cs typeface="Arial" panose="020B0604020202020204" pitchFamily="34" charset="0"/>
              </a:rPr>
              <a:t> era no solo el </a:t>
            </a:r>
            <a:r>
              <a:rPr lang="en-US" sz="2100" b="0" i="0" dirty="0" err="1">
                <a:effectLst/>
                <a:latin typeface="Arial" panose="020B0604020202020204" pitchFamily="34" charset="0"/>
                <a:cs typeface="Arial" panose="020B0604020202020204" pitchFamily="34" charset="0"/>
              </a:rPr>
              <a:t>líder</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político</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sino</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también</a:t>
            </a:r>
            <a:r>
              <a:rPr lang="en-US" sz="2100" b="0" i="0" dirty="0">
                <a:effectLst/>
                <a:latin typeface="Arial" panose="020B0604020202020204" pitchFamily="34" charset="0"/>
                <a:cs typeface="Arial" panose="020B0604020202020204" pitchFamily="34" charset="0"/>
              </a:rPr>
              <a:t> </a:t>
            </a:r>
            <a:r>
              <a:rPr lang="en-US" sz="2100" b="0" i="0" dirty="0" err="1">
                <a:effectLst/>
                <a:latin typeface="Arial" panose="020B0604020202020204" pitchFamily="34" charset="0"/>
                <a:cs typeface="Arial" panose="020B0604020202020204" pitchFamily="34" charset="0"/>
              </a:rPr>
              <a:t>religiosos</a:t>
            </a:r>
            <a:endParaRPr lang="en-US" sz="2100" dirty="0">
              <a:latin typeface="Arial" panose="020B0604020202020204" pitchFamily="34" charset="0"/>
              <a:cs typeface="Arial" panose="020B0604020202020204" pitchFamily="34" charset="0"/>
            </a:endParaRPr>
          </a:p>
          <a:p>
            <a:pPr indent="-228600" algn="l">
              <a:spcAft>
                <a:spcPts val="600"/>
              </a:spcAft>
              <a:buFont typeface="Arial" panose="020B0604020202020204" pitchFamily="34" charset="0"/>
              <a:buChar char="•"/>
            </a:pPr>
            <a:r>
              <a:rPr lang="es-ES" sz="2100" dirty="0">
                <a:solidFill>
                  <a:srgbClr val="000000"/>
                </a:solidFill>
                <a:latin typeface="Arial" panose="020B0604020202020204" pitchFamily="34" charset="0"/>
                <a:cs typeface="Arial" panose="020B0604020202020204" pitchFamily="34" charset="0"/>
              </a:rPr>
              <a:t>R</a:t>
            </a:r>
            <a:r>
              <a:rPr lang="es-ES" sz="2100" b="0" i="0" dirty="0">
                <a:solidFill>
                  <a:srgbClr val="000000"/>
                </a:solidFill>
                <a:effectLst/>
                <a:latin typeface="Arial" panose="020B0604020202020204" pitchFamily="34" charset="0"/>
                <a:cs typeface="Arial" panose="020B0604020202020204" pitchFamily="34" charset="0"/>
              </a:rPr>
              <a:t>eligión </a:t>
            </a:r>
            <a:r>
              <a:rPr lang="es-ES" sz="2100" dirty="0">
                <a:solidFill>
                  <a:srgbClr val="000000"/>
                </a:solidFill>
                <a:latin typeface="Arial" panose="020B0604020202020204" pitchFamily="34" charset="0"/>
                <a:cs typeface="Arial" panose="020B0604020202020204" pitchFamily="34" charset="0"/>
              </a:rPr>
              <a:t>en Egipto. Era central, su creencia era politeísta </a:t>
            </a:r>
            <a:r>
              <a:rPr lang="es-ES" sz="2100" b="0" i="0" dirty="0">
                <a:solidFill>
                  <a:srgbClr val="000000"/>
                </a:solidFill>
                <a:effectLst/>
                <a:latin typeface="Arial" panose="020B0604020202020204" pitchFamily="34" charset="0"/>
                <a:cs typeface="Arial" panose="020B0604020202020204" pitchFamily="34" charset="0"/>
              </a:rPr>
              <a:t> veneraban a varios dioses a los que identificaban con diferentes fenómenos de la naturaleza.  Los principales eran “Amón Ra”, dios del sol seguido por “Osiris”, dios de los muertos. Creían en el mas allá Por eso realizaban importantes rituales y preparaban los restos para la muerte, desde la construcción de tumbas, la momificación y las ceremonias funerarias </a:t>
            </a:r>
          </a:p>
          <a:p>
            <a:pPr indent="-228600" algn="l">
              <a:spcAft>
                <a:spcPts val="600"/>
              </a:spcAft>
              <a:buFont typeface="Arial" panose="020B0604020202020204" pitchFamily="34" charset="0"/>
              <a:buChar char="•"/>
            </a:pPr>
            <a:br>
              <a:rPr lang="en-US" sz="1500" b="0" i="0" dirty="0">
                <a:effectLst/>
              </a:rPr>
            </a:br>
            <a:br>
              <a:rPr lang="en-US" sz="1500" b="0" i="0" dirty="0">
                <a:effectLst/>
              </a:rPr>
            </a:br>
            <a:br>
              <a:rPr lang="en-US" sz="1500" b="0" i="0" dirty="0">
                <a:effectLst/>
              </a:rPr>
            </a:br>
            <a:br>
              <a:rPr lang="en-US" sz="1500" b="0" i="0" dirty="0">
                <a:effectLst/>
              </a:rPr>
            </a:br>
            <a:endParaRPr lang="en-US" sz="1500" dirty="0"/>
          </a:p>
        </p:txBody>
      </p:sp>
    </p:spTree>
    <p:extLst>
      <p:ext uri="{BB962C8B-B14F-4D97-AF65-F5344CB8AC3E}">
        <p14:creationId xmlns:p14="http://schemas.microsoft.com/office/powerpoint/2010/main" val="42087528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ítulo 6">
            <a:extLst>
              <a:ext uri="{FF2B5EF4-FFF2-40B4-BE49-F238E27FC236}">
                <a16:creationId xmlns:a16="http://schemas.microsoft.com/office/drawing/2014/main" id="{51257F5F-F864-462A-9454-B8053D0CFCE3}"/>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sz="4400"/>
              <a:t>Arquitectura y artes</a:t>
            </a:r>
          </a:p>
        </p:txBody>
      </p:sp>
      <p:sp>
        <p:nvSpPr>
          <p:cNvPr id="18" name="Freeform: Shape 1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Marcador de texto 8">
            <a:extLst>
              <a:ext uri="{FF2B5EF4-FFF2-40B4-BE49-F238E27FC236}">
                <a16:creationId xmlns:a16="http://schemas.microsoft.com/office/drawing/2014/main" id="{CB09316E-DB24-419B-93BB-8F63C922A054}"/>
              </a:ext>
            </a:extLst>
          </p:cNvPr>
          <p:cNvSpPr>
            <a:spLocks noGrp="1"/>
          </p:cNvSpPr>
          <p:nvPr>
            <p:ph type="body" sz="half" idx="2"/>
          </p:nvPr>
        </p:nvSpPr>
        <p:spPr>
          <a:xfrm>
            <a:off x="838200" y="1825625"/>
            <a:ext cx="5393361" cy="4351338"/>
          </a:xfrm>
        </p:spPr>
        <p:txBody>
          <a:bodyPr vert="horz" lIns="91440" tIns="45720" rIns="91440" bIns="45720" rtlCol="0">
            <a:normAutofit/>
          </a:bodyPr>
          <a:lstStyle/>
          <a:p>
            <a:pPr indent="-228600">
              <a:buFont typeface="Arial" panose="020B0604020202020204" pitchFamily="34" charset="0"/>
              <a:buChar char="•"/>
            </a:pPr>
            <a:r>
              <a:rPr lang="en-US" dirty="0"/>
              <a:t>La </a:t>
            </a:r>
            <a:r>
              <a:rPr lang="en-US" dirty="0" err="1"/>
              <a:t>música</a:t>
            </a:r>
            <a:r>
              <a:rPr lang="en-US" dirty="0"/>
              <a:t> era un </a:t>
            </a:r>
            <a:r>
              <a:rPr lang="en-US" dirty="0" err="1"/>
              <a:t>arte</a:t>
            </a:r>
            <a:r>
              <a:rPr lang="en-US" dirty="0"/>
              <a:t> y una </a:t>
            </a:r>
            <a:r>
              <a:rPr lang="en-US" dirty="0" err="1"/>
              <a:t>ciencia</a:t>
            </a:r>
            <a:r>
              <a:rPr lang="en-US" dirty="0"/>
              <a:t>, que </a:t>
            </a:r>
            <a:r>
              <a:rPr lang="en-US" dirty="0" err="1"/>
              <a:t>acompañaba</a:t>
            </a:r>
            <a:r>
              <a:rPr lang="en-US" dirty="0"/>
              <a:t> los </a:t>
            </a:r>
            <a:r>
              <a:rPr lang="en-US" dirty="0" err="1"/>
              <a:t>rituales</a:t>
            </a:r>
            <a:r>
              <a:rPr lang="en-US" dirty="0"/>
              <a:t> </a:t>
            </a:r>
            <a:r>
              <a:rPr lang="en-US" dirty="0" err="1"/>
              <a:t>funerarios</a:t>
            </a:r>
            <a:r>
              <a:rPr lang="en-US" dirty="0"/>
              <a:t> </a:t>
            </a:r>
            <a:endParaRPr lang="en-US" b="0" i="0" dirty="0">
              <a:effectLst/>
            </a:endParaRPr>
          </a:p>
          <a:p>
            <a:pPr indent="-228600">
              <a:buFont typeface="Arial" panose="020B0604020202020204" pitchFamily="34" charset="0"/>
              <a:buChar char="•"/>
            </a:pPr>
            <a:r>
              <a:rPr lang="en-US" i="0" u="none" strike="noStrike" dirty="0" err="1">
                <a:effectLst/>
              </a:rPr>
              <a:t>Arquitectura</a:t>
            </a:r>
            <a:r>
              <a:rPr lang="en-US" i="0" u="none" strike="noStrike" dirty="0">
                <a:effectLst/>
              </a:rPr>
              <a:t> de la </a:t>
            </a:r>
            <a:r>
              <a:rPr lang="en-US" i="0" u="none" strike="noStrike" dirty="0" err="1">
                <a:effectLst/>
              </a:rPr>
              <a:t>civilización</a:t>
            </a:r>
            <a:r>
              <a:rPr lang="en-US" i="0" u="none" strike="noStrike" dirty="0">
                <a:effectLst/>
              </a:rPr>
              <a:t> </a:t>
            </a:r>
            <a:r>
              <a:rPr lang="en-US" i="0" u="none" strike="noStrike" dirty="0" err="1">
                <a:effectLst/>
              </a:rPr>
              <a:t>egipcia</a:t>
            </a:r>
            <a:endParaRPr lang="en-US" i="0" u="none" strike="noStrike" dirty="0">
              <a:effectLst/>
            </a:endParaRPr>
          </a:p>
          <a:p>
            <a:pPr indent="-228600">
              <a:buFont typeface="Arial" panose="020B0604020202020204" pitchFamily="34" charset="0"/>
              <a:buChar char="•"/>
            </a:pPr>
            <a:r>
              <a:rPr lang="en-US" i="0" dirty="0">
                <a:effectLst/>
              </a:rPr>
              <a:t>Los </a:t>
            </a:r>
            <a:r>
              <a:rPr lang="en-US" i="0" dirty="0" err="1">
                <a:effectLst/>
              </a:rPr>
              <a:t>principales</a:t>
            </a:r>
            <a:r>
              <a:rPr lang="en-US" i="0" dirty="0">
                <a:effectLst/>
              </a:rPr>
              <a:t> </a:t>
            </a:r>
            <a:r>
              <a:rPr lang="en-US" i="0" dirty="0" err="1">
                <a:effectLst/>
              </a:rPr>
              <a:t>íconos</a:t>
            </a:r>
            <a:r>
              <a:rPr lang="en-US" i="0" dirty="0">
                <a:effectLst/>
              </a:rPr>
              <a:t> de la </a:t>
            </a:r>
            <a:r>
              <a:rPr lang="en-US" i="0" dirty="0" err="1">
                <a:effectLst/>
              </a:rPr>
              <a:t>arquitectura</a:t>
            </a:r>
            <a:r>
              <a:rPr lang="en-US" i="0" dirty="0">
                <a:effectLst/>
              </a:rPr>
              <a:t> </a:t>
            </a:r>
            <a:r>
              <a:rPr lang="en-US" i="0" dirty="0" err="1">
                <a:effectLst/>
              </a:rPr>
              <a:t>egipcia</a:t>
            </a:r>
            <a:r>
              <a:rPr lang="en-US" i="0" dirty="0">
                <a:effectLst/>
              </a:rPr>
              <a:t> son las </a:t>
            </a:r>
            <a:r>
              <a:rPr lang="en-US" i="0" dirty="0" err="1">
                <a:effectLst/>
              </a:rPr>
              <a:t>pirámides</a:t>
            </a:r>
            <a:r>
              <a:rPr lang="en-US" i="0" dirty="0">
                <a:effectLst/>
              </a:rPr>
              <a:t>. </a:t>
            </a:r>
            <a:r>
              <a:rPr lang="en-US" i="0" dirty="0" err="1">
                <a:effectLst/>
              </a:rPr>
              <a:t>funcionaban</a:t>
            </a:r>
            <a:r>
              <a:rPr lang="en-US" i="0" dirty="0">
                <a:effectLst/>
              </a:rPr>
              <a:t> </a:t>
            </a:r>
            <a:r>
              <a:rPr lang="en-US" i="0" dirty="0" err="1">
                <a:effectLst/>
              </a:rPr>
              <a:t>como</a:t>
            </a:r>
            <a:r>
              <a:rPr lang="en-US" i="0" dirty="0">
                <a:effectLst/>
              </a:rPr>
              <a:t> </a:t>
            </a:r>
            <a:r>
              <a:rPr lang="en-US" i="0" dirty="0" err="1">
                <a:effectLst/>
              </a:rPr>
              <a:t>tumbas</a:t>
            </a:r>
            <a:r>
              <a:rPr lang="en-US" i="0" dirty="0">
                <a:effectLst/>
              </a:rPr>
              <a:t> y que </a:t>
            </a:r>
            <a:r>
              <a:rPr lang="en-US" i="0" dirty="0" err="1">
                <a:effectLst/>
              </a:rPr>
              <a:t>permitían</a:t>
            </a:r>
            <a:r>
              <a:rPr lang="en-US" i="0" dirty="0">
                <a:effectLst/>
              </a:rPr>
              <a:t> al alma </a:t>
            </a:r>
            <a:r>
              <a:rPr lang="en-US" i="0" dirty="0" err="1">
                <a:effectLst/>
              </a:rPr>
              <a:t>emprender</a:t>
            </a:r>
            <a:r>
              <a:rPr lang="en-US" i="0" dirty="0">
                <a:effectLst/>
              </a:rPr>
              <a:t> </a:t>
            </a:r>
            <a:r>
              <a:rPr lang="en-US" i="0" dirty="0" err="1">
                <a:effectLst/>
              </a:rPr>
              <a:t>su</a:t>
            </a:r>
            <a:r>
              <a:rPr lang="en-US" i="0" dirty="0">
                <a:effectLst/>
              </a:rPr>
              <a:t> </a:t>
            </a:r>
            <a:r>
              <a:rPr lang="en-US" i="0" dirty="0" err="1">
                <a:effectLst/>
              </a:rPr>
              <a:t>viaje</a:t>
            </a:r>
            <a:r>
              <a:rPr lang="en-US" i="0" dirty="0">
                <a:effectLst/>
              </a:rPr>
              <a:t> </a:t>
            </a:r>
            <a:r>
              <a:rPr lang="en-US" i="0" dirty="0" err="1">
                <a:effectLst/>
              </a:rPr>
              <a:t>hacia</a:t>
            </a:r>
            <a:r>
              <a:rPr lang="en-US" i="0" dirty="0">
                <a:effectLst/>
              </a:rPr>
              <a:t> </a:t>
            </a:r>
            <a:r>
              <a:rPr lang="en-US" i="0" dirty="0" err="1">
                <a:effectLst/>
              </a:rPr>
              <a:t>otra</a:t>
            </a:r>
            <a:r>
              <a:rPr lang="en-US" i="0" dirty="0">
                <a:effectLst/>
              </a:rPr>
              <a:t> </a:t>
            </a:r>
            <a:r>
              <a:rPr lang="en-US" i="0" dirty="0" err="1">
                <a:effectLst/>
              </a:rPr>
              <a:t>vida</a:t>
            </a:r>
            <a:r>
              <a:rPr lang="en-US" i="0" dirty="0">
                <a:effectLst/>
              </a:rPr>
              <a:t>.  La gran </a:t>
            </a:r>
            <a:r>
              <a:rPr lang="en-US" i="0" dirty="0" err="1">
                <a:effectLst/>
              </a:rPr>
              <a:t>pirámide</a:t>
            </a:r>
            <a:r>
              <a:rPr lang="en-US" i="0" dirty="0">
                <a:effectLst/>
              </a:rPr>
              <a:t> de </a:t>
            </a:r>
            <a:r>
              <a:rPr lang="en-US" i="0" dirty="0" err="1">
                <a:effectLst/>
              </a:rPr>
              <a:t>Guiza</a:t>
            </a:r>
            <a:r>
              <a:rPr lang="en-US" i="0" dirty="0">
                <a:effectLst/>
              </a:rPr>
              <a:t> </a:t>
            </a:r>
            <a:r>
              <a:rPr lang="en-US" i="0" dirty="0" err="1">
                <a:effectLst/>
              </a:rPr>
              <a:t>fue</a:t>
            </a:r>
            <a:r>
              <a:rPr lang="en-US" i="0" dirty="0">
                <a:effectLst/>
              </a:rPr>
              <a:t> </a:t>
            </a:r>
            <a:r>
              <a:rPr lang="en-US" i="0" dirty="0" err="1">
                <a:effectLst/>
              </a:rPr>
              <a:t>mandada</a:t>
            </a:r>
            <a:r>
              <a:rPr lang="en-US" i="0" dirty="0">
                <a:effectLst/>
              </a:rPr>
              <a:t> a </a:t>
            </a:r>
            <a:r>
              <a:rPr lang="en-US" i="0" dirty="0" err="1">
                <a:effectLst/>
              </a:rPr>
              <a:t>construir</a:t>
            </a:r>
            <a:r>
              <a:rPr lang="en-US" i="0" dirty="0">
                <a:effectLst/>
              </a:rPr>
              <a:t> por el </a:t>
            </a:r>
            <a:r>
              <a:rPr lang="en-US" i="0" dirty="0" err="1">
                <a:effectLst/>
              </a:rPr>
              <a:t>faraón</a:t>
            </a:r>
            <a:r>
              <a:rPr lang="en-US" i="0" dirty="0">
                <a:effectLst/>
              </a:rPr>
              <a:t> </a:t>
            </a:r>
            <a:r>
              <a:rPr lang="en-US" i="0" dirty="0" err="1">
                <a:effectLst/>
              </a:rPr>
              <a:t>Keops</a:t>
            </a:r>
            <a:r>
              <a:rPr lang="en-US" i="0" dirty="0">
                <a:effectLst/>
              </a:rPr>
              <a:t> </a:t>
            </a:r>
            <a:r>
              <a:rPr lang="en-US" i="0" dirty="0" err="1">
                <a:effectLst/>
              </a:rPr>
              <a:t>alrededor</a:t>
            </a:r>
            <a:r>
              <a:rPr lang="en-US" i="0" dirty="0">
                <a:effectLst/>
              </a:rPr>
              <a:t> del </a:t>
            </a:r>
            <a:r>
              <a:rPr lang="en-US" i="0" dirty="0" err="1">
                <a:effectLst/>
              </a:rPr>
              <a:t>año</a:t>
            </a:r>
            <a:r>
              <a:rPr lang="en-US" i="0" dirty="0">
                <a:effectLst/>
              </a:rPr>
              <a:t> 2570 </a:t>
            </a:r>
            <a:r>
              <a:rPr lang="en-US" i="0" dirty="0" err="1">
                <a:effectLst/>
              </a:rPr>
              <a:t>a.C</a:t>
            </a:r>
            <a:r>
              <a:rPr lang="en-US" i="0" dirty="0">
                <a:effectLst/>
              </a:rPr>
              <a:t> </a:t>
            </a:r>
            <a:r>
              <a:rPr lang="en-US" i="0" dirty="0" err="1">
                <a:effectLst/>
              </a:rPr>
              <a:t>Actualmente</a:t>
            </a:r>
            <a:r>
              <a:rPr lang="en-US" i="0" dirty="0">
                <a:effectLst/>
              </a:rPr>
              <a:t> es la </a:t>
            </a:r>
            <a:r>
              <a:rPr lang="en-US" i="0" dirty="0" err="1">
                <a:effectLst/>
              </a:rPr>
              <a:t>más</a:t>
            </a:r>
            <a:r>
              <a:rPr lang="en-US" i="0" dirty="0">
                <a:effectLst/>
              </a:rPr>
              <a:t> </a:t>
            </a:r>
            <a:r>
              <a:rPr lang="en-US" i="0" dirty="0" err="1">
                <a:effectLst/>
              </a:rPr>
              <a:t>antigua</a:t>
            </a:r>
            <a:r>
              <a:rPr lang="en-US" i="0" dirty="0">
                <a:effectLst/>
              </a:rPr>
              <a:t> de las </a:t>
            </a:r>
            <a:r>
              <a:rPr lang="en-US" i="0" dirty="0" err="1">
                <a:effectLst/>
              </a:rPr>
              <a:t>siete</a:t>
            </a:r>
            <a:r>
              <a:rPr lang="en-US" i="0" dirty="0">
                <a:effectLst/>
              </a:rPr>
              <a:t> </a:t>
            </a:r>
            <a:r>
              <a:rPr lang="en-US" i="0" dirty="0" err="1">
                <a:effectLst/>
              </a:rPr>
              <a:t>maravillas</a:t>
            </a:r>
            <a:r>
              <a:rPr lang="en-US" i="0" dirty="0">
                <a:effectLst/>
              </a:rPr>
              <a:t> del </a:t>
            </a:r>
            <a:r>
              <a:rPr lang="en-US" i="0" dirty="0" err="1">
                <a:effectLst/>
              </a:rPr>
              <a:t>mundo</a:t>
            </a:r>
            <a:r>
              <a:rPr lang="en-US" i="0" dirty="0">
                <a:effectLst/>
              </a:rPr>
              <a:t>.</a:t>
            </a:r>
          </a:p>
          <a:p>
            <a:pPr indent="-228600">
              <a:buFont typeface="Arial" panose="020B0604020202020204" pitchFamily="34" charset="0"/>
              <a:buChar char="•"/>
            </a:pPr>
            <a:r>
              <a:rPr lang="en-US" i="0" dirty="0">
                <a:effectLst/>
              </a:rPr>
              <a:t>La </a:t>
            </a:r>
            <a:r>
              <a:rPr lang="en-US" i="0" dirty="0" err="1">
                <a:effectLst/>
              </a:rPr>
              <a:t>mayoría</a:t>
            </a:r>
            <a:r>
              <a:rPr lang="en-US" i="0" dirty="0">
                <a:effectLst/>
              </a:rPr>
              <a:t> de las </a:t>
            </a:r>
            <a:r>
              <a:rPr lang="en-US" i="0" dirty="0" err="1">
                <a:effectLst/>
              </a:rPr>
              <a:t>pirámides</a:t>
            </a:r>
            <a:r>
              <a:rPr lang="en-US" i="0" dirty="0">
                <a:effectLst/>
              </a:rPr>
              <a:t> </a:t>
            </a:r>
            <a:r>
              <a:rPr lang="en-US" i="0" dirty="0" err="1">
                <a:effectLst/>
              </a:rPr>
              <a:t>han</a:t>
            </a:r>
            <a:r>
              <a:rPr lang="en-US" i="0" dirty="0">
                <a:effectLst/>
              </a:rPr>
              <a:t> </a:t>
            </a:r>
            <a:r>
              <a:rPr lang="en-US" i="0" dirty="0" err="1">
                <a:effectLst/>
              </a:rPr>
              <a:t>sido</a:t>
            </a:r>
            <a:r>
              <a:rPr lang="en-US" i="0" dirty="0">
                <a:effectLst/>
              </a:rPr>
              <a:t> </a:t>
            </a:r>
            <a:r>
              <a:rPr lang="en-US" i="0" dirty="0" err="1">
                <a:effectLst/>
              </a:rPr>
              <a:t>saqueadas</a:t>
            </a:r>
            <a:r>
              <a:rPr lang="en-US" i="0" dirty="0">
                <a:effectLst/>
              </a:rPr>
              <a:t> a lo largo de la </a:t>
            </a:r>
            <a:r>
              <a:rPr lang="en-US" i="0" dirty="0" err="1">
                <a:effectLst/>
              </a:rPr>
              <a:t>historia</a:t>
            </a:r>
            <a:r>
              <a:rPr lang="en-US" i="0" dirty="0">
                <a:effectLst/>
              </a:rPr>
              <a:t>,</a:t>
            </a:r>
          </a:p>
        </p:txBody>
      </p:sp>
      <p:sp>
        <p:nvSpPr>
          <p:cNvPr id="20" name="Oval 1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1" name="Marcador de contenido 10" descr="Un atardecer en el desierto&#10;&#10;Descripción generada automáticamente">
            <a:extLst>
              <a:ext uri="{FF2B5EF4-FFF2-40B4-BE49-F238E27FC236}">
                <a16:creationId xmlns:a16="http://schemas.microsoft.com/office/drawing/2014/main" id="{883E1D09-94A4-4F33-A351-CEDB8AACF5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991" r="41009"/>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4" name="Freeform: Shape 2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98355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22FD7D-05C8-449C-AC97-0092E5A967FD}"/>
              </a:ext>
            </a:extLst>
          </p:cNvPr>
          <p:cNvSpPr>
            <a:spLocks noGrp="1"/>
          </p:cNvSpPr>
          <p:nvPr>
            <p:ph type="title"/>
          </p:nvPr>
        </p:nvSpPr>
        <p:spPr>
          <a:xfrm>
            <a:off x="956826" y="1112969"/>
            <a:ext cx="3937298" cy="4166010"/>
          </a:xfrm>
        </p:spPr>
        <p:txBody>
          <a:bodyPr>
            <a:normAutofit/>
          </a:bodyPr>
          <a:lstStyle/>
          <a:p>
            <a:r>
              <a:rPr lang="es-CO">
                <a:solidFill>
                  <a:srgbClr val="FFFFFF"/>
                </a:solidFill>
              </a:rPr>
              <a:t>Mesopotamia </a:t>
            </a:r>
          </a:p>
        </p:txBody>
      </p:sp>
      <p:sp>
        <p:nvSpPr>
          <p:cNvPr id="1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B1BE160-DEE1-4B63-90CB-944AE658B6A9}"/>
              </a:ext>
            </a:extLst>
          </p:cNvPr>
          <p:cNvSpPr>
            <a:spLocks noGrp="1"/>
          </p:cNvSpPr>
          <p:nvPr>
            <p:ph idx="1"/>
          </p:nvPr>
        </p:nvSpPr>
        <p:spPr>
          <a:xfrm>
            <a:off x="6096000" y="820880"/>
            <a:ext cx="5257799" cy="4889350"/>
          </a:xfrm>
        </p:spPr>
        <p:txBody>
          <a:bodyPr anchor="t">
            <a:normAutofit/>
          </a:bodyPr>
          <a:lstStyle/>
          <a:p>
            <a:r>
              <a:rPr lang="es-ES" sz="1300" b="1" i="0">
                <a:effectLst/>
                <a:latin typeface="Open Sans"/>
              </a:rPr>
              <a:t>Orige</a:t>
            </a:r>
            <a:r>
              <a:rPr lang="es-ES" sz="1300" i="0">
                <a:effectLst/>
                <a:latin typeface="Open Sans"/>
              </a:rPr>
              <a:t>n </a:t>
            </a:r>
          </a:p>
          <a:p>
            <a:pPr marL="0" indent="0">
              <a:buNone/>
            </a:pPr>
            <a:r>
              <a:rPr lang="es-ES" sz="1300" i="0">
                <a:effectLst/>
                <a:latin typeface="Open Sans"/>
              </a:rPr>
              <a:t>Se formo tuvo alrededor del 3500 </a:t>
            </a:r>
            <a:r>
              <a:rPr lang="es-ES" sz="1300" i="0" err="1">
                <a:effectLst/>
                <a:latin typeface="Open Sans"/>
              </a:rPr>
              <a:t>a.C</a:t>
            </a:r>
            <a:r>
              <a:rPr lang="es-ES" sz="1300" i="0">
                <a:effectLst/>
                <a:latin typeface="Open Sans"/>
              </a:rPr>
              <a:t> .y termina con el levantamiento del imperio persa  (cerca del año 1.500 </a:t>
            </a:r>
            <a:r>
              <a:rPr lang="es-ES" sz="1300" i="0" err="1">
                <a:effectLst/>
                <a:latin typeface="Open Sans"/>
              </a:rPr>
              <a:t>a.C</a:t>
            </a:r>
            <a:endParaRPr lang="es-ES" sz="1300" i="0">
              <a:effectLst/>
              <a:latin typeface="Open Sans"/>
            </a:endParaRPr>
          </a:p>
          <a:p>
            <a:r>
              <a:rPr lang="es-ES" sz="1300" b="1">
                <a:latin typeface="Open Sans"/>
              </a:rPr>
              <a:t>Economía </a:t>
            </a:r>
            <a:endParaRPr lang="es-ES" sz="1300" b="1" i="0">
              <a:effectLst/>
              <a:latin typeface="Open Sans"/>
            </a:endParaRPr>
          </a:p>
          <a:p>
            <a:pPr marL="0" indent="0">
              <a:buNone/>
            </a:pPr>
            <a:r>
              <a:rPr lang="es-ES" sz="1300" i="0">
                <a:effectLst/>
                <a:latin typeface="Open Sans"/>
              </a:rPr>
              <a:t>Al comienzo se presentaba una clara  distinción entre la caza y recolección, posteriormente desarrollaron la agricultura. Esta zona se encuentra rodeada por los ríos Éufrates y Tigris, lo que posibilitó un sistema de riego para favorecer la siembra. Posteriormente generaron sistemas de irrigación a través de canales</a:t>
            </a:r>
          </a:p>
          <a:p>
            <a:pPr marL="0" indent="0">
              <a:buNone/>
            </a:pPr>
            <a:r>
              <a:rPr lang="es-ES" sz="1300" i="0">
                <a:effectLst/>
                <a:latin typeface="Open Sans"/>
              </a:rPr>
              <a:t>Durante esta civilización se construyeron, por primera vez templos y </a:t>
            </a:r>
            <a:r>
              <a:rPr lang="es-ES" sz="1300">
                <a:latin typeface="Open Sans"/>
              </a:rPr>
              <a:t>ciudades</a:t>
            </a:r>
            <a:r>
              <a:rPr lang="es-ES" sz="1300" i="0">
                <a:effectLst/>
                <a:latin typeface="Open Sans"/>
              </a:rPr>
              <a:t>. También se aprendió a trabajar el </a:t>
            </a:r>
            <a:r>
              <a:rPr lang="es-ES" sz="1300">
                <a:latin typeface="Open Sans"/>
              </a:rPr>
              <a:t>metal </a:t>
            </a:r>
            <a:r>
              <a:rPr lang="es-ES" sz="1300" i="0">
                <a:effectLst/>
                <a:latin typeface="Open Sans"/>
              </a:rPr>
              <a:t> y surgió la </a:t>
            </a:r>
            <a:r>
              <a:rPr lang="es-ES" sz="1300">
                <a:latin typeface="Open Sans"/>
              </a:rPr>
              <a:t>escritura </a:t>
            </a:r>
            <a:r>
              <a:rPr lang="es-ES" sz="1300" i="0">
                <a:effectLst/>
                <a:latin typeface="Open Sans"/>
              </a:rPr>
              <a:t>.</a:t>
            </a:r>
          </a:p>
          <a:p>
            <a:r>
              <a:rPr lang="es-ES" sz="1300" b="1">
                <a:latin typeface="Open Sans"/>
              </a:rPr>
              <a:t>Organización social </a:t>
            </a:r>
            <a:endParaRPr lang="es-ES" sz="1300" b="1" i="0">
              <a:effectLst/>
              <a:latin typeface="Open Sans"/>
            </a:endParaRPr>
          </a:p>
          <a:p>
            <a:pPr marL="0" indent="0">
              <a:buNone/>
            </a:pPr>
            <a:r>
              <a:rPr lang="es-ES" sz="1300" i="0">
                <a:effectLst/>
                <a:latin typeface="Open Sans"/>
              </a:rPr>
              <a:t>Estratos sociales En el primer estrato. Funcionarios de </a:t>
            </a:r>
            <a:r>
              <a:rPr lang="es-ES" sz="1300">
                <a:latin typeface="Open Sans"/>
              </a:rPr>
              <a:t>gobierno </a:t>
            </a:r>
            <a:r>
              <a:rPr lang="es-ES" sz="1300" i="0">
                <a:effectLst/>
                <a:latin typeface="Open Sans"/>
              </a:rPr>
              <a:t>, nobles y curas. En el estrato intermedio. Los comerciantes, granjeros y artesanos. En la base de la sociedad. Se encontraban los plebeyos, estos eran considerados personas libres y eran protegidos por la </a:t>
            </a:r>
            <a:r>
              <a:rPr lang="es-ES" sz="1300">
                <a:latin typeface="Open Sans"/>
              </a:rPr>
              <a:t>ley</a:t>
            </a:r>
            <a:r>
              <a:rPr lang="es-ES" sz="1300" i="0">
                <a:effectLst/>
                <a:latin typeface="Open Sans"/>
              </a:rPr>
              <a:t>.</a:t>
            </a:r>
          </a:p>
          <a:p>
            <a:pPr marL="0" indent="0">
              <a:buNone/>
            </a:pPr>
            <a:br>
              <a:rPr lang="es-ES" sz="1300" b="0" i="0">
                <a:effectLst/>
                <a:latin typeface="Open Sans"/>
              </a:rPr>
            </a:br>
            <a:endParaRPr lang="es-CO" sz="13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728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70A43C0-82B6-40F1-A5B1-9FA3383D3B8B}"/>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4400"/>
              <a:t>Mesopotamia </a:t>
            </a:r>
          </a:p>
        </p:txBody>
      </p:sp>
      <p:sp>
        <p:nvSpPr>
          <p:cNvPr id="6" name="Marcador de texto 5">
            <a:extLst>
              <a:ext uri="{FF2B5EF4-FFF2-40B4-BE49-F238E27FC236}">
                <a16:creationId xmlns:a16="http://schemas.microsoft.com/office/drawing/2014/main" id="{D400A395-3D83-40B4-8BFF-3AB82ECCA87E}"/>
              </a:ext>
            </a:extLst>
          </p:cNvPr>
          <p:cNvSpPr>
            <a:spLocks noGrp="1"/>
          </p:cNvSpPr>
          <p:nvPr>
            <p:ph type="body" sz="half" idx="2"/>
          </p:nvPr>
        </p:nvSpPr>
        <p:spPr>
          <a:xfrm>
            <a:off x="762000" y="2279018"/>
            <a:ext cx="5314543" cy="3375920"/>
          </a:xfrm>
        </p:spPr>
        <p:txBody>
          <a:bodyPr vert="horz" lIns="91440" tIns="45720" rIns="91440" bIns="45720" rtlCol="0" anchor="t">
            <a:normAutofit/>
          </a:bodyPr>
          <a:lstStyle/>
          <a:p>
            <a:pPr indent="-228600">
              <a:buFont typeface="Arial" panose="020B0604020202020204" pitchFamily="34" charset="0"/>
              <a:buChar char="•"/>
            </a:pPr>
            <a:endParaRPr lang="en-US" sz="1300" b="0" i="0">
              <a:effectLst/>
            </a:endParaRPr>
          </a:p>
          <a:p>
            <a:pPr indent="-228600">
              <a:buFont typeface="Arial" panose="020B0604020202020204" pitchFamily="34" charset="0"/>
              <a:buChar char="•"/>
            </a:pPr>
            <a:r>
              <a:rPr lang="en-US" sz="1300" b="1" i="0">
                <a:effectLst/>
              </a:rPr>
              <a:t>Arte</a:t>
            </a:r>
            <a:r>
              <a:rPr lang="en-US" sz="1300" b="0" i="0">
                <a:effectLst/>
              </a:rPr>
              <a:t> </a:t>
            </a:r>
          </a:p>
          <a:p>
            <a:pPr indent="-228600">
              <a:buFont typeface="Arial" panose="020B0604020202020204" pitchFamily="34" charset="0"/>
              <a:buChar char="•"/>
            </a:pPr>
            <a:r>
              <a:rPr lang="en-US" sz="1300" i="0">
                <a:effectLst/>
              </a:rPr>
              <a:t>las construcciones en Mesopotamia tenían fines religiosos, económicos y políticos. En </a:t>
            </a:r>
            <a:r>
              <a:rPr lang="en-US" sz="1300" b="0" i="0">
                <a:effectLst/>
              </a:rPr>
              <a:t>cuanto a las características de las construcciones se puede decir que  de las construcciones se destaca que, No colocaban ventanas no tenían  columnas. Y la luz era obtenida por el techo.</a:t>
            </a:r>
          </a:p>
          <a:p>
            <a:pPr indent="-228600">
              <a:buFont typeface="Arial" panose="020B0604020202020204" pitchFamily="34" charset="0"/>
              <a:buChar char="•"/>
            </a:pPr>
            <a:r>
              <a:rPr lang="en-US" sz="1300" b="1" i="0" u="none" strike="noStrike">
                <a:effectLst/>
              </a:rPr>
              <a:t>Religión</a:t>
            </a:r>
          </a:p>
          <a:p>
            <a:pPr indent="-228600">
              <a:buFont typeface="Arial" panose="020B0604020202020204" pitchFamily="34" charset="0"/>
              <a:buChar char="•"/>
            </a:pPr>
            <a:r>
              <a:rPr lang="en-US" sz="1300" b="1" i="0">
                <a:effectLst/>
              </a:rPr>
              <a:t>politeísta</a:t>
            </a:r>
            <a:r>
              <a:rPr lang="en-US" sz="1300" b="0" i="0">
                <a:effectLst/>
              </a:rPr>
              <a:t>. Es decir que adoraban a varios dioses. Estos, a su vez, presentaban diferentes rangos de importancias (henoteísta). Cada dios tenía un templo, un cura, un templo y un ritual determinado.</a:t>
            </a:r>
          </a:p>
          <a:p>
            <a:pPr indent="-228600">
              <a:buFont typeface="Arial" panose="020B0604020202020204" pitchFamily="34" charset="0"/>
              <a:buChar char="•"/>
            </a:pPr>
            <a:br>
              <a:rPr lang="en-US" sz="1300" b="0" i="0">
                <a:effectLst/>
              </a:rPr>
            </a:br>
            <a:br>
              <a:rPr lang="en-US" sz="1300" b="0" i="0">
                <a:effectLst/>
              </a:rPr>
            </a:br>
            <a:r>
              <a:rPr lang="en-US" sz="1300" b="0" i="0">
                <a:effectLst/>
              </a:rPr>
              <a:t>Fuente: </a:t>
            </a:r>
            <a:r>
              <a:rPr lang="en-US" sz="1300" b="0" i="0" u="none" strike="noStrike">
                <a:effectLst/>
                <a:hlinkClick r:id="rId2"/>
              </a:rPr>
              <a:t>https://www.caracteristicas.co/civilizacio-mesopotamica/#ixzz6UH2ooFs3</a:t>
            </a:r>
            <a:endParaRPr lang="en-US" sz="1300"/>
          </a:p>
        </p:txBody>
      </p:sp>
      <p:sp>
        <p:nvSpPr>
          <p:cNvPr id="13" name="Freeform: Shape 1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Marcador de contenido 7" descr="Imagen que contiene piedra, viejo, hombre&#10;&#10;Descripción generada automáticamente">
            <a:extLst>
              <a:ext uri="{FF2B5EF4-FFF2-40B4-BE49-F238E27FC236}">
                <a16:creationId xmlns:a16="http://schemas.microsoft.com/office/drawing/2014/main" id="{50F6B4CD-81AA-4115-9049-2148C8F1C3D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5535" r="1100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11990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1708</Words>
  <Application>Microsoft Office PowerPoint</Application>
  <PresentationFormat>Panorámica</PresentationFormat>
  <Paragraphs>108</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Calibri</vt:lpstr>
      <vt:lpstr>Calibri Light</vt:lpstr>
      <vt:lpstr>Crimson Text</vt:lpstr>
      <vt:lpstr>inherit</vt:lpstr>
      <vt:lpstr>Montserrat</vt:lpstr>
      <vt:lpstr>Open Sans</vt:lpstr>
      <vt:lpstr>Tema de Office</vt:lpstr>
      <vt:lpstr>Grandes civilizaciones de pasado </vt:lpstr>
      <vt:lpstr>Preguntas orientadoras </vt:lpstr>
      <vt:lpstr>Objetivos de aprendizajes.</vt:lpstr>
      <vt:lpstr>                   Civilización China </vt:lpstr>
      <vt:lpstr>Civilización China </vt:lpstr>
      <vt:lpstr>Egipto </vt:lpstr>
      <vt:lpstr>Arquitectura y artes</vt:lpstr>
      <vt:lpstr>Mesopotamia </vt:lpstr>
      <vt:lpstr>Mesopotamia </vt:lpstr>
      <vt:lpstr>La india </vt:lpstr>
      <vt:lpstr>Economía y religión  </vt:lpstr>
      <vt:lpstr>Aportes de las civilizaciones </vt:lpstr>
      <vt:lpstr>Actividades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Grandes civilizaciones de pasado </dc:title>
  <dc:creator>lisandro soto</dc:creator>
  <cp:lastModifiedBy>lisandro soto</cp:lastModifiedBy>
  <cp:revision>1</cp:revision>
  <dcterms:created xsi:type="dcterms:W3CDTF">2020-08-05T21:52:54Z</dcterms:created>
  <dcterms:modified xsi:type="dcterms:W3CDTF">2020-08-05T21:53:00Z</dcterms:modified>
</cp:coreProperties>
</file>