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62751-4480-497F-AA90-A99EF0EEA4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D84A8A4-1787-4C6F-BAB5-FA3AD9D70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675D94B-8D9D-4327-8D9B-0CA8FD5FC8FB}"/>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8ECD0D65-3F1F-4AB5-A44B-82C23BFD96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86B07E-2864-49FE-B74C-8578179F8AFC}"/>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427528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C6968-6F7F-4008-99F7-E3298FC53E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1D43497-279A-4925-BDCD-D5B0F072FA6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089A23B-FE49-4592-955B-B9E9F1E02D1E}"/>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C3DB7B5E-1E12-4715-9BC0-EA30A3F60D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165ABA-669D-4D2A-B34D-AA87C095ACF6}"/>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292910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0B1281-4321-4125-9C7E-7A4DC6BB38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A072ADB-6172-43A3-A2CF-639CF2C8B3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8105384-9A40-46F6-89F1-4BACBEE763F7}"/>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CE4AFA4D-55FE-4A28-BFC7-3EBBFEFFD3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87B638D-A714-4A56-BB9B-E8911B8C66AE}"/>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30023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B699C-D697-4264-9D79-666199A053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942EAD3-2F6A-4C19-9298-D8AD81ABEF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718CEAA-B5B0-4014-9542-E48C1717AB7A}"/>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15338DD5-1AE6-44BD-B7A0-ED9CD1427C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192FC8-1F0D-4B06-B429-5BD2205E202E}"/>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29018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4968-977B-45CF-BF51-48F09568808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FD53D07-73A0-4B0F-ADEA-84E890434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519DE0-80F7-46E0-B988-774CCB4FB751}"/>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786AAD40-5A68-45A1-8E68-09386A74A1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C9AD6AA-CA94-4946-A280-68E7D03E421B}"/>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425574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71581-5785-4D22-88B4-2CCC2B1001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C81AE87-B13D-4CB5-8738-46D0DA9245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09E35BA-58B4-4E0E-83CB-D9014215C5C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2B2370A-AA98-48AE-84B1-47C21004094F}"/>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6" name="Marcador de pie de página 5">
            <a:extLst>
              <a:ext uri="{FF2B5EF4-FFF2-40B4-BE49-F238E27FC236}">
                <a16:creationId xmlns:a16="http://schemas.microsoft.com/office/drawing/2014/main" id="{29D8819C-76E8-4A4D-B9D1-75721E69FB6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4205D27-6B6F-4FCC-878D-C9BBC691E417}"/>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16168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D8FB4-1D74-415B-B6A3-735944C76A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09238BF-14BB-4F2E-A800-5169ABA45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C59A0A8-BBB7-4EE3-BFA8-DF02E72599D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7A301E0-6B25-4E83-B2AD-0DED1A996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62F260-1626-4FF1-9C54-D9AF8D7974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91D078F-1FC4-4591-9174-2F85D0325D65}"/>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8" name="Marcador de pie de página 7">
            <a:extLst>
              <a:ext uri="{FF2B5EF4-FFF2-40B4-BE49-F238E27FC236}">
                <a16:creationId xmlns:a16="http://schemas.microsoft.com/office/drawing/2014/main" id="{F01BDAF0-4240-49B1-B075-BE2F0936EEE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3888926-06D6-4A73-8845-0E2E5E650B1E}"/>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24342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5659C-A58B-4F80-B768-170A2E0F59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A22395E-C38F-4463-9CB5-01E5092C37C2}"/>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4" name="Marcador de pie de página 3">
            <a:extLst>
              <a:ext uri="{FF2B5EF4-FFF2-40B4-BE49-F238E27FC236}">
                <a16:creationId xmlns:a16="http://schemas.microsoft.com/office/drawing/2014/main" id="{B4C4C50C-1520-4E63-B1C0-7DFD9549C84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109EBB8-A237-4813-84FE-DF3F357FFBF4}"/>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120917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B2E755-41A5-4B76-8758-5DCE83D12BF5}"/>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3" name="Marcador de pie de página 2">
            <a:extLst>
              <a:ext uri="{FF2B5EF4-FFF2-40B4-BE49-F238E27FC236}">
                <a16:creationId xmlns:a16="http://schemas.microsoft.com/office/drawing/2014/main" id="{E3D8C012-CD4A-4766-8857-5D2F7C9CF25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027D010-0E28-4ADF-9CBA-C37D4B967BC1}"/>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13131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3E382-4C86-4F1F-A002-58F84C2EA3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51A3EB9-5B7F-4A84-B23A-59A0AFBC0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FB8AFA-6C18-4D20-BECC-2269C8452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F107F2-6C14-4569-AFBC-74025B798DA9}"/>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6" name="Marcador de pie de página 5">
            <a:extLst>
              <a:ext uri="{FF2B5EF4-FFF2-40B4-BE49-F238E27FC236}">
                <a16:creationId xmlns:a16="http://schemas.microsoft.com/office/drawing/2014/main" id="{44FF9E14-7D3E-4512-B608-180CBA5A9C4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C3B667C-922B-43F5-8A82-A9628E67D9D0}"/>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324435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257D8-D523-4176-9D99-FF0B0E8214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5433726-A668-41C2-9D65-FFDC9B4ED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F3B0AE4-E289-4FC4-8055-7071FC474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7CBDF8-C95E-405A-9B3B-C8E5E6FCC956}"/>
              </a:ext>
            </a:extLst>
          </p:cNvPr>
          <p:cNvSpPr>
            <a:spLocks noGrp="1"/>
          </p:cNvSpPr>
          <p:nvPr>
            <p:ph type="dt" sz="half" idx="10"/>
          </p:nvPr>
        </p:nvSpPr>
        <p:spPr/>
        <p:txBody>
          <a:bodyPr/>
          <a:lstStyle/>
          <a:p>
            <a:fld id="{653E1A67-47AF-47E8-AD67-F5F4BD87C01B}" type="datetimeFigureOut">
              <a:rPr lang="es-CO" smtClean="0"/>
              <a:t>6/08/2020</a:t>
            </a:fld>
            <a:endParaRPr lang="es-CO"/>
          </a:p>
        </p:txBody>
      </p:sp>
      <p:sp>
        <p:nvSpPr>
          <p:cNvPr id="6" name="Marcador de pie de página 5">
            <a:extLst>
              <a:ext uri="{FF2B5EF4-FFF2-40B4-BE49-F238E27FC236}">
                <a16:creationId xmlns:a16="http://schemas.microsoft.com/office/drawing/2014/main" id="{A4C102FF-8C9F-4B05-9063-8B8C4692F18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18B2763-ADC0-439B-923A-C0243C1C23CB}"/>
              </a:ext>
            </a:extLst>
          </p:cNvPr>
          <p:cNvSpPr>
            <a:spLocks noGrp="1"/>
          </p:cNvSpPr>
          <p:nvPr>
            <p:ph type="sldNum" sz="quarter" idx="12"/>
          </p:nvPr>
        </p:nvSpPr>
        <p:spPr/>
        <p:txBody>
          <a:bodyPr/>
          <a:lstStyle/>
          <a:p>
            <a:fld id="{C98C2449-FD3C-4D8A-B4A2-B3D9E15E6EE9}" type="slidenum">
              <a:rPr lang="es-CO" smtClean="0"/>
              <a:t>‹Nº›</a:t>
            </a:fld>
            <a:endParaRPr lang="es-CO"/>
          </a:p>
        </p:txBody>
      </p:sp>
    </p:spTree>
    <p:extLst>
      <p:ext uri="{BB962C8B-B14F-4D97-AF65-F5344CB8AC3E}">
        <p14:creationId xmlns:p14="http://schemas.microsoft.com/office/powerpoint/2010/main" val="281510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F92E21B-2838-4124-8212-536FD5972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B8BD5DE-106E-43B9-97AA-52443ACC3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4FDE93A-0EDC-4964-96DC-1F2A31789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E1A67-47AF-47E8-AD67-F5F4BD87C01B}" type="datetimeFigureOut">
              <a:rPr lang="es-CO" smtClean="0"/>
              <a:t>6/08/2020</a:t>
            </a:fld>
            <a:endParaRPr lang="es-CO"/>
          </a:p>
        </p:txBody>
      </p:sp>
      <p:sp>
        <p:nvSpPr>
          <p:cNvPr id="5" name="Marcador de pie de página 4">
            <a:extLst>
              <a:ext uri="{FF2B5EF4-FFF2-40B4-BE49-F238E27FC236}">
                <a16:creationId xmlns:a16="http://schemas.microsoft.com/office/drawing/2014/main" id="{98186329-B3FB-4BAE-AB6A-D10D9611D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AB3F101-8FFA-4F5A-8EB6-B460B0150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C2449-FD3C-4D8A-B4A2-B3D9E15E6EE9}" type="slidenum">
              <a:rPr lang="es-CO" smtClean="0"/>
              <a:t>‹Nº›</a:t>
            </a:fld>
            <a:endParaRPr lang="es-CO"/>
          </a:p>
        </p:txBody>
      </p:sp>
    </p:spTree>
    <p:extLst>
      <p:ext uri="{BB962C8B-B14F-4D97-AF65-F5344CB8AC3E}">
        <p14:creationId xmlns:p14="http://schemas.microsoft.com/office/powerpoint/2010/main" val="207691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educacion.gob.ec/wp-content/uploads/downloads/2016/09/Curriculo/FILOSOFIA/Filosofia_1BGU.pdf"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caracteristicas.co/civilizacion-romana/" TargetMode="External"/><Relationship Id="rId2" Type="http://schemas.openxmlformats.org/officeDocument/2006/relationships/hyperlink" Target="https://www.caracteristicas.co/civilizacion-griega/" TargetMode="External"/><Relationship Id="rId1" Type="http://schemas.openxmlformats.org/officeDocument/2006/relationships/slideLayout" Target="../slideLayouts/slideLayout2.xml"/><Relationship Id="rId5" Type="http://schemas.openxmlformats.org/officeDocument/2006/relationships/hyperlink" Target="http://www.universidadupav.edu.mx/documentos/BachilleratoVirtual/Contenidos_PE_UPAV/3Trimestre/HUNI%201/unidad1/tema2.pdf" TargetMode="External"/><Relationship Id="rId4" Type="http://schemas.openxmlformats.org/officeDocument/2006/relationships/hyperlink" Target="https://www.educacion.gob.ec/wp-content/uploads/downloads/2016/09/Curriculo/FILOSOFIA/Filosofia_1BGU.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38F994DD-5913-4A25-8B7E-AF16D61543D4}"/>
              </a:ext>
            </a:extLst>
          </p:cNvPr>
          <p:cNvSpPr>
            <a:spLocks noGrp="1"/>
          </p:cNvSpPr>
          <p:nvPr>
            <p:ph type="ctrTitle"/>
          </p:nvPr>
        </p:nvSpPr>
        <p:spPr>
          <a:xfrm>
            <a:off x="3315031" y="1380754"/>
            <a:ext cx="5561938" cy="2513516"/>
          </a:xfrm>
        </p:spPr>
        <p:txBody>
          <a:bodyPr>
            <a:normAutofit/>
          </a:bodyPr>
          <a:lstStyle/>
          <a:p>
            <a:r>
              <a:rPr lang="es-CO" sz="5600"/>
              <a:t>Grandes civilizaciones del pasado </a:t>
            </a:r>
          </a:p>
        </p:txBody>
      </p:sp>
      <p:sp>
        <p:nvSpPr>
          <p:cNvPr id="3" name="Subtítulo 2">
            <a:extLst>
              <a:ext uri="{FF2B5EF4-FFF2-40B4-BE49-F238E27FC236}">
                <a16:creationId xmlns:a16="http://schemas.microsoft.com/office/drawing/2014/main" id="{BFDB529F-FD0E-406F-A2ED-FF57BBC0479E}"/>
              </a:ext>
            </a:extLst>
          </p:cNvPr>
          <p:cNvSpPr>
            <a:spLocks noGrp="1"/>
          </p:cNvSpPr>
          <p:nvPr>
            <p:ph type="subTitle" idx="1"/>
          </p:nvPr>
        </p:nvSpPr>
        <p:spPr>
          <a:xfrm>
            <a:off x="3315031" y="4076802"/>
            <a:ext cx="5561938" cy="1534587"/>
          </a:xfrm>
        </p:spPr>
        <p:txBody>
          <a:bodyPr>
            <a:normAutofit/>
          </a:bodyPr>
          <a:lstStyle/>
          <a:p>
            <a:endParaRPr lang="es-CO" dirty="0"/>
          </a:p>
          <a:p>
            <a:r>
              <a:rPr lang="es-CO" dirty="0"/>
              <a:t>Grecia y Roma </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39283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21CEA8A6-1E2E-4435-96B6-2486EC57365F}"/>
              </a:ext>
            </a:extLst>
          </p:cNvPr>
          <p:cNvSpPr>
            <a:spLocks noGrp="1"/>
          </p:cNvSpPr>
          <p:nvPr>
            <p:ph type="title"/>
          </p:nvPr>
        </p:nvSpPr>
        <p:spPr>
          <a:xfrm>
            <a:off x="630936" y="630936"/>
            <a:ext cx="4989918" cy="5478640"/>
          </a:xfrm>
          <a:noFill/>
        </p:spPr>
        <p:txBody>
          <a:bodyPr anchor="ctr">
            <a:normAutofit/>
          </a:bodyPr>
          <a:lstStyle/>
          <a:p>
            <a:r>
              <a:rPr lang="es-CO" sz="4800">
                <a:solidFill>
                  <a:schemeClr val="bg1"/>
                </a:solidFill>
              </a:rPr>
              <a:t>Preguntas orientadoras </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9F23A0E-3E63-466B-AA31-08C3FB77B48A}"/>
              </a:ext>
            </a:extLst>
          </p:cNvPr>
          <p:cNvSpPr>
            <a:spLocks noGrp="1"/>
          </p:cNvSpPr>
          <p:nvPr>
            <p:ph idx="1"/>
          </p:nvPr>
        </p:nvSpPr>
        <p:spPr>
          <a:xfrm>
            <a:off x="6041946" y="630936"/>
            <a:ext cx="4982273" cy="5478672"/>
          </a:xfrm>
          <a:noFill/>
        </p:spPr>
        <p:txBody>
          <a:bodyPr anchor="ctr">
            <a:normAutofit/>
          </a:bodyPr>
          <a:lstStyle/>
          <a:p>
            <a:r>
              <a:rPr lang="es-CO" sz="1800" dirty="0">
                <a:solidFill>
                  <a:schemeClr val="bg1"/>
                </a:solidFill>
              </a:rPr>
              <a:t>Por qué se consideran a estas civilizaciones la cuna de la sociedad occidental.?.</a:t>
            </a:r>
          </a:p>
          <a:p>
            <a:r>
              <a:rPr lang="es-CO" sz="1800" dirty="0">
                <a:solidFill>
                  <a:schemeClr val="bg1"/>
                </a:solidFill>
              </a:rPr>
              <a:t>Cómo era la filosofía en Grecia y Roma.</a:t>
            </a:r>
          </a:p>
          <a:p>
            <a:r>
              <a:rPr lang="es-CO" sz="1800" dirty="0">
                <a:solidFill>
                  <a:schemeClr val="bg1"/>
                </a:solidFill>
              </a:rPr>
              <a:t>Qué era la polis.</a:t>
            </a:r>
          </a:p>
          <a:p>
            <a:r>
              <a:rPr lang="es-CO" sz="1800" dirty="0">
                <a:solidFill>
                  <a:schemeClr val="bg1"/>
                </a:solidFill>
              </a:rPr>
              <a:t>Cómo era la política y la democracia en Grecia y Roma </a:t>
            </a:r>
          </a:p>
        </p:txBody>
      </p:sp>
    </p:spTree>
    <p:extLst>
      <p:ext uri="{BB962C8B-B14F-4D97-AF65-F5344CB8AC3E}">
        <p14:creationId xmlns:p14="http://schemas.microsoft.com/office/powerpoint/2010/main" val="17843325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6413262"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6110122"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4477AEE-F57F-47E7-9DC6-8189EA3A8300}"/>
              </a:ext>
            </a:extLst>
          </p:cNvPr>
          <p:cNvSpPr>
            <a:spLocks noGrp="1"/>
          </p:cNvSpPr>
          <p:nvPr>
            <p:ph type="title"/>
          </p:nvPr>
        </p:nvSpPr>
        <p:spPr>
          <a:xfrm>
            <a:off x="804671" y="2903393"/>
            <a:ext cx="3607841" cy="2625537"/>
          </a:xfrm>
        </p:spPr>
        <p:txBody>
          <a:bodyPr anchor="b">
            <a:normAutofit/>
          </a:bodyPr>
          <a:lstStyle/>
          <a:p>
            <a:r>
              <a:rPr lang="es-CO" sz="4800"/>
              <a:t>Objetivos de aprendizaje </a:t>
            </a:r>
          </a:p>
        </p:txBody>
      </p:sp>
      <p:sp>
        <p:nvSpPr>
          <p:cNvPr id="3" name="Marcador de contenido 2">
            <a:extLst>
              <a:ext uri="{FF2B5EF4-FFF2-40B4-BE49-F238E27FC236}">
                <a16:creationId xmlns:a16="http://schemas.microsoft.com/office/drawing/2014/main" id="{BEDF4E5D-835F-40AF-AA90-6F80E392A4C3}"/>
              </a:ext>
            </a:extLst>
          </p:cNvPr>
          <p:cNvSpPr>
            <a:spLocks noGrp="1"/>
          </p:cNvSpPr>
          <p:nvPr>
            <p:ph idx="1"/>
          </p:nvPr>
        </p:nvSpPr>
        <p:spPr>
          <a:xfrm>
            <a:off x="6570921" y="600741"/>
            <a:ext cx="4959662" cy="4816548"/>
          </a:xfrm>
        </p:spPr>
        <p:txBody>
          <a:bodyPr anchor="ctr">
            <a:normAutofit/>
          </a:bodyPr>
          <a:lstStyle/>
          <a:p>
            <a:r>
              <a:rPr lang="es-CO" sz="2100"/>
              <a:t>Comprender las principales características de la las cultura Griega y Romana.</a:t>
            </a:r>
          </a:p>
          <a:p>
            <a:r>
              <a:rPr lang="es-CO" sz="2100"/>
              <a:t>Identificar las características que la llevan a ser consideradas la cuna de la civilización occidental.</a:t>
            </a:r>
          </a:p>
          <a:p>
            <a:r>
              <a:rPr lang="es-CO" sz="2100"/>
              <a:t>Identificar como la democracia actual esta basada en su legado.}</a:t>
            </a:r>
          </a:p>
          <a:p>
            <a:r>
              <a:rPr lang="es-CO" sz="2100"/>
              <a:t>Comprender como su influencia ha llegado hasta nuestros días </a:t>
            </a:r>
          </a:p>
        </p:txBody>
      </p:sp>
    </p:spTree>
    <p:extLst>
      <p:ext uri="{BB962C8B-B14F-4D97-AF65-F5344CB8AC3E}">
        <p14:creationId xmlns:p14="http://schemas.microsoft.com/office/powerpoint/2010/main" val="1113949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A52A2E5-6813-45C1-8E49-5EC1A29A5B95}"/>
              </a:ext>
            </a:extLst>
          </p:cNvPr>
          <p:cNvSpPr>
            <a:spLocks noGrp="1"/>
          </p:cNvSpPr>
          <p:nvPr>
            <p:ph type="title"/>
          </p:nvPr>
        </p:nvSpPr>
        <p:spPr>
          <a:xfrm>
            <a:off x="2311147" y="365760"/>
            <a:ext cx="7569706" cy="981777"/>
          </a:xfrm>
        </p:spPr>
        <p:txBody>
          <a:bodyPr anchor="ctr">
            <a:normAutofit fontScale="90000"/>
          </a:bodyPr>
          <a:lstStyle/>
          <a:p>
            <a:pPr algn="ctr"/>
            <a:r>
              <a:rPr lang="es-CO" sz="4100" dirty="0"/>
              <a:t>Grecia Cuna de la Filosofía y la Democracia  </a:t>
            </a:r>
          </a:p>
        </p:txBody>
      </p:sp>
      <p:sp>
        <p:nvSpPr>
          <p:cNvPr id="3" name="Marcador de contenido 2">
            <a:extLst>
              <a:ext uri="{FF2B5EF4-FFF2-40B4-BE49-F238E27FC236}">
                <a16:creationId xmlns:a16="http://schemas.microsoft.com/office/drawing/2014/main" id="{33086DCE-AF17-4D5C-9985-7D958F961760}"/>
              </a:ext>
            </a:extLst>
          </p:cNvPr>
          <p:cNvSpPr>
            <a:spLocks noGrp="1"/>
          </p:cNvSpPr>
          <p:nvPr>
            <p:ph idx="1"/>
          </p:nvPr>
        </p:nvSpPr>
        <p:spPr>
          <a:xfrm>
            <a:off x="2165569" y="1588168"/>
            <a:ext cx="7860863" cy="4393532"/>
          </a:xfrm>
        </p:spPr>
        <p:txBody>
          <a:bodyPr anchor="t">
            <a:noAutofit/>
          </a:bodyPr>
          <a:lstStyle/>
          <a:p>
            <a:r>
              <a:rPr lang="es-ES" sz="1400" dirty="0">
                <a:latin typeface="Open Sans"/>
              </a:rPr>
              <a:t>L</a:t>
            </a:r>
            <a:r>
              <a:rPr lang="es-ES" sz="1400" b="0" i="0" dirty="0">
                <a:effectLst/>
                <a:latin typeface="Open Sans"/>
              </a:rPr>
              <a:t>a civilización griega se desarrolló en el extremo noreste del Mar Mediterráneo. Cerca del año 2100 a.C.  Comenzó con los Aqueos, un pueblo de tradición guerrera, invadió y sometió a los cretenses, un pueblo originario de la isla. Así comenzó a desarrollarse la civilización minoica (la primera civilización europea que se instaló en la isla de Creta).</a:t>
            </a:r>
          </a:p>
          <a:p>
            <a:r>
              <a:rPr lang="es-ES" sz="1400" dirty="0"/>
              <a:t>En el aspecto literario Grecia destaco en el teatro, la poesía, las artes y la arquitectura. Entre las representaciones más originales y bellas esta Partenón, el Propileo y el Odeón</a:t>
            </a:r>
            <a:endParaRPr lang="es-ES" sz="1400" b="0" i="0" dirty="0">
              <a:effectLst/>
              <a:latin typeface="Open Sans"/>
            </a:endParaRPr>
          </a:p>
          <a:p>
            <a:r>
              <a:rPr lang="es-ES" sz="1400" b="0" i="0" dirty="0">
                <a:effectLst/>
                <a:latin typeface="Open Sans"/>
              </a:rPr>
              <a:t>La civilización griega </a:t>
            </a:r>
            <a:r>
              <a:rPr lang="es-ES" sz="1400" dirty="0">
                <a:latin typeface="Open Sans"/>
              </a:rPr>
              <a:t>tuvo </a:t>
            </a:r>
            <a:r>
              <a:rPr lang="es-ES" sz="1400" i="0" dirty="0">
                <a:effectLst/>
                <a:latin typeface="Open Sans"/>
              </a:rPr>
              <a:t> </a:t>
            </a:r>
            <a:r>
              <a:rPr lang="es-ES" sz="1400" dirty="0">
                <a:latin typeface="Open Sans"/>
              </a:rPr>
              <a:t>un </a:t>
            </a:r>
            <a:r>
              <a:rPr lang="es-ES" sz="1400" i="0" dirty="0">
                <a:effectLst/>
                <a:latin typeface="Open Sans"/>
              </a:rPr>
              <a:t>gran desarrollo de la arquitectura, pero indudablemente la filosofía es su gran aporte, </a:t>
            </a:r>
            <a:r>
              <a:rPr lang="es-ES" sz="1400" b="0" i="0" dirty="0">
                <a:effectLst/>
                <a:latin typeface="Open Sans"/>
              </a:rPr>
              <a:t>filosófico con pensadores como Sócrates, Platón y Aristóteles. Son considerados los padres de la filosofía y el pensamiento occidental</a:t>
            </a:r>
          </a:p>
          <a:p>
            <a:r>
              <a:rPr lang="es-ES" sz="1400" b="0" i="0" dirty="0">
                <a:effectLst/>
                <a:latin typeface="Open Sans"/>
              </a:rPr>
              <a:t>La civilización griega estaba </a:t>
            </a:r>
            <a:r>
              <a:rPr lang="es-ES" sz="1400" i="0" dirty="0">
                <a:effectLst/>
                <a:latin typeface="Open Sans"/>
              </a:rPr>
              <a:t>compuesta en </a:t>
            </a:r>
            <a:r>
              <a:rPr lang="es-ES" sz="1400" i="1" dirty="0">
                <a:effectLst/>
                <a:latin typeface="Open Sans"/>
              </a:rPr>
              <a:t>polis</a:t>
            </a:r>
            <a:r>
              <a:rPr lang="es-ES" sz="1400" i="0" dirty="0">
                <a:effectLst/>
                <a:latin typeface="Open Sans"/>
              </a:rPr>
              <a:t> </a:t>
            </a:r>
            <a:r>
              <a:rPr lang="es-ES" sz="1400" b="0" i="0" dirty="0">
                <a:effectLst/>
                <a:latin typeface="Open Sans"/>
              </a:rPr>
              <a:t>(ciudades-estado). Entre las polis más importante se destacaron Atenas y Esparta.  Cada una de ellas tenia su propia administración y propio gobierno. En ellas los ciudadanos se reunía a discutir los asuntos de la polis, la cosa publica, que dio origen a democracia.</a:t>
            </a:r>
          </a:p>
          <a:p>
            <a:pPr>
              <a:buFont typeface="Arial" panose="020B0604020202020204" pitchFamily="34" charset="0"/>
              <a:buChar char="•"/>
            </a:pPr>
            <a:r>
              <a:rPr lang="es-ES" sz="1400" b="0" i="0" dirty="0">
                <a:effectLst/>
                <a:latin typeface="Open Sans"/>
              </a:rPr>
              <a:t>Religión griega </a:t>
            </a:r>
          </a:p>
          <a:p>
            <a:pPr>
              <a:buFont typeface="Arial" panose="020B0604020202020204" pitchFamily="34" charset="0"/>
              <a:buChar char="•"/>
            </a:pPr>
            <a:r>
              <a:rPr lang="es-ES" sz="1400" dirty="0">
                <a:latin typeface="Open Sans"/>
              </a:rPr>
              <a:t>Eran politeístas, pero sus dioses tenían cualidades y defectos humanos, en ellos se  encarnaban ideales de justicia, dignidad y virtud. Tenían cuerpo humanos y defectos, y tenían luchas entre ellos. Los dioses Vivian en el Olimpo el principal era Zeus(padre), se destacona Afrodita(amor), Atenea (Paz), Ares(guerra), Apolo(artes y el deporte), Dionisio(vino) Hefesto (fuego), Poseidón (mar)</a:t>
            </a:r>
            <a:endParaRPr lang="es-ES" sz="1400" b="0" i="0" dirty="0">
              <a:effectLst/>
              <a:latin typeface="Open Sans"/>
            </a:endParaRPr>
          </a:p>
          <a:p>
            <a:pPr marL="0" indent="0">
              <a:buNone/>
            </a:pPr>
            <a:br>
              <a:rPr lang="es-ES" sz="1400" b="0" i="0" dirty="0">
                <a:effectLst/>
                <a:latin typeface="Open Sans"/>
              </a:rPr>
            </a:br>
            <a:endParaRPr lang="es-CO" sz="1400" dirty="0"/>
          </a:p>
        </p:txBody>
      </p:sp>
    </p:spTree>
    <p:extLst>
      <p:ext uri="{BB962C8B-B14F-4D97-AF65-F5344CB8AC3E}">
        <p14:creationId xmlns:p14="http://schemas.microsoft.com/office/powerpoint/2010/main" val="3343355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ítulo 3">
            <a:extLst>
              <a:ext uri="{FF2B5EF4-FFF2-40B4-BE49-F238E27FC236}">
                <a16:creationId xmlns:a16="http://schemas.microsoft.com/office/drawing/2014/main" id="{7F5FF2DE-99B9-439C-B0A9-B6299ABB1889}"/>
              </a:ext>
            </a:extLst>
          </p:cNvPr>
          <p:cNvSpPr>
            <a:spLocks noGrp="1"/>
          </p:cNvSpPr>
          <p:nvPr>
            <p:ph type="title"/>
          </p:nvPr>
        </p:nvSpPr>
        <p:spPr>
          <a:xfrm>
            <a:off x="838200" y="365126"/>
            <a:ext cx="10515599" cy="843484"/>
          </a:xfrm>
        </p:spPr>
        <p:txBody>
          <a:bodyPr vert="horz" lIns="91440" tIns="45720" rIns="91440" bIns="45720" rtlCol="0" anchor="ctr">
            <a:normAutofit/>
          </a:bodyPr>
          <a:lstStyle/>
          <a:p>
            <a:r>
              <a:rPr lang="es-CO" sz="4400" dirty="0"/>
              <a:t>Política y Filosofía </a:t>
            </a:r>
          </a:p>
        </p:txBody>
      </p:sp>
      <p:sp>
        <p:nvSpPr>
          <p:cNvPr id="6" name="Marcador de texto 5">
            <a:extLst>
              <a:ext uri="{FF2B5EF4-FFF2-40B4-BE49-F238E27FC236}">
                <a16:creationId xmlns:a16="http://schemas.microsoft.com/office/drawing/2014/main" id="{B72AE1A6-2144-4C6F-9D4C-B312FE0B34B5}"/>
              </a:ext>
            </a:extLst>
          </p:cNvPr>
          <p:cNvSpPr>
            <a:spLocks noGrp="1"/>
          </p:cNvSpPr>
          <p:nvPr>
            <p:ph type="body" sz="half" idx="2"/>
          </p:nvPr>
        </p:nvSpPr>
        <p:spPr>
          <a:xfrm>
            <a:off x="838200" y="1208610"/>
            <a:ext cx="6010718" cy="4968353"/>
          </a:xfrm>
        </p:spPr>
        <p:txBody>
          <a:bodyPr vert="horz" lIns="91440" tIns="45720" rIns="91440" bIns="45720" rtlCol="0">
            <a:normAutofit/>
          </a:bodyPr>
          <a:lstStyle/>
          <a:p>
            <a:pPr indent="-228600">
              <a:buFont typeface="Arial" panose="020B0604020202020204" pitchFamily="34" charset="0"/>
              <a:buChar char="•"/>
            </a:pPr>
            <a:endParaRPr lang="en-US" sz="900" dirty="0"/>
          </a:p>
          <a:p>
            <a:pPr indent="-228600">
              <a:buFont typeface="Arial" panose="020B0604020202020204" pitchFamily="34" charset="0"/>
              <a:buChar char="•"/>
            </a:pPr>
            <a:r>
              <a:rPr lang="es-CO" sz="1050" b="0" i="0" dirty="0">
                <a:effectLst/>
              </a:rPr>
              <a:t>sistemas de gobierno durante la civilización griega:</a:t>
            </a:r>
          </a:p>
          <a:p>
            <a:pPr indent="-228600">
              <a:buFont typeface="Arial" panose="020B0604020202020204" pitchFamily="34" charset="0"/>
              <a:buChar char="•"/>
            </a:pPr>
            <a:r>
              <a:rPr lang="es-CO" sz="1050" b="1" dirty="0"/>
              <a:t>La monarquía</a:t>
            </a:r>
            <a:r>
              <a:rPr lang="es-CO" sz="1050" b="1" i="0" dirty="0">
                <a:effectLst/>
              </a:rPr>
              <a:t>. </a:t>
            </a:r>
            <a:r>
              <a:rPr lang="es-CO" sz="1050" b="0" i="0" dirty="0">
                <a:effectLst/>
              </a:rPr>
              <a:t>Fue el gobierno que tenía como figura central a un rey que recibía el trono a través de la herencia</a:t>
            </a:r>
          </a:p>
          <a:p>
            <a:pPr indent="-228600">
              <a:buFont typeface="Arial" panose="020B0604020202020204" pitchFamily="34" charset="0"/>
              <a:buChar char="•"/>
            </a:pPr>
            <a:r>
              <a:rPr lang="es-CO" sz="1050" b="1" i="0" dirty="0">
                <a:effectLst/>
              </a:rPr>
              <a:t>La aristocracia. </a:t>
            </a:r>
            <a:r>
              <a:rPr lang="es-CO" sz="1050" b="0" i="0" dirty="0">
                <a:effectLst/>
              </a:rPr>
              <a:t>Fue sugerido por Platón y Aristóteles, proponía la designación de individuos sobresalientes por su sabiduría intelectual y su elevada virtud, a fin de ocupar los cargos del gobierno. </a:t>
            </a:r>
          </a:p>
          <a:p>
            <a:pPr indent="-228600">
              <a:buFont typeface="Arial" panose="020B0604020202020204" pitchFamily="34" charset="0"/>
              <a:buChar char="•"/>
            </a:pPr>
            <a:r>
              <a:rPr lang="es-CO" sz="1050" b="1" dirty="0"/>
              <a:t>La oligarquía</a:t>
            </a:r>
            <a:r>
              <a:rPr lang="es-CO" sz="1050" b="1" i="0" dirty="0">
                <a:effectLst/>
              </a:rPr>
              <a:t>.</a:t>
            </a:r>
            <a:r>
              <a:rPr lang="es-CO" sz="1050" b="0" i="0" dirty="0">
                <a:effectLst/>
              </a:rPr>
              <a:t>  Que concentraba el poder en un grupo selecto de individuos, de la misma clase ”.</a:t>
            </a:r>
          </a:p>
          <a:p>
            <a:pPr indent="-228600">
              <a:buFont typeface="Arial" panose="020B0604020202020204" pitchFamily="34" charset="0"/>
              <a:buChar char="•"/>
            </a:pPr>
            <a:r>
              <a:rPr lang="es-CO" sz="1050" b="1" dirty="0"/>
              <a:t>La tiranía</a:t>
            </a:r>
            <a:r>
              <a:rPr lang="es-CO" sz="1050" b="0" i="0" dirty="0">
                <a:effectLst/>
              </a:rPr>
              <a:t> Un individuo que tomaba el poder por la fuerza y a través de medios inconstitucionales, derrocando al gobierno precedente.</a:t>
            </a:r>
          </a:p>
          <a:p>
            <a:pPr indent="-228600">
              <a:buFont typeface="Arial" panose="020B0604020202020204" pitchFamily="34" charset="0"/>
              <a:buChar char="•"/>
            </a:pPr>
            <a:r>
              <a:rPr lang="es-CO" sz="1050" b="1" dirty="0"/>
              <a:t>La democracia</a:t>
            </a:r>
            <a:r>
              <a:rPr lang="es-CO" sz="1050" b="1" i="0" dirty="0">
                <a:effectLst/>
              </a:rPr>
              <a:t> </a:t>
            </a:r>
            <a:r>
              <a:rPr lang="es-CO" sz="1050" dirty="0"/>
              <a:t>E</a:t>
            </a:r>
            <a:r>
              <a:rPr lang="es-CO" sz="1050" b="0" i="0" dirty="0">
                <a:effectLst/>
              </a:rPr>
              <a:t>jercida, en Atenas fundaron la primera democracia del mundo a través de una asamblea de </a:t>
            </a:r>
            <a:r>
              <a:rPr lang="es-CO" sz="1050" dirty="0"/>
              <a:t>ciudadanos</a:t>
            </a:r>
            <a:r>
              <a:rPr lang="es-CO" sz="1050" b="0" i="0" dirty="0">
                <a:effectLst/>
              </a:rPr>
              <a:t> en la que se le otorgaba cierta participación al pueblo en las decisiones del gobierno</a:t>
            </a:r>
          </a:p>
          <a:p>
            <a:pPr indent="-228600">
              <a:buFont typeface="Arial" panose="020B0604020202020204" pitchFamily="34" charset="0"/>
              <a:buChar char="•"/>
            </a:pPr>
            <a:r>
              <a:rPr lang="es-CO" sz="1050" b="0" i="0" dirty="0">
                <a:effectLst/>
              </a:rPr>
              <a:t> </a:t>
            </a:r>
            <a:r>
              <a:rPr lang="es-CO" sz="1050" b="1" i="0" dirty="0">
                <a:effectLst/>
              </a:rPr>
              <a:t>Filosofía </a:t>
            </a:r>
            <a:endParaRPr lang="es-CO" sz="1050" b="1" dirty="0"/>
          </a:p>
          <a:p>
            <a:pPr indent="-228600">
              <a:buFont typeface="Arial" panose="020B0604020202020204" pitchFamily="34" charset="0"/>
              <a:buChar char="•"/>
            </a:pPr>
            <a:r>
              <a:rPr lang="es-CO" sz="1050" dirty="0"/>
              <a:t>Pensamiento </a:t>
            </a:r>
            <a:r>
              <a:rPr lang="es-CO" sz="1050" b="0" i="0" dirty="0">
                <a:effectLst/>
              </a:rPr>
              <a:t> basado en la razón, el hombre y el saber, presento 4 etapas  </a:t>
            </a:r>
          </a:p>
          <a:p>
            <a:pPr indent="-228600">
              <a:buFont typeface="Arial" panose="020B0604020202020204" pitchFamily="34" charset="0"/>
              <a:buChar char="•"/>
            </a:pPr>
            <a:r>
              <a:rPr lang="es-CO" sz="1050" b="1" i="0" dirty="0">
                <a:effectLst/>
              </a:rPr>
              <a:t>Período cosmológico.</a:t>
            </a:r>
            <a:r>
              <a:rPr lang="es-CO" sz="1050" b="0" i="0" dirty="0">
                <a:effectLst/>
              </a:rPr>
              <a:t> Basaba en el pensamiento racional o </a:t>
            </a:r>
            <a:r>
              <a:rPr lang="es-CO" sz="1050" b="0" i="1" dirty="0">
                <a:effectLst/>
              </a:rPr>
              <a:t>logos</a:t>
            </a:r>
            <a:r>
              <a:rPr lang="es-CO" sz="1050" b="0" i="0" dirty="0">
                <a:effectLst/>
              </a:rPr>
              <a:t>. </a:t>
            </a:r>
            <a:r>
              <a:rPr lang="es-CO" sz="1050" dirty="0"/>
              <a:t>Tales de Mileto</a:t>
            </a:r>
            <a:r>
              <a:rPr lang="es-CO" sz="1050" b="0" i="0" dirty="0">
                <a:effectLst/>
              </a:rPr>
              <a:t> es el representante de este período. </a:t>
            </a:r>
            <a:r>
              <a:rPr lang="es-CO" sz="1050" b="1" i="0" dirty="0">
                <a:effectLst/>
              </a:rPr>
              <a:t>Período antropológico.</a:t>
            </a:r>
            <a:r>
              <a:rPr lang="es-CO" sz="1050" b="0" i="0" dirty="0">
                <a:effectLst/>
              </a:rPr>
              <a:t> </a:t>
            </a:r>
            <a:r>
              <a:rPr lang="es-CO" sz="1050" dirty="0"/>
              <a:t>S</a:t>
            </a:r>
            <a:r>
              <a:rPr lang="es-CO" sz="1050" b="0" i="0" dirty="0">
                <a:effectLst/>
              </a:rPr>
              <a:t>e destacó </a:t>
            </a:r>
            <a:r>
              <a:rPr lang="es-CO" sz="1050" dirty="0"/>
              <a:t>Sócrates,</a:t>
            </a:r>
            <a:r>
              <a:rPr lang="es-CO" sz="1050" b="0" i="0" dirty="0">
                <a:effectLst/>
              </a:rPr>
              <a:t> que consideraba al conocimiento como más que una simple acumulación de información. A Sócrates se le conoce por su poder de oratoria. Se centrarán en la ética, </a:t>
            </a:r>
            <a:r>
              <a:rPr lang="es-CO" sz="1050" dirty="0"/>
              <a:t>política</a:t>
            </a:r>
            <a:r>
              <a:rPr lang="es-CO" sz="1050" b="0" i="0" dirty="0">
                <a:effectLst/>
              </a:rPr>
              <a:t>, normas </a:t>
            </a:r>
            <a:r>
              <a:rPr lang="es-CO" sz="1050" dirty="0"/>
              <a:t>leyes</a:t>
            </a:r>
            <a:r>
              <a:rPr lang="es-CO" sz="1050" b="0" i="0" dirty="0">
                <a:effectLst/>
              </a:rPr>
              <a:t> y sociedad. </a:t>
            </a:r>
            <a:r>
              <a:rPr lang="es-CO" sz="1050" b="1" i="0" dirty="0">
                <a:effectLst/>
              </a:rPr>
              <a:t>Período metodológico.</a:t>
            </a:r>
            <a:r>
              <a:rPr lang="es-CO" sz="1050" b="0" i="0" dirty="0">
                <a:effectLst/>
              </a:rPr>
              <a:t> Etapa con grandes representantes, como Sócrates, </a:t>
            </a:r>
            <a:r>
              <a:rPr lang="es-CO" sz="1050" dirty="0"/>
              <a:t>Platón</a:t>
            </a:r>
            <a:r>
              <a:rPr lang="es-CO" sz="1050" b="0" i="0" dirty="0">
                <a:effectLst/>
              </a:rPr>
              <a:t> (discípulo de Sócrates) y Aristóteles (discípulo de Platón). Fueron los pensadores que establecieron la mayor tradición filosófica de la historia. </a:t>
            </a:r>
            <a:r>
              <a:rPr lang="es-CO" sz="1050" b="1" dirty="0"/>
              <a:t>Período helenístico</a:t>
            </a:r>
            <a:r>
              <a:rPr lang="es-CO" sz="1050" b="0" i="0" dirty="0">
                <a:effectLst/>
              </a:rPr>
              <a:t>  se destacó por su preocupación sobre las cuestiones éticas. Cambia el concepto de “hombre” a “animal cívico”, porque solo en la </a:t>
            </a:r>
            <a:r>
              <a:rPr lang="es-CO" sz="1050" b="0" i="1" dirty="0" err="1">
                <a:effectLst/>
              </a:rPr>
              <a:t>pólis</a:t>
            </a:r>
            <a:r>
              <a:rPr lang="es-CO" sz="1050" b="0" i="0" dirty="0">
                <a:effectLst/>
              </a:rPr>
              <a:t>, el hombre podía realizarse de manera plena.</a:t>
            </a:r>
            <a:br>
              <a:rPr lang="es-CO" sz="1050" b="0" i="0" dirty="0">
                <a:effectLst/>
              </a:rPr>
            </a:br>
            <a:endParaRPr lang="es-CO" sz="1050" dirty="0"/>
          </a:p>
        </p:txBody>
      </p:sp>
      <p:pic>
        <p:nvPicPr>
          <p:cNvPr id="8" name="Marcador de contenido 7" descr="Imagen que contiene exterior, edificio, escombros, viejo&#10;&#10;Descripción generada automáticamente">
            <a:extLst>
              <a:ext uri="{FF2B5EF4-FFF2-40B4-BE49-F238E27FC236}">
                <a16:creationId xmlns:a16="http://schemas.microsoft.com/office/drawing/2014/main" id="{5D706D0C-5CFF-4988-82BC-104D8BCCA5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96" r="12318"/>
          <a:stretch/>
        </p:blipFill>
        <p:spPr>
          <a:xfrm>
            <a:off x="6752288" y="1674448"/>
            <a:ext cx="4601511" cy="460151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8" name="Arc 2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341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8D84FA5A-EBB9-4D6A-B26F-3CEA65B03C13}"/>
              </a:ext>
            </a:extLst>
          </p:cNvPr>
          <p:cNvSpPr>
            <a:spLocks noGrp="1"/>
          </p:cNvSpPr>
          <p:nvPr>
            <p:ph type="title"/>
          </p:nvPr>
        </p:nvSpPr>
        <p:spPr>
          <a:xfrm>
            <a:off x="1389278" y="1233241"/>
            <a:ext cx="3240506" cy="4064628"/>
          </a:xfrm>
        </p:spPr>
        <p:txBody>
          <a:bodyPr>
            <a:normAutofit/>
          </a:bodyPr>
          <a:lstStyle/>
          <a:p>
            <a:r>
              <a:rPr lang="es-CO" dirty="0">
                <a:solidFill>
                  <a:srgbClr val="FFFFFF"/>
                </a:solidFill>
              </a:rPr>
              <a:t>Roma cuna del derecho y las leyes </a:t>
            </a: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Marcador de contenido 7">
            <a:extLst>
              <a:ext uri="{FF2B5EF4-FFF2-40B4-BE49-F238E27FC236}">
                <a16:creationId xmlns:a16="http://schemas.microsoft.com/office/drawing/2014/main" id="{022AAFF0-9ACB-42F7-9905-E21AEDE80938}"/>
              </a:ext>
            </a:extLst>
          </p:cNvPr>
          <p:cNvSpPr>
            <a:spLocks noGrp="1"/>
          </p:cNvSpPr>
          <p:nvPr>
            <p:ph idx="1"/>
          </p:nvPr>
        </p:nvSpPr>
        <p:spPr>
          <a:xfrm>
            <a:off x="5546558" y="360947"/>
            <a:ext cx="5807242" cy="5666874"/>
          </a:xfrm>
        </p:spPr>
        <p:txBody>
          <a:bodyPr anchor="t">
            <a:normAutofit/>
          </a:bodyPr>
          <a:lstStyle/>
          <a:p>
            <a:r>
              <a:rPr lang="es-ES" sz="1100" b="1" i="0" u="none" strike="noStrike" dirty="0">
                <a:effectLst/>
                <a:latin typeface="Arial" panose="020B0604020202020204" pitchFamily="34" charset="0"/>
              </a:rPr>
              <a:t>Civilización romana</a:t>
            </a:r>
          </a:p>
          <a:p>
            <a:r>
              <a:rPr lang="es-ES" sz="1100" b="1" i="0" dirty="0">
                <a:effectLst/>
                <a:latin typeface="Open Sans"/>
              </a:rPr>
              <a:t>Surgió en el año 753 a.C.</a:t>
            </a:r>
            <a:r>
              <a:rPr lang="es-ES" sz="1100" b="0" i="0" dirty="0">
                <a:effectLst/>
                <a:latin typeface="Open Sans"/>
              </a:rPr>
              <a:t> </a:t>
            </a:r>
            <a:r>
              <a:rPr lang="es-ES" sz="1100" b="1" i="0" dirty="0">
                <a:effectLst/>
                <a:latin typeface="Open Sans"/>
              </a:rPr>
              <a:t>como una comunidad pequeña</a:t>
            </a:r>
            <a:r>
              <a:rPr lang="es-ES" sz="1100" b="0" i="0" dirty="0">
                <a:effectLst/>
                <a:latin typeface="Open Sans"/>
              </a:rPr>
              <a:t> cerca del paso comercial del </a:t>
            </a:r>
            <a:r>
              <a:rPr lang="es-ES" sz="1100" dirty="0">
                <a:latin typeface="Open Sans"/>
              </a:rPr>
              <a:t>río </a:t>
            </a:r>
            <a:r>
              <a:rPr lang="es-ES" sz="1100" b="0" i="0" dirty="0">
                <a:effectLst/>
                <a:latin typeface="Open Sans"/>
              </a:rPr>
              <a:t>Tíber (</a:t>
            </a:r>
            <a:r>
              <a:rPr lang="es-ES" sz="1100" dirty="0">
                <a:latin typeface="Open Sans"/>
              </a:rPr>
              <a:t>Italia</a:t>
            </a:r>
            <a:r>
              <a:rPr lang="es-ES" sz="1100" b="0" i="0" dirty="0">
                <a:effectLst/>
                <a:latin typeface="Open Sans"/>
              </a:rPr>
              <a:t>). Surgió tras un periodo de cientos de años. En el siglo VIII Roma era un lugar de paso y</a:t>
            </a:r>
            <a:r>
              <a:rPr lang="es-ES" sz="1100" b="1" i="0" dirty="0">
                <a:effectLst/>
                <a:latin typeface="Open Sans"/>
              </a:rPr>
              <a:t> sus primeros pobladores venían de los montes albanos y sabinos</a:t>
            </a:r>
            <a:r>
              <a:rPr lang="es-ES" sz="1100" b="0" i="0" dirty="0">
                <a:effectLst/>
                <a:latin typeface="Open Sans"/>
              </a:rPr>
              <a:t>. Los vecinos etruscos tomaron el poder durante varios años hasta que fueron derrocados por los romanos quienes se consagraron al conformar la República de Roma.  </a:t>
            </a:r>
            <a:r>
              <a:rPr lang="es-ES" sz="1100" dirty="0">
                <a:latin typeface="Open Sans"/>
              </a:rPr>
              <a:t>La mitología habla de Rómulo y Remo como los fundadores, que eran hermanos, el primero asesino al segundo , y llamado Roma en su honor y siendo el primer gobernante. Posteriormente  se unieron a algunos pueblos griegos en sus inicios  </a:t>
            </a:r>
            <a:r>
              <a:rPr lang="es-ES" sz="1100" b="0" i="0" dirty="0">
                <a:effectLst/>
                <a:latin typeface="Open Sans"/>
              </a:rPr>
              <a:t>El </a:t>
            </a:r>
            <a:r>
              <a:rPr lang="es-ES" sz="1100" dirty="0">
                <a:latin typeface="Open Sans"/>
              </a:rPr>
              <a:t>gobierno</a:t>
            </a:r>
            <a:r>
              <a:rPr lang="es-ES" sz="1100" b="0" i="0" dirty="0">
                <a:effectLst/>
                <a:latin typeface="Open Sans"/>
              </a:rPr>
              <a:t> romano</a:t>
            </a:r>
            <a:r>
              <a:rPr lang="es-ES" sz="1100" b="1" i="0" dirty="0">
                <a:effectLst/>
                <a:latin typeface="Open Sans"/>
              </a:rPr>
              <a:t> se caracterizó por un fuerte espíritu militar</a:t>
            </a:r>
            <a:r>
              <a:rPr lang="es-ES" sz="1100" b="0" i="0" dirty="0">
                <a:effectLst/>
                <a:latin typeface="Open Sans"/>
              </a:rPr>
              <a:t>, lo que justifica su incesante actividad bélica. Sin embargo, logró convertirse en potencia por su capacidad estratégica para establecer alianzas. A diferencia de los </a:t>
            </a:r>
            <a:r>
              <a:rPr lang="es-ES" sz="1100" dirty="0">
                <a:latin typeface="Open Sans"/>
              </a:rPr>
              <a:t>griegos</a:t>
            </a:r>
            <a:r>
              <a:rPr lang="es-ES" sz="1100" b="0" i="0" dirty="0">
                <a:effectLst/>
                <a:latin typeface="Open Sans"/>
              </a:rPr>
              <a:t>  Roma los incorporó a su sistema político-social y les otorgó la ciudadanía romana a los prisioneros de guerra </a:t>
            </a:r>
          </a:p>
          <a:p>
            <a:br>
              <a:rPr lang="es-ES" sz="1100" b="0" i="0" dirty="0">
                <a:effectLst/>
                <a:latin typeface="Open Sans"/>
              </a:rPr>
            </a:br>
            <a:r>
              <a:rPr lang="es-ES" sz="1100" b="1" i="0" u="none" strike="noStrike" dirty="0">
                <a:effectLst/>
                <a:latin typeface="Arial" panose="020B0604020202020204" pitchFamily="34" charset="0"/>
              </a:rPr>
              <a:t>Forma de gobierno en Roma</a:t>
            </a:r>
          </a:p>
          <a:p>
            <a:r>
              <a:rPr lang="es-ES" sz="1100" b="1" i="0" dirty="0">
                <a:effectLst/>
                <a:latin typeface="Open Sans"/>
              </a:rPr>
              <a:t>reconocen tres etapas en el desarrollo del gobierno romano</a:t>
            </a:r>
            <a:r>
              <a:rPr lang="es-ES" sz="1100" b="0" i="0" dirty="0">
                <a:effectLst/>
                <a:latin typeface="Open Sans"/>
              </a:rPr>
              <a:t>. </a:t>
            </a:r>
          </a:p>
          <a:p>
            <a:r>
              <a:rPr lang="es-ES" sz="1100" b="1" i="0" dirty="0">
                <a:effectLst/>
                <a:latin typeface="Open Sans"/>
              </a:rPr>
              <a:t>La monarquía (desde el siglo VIII a.C. hasta el siglo VI a.C.).</a:t>
            </a:r>
            <a:r>
              <a:rPr lang="es-ES" sz="1100" b="0" i="0" dirty="0">
                <a:effectLst/>
                <a:latin typeface="Open Sans"/>
              </a:rPr>
              <a:t> Período de influencia etrusca, del cual surgió el nuevo </a:t>
            </a:r>
            <a:r>
              <a:rPr lang="es-ES" sz="1100" dirty="0">
                <a:latin typeface="Open Sans"/>
              </a:rPr>
              <a:t>Estado</a:t>
            </a:r>
            <a:r>
              <a:rPr lang="es-ES" sz="1100" b="0" i="0" dirty="0">
                <a:effectLst/>
                <a:latin typeface="Open Sans"/>
              </a:rPr>
              <a:t> romano y un sistema político que dio paso a la </a:t>
            </a:r>
            <a:r>
              <a:rPr lang="es-ES" sz="1100" dirty="0">
                <a:latin typeface="Open Sans"/>
              </a:rPr>
              <a:t>República</a:t>
            </a:r>
            <a:r>
              <a:rPr lang="es-ES" sz="1100" b="0" i="0" dirty="0">
                <a:effectLst/>
                <a:latin typeface="Open Sans"/>
              </a:rPr>
              <a:t>. Durante este período ejercieron el poder los reyes romanos y los etruscos.</a:t>
            </a:r>
          </a:p>
          <a:p>
            <a:pPr>
              <a:buFont typeface="Arial" panose="020B0604020202020204" pitchFamily="34" charset="0"/>
              <a:buChar char="•"/>
            </a:pPr>
            <a:r>
              <a:rPr lang="es-ES" sz="1100" b="1" i="0" dirty="0">
                <a:effectLst/>
                <a:latin typeface="Open Sans"/>
              </a:rPr>
              <a:t>La república (desde el siglo VI a.C. hasta el siglo I d.C.).</a:t>
            </a:r>
            <a:r>
              <a:rPr lang="es-ES" sz="1100" b="0" i="0" dirty="0">
                <a:effectLst/>
                <a:latin typeface="Open Sans"/>
              </a:rPr>
              <a:t> Comenzó la expansión acompañada de un período de grandes luchas y conquistas, como las guerras púnicas que tuvieron lugar en Roma y en Cartago (entre 264 a.C. y 146 a.C.). Roma triunfó en la última batalla y se convirtió en la primera potencia del mediterráneo </a:t>
            </a:r>
          </a:p>
          <a:p>
            <a:pPr>
              <a:buFont typeface="Arial" panose="020B0604020202020204" pitchFamily="34" charset="0"/>
              <a:buChar char="•"/>
            </a:pPr>
            <a:r>
              <a:rPr lang="es-ES" sz="1100" b="1" i="0" dirty="0">
                <a:effectLst/>
                <a:latin typeface="Open Sans"/>
              </a:rPr>
              <a:t>Imperio (desde el siglo I d.C. hasta el siglo V d.C.).</a:t>
            </a:r>
            <a:r>
              <a:rPr lang="es-ES" sz="1100" b="0" i="0" dirty="0">
                <a:effectLst/>
                <a:latin typeface="Open Sans"/>
              </a:rPr>
              <a:t> Caracterizado por un gobierno autócrata (el poder recaía en una sola </a:t>
            </a:r>
            <a:r>
              <a:rPr lang="es-ES" sz="1100" dirty="0">
                <a:latin typeface="Open Sans"/>
              </a:rPr>
              <a:t>persona</a:t>
            </a:r>
            <a:r>
              <a:rPr lang="es-ES" sz="1100" b="0" i="0" dirty="0">
                <a:effectLst/>
                <a:latin typeface="Open Sans"/>
              </a:rPr>
              <a:t>), cuyas decisiones no estaban sujetas a </a:t>
            </a:r>
            <a:r>
              <a:rPr lang="es-ES" sz="1100" dirty="0">
                <a:latin typeface="Open Sans"/>
              </a:rPr>
              <a:t>leyes</a:t>
            </a:r>
            <a:r>
              <a:rPr lang="es-ES" sz="1100" b="0" i="0" dirty="0">
                <a:effectLst/>
                <a:latin typeface="Open Sans"/>
              </a:rPr>
              <a:t> ni mecanismos que lo regulen. Augusto fue el primer emperador de Roma que gobernó y se autoproclamó cada año de su mandato, logró expandir el imperio hacia las regiones vecinas. Tras su muerte en el 14 d.C. el Senado le otorgó el reconocimiento de divinidad (apoteosis) y fue sucedido por Tiberio, su hijastro.</a:t>
            </a:r>
          </a:p>
          <a:p>
            <a:endParaRPr lang="es-ES" sz="900" b="1" i="0" u="none" strike="noStrike" dirty="0">
              <a:effectLst/>
              <a:latin typeface="Arial" panose="020B0604020202020204" pitchFamily="34" charset="0"/>
            </a:endParaRPr>
          </a:p>
        </p:txBody>
      </p:sp>
      <p:sp>
        <p:nvSpPr>
          <p:cNvPr id="32" name="Freeform: Shape 3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316751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ítulo 3">
            <a:extLst>
              <a:ext uri="{FF2B5EF4-FFF2-40B4-BE49-F238E27FC236}">
                <a16:creationId xmlns:a16="http://schemas.microsoft.com/office/drawing/2014/main" id="{38DB1CC2-CD95-4BB8-B635-C4BFCE433E63}"/>
              </a:ext>
            </a:extLst>
          </p:cNvPr>
          <p:cNvSpPr>
            <a:spLocks noGrp="1"/>
          </p:cNvSpPr>
          <p:nvPr>
            <p:ph type="title"/>
          </p:nvPr>
        </p:nvSpPr>
        <p:spPr>
          <a:xfrm>
            <a:off x="838201" y="365126"/>
            <a:ext cx="5393360" cy="710114"/>
          </a:xfrm>
        </p:spPr>
        <p:txBody>
          <a:bodyPr vert="horz" lIns="91440" tIns="45720" rIns="91440" bIns="45720" rtlCol="0" anchor="ctr">
            <a:normAutofit/>
          </a:bodyPr>
          <a:lstStyle/>
          <a:p>
            <a:r>
              <a:rPr lang="es-CO" sz="4400" dirty="0"/>
              <a:t>Economía y sociedad </a:t>
            </a:r>
          </a:p>
        </p:txBody>
      </p:sp>
      <p:sp>
        <p:nvSpPr>
          <p:cNvPr id="15" name="Freeform: Shape 14">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arcador de texto 5">
            <a:extLst>
              <a:ext uri="{FF2B5EF4-FFF2-40B4-BE49-F238E27FC236}">
                <a16:creationId xmlns:a16="http://schemas.microsoft.com/office/drawing/2014/main" id="{49F280B9-6837-457D-B29A-115C90357031}"/>
              </a:ext>
            </a:extLst>
          </p:cNvPr>
          <p:cNvSpPr>
            <a:spLocks noGrp="1"/>
          </p:cNvSpPr>
          <p:nvPr>
            <p:ph type="body" sz="half" idx="2"/>
          </p:nvPr>
        </p:nvSpPr>
        <p:spPr>
          <a:xfrm>
            <a:off x="838200" y="1407695"/>
            <a:ext cx="6074922" cy="4769268"/>
          </a:xfrm>
        </p:spPr>
        <p:txBody>
          <a:bodyPr vert="horz" lIns="91440" tIns="45720" rIns="91440" bIns="45720" rtlCol="0">
            <a:normAutofit/>
          </a:bodyPr>
          <a:lstStyle/>
          <a:p>
            <a:pPr indent="-228600">
              <a:buFont typeface="Arial" panose="020B0604020202020204" pitchFamily="34" charset="0"/>
              <a:buChar char="•"/>
            </a:pPr>
            <a:r>
              <a:rPr lang="es-CO" sz="1100" dirty="0"/>
              <a:t>Economía.</a:t>
            </a:r>
          </a:p>
          <a:p>
            <a:pPr indent="-228600">
              <a:buFont typeface="Arial" panose="020B0604020202020204" pitchFamily="34" charset="0"/>
              <a:buChar char="•"/>
            </a:pPr>
            <a:r>
              <a:rPr lang="es-CO" sz="1100" i="0" dirty="0">
                <a:effectLst/>
              </a:rPr>
              <a:t> </a:t>
            </a:r>
            <a:r>
              <a:rPr lang="es-CO" sz="1100" dirty="0"/>
              <a:t>economía se pensó</a:t>
            </a:r>
            <a:r>
              <a:rPr lang="es-CO" sz="1100" i="0" dirty="0">
                <a:effectLst/>
              </a:rPr>
              <a:t> como un sistema de intercambio y comercio comunitario.  Se baso en La actividad agrícola, la explotación de esclavos y el comercio</a:t>
            </a:r>
            <a:r>
              <a:rPr lang="es-CO" sz="1100" dirty="0"/>
              <a:t> </a:t>
            </a:r>
            <a:r>
              <a:rPr lang="es-CO" sz="1100" i="0" dirty="0">
                <a:effectLst/>
              </a:rPr>
              <a:t>Fue Un factor clave para que el imperio romano pudiese avanzar con sus conquistas fue asegurarse que las provincias produzcan granos.  El </a:t>
            </a:r>
            <a:r>
              <a:rPr lang="es-CO" sz="1100" dirty="0"/>
              <a:t>comercio</a:t>
            </a:r>
            <a:r>
              <a:rPr lang="es-CO" sz="1100" i="0" dirty="0">
                <a:effectLst/>
              </a:rPr>
              <a:t> de bienes se realizaba a cambio del trueque de otros bienes o a través de un sistema de </a:t>
            </a:r>
            <a:r>
              <a:rPr lang="es-CO" sz="1100" dirty="0"/>
              <a:t>monedas</a:t>
            </a:r>
            <a:r>
              <a:rPr lang="es-CO" sz="1100" i="0" dirty="0">
                <a:effectLst/>
              </a:rPr>
              <a:t> de latón, bronce, </a:t>
            </a:r>
            <a:r>
              <a:rPr lang="es-CO" sz="1100" dirty="0"/>
              <a:t>cobre</a:t>
            </a:r>
            <a:r>
              <a:rPr lang="es-CO" sz="1100" i="0" dirty="0">
                <a:effectLst/>
              </a:rPr>
              <a:t>, </a:t>
            </a:r>
            <a:r>
              <a:rPr lang="es-CO" sz="1100" dirty="0"/>
              <a:t>plata</a:t>
            </a:r>
            <a:r>
              <a:rPr lang="es-CO" sz="1100" i="0" dirty="0">
                <a:effectLst/>
              </a:rPr>
              <a:t> y </a:t>
            </a:r>
            <a:r>
              <a:rPr lang="es-CO" sz="1100" dirty="0"/>
              <a:t>oro</a:t>
            </a:r>
            <a:r>
              <a:rPr lang="es-CO" sz="1100" i="0" dirty="0">
                <a:effectLst/>
              </a:rPr>
              <a:t>, acuñadas bajo estrictas reglas de pesos,</a:t>
            </a:r>
          </a:p>
          <a:p>
            <a:pPr indent="-228600">
              <a:buFont typeface="Arial" panose="020B0604020202020204" pitchFamily="34" charset="0"/>
              <a:buChar char="•"/>
            </a:pPr>
            <a:r>
              <a:rPr lang="es-CO" sz="1100" i="0" dirty="0">
                <a:effectLst/>
              </a:rPr>
              <a:t>La </a:t>
            </a:r>
            <a:r>
              <a:rPr lang="es-CO" sz="1100" dirty="0"/>
              <a:t>sociedad</a:t>
            </a:r>
            <a:r>
              <a:rPr lang="es-CO" sz="1100" i="0" dirty="0">
                <a:effectLst/>
              </a:rPr>
              <a:t> se dividía en 2  grupos : Los patricios u hombres libres. Disfrutaban del pleno goce de sus derechos, participaban en el Senado y ocupaban altos cargos políticos y militares., Los plebeyos u hombres sin libertad. Estaban privados de derechos políticos e involucraba tanto a los pequeños propietarios, campesinos, comerciantes y artesanos, como a los esclavos..</a:t>
            </a:r>
          </a:p>
          <a:p>
            <a:pPr indent="-228600">
              <a:buFont typeface="Arial" panose="020B0604020202020204" pitchFamily="34" charset="0"/>
              <a:buChar char="•"/>
            </a:pPr>
            <a:r>
              <a:rPr lang="es-CO" sz="1100" i="0" u="none" strike="noStrike" dirty="0">
                <a:effectLst/>
              </a:rPr>
              <a:t>Arquitectura romana</a:t>
            </a:r>
          </a:p>
          <a:p>
            <a:pPr indent="-228600">
              <a:buFont typeface="Arial" panose="020B0604020202020204" pitchFamily="34" charset="0"/>
              <a:buChar char="•"/>
            </a:pPr>
            <a:r>
              <a:rPr lang="es-CO" sz="1100" i="0" dirty="0">
                <a:effectLst/>
              </a:rPr>
              <a:t>Es uno de los grandes aportes para las culturas posteriores. Aunque esta civilización construyó más edificios civiles que religiosos, se destacaron las obras de ingeniería como los acueductos, puentes, termas, calzadas, arcos y columnas conmemorativas. El </a:t>
            </a:r>
            <a:r>
              <a:rPr lang="es-CO" sz="1100" i="1" dirty="0">
                <a:effectLst/>
              </a:rPr>
              <a:t>coliseo romano</a:t>
            </a:r>
            <a:r>
              <a:rPr lang="es-CO" sz="1100" i="0" dirty="0">
                <a:effectLst/>
              </a:rPr>
              <a:t> fue una de las construcciones más majestuosas de la antigüedad (la obra comenzó en el año 71 a.C.). Los acueductos romanos permitieron abastecer de </a:t>
            </a:r>
            <a:r>
              <a:rPr lang="es-CO" sz="1100" dirty="0"/>
              <a:t>agua</a:t>
            </a:r>
            <a:r>
              <a:rPr lang="es-CO" sz="1100" i="0" dirty="0">
                <a:effectLst/>
              </a:rPr>
              <a:t> a las </a:t>
            </a:r>
            <a:r>
              <a:rPr lang="es-CO" sz="1100" dirty="0"/>
              <a:t>zonas urbanas</a:t>
            </a:r>
            <a:r>
              <a:rPr lang="es-CO" sz="1100" i="0" dirty="0">
                <a:effectLst/>
              </a:rPr>
              <a:t>. </a:t>
            </a:r>
          </a:p>
          <a:p>
            <a:pPr indent="-228600">
              <a:buFont typeface="Arial" panose="020B0604020202020204" pitchFamily="34" charset="0"/>
              <a:buChar char="•"/>
            </a:pPr>
            <a:r>
              <a:rPr lang="es-CO" sz="1100" dirty="0"/>
              <a:t>Religión </a:t>
            </a:r>
          </a:p>
          <a:p>
            <a:pPr indent="-228600">
              <a:buFont typeface="Arial" panose="020B0604020202020204" pitchFamily="34" charset="0"/>
              <a:buChar char="•"/>
            </a:pPr>
            <a:r>
              <a:rPr lang="es-CO" sz="1100" i="0" dirty="0">
                <a:effectLst/>
              </a:rPr>
              <a:t>Era politeísta y  era muy importante en la vida cotidiana . Adoraban a divinidades que eran protectoras de los hogares a las que llamaban </a:t>
            </a:r>
            <a:r>
              <a:rPr lang="es-CO" sz="1100" i="1" dirty="0">
                <a:effectLst/>
              </a:rPr>
              <a:t>lares</a:t>
            </a:r>
            <a:r>
              <a:rPr lang="es-CO" sz="1100" i="0" dirty="0">
                <a:effectLst/>
              </a:rPr>
              <a:t>.  </a:t>
            </a:r>
            <a:r>
              <a:rPr lang="es-CO" sz="1100" dirty="0"/>
              <a:t>Se construyeron </a:t>
            </a:r>
            <a:r>
              <a:rPr lang="es-CO" sz="1100" i="0" dirty="0">
                <a:effectLst/>
              </a:rPr>
              <a:t> templos para adorar a los diferentes dioses., cada hogar tenía un pequeño altar y un santuario para adorar a los “lares”. El dios más importante era Júpiter, rey de los dioses que, junto a su esposa Juno la diosa del cielo, gobernaban al resto de las deidades, como: Mercurio. Mensajero de los dioses Neptuno. Dios del </a:t>
            </a:r>
            <a:r>
              <a:rPr lang="es-CO" sz="1100" dirty="0"/>
              <a:t>mar </a:t>
            </a:r>
            <a:r>
              <a:rPr lang="es-CO" sz="1100" i="0" dirty="0">
                <a:effectLst/>
              </a:rPr>
              <a:t>Diana. Diosa de la caza Vesta. Diosa del hogar Minerva. Diosa de la curación y la sabiduría Venus. Diosa del </a:t>
            </a:r>
            <a:r>
              <a:rPr lang="es-CO" sz="1100" dirty="0"/>
              <a:t>amor</a:t>
            </a:r>
            <a:endParaRPr lang="es-CO" sz="1100" i="0" dirty="0">
              <a:effectLst/>
            </a:endParaRPr>
          </a:p>
          <a:p>
            <a:pPr indent="-228600">
              <a:buFont typeface="Arial" panose="020B0604020202020204" pitchFamily="34" charset="0"/>
              <a:buChar char="•"/>
            </a:pPr>
            <a:br>
              <a:rPr lang="en-US" sz="900" b="0" i="0" dirty="0">
                <a:effectLst/>
              </a:rPr>
            </a:br>
            <a:endParaRPr lang="en-US" sz="900" b="0" i="0" dirty="0">
              <a:effectLst/>
            </a:endParaRPr>
          </a:p>
          <a:p>
            <a:pPr indent="-228600">
              <a:buFont typeface="Arial" panose="020B0604020202020204" pitchFamily="34" charset="0"/>
              <a:buChar char="•"/>
            </a:pPr>
            <a:endParaRPr lang="en-US" sz="900" dirty="0"/>
          </a:p>
        </p:txBody>
      </p:sp>
      <p:sp>
        <p:nvSpPr>
          <p:cNvPr id="17" name="Oval 16">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8" name="Marcador de contenido 7" descr="Un edificio antiguo&#10;&#10;Descripción generada automáticamente">
            <a:extLst>
              <a:ext uri="{FF2B5EF4-FFF2-40B4-BE49-F238E27FC236}">
                <a16:creationId xmlns:a16="http://schemas.microsoft.com/office/drawing/2014/main" id="{FAD2772A-FFFE-43DD-A918-468864E974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01" r="15594"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Freeform: Shape 20">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34928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A486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EB0E2BC-89C7-4A3E-AE8A-A55D13D43B7D}"/>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Actividades </a:t>
            </a:r>
          </a:p>
        </p:txBody>
      </p:sp>
      <p:pic>
        <p:nvPicPr>
          <p:cNvPr id="6" name="Marcador de contenido 5">
            <a:extLst>
              <a:ext uri="{FF2B5EF4-FFF2-40B4-BE49-F238E27FC236}">
                <a16:creationId xmlns:a16="http://schemas.microsoft.com/office/drawing/2014/main" id="{8ABD9FAE-9C5C-46DD-A308-486F328F1D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43" r="1" b="1"/>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texto 3">
            <a:extLst>
              <a:ext uri="{FF2B5EF4-FFF2-40B4-BE49-F238E27FC236}">
                <a16:creationId xmlns:a16="http://schemas.microsoft.com/office/drawing/2014/main" id="{2C896FD3-DF04-440A-8141-EE965E283DDE}"/>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indent="-228600">
              <a:buFont typeface="Arial" panose="020B0604020202020204" pitchFamily="34" charset="0"/>
              <a:buChar char="•"/>
            </a:pPr>
            <a:r>
              <a:rPr lang="en-US" sz="1900">
                <a:solidFill>
                  <a:srgbClr val="FFFFFF"/>
                </a:solidFill>
              </a:rPr>
              <a:t> Leer el siguiente documento del enlace(solo el capitulo referido a Grecia y Roma) y reflexionar sobre la actualidad de los principios en el conocimiento.</a:t>
            </a:r>
          </a:p>
          <a:p>
            <a:pPr indent="-228600">
              <a:buFont typeface="Arial" panose="020B0604020202020204" pitchFamily="34" charset="0"/>
              <a:buChar char="•"/>
            </a:pPr>
            <a:endParaRPr lang="en-US" sz="1900">
              <a:solidFill>
                <a:srgbClr val="FFFFFF"/>
              </a:solidFill>
            </a:endParaRPr>
          </a:p>
          <a:p>
            <a:pPr indent="-228600">
              <a:buFont typeface="Arial" panose="020B0604020202020204" pitchFamily="34" charset="0"/>
              <a:buChar char="•"/>
            </a:pPr>
            <a:r>
              <a:rPr lang="en-US" sz="1900">
                <a:solidFill>
                  <a:srgbClr val="FFFFFF"/>
                </a:solidFill>
              </a:rPr>
              <a:t>Hacer una breve presentación indicando las diferencias y similitudes de la democracia en Colombia y en Grecia </a:t>
            </a:r>
          </a:p>
          <a:p>
            <a:pPr indent="-228600">
              <a:buFont typeface="Arial" panose="020B0604020202020204" pitchFamily="34" charset="0"/>
              <a:buChar char="•"/>
            </a:pPr>
            <a:r>
              <a:rPr lang="en-US" sz="1900">
                <a:solidFill>
                  <a:srgbClr val="FFFFFF"/>
                </a:solidFill>
                <a:hlinkClick r:id="rId3"/>
              </a:rPr>
              <a:t>https://www.educacion.gob.ec/wp-content/uploads/downloads/2016/09/Curriculo/FILOSOFIA/Filosofia_1BGU.pdf</a:t>
            </a:r>
            <a:endParaRPr lang="en-US" sz="1900">
              <a:solidFill>
                <a:srgbClr val="FFFFFF"/>
              </a:solidFill>
            </a:endParaRPr>
          </a:p>
        </p:txBody>
      </p:sp>
    </p:spTree>
    <p:extLst>
      <p:ext uri="{BB962C8B-B14F-4D97-AF65-F5344CB8AC3E}">
        <p14:creationId xmlns:p14="http://schemas.microsoft.com/office/powerpoint/2010/main" val="3194169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E01F17FF-FB63-4EDB-9D65-AF2B1C368E8B}"/>
              </a:ext>
            </a:extLst>
          </p:cNvPr>
          <p:cNvSpPr>
            <a:spLocks noGrp="1"/>
          </p:cNvSpPr>
          <p:nvPr>
            <p:ph type="title"/>
          </p:nvPr>
        </p:nvSpPr>
        <p:spPr>
          <a:xfrm>
            <a:off x="686834" y="1153572"/>
            <a:ext cx="3200400" cy="4461163"/>
          </a:xfrm>
        </p:spPr>
        <p:txBody>
          <a:bodyPr>
            <a:normAutofit/>
          </a:bodyPr>
          <a:lstStyle/>
          <a:p>
            <a:r>
              <a:rPr lang="es-CO">
                <a:solidFill>
                  <a:srgbClr val="FFFFFF"/>
                </a:solidFill>
              </a:rPr>
              <a:t>Bibliografía </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Marcador de contenido 5">
            <a:extLst>
              <a:ext uri="{FF2B5EF4-FFF2-40B4-BE49-F238E27FC236}">
                <a16:creationId xmlns:a16="http://schemas.microsoft.com/office/drawing/2014/main" id="{BE9C4B7E-CAEA-423B-B366-9FAF692FB577}"/>
              </a:ext>
            </a:extLst>
          </p:cNvPr>
          <p:cNvSpPr>
            <a:spLocks noGrp="1"/>
          </p:cNvSpPr>
          <p:nvPr>
            <p:ph idx="1"/>
          </p:nvPr>
        </p:nvSpPr>
        <p:spPr>
          <a:xfrm>
            <a:off x="4447308" y="591344"/>
            <a:ext cx="6906491" cy="5585619"/>
          </a:xfrm>
        </p:spPr>
        <p:txBody>
          <a:bodyPr anchor="ctr">
            <a:normAutofit/>
          </a:bodyPr>
          <a:lstStyle/>
          <a:p>
            <a:pPr>
              <a:spcAft>
                <a:spcPts val="800"/>
              </a:spcAft>
            </a:pPr>
            <a:r>
              <a:rPr lang="es-CO" u="sng" dirty="0">
                <a:effectLst/>
                <a:ea typeface="Calibri" panose="020F0502020204030204" pitchFamily="34" charset="0"/>
                <a:cs typeface="Times New Roman" panose="02020603050405020304" pitchFamily="18" charset="0"/>
                <a:hlinkClick r:id="rId2"/>
              </a:rPr>
              <a:t>https://www.caracteristicas.co/civilizacion-griega/</a:t>
            </a:r>
            <a:endParaRPr lang="es-CO" dirty="0">
              <a:effectLst/>
              <a:ea typeface="Calibri" panose="020F0502020204030204" pitchFamily="34" charset="0"/>
              <a:cs typeface="Times New Roman" panose="02020603050405020304" pitchFamily="18" charset="0"/>
            </a:endParaRPr>
          </a:p>
          <a:p>
            <a:pPr>
              <a:spcAft>
                <a:spcPts val="800"/>
              </a:spcAft>
            </a:pPr>
            <a:r>
              <a:rPr lang="es-CO" u="sng" dirty="0">
                <a:effectLst/>
                <a:ea typeface="Calibri" panose="020F0502020204030204" pitchFamily="34" charset="0"/>
                <a:cs typeface="Times New Roman" panose="02020603050405020304" pitchFamily="18" charset="0"/>
                <a:hlinkClick r:id="rId3"/>
              </a:rPr>
              <a:t>https://www.caracteristicas.co/civilizacion-romana/</a:t>
            </a:r>
            <a:endParaRPr lang="es-CO" u="sng" dirty="0">
              <a:effectLst/>
              <a:ea typeface="Calibri" panose="020F0502020204030204" pitchFamily="34" charset="0"/>
              <a:cs typeface="Times New Roman" panose="02020603050405020304" pitchFamily="18" charset="0"/>
            </a:endParaRPr>
          </a:p>
          <a:p>
            <a:pPr>
              <a:spcAft>
                <a:spcPts val="800"/>
              </a:spcAft>
            </a:pPr>
            <a:r>
              <a:rPr lang="es-CO" dirty="0">
                <a:hlinkClick r:id="rId4"/>
              </a:rPr>
              <a:t>https://www.educacion.gob.ec/wp-content/uploads/downloads/2016/09/Curriculo/FILOSOFIA/Filosofia_1BGU.pdf</a:t>
            </a:r>
            <a:endParaRPr lang="es-CO" dirty="0">
              <a:effectLst/>
              <a:ea typeface="Calibri" panose="020F0502020204030204" pitchFamily="34" charset="0"/>
              <a:cs typeface="Times New Roman" panose="02020603050405020304" pitchFamily="18" charset="0"/>
            </a:endParaRPr>
          </a:p>
          <a:p>
            <a:pPr marL="0" indent="0">
              <a:buNone/>
            </a:pPr>
            <a:r>
              <a:rPr lang="es-CO" dirty="0">
                <a:hlinkClick r:id="rId5"/>
              </a:rPr>
              <a:t>http://www.universidadupav.edu.mx/documentos/BachilleratoVirtual/Contenidos_PE_UPAV/3Trimestre/HUNI%201/unidad1/tema2.pdf</a:t>
            </a:r>
            <a:endParaRPr lang="es-CO" dirty="0"/>
          </a:p>
        </p:txBody>
      </p:sp>
    </p:spTree>
    <p:extLst>
      <p:ext uri="{BB962C8B-B14F-4D97-AF65-F5344CB8AC3E}">
        <p14:creationId xmlns:p14="http://schemas.microsoft.com/office/powerpoint/2010/main" val="2423337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1641</Words>
  <Application>Microsoft Office PowerPoint</Application>
  <PresentationFormat>Panorámica</PresentationFormat>
  <Paragraphs>59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Open Sans</vt:lpstr>
      <vt:lpstr>Tema de Office</vt:lpstr>
      <vt:lpstr>Grandes civilizaciones del pasado </vt:lpstr>
      <vt:lpstr>Preguntas orientadoras </vt:lpstr>
      <vt:lpstr>Objetivos de aprendizaje </vt:lpstr>
      <vt:lpstr>Grecia Cuna de la Filosofía y la Democracia  </vt:lpstr>
      <vt:lpstr>Política y Filosofía </vt:lpstr>
      <vt:lpstr>Roma cuna del derecho y las leyes </vt:lpstr>
      <vt:lpstr>Economía y sociedad </vt:lpstr>
      <vt:lpstr>Actividades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Grandes civilizaciones del pasado</dc:title>
  <dc:creator>lisandro soto</dc:creator>
  <cp:lastModifiedBy>lisandro soto</cp:lastModifiedBy>
  <cp:revision>18</cp:revision>
  <dcterms:created xsi:type="dcterms:W3CDTF">2020-08-06T13:40:59Z</dcterms:created>
  <dcterms:modified xsi:type="dcterms:W3CDTF">2020-08-06T19:28:08Z</dcterms:modified>
</cp:coreProperties>
</file>