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353" r:id="rId5"/>
    <p:sldId id="308" r:id="rId6"/>
    <p:sldId id="354" r:id="rId7"/>
    <p:sldId id="355" r:id="rId8"/>
    <p:sldId id="356" r:id="rId9"/>
    <p:sldId id="344" r:id="rId10"/>
    <p:sldId id="342" r:id="rId11"/>
    <p:sldId id="346" r:id="rId12"/>
    <p:sldId id="345" r:id="rId13"/>
    <p:sldId id="309" r:id="rId14"/>
    <p:sldId id="310" r:id="rId15"/>
    <p:sldId id="311" r:id="rId16"/>
    <p:sldId id="312" r:id="rId17"/>
    <p:sldId id="327" r:id="rId18"/>
    <p:sldId id="313" r:id="rId19"/>
    <p:sldId id="322" r:id="rId20"/>
    <p:sldId id="314" r:id="rId21"/>
    <p:sldId id="323" r:id="rId22"/>
    <p:sldId id="324" r:id="rId23"/>
    <p:sldId id="315" r:id="rId24"/>
    <p:sldId id="326" r:id="rId25"/>
    <p:sldId id="328" r:id="rId26"/>
    <p:sldId id="307" r:id="rId27"/>
    <p:sldId id="339" r:id="rId28"/>
    <p:sldId id="340" r:id="rId29"/>
    <p:sldId id="329" r:id="rId30"/>
    <p:sldId id="330" r:id="rId31"/>
    <p:sldId id="331" r:id="rId32"/>
    <p:sldId id="332" r:id="rId33"/>
    <p:sldId id="333" r:id="rId34"/>
    <p:sldId id="334" r:id="rId35"/>
    <p:sldId id="335" r:id="rId36"/>
    <p:sldId id="336" r:id="rId37"/>
    <p:sldId id="299" r:id="rId38"/>
    <p:sldId id="341" r:id="rId39"/>
    <p:sldId id="303" r:id="rId40"/>
    <p:sldId id="300" r:id="rId41"/>
  </p:sldIdLst>
  <p:sldSz cx="12192000" cy="6858000"/>
  <p:notesSz cx="9774238" cy="672465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v Laugen" initials="LL" lastIdx="1" clrIdx="0">
    <p:extLst>
      <p:ext uri="{19B8F6BF-5375-455C-9EA6-DF929625EA0E}">
        <p15:presenceInfo xmlns:p15="http://schemas.microsoft.com/office/powerpoint/2012/main" userId="S-1-5-21-2017651878-3374808631-343757080-121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8B4CE-5A02-84E0-BAAF-0A86CA5A3DA4}" v="557" dt="2025-05-26T13:18:19.147"/>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ys stil 2 – utheving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iddels stil 3 – utheving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Ingen stil, ingen rutenett">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0" autoAdjust="0"/>
    <p:restoredTop sz="72585" autoAdjust="0"/>
  </p:normalViewPr>
  <p:slideViewPr>
    <p:cSldViewPr snapToGrid="0">
      <p:cViewPr varScale="1">
        <p:scale>
          <a:sx n="131" d="100"/>
          <a:sy n="131" d="100"/>
        </p:scale>
        <p:origin x="11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4236426" cy="337489"/>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sz="quarter" idx="1"/>
          </p:nvPr>
        </p:nvSpPr>
        <p:spPr>
          <a:xfrm>
            <a:off x="5535505" y="0"/>
            <a:ext cx="4236426" cy="337489"/>
          </a:xfrm>
          <a:prstGeom prst="rect">
            <a:avLst/>
          </a:prstGeom>
        </p:spPr>
        <p:txBody>
          <a:bodyPr vert="horz" lIns="91440" tIns="45720" rIns="91440" bIns="45720" rtlCol="0"/>
          <a:lstStyle>
            <a:lvl1pPr algn="r">
              <a:defRPr sz="1200"/>
            </a:lvl1pPr>
          </a:lstStyle>
          <a:p>
            <a:fld id="{58ABCC5A-BAD8-44CE-9013-808E6659B71B}" type="datetimeFigureOut">
              <a:rPr lang="nb-NO" smtClean="0"/>
              <a:t>26.05.2025</a:t>
            </a:fld>
            <a:endParaRPr lang="nb-NO"/>
          </a:p>
        </p:txBody>
      </p:sp>
      <p:sp>
        <p:nvSpPr>
          <p:cNvPr id="4" name="Plassholder for bunntekst 3"/>
          <p:cNvSpPr>
            <a:spLocks noGrp="1"/>
          </p:cNvSpPr>
          <p:nvPr>
            <p:ph type="ftr" sz="quarter" idx="2"/>
          </p:nvPr>
        </p:nvSpPr>
        <p:spPr>
          <a:xfrm>
            <a:off x="0" y="6387161"/>
            <a:ext cx="4236426" cy="337489"/>
          </a:xfrm>
          <a:prstGeom prst="rect">
            <a:avLst/>
          </a:prstGeom>
        </p:spPr>
        <p:txBody>
          <a:bodyPr vert="horz" lIns="91440" tIns="45720" rIns="91440" bIns="45720" rtlCol="0" anchor="b"/>
          <a:lstStyle>
            <a:lvl1pPr algn="l">
              <a:defRPr sz="1200"/>
            </a:lvl1pPr>
          </a:lstStyle>
          <a:p>
            <a:endParaRPr lang="nb-NO"/>
          </a:p>
        </p:txBody>
      </p:sp>
      <p:sp>
        <p:nvSpPr>
          <p:cNvPr id="5" name="Plassholder for lysbildenummer 4"/>
          <p:cNvSpPr>
            <a:spLocks noGrp="1"/>
          </p:cNvSpPr>
          <p:nvPr>
            <p:ph type="sldNum" sz="quarter" idx="3"/>
          </p:nvPr>
        </p:nvSpPr>
        <p:spPr>
          <a:xfrm>
            <a:off x="5535505" y="6387161"/>
            <a:ext cx="4236426" cy="337489"/>
          </a:xfrm>
          <a:prstGeom prst="rect">
            <a:avLst/>
          </a:prstGeom>
        </p:spPr>
        <p:txBody>
          <a:bodyPr vert="horz" lIns="91440" tIns="45720" rIns="91440" bIns="45720" rtlCol="0" anchor="b"/>
          <a:lstStyle>
            <a:lvl1pPr algn="r">
              <a:defRPr sz="1200"/>
            </a:lvl1pPr>
          </a:lstStyle>
          <a:p>
            <a:fld id="{2A87DE34-A063-4AFA-AA5E-F72FC592C8B7}" type="slidenum">
              <a:rPr lang="nb-NO" smtClean="0"/>
              <a:t>‹#›</a:t>
            </a:fld>
            <a:endParaRPr lang="nb-NO"/>
          </a:p>
        </p:txBody>
      </p:sp>
    </p:spTree>
    <p:extLst>
      <p:ext uri="{BB962C8B-B14F-4D97-AF65-F5344CB8AC3E}">
        <p14:creationId xmlns:p14="http://schemas.microsoft.com/office/powerpoint/2010/main" val="74420301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26T12:47:35.152"/>
    </inkml:context>
    <inkml:brush xml:id="br0">
      <inkml:brushProperty name="width" value="0.05" units="cm"/>
      <inkml:brushProperty name="height" value="0.05" units="cm"/>
      <inkml:brushProperty name="color" value="#E71224"/>
    </inkml:brush>
  </inkml:definitions>
  <inkml:trace contextRef="#ctx0" brushRef="#br0">36221 12647 16383 0 0,'4'0'0'0'0,"5"0"0"0"0,4 0 0 0 0,4 0 0 0 0,3 0 0 0 0,1 0 0 0 0,1 4 0 0 0,4 1 0 0 0,2 3 0 0 0,2 1 0 0 0,1-2 0 0 0,-2-2 0 0 0,-1 3 0 0 0,1-2 0 0 0,-1 0 0 0 0,-1-2 0 0 0,2 2 0 0 0,0 0 0 0 0,-1-1 0 0 0,-2-1 0 0 0,-2-1 0 0 0,-1 2 0 0 0,-1 0 0 0 0,3 0 0 0 0,2-1 0 0 0,2 2 0 0 0,5 0 0 0 0,-4 3 0 0 0,-4 0 0 0 0,-2-2 0 0 0,-1-2 0 0 0,-2-2 0 0 0,0 3 0 0 0,0 0 0 0 0,0-2 0 0 0,0 3 0 0 0,1 1 0 0 0,-1-2 0 0 0,0 2 0 0 0,1-1 0 0 0,3 3 0 0 0,2-1 0 0 0,-1 2 0 0 0,3 0 0 0 0,0-4 0 0 0,-1-1 0 0 0,2-3 0 0 0,0 3 0 0 0,-2-1 0 0 0,1 3 0 0 0,1 0 0 0 0,-3-1 0 0 0,-1-2 0 0 0,-2 2 0 0 0,-1 0 0 0 0,0-2 0 0 0,-5 3 0 0 0,-2-1 0 0 0,1-1 0 0 0,0-2 0 0 0,-2 3 0 0 0,0-1 0 0 0,-3 3 0 0 0,1 0 0 0 0,1-2 0 0 0,2 2 0 0 0,3-1 0 0 0,0 2 0 0 0,2-1 0 0 0,1-2 0 0 0,0-1 0 0 0,0-3 0 0 0,-4 2 0 0 0,-1 1 0 0 0,0-2 0 0 0,1 3 0 0 0,1 0 0 0 0,-2-1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26T12:47:35.153"/>
    </inkml:context>
    <inkml:brush xml:id="br0">
      <inkml:brushProperty name="width" value="0.05" units="cm"/>
      <inkml:brushProperty name="height" value="0.05" units="cm"/>
      <inkml:brushProperty name="color" value="#E71224"/>
    </inkml:brush>
  </inkml:definitions>
  <inkml:trace contextRef="#ctx0" brushRef="#br0">37857 12647 16383 0 0,'-4'0'0'0'0,"-4"0"0"0"0,-6 4 0 0 0,-2 4 0 0 0,-4 6 0 0 0,2 2 0 0 0,1 0 0 0 0,-1-3 0 0 0,-1 0 0 0 0,0 1 0 0 0,-2-2 0 0 0,-4 2 0 0 0,-1 1 0 0 0,0 2 0 0 0,0-2 0 0 0,2 0 0 0 0,0-2 0 0 0,5 0 0 0 0,2 1 0 0 0,0-1 0 0 0,-1 1 0 0 0,0-3 0 0 0,-2-2 0 0 0,3 0 0 0 0,1-1 0 0 0,-1-2 0 0 0,3 2 0 0 0,-1-1 0 0 0,0 3 0 0 0,-2 2 0 0 0,-2 1 0 0 0,-1-4 0 0 0,3 2 0 0 0,0-2 0 0 0,0-2 0 0 0,-1-2 0 0 0,2 1 0 0 0,1 0 0 0 0,3 3 0 0 0,-1-1 0 0 0,2 3 0 0 0,3-1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4" y="0"/>
            <a:ext cx="4235503" cy="337400"/>
          </a:xfrm>
          <a:prstGeom prst="rect">
            <a:avLst/>
          </a:prstGeom>
        </p:spPr>
        <p:txBody>
          <a:bodyPr vert="horz" lIns="91429" tIns="45714" rIns="91429" bIns="45714" rtlCol="0"/>
          <a:lstStyle>
            <a:lvl1pPr algn="l">
              <a:defRPr sz="1200"/>
            </a:lvl1pPr>
          </a:lstStyle>
          <a:p>
            <a:endParaRPr lang="nb-NO"/>
          </a:p>
        </p:txBody>
      </p:sp>
      <p:sp>
        <p:nvSpPr>
          <p:cNvPr id="3" name="Plassholder for dato 2"/>
          <p:cNvSpPr>
            <a:spLocks noGrp="1"/>
          </p:cNvSpPr>
          <p:nvPr>
            <p:ph type="dt" idx="1"/>
          </p:nvPr>
        </p:nvSpPr>
        <p:spPr>
          <a:xfrm>
            <a:off x="5536475" y="0"/>
            <a:ext cx="4235503" cy="337400"/>
          </a:xfrm>
          <a:prstGeom prst="rect">
            <a:avLst/>
          </a:prstGeom>
        </p:spPr>
        <p:txBody>
          <a:bodyPr vert="horz" lIns="91429" tIns="45714" rIns="91429" bIns="45714" rtlCol="0"/>
          <a:lstStyle>
            <a:lvl1pPr algn="r">
              <a:defRPr sz="1200"/>
            </a:lvl1pPr>
          </a:lstStyle>
          <a:p>
            <a:fld id="{51EA31E9-185E-4A30-9F87-DED5000A4670}" type="datetimeFigureOut">
              <a:rPr lang="nb-NO" smtClean="0"/>
              <a:t>26.05.2025</a:t>
            </a:fld>
            <a:endParaRPr lang="nb-NO"/>
          </a:p>
        </p:txBody>
      </p:sp>
      <p:sp>
        <p:nvSpPr>
          <p:cNvPr id="4" name="Plassholder for lysbilde 3"/>
          <p:cNvSpPr>
            <a:spLocks noGrp="1" noRot="1" noChangeAspect="1"/>
          </p:cNvSpPr>
          <p:nvPr>
            <p:ph type="sldImg" idx="2"/>
          </p:nvPr>
        </p:nvSpPr>
        <p:spPr>
          <a:xfrm>
            <a:off x="2870200" y="841375"/>
            <a:ext cx="4033838" cy="2268538"/>
          </a:xfrm>
          <a:prstGeom prst="rect">
            <a:avLst/>
          </a:prstGeom>
          <a:noFill/>
          <a:ln w="12700">
            <a:solidFill>
              <a:prstClr val="black"/>
            </a:solidFill>
          </a:ln>
        </p:spPr>
        <p:txBody>
          <a:bodyPr vert="horz" lIns="91429" tIns="45714" rIns="91429" bIns="45714" rtlCol="0" anchor="ctr"/>
          <a:lstStyle/>
          <a:p>
            <a:endParaRPr lang="nb-NO"/>
          </a:p>
        </p:txBody>
      </p:sp>
      <p:sp>
        <p:nvSpPr>
          <p:cNvPr id="5" name="Plassholder for notater 4"/>
          <p:cNvSpPr>
            <a:spLocks noGrp="1"/>
          </p:cNvSpPr>
          <p:nvPr>
            <p:ph type="body" sz="quarter" idx="3"/>
          </p:nvPr>
        </p:nvSpPr>
        <p:spPr>
          <a:xfrm>
            <a:off x="977424" y="3236238"/>
            <a:ext cx="7819390" cy="2647831"/>
          </a:xfrm>
          <a:prstGeom prst="rect">
            <a:avLst/>
          </a:prstGeom>
        </p:spPr>
        <p:txBody>
          <a:bodyPr vert="horz" lIns="91429" tIns="45714" rIns="91429" bIns="45714"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4" y="6387253"/>
            <a:ext cx="4235503" cy="337399"/>
          </a:xfrm>
          <a:prstGeom prst="rect">
            <a:avLst/>
          </a:prstGeom>
        </p:spPr>
        <p:txBody>
          <a:bodyPr vert="horz" lIns="91429" tIns="45714" rIns="91429" bIns="45714" rtlCol="0" anchor="b"/>
          <a:lstStyle>
            <a:lvl1pPr algn="l">
              <a:defRPr sz="1200"/>
            </a:lvl1pPr>
          </a:lstStyle>
          <a:p>
            <a:endParaRPr lang="nb-NO"/>
          </a:p>
        </p:txBody>
      </p:sp>
      <p:sp>
        <p:nvSpPr>
          <p:cNvPr id="7" name="Plassholder for lysbildenummer 6"/>
          <p:cNvSpPr>
            <a:spLocks noGrp="1"/>
          </p:cNvSpPr>
          <p:nvPr>
            <p:ph type="sldNum" sz="quarter" idx="5"/>
          </p:nvPr>
        </p:nvSpPr>
        <p:spPr>
          <a:xfrm>
            <a:off x="5536475" y="6387253"/>
            <a:ext cx="4235503" cy="337399"/>
          </a:xfrm>
          <a:prstGeom prst="rect">
            <a:avLst/>
          </a:prstGeom>
        </p:spPr>
        <p:txBody>
          <a:bodyPr vert="horz" lIns="91429" tIns="45714" rIns="91429" bIns="45714" rtlCol="0" anchor="b"/>
          <a:lstStyle>
            <a:lvl1pPr algn="r">
              <a:defRPr sz="1200"/>
            </a:lvl1pPr>
          </a:lstStyle>
          <a:p>
            <a:fld id="{6984C449-8853-48E3-BCE3-4C9D830503A4}" type="slidenum">
              <a:rPr lang="nb-NO" smtClean="0"/>
              <a:t>‹#›</a:t>
            </a:fld>
            <a:endParaRPr lang="nb-NO"/>
          </a:p>
        </p:txBody>
      </p:sp>
    </p:spTree>
    <p:extLst>
      <p:ext uri="{BB962C8B-B14F-4D97-AF65-F5344CB8AC3E}">
        <p14:creationId xmlns:p14="http://schemas.microsoft.com/office/powerpoint/2010/main" val="1286422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github.com/LivLaugen/Kurs_Osol_mai25" TargetMode="External"/><Relationship Id="rId3" Type="http://schemas.openxmlformats.org/officeDocument/2006/relationships/hyperlink" Target="https://openehr.atlassian.net/wiki/spaces/KLIM/pages/595427384/Arketyper" TargetMode="External"/><Relationship Id="rId7" Type="http://schemas.openxmlformats.org/officeDocument/2006/relationships/hyperlink" Target="http://ckm.highmed.org/"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ckm.apperta.org/ckm" TargetMode="External"/><Relationship Id="rId5" Type="http://schemas.openxmlformats.org/officeDocument/2006/relationships/hyperlink" Target="http://arketyper.no/" TargetMode="External"/><Relationship Id="rId4" Type="http://schemas.openxmlformats.org/officeDocument/2006/relationships/hyperlink" Target="https://ckm.openehr.org/ck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rketyper.no/ckm/incubators/1078.43.9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rketyper.no/ckm/incubators/1078.43.9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rketyper.no/ckm/projects/1078.43.57/download"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github.com/LivLaugen/Kurs_Osol_mai25"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arketyper.no/ckm/templates/1078.60.1240"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penehr.atlassian.net/wiki/spaces/KLIM/pages/595427377/Hvordan+velge+riktig+arketypeklass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ea typeface="Calibri"/>
                <a:cs typeface="Calibri"/>
              </a:rPr>
              <a:t>Nyttige linker </a:t>
            </a:r>
          </a:p>
          <a:p>
            <a:r>
              <a:rPr lang="nb-NO" dirty="0">
                <a:hlinkClick r:id="rId3"/>
              </a:rPr>
              <a:t>Arketyper - openEHR Norway - Confluence</a:t>
            </a:r>
          </a:p>
          <a:p>
            <a:endParaRPr lang="nb-NO" dirty="0">
              <a:ea typeface="Calibri"/>
              <a:cs typeface="Calibri"/>
            </a:endParaRPr>
          </a:p>
          <a:p>
            <a:r>
              <a:rPr lang="nb-NO" dirty="0">
                <a:ea typeface="Calibri"/>
                <a:cs typeface="Calibri"/>
              </a:rPr>
              <a:t>Arketypebibliotek:</a:t>
            </a:r>
          </a:p>
          <a:p>
            <a:pPr marL="171450" indent="-171450">
              <a:buFont typeface="Arial"/>
              <a:buChar char="•"/>
            </a:pPr>
            <a:r>
              <a:rPr lang="nb-NO" dirty="0"/>
              <a:t>Internasjonal: </a:t>
            </a:r>
            <a:r>
              <a:rPr lang="nb-NO" u="sng" dirty="0">
                <a:hlinkClick r:id="rId4"/>
              </a:rPr>
              <a:t>Clinical Knowledge Manager (openehr.org)</a:t>
            </a:r>
            <a:r>
              <a:rPr lang="nb-NO" dirty="0"/>
              <a:t>.</a:t>
            </a:r>
            <a:endParaRPr lang="nb-NO" dirty="0">
              <a:ea typeface="Calibri"/>
              <a:cs typeface="Calibri"/>
            </a:endParaRPr>
          </a:p>
          <a:p>
            <a:pPr marL="171450" indent="-171450">
              <a:buFont typeface="Arial"/>
              <a:buChar char="•"/>
            </a:pPr>
            <a:r>
              <a:rPr lang="nb-NO" dirty="0"/>
              <a:t>Norge: </a:t>
            </a:r>
            <a:r>
              <a:rPr lang="nb-NO" u="sng" dirty="0">
                <a:hlinkClick r:id="rId5"/>
              </a:rPr>
              <a:t>arketyper.no</a:t>
            </a:r>
            <a:r>
              <a:rPr lang="nb-NO" dirty="0"/>
              <a:t>.</a:t>
            </a:r>
            <a:endParaRPr lang="nb-NO" dirty="0">
              <a:ea typeface="Calibri"/>
              <a:cs typeface="Calibri"/>
            </a:endParaRPr>
          </a:p>
          <a:p>
            <a:pPr marL="171450" indent="-171450">
              <a:buFont typeface="Arial"/>
              <a:buChar char="•"/>
            </a:pPr>
            <a:r>
              <a:rPr lang="nb-NO" dirty="0"/>
              <a:t>Storbritannia: </a:t>
            </a:r>
            <a:r>
              <a:rPr lang="nb-NO" u="sng" dirty="0">
                <a:hlinkClick r:id="rId6"/>
              </a:rPr>
              <a:t>CKM.apperta.org/ckm</a:t>
            </a:r>
            <a:r>
              <a:rPr lang="nb-NO" dirty="0"/>
              <a:t>.</a:t>
            </a:r>
            <a:endParaRPr lang="nb-NO" dirty="0">
              <a:ea typeface="Calibri"/>
              <a:cs typeface="Calibri"/>
            </a:endParaRPr>
          </a:p>
          <a:p>
            <a:pPr marL="171450" indent="-171450">
              <a:buFont typeface="Arial"/>
              <a:buChar char="•"/>
            </a:pPr>
            <a:r>
              <a:rPr lang="nb-NO" dirty="0"/>
              <a:t>Tyskland: </a:t>
            </a:r>
            <a:r>
              <a:rPr lang="nb-NO" u="sng" dirty="0">
                <a:hlinkClick r:id="rId7"/>
              </a:rPr>
              <a:t>ckm.highmed.org</a:t>
            </a:r>
            <a:r>
              <a:rPr lang="nb-NO" dirty="0"/>
              <a:t>.</a:t>
            </a:r>
            <a:endParaRPr lang="nb-NO" dirty="0">
              <a:ea typeface="Calibri"/>
              <a:cs typeface="Calibri"/>
            </a:endParaRPr>
          </a:p>
          <a:p>
            <a:endParaRPr lang="nb-NO" dirty="0">
              <a:ea typeface="Calibri"/>
              <a:cs typeface="Calibri"/>
            </a:endParaRPr>
          </a:p>
          <a:p>
            <a:r>
              <a:rPr lang="nb-NO" dirty="0"/>
              <a:t>Alle templater og filer kan dere også finne på </a:t>
            </a:r>
            <a:r>
              <a:rPr lang="nb-NO" dirty="0" err="1"/>
              <a:t>github</a:t>
            </a:r>
            <a:r>
              <a:rPr lang="nb-NO" dirty="0"/>
              <a:t> - </a:t>
            </a:r>
            <a:r>
              <a:rPr lang="nb-NO" dirty="0">
                <a:hlinkClick r:id="rId8"/>
              </a:rPr>
              <a:t>LivLaugen/Kurs_Osol_mai25</a:t>
            </a:r>
            <a:r>
              <a:rPr lang="nb-NO" dirty="0"/>
              <a:t> - denne har jeg satt til </a:t>
            </a:r>
            <a:r>
              <a:rPr lang="nb-NO" dirty="0" err="1"/>
              <a:t>public</a:t>
            </a:r>
            <a:r>
              <a:rPr lang="nb-NO" dirty="0"/>
              <a:t>. </a:t>
            </a:r>
          </a:p>
          <a:p>
            <a:endParaRPr lang="nb-NO" dirty="0">
              <a:ea typeface="Calibri"/>
              <a:cs typeface="Calibri"/>
            </a:endParaRPr>
          </a:p>
          <a:p>
            <a:endParaRPr lang="nb-NO" dirty="0">
              <a:ea typeface="Calibri"/>
              <a:cs typeface="Calibri"/>
            </a:endParaRPr>
          </a:p>
        </p:txBody>
      </p:sp>
      <p:sp>
        <p:nvSpPr>
          <p:cNvPr id="4" name="Plassholder for lysbildenummer 3"/>
          <p:cNvSpPr>
            <a:spLocks noGrp="1"/>
          </p:cNvSpPr>
          <p:nvPr>
            <p:ph type="sldNum" sz="quarter" idx="10"/>
          </p:nvPr>
        </p:nvSpPr>
        <p:spPr/>
        <p:txBody>
          <a:bodyPr/>
          <a:lstStyle/>
          <a:p>
            <a:fld id="{6984C449-8853-48E3-BCE3-4C9D830503A4}" type="slidenum">
              <a:rPr lang="nb-NO" smtClean="0"/>
              <a:t>1</a:t>
            </a:fld>
            <a:endParaRPr lang="nb-NO"/>
          </a:p>
        </p:txBody>
      </p:sp>
    </p:spTree>
    <p:extLst>
      <p:ext uri="{BB962C8B-B14F-4D97-AF65-F5344CB8AC3E}">
        <p14:creationId xmlns:p14="http://schemas.microsoft.com/office/powerpoint/2010/main" val="1179413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0815" indent="-170815">
              <a:buFont typeface="Arial" panose="020B0604020202020204" pitchFamily="34" charset="0"/>
              <a:buChar char="•"/>
            </a:pPr>
            <a:r>
              <a:rPr lang="nb-NO" dirty="0"/>
              <a:t>For å strukturere et templat og legge det som hører sammen under samme område/kontekst bruker vi ofte templat-overskrifter (SECTION.adhoc.v1). Definisjon</a:t>
            </a:r>
            <a:r>
              <a:rPr lang="nb-NO" baseline="0" dirty="0"/>
              <a:t> er </a:t>
            </a:r>
            <a:r>
              <a:rPr lang="nb-NO" dirty="0"/>
              <a:t>«Dette er en generisk seksjonsoverskrift som skal gis nytt navn i en templat for å passe i en gitt klinisk kontekst.» </a:t>
            </a:r>
          </a:p>
          <a:p>
            <a:pPr marL="171429" indent="-171429">
              <a:buFont typeface="Arial" panose="020B0604020202020204" pitchFamily="34" charset="0"/>
              <a:buChar char="•"/>
            </a:pPr>
            <a:r>
              <a:rPr lang="nb-NO" dirty="0"/>
              <a:t>Man kan legge templat-overskrifter på flere nivåer. I dette templatet er det overskrift for hver av hoveddelene i innkomstjournalen, men det er også laget flere overskrifter under disse igjen.</a:t>
            </a:r>
          </a:p>
        </p:txBody>
      </p:sp>
      <p:sp>
        <p:nvSpPr>
          <p:cNvPr id="4" name="Plassholder for lysbildenummer 3"/>
          <p:cNvSpPr>
            <a:spLocks noGrp="1"/>
          </p:cNvSpPr>
          <p:nvPr>
            <p:ph type="sldNum" sz="quarter" idx="10"/>
          </p:nvPr>
        </p:nvSpPr>
        <p:spPr/>
        <p:txBody>
          <a:bodyPr/>
          <a:lstStyle/>
          <a:p>
            <a:fld id="{6984C449-8853-48E3-BCE3-4C9D830503A4}" type="slidenum">
              <a:rPr lang="nb-NO" smtClean="0"/>
              <a:t>10</a:t>
            </a:fld>
            <a:endParaRPr lang="nb-NO"/>
          </a:p>
        </p:txBody>
      </p:sp>
    </p:spTree>
    <p:extLst>
      <p:ext uri="{BB962C8B-B14F-4D97-AF65-F5344CB8AC3E}">
        <p14:creationId xmlns:p14="http://schemas.microsoft.com/office/powerpoint/2010/main" val="2893105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Her ser man at man har</a:t>
            </a:r>
            <a:r>
              <a:rPr lang="nb-NO" baseline="0" dirty="0"/>
              <a:t> </a:t>
            </a:r>
            <a:r>
              <a:rPr lang="nb-NO" baseline="0" dirty="0" err="1"/>
              <a:t>hovedoverskriften</a:t>
            </a:r>
            <a:r>
              <a:rPr lang="nb-NO" baseline="0" dirty="0"/>
              <a:t> «Anamnese» og under den ligger det igjen en templat-overskrift som heter «Sosialt» for å samle det som har med det sosiale inn under en kontekst.</a:t>
            </a:r>
            <a:r>
              <a:rPr lang="nb-NO" dirty="0"/>
              <a:t> Det samme er gjort under Status Presens, her har man en (under)overskriften «Vitale målinger» for</a:t>
            </a:r>
            <a:r>
              <a:rPr lang="nb-NO" baseline="0" dirty="0"/>
              <a:t> det som naturlig hører under dette</a:t>
            </a:r>
            <a:r>
              <a:rPr lang="nb-NO" dirty="0"/>
              <a:t>.</a:t>
            </a:r>
            <a:r>
              <a:rPr lang="nb-NO" baseline="0" dirty="0"/>
              <a:t> </a:t>
            </a:r>
            <a:endParaRPr lang="nb-NO" dirty="0"/>
          </a:p>
        </p:txBody>
      </p:sp>
      <p:sp>
        <p:nvSpPr>
          <p:cNvPr id="4" name="Plassholder for lysbildenummer 3"/>
          <p:cNvSpPr>
            <a:spLocks noGrp="1"/>
          </p:cNvSpPr>
          <p:nvPr>
            <p:ph type="sldNum" sz="quarter" idx="10"/>
          </p:nvPr>
        </p:nvSpPr>
        <p:spPr/>
        <p:txBody>
          <a:bodyPr/>
          <a:lstStyle/>
          <a:p>
            <a:fld id="{6984C449-8853-48E3-BCE3-4C9D830503A4}" type="slidenum">
              <a:rPr lang="nb-NO" smtClean="0"/>
              <a:t>11</a:t>
            </a:fld>
            <a:endParaRPr lang="nb-NO"/>
          </a:p>
        </p:txBody>
      </p:sp>
    </p:spTree>
    <p:extLst>
      <p:ext uri="{BB962C8B-B14F-4D97-AF65-F5344CB8AC3E}">
        <p14:creationId xmlns:p14="http://schemas.microsoft.com/office/powerpoint/2010/main" val="2064433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Anamnesen inneholder temaene «Problem</a:t>
            </a:r>
            <a:r>
              <a:rPr lang="nb-NO" baseline="0" dirty="0"/>
              <a:t>stilling/kontaktårsak» – og for denne bruker vi arketypen Kontaktårsak (EVALUATION.reason_for_encounter.v1) </a:t>
            </a:r>
            <a:r>
              <a:rPr lang="nb-NO" i="1" baseline="0" dirty="0"/>
              <a:t>- For å registrere årsaken til kontakt mellom helsepersonell og individet.</a:t>
            </a:r>
            <a:endParaRPr lang="nb-NO" i="1" dirty="0"/>
          </a:p>
          <a:p>
            <a:pPr marL="171429" indent="-171429">
              <a:buFont typeface="Arial" panose="020B0604020202020204" pitchFamily="34" charset="0"/>
              <a:buChar char="•"/>
            </a:pPr>
            <a:r>
              <a:rPr lang="nb-NO" dirty="0"/>
              <a:t>Her er det lagt inn en liste over kontaktårsak.</a:t>
            </a:r>
            <a:r>
              <a:rPr lang="nb-NO" baseline="0" dirty="0"/>
              <a:t> Listen er en fritekstliste (</a:t>
            </a:r>
            <a:r>
              <a:rPr lang="nb-NO" baseline="0" dirty="0" err="1"/>
              <a:t>Free</a:t>
            </a:r>
            <a:r>
              <a:rPr lang="nb-NO" baseline="0" dirty="0"/>
              <a:t> </a:t>
            </a:r>
            <a:r>
              <a:rPr lang="nb-NO" baseline="0" dirty="0" err="1"/>
              <a:t>text</a:t>
            </a:r>
            <a:r>
              <a:rPr lang="nb-NO" baseline="0" dirty="0"/>
              <a:t> + limit to list) og det er kun lov til å velge ingen eller kun en av årsakene (</a:t>
            </a:r>
            <a:r>
              <a:rPr lang="en-GB" baseline="0" noProof="0" dirty="0"/>
              <a:t>occurrences</a:t>
            </a:r>
            <a:r>
              <a:rPr lang="nb-NO" baseline="0" dirty="0"/>
              <a:t> 0..1). </a:t>
            </a:r>
          </a:p>
          <a:p>
            <a:pPr marL="171429" indent="-171429">
              <a:buFont typeface="Arial" panose="020B0604020202020204" pitchFamily="34" charset="0"/>
              <a:buChar char="•"/>
            </a:pPr>
            <a:r>
              <a:rPr lang="nb-NO" baseline="0" dirty="0"/>
              <a:t>Her kunne man også lagt inn en kodet tekst ved å trykke på «</a:t>
            </a:r>
            <a:r>
              <a:rPr lang="nb-NO" baseline="0" dirty="0" err="1"/>
              <a:t>external</a:t>
            </a:r>
            <a:r>
              <a:rPr lang="nb-NO" baseline="0" dirty="0"/>
              <a:t> </a:t>
            </a:r>
            <a:r>
              <a:rPr lang="nb-NO" baseline="0" dirty="0" err="1"/>
              <a:t>code</a:t>
            </a:r>
            <a:r>
              <a:rPr lang="nb-NO" baseline="0" dirty="0"/>
              <a:t>» og lage et standard kodesett – det har vi gjort på neste side og for Juridisk sivilstand og Utdanningsnivå. </a:t>
            </a:r>
            <a:endParaRPr lang="nb-NO" dirty="0"/>
          </a:p>
        </p:txBody>
      </p:sp>
      <p:sp>
        <p:nvSpPr>
          <p:cNvPr id="4" name="Plassholder for lysbildenummer 3"/>
          <p:cNvSpPr>
            <a:spLocks noGrp="1"/>
          </p:cNvSpPr>
          <p:nvPr>
            <p:ph type="sldNum" sz="quarter" idx="10"/>
          </p:nvPr>
        </p:nvSpPr>
        <p:spPr/>
        <p:txBody>
          <a:bodyPr/>
          <a:lstStyle/>
          <a:p>
            <a:fld id="{6984C449-8853-48E3-BCE3-4C9D830503A4}" type="slidenum">
              <a:rPr lang="nb-NO" smtClean="0"/>
              <a:t>12</a:t>
            </a:fld>
            <a:endParaRPr lang="nb-NO"/>
          </a:p>
        </p:txBody>
      </p:sp>
    </p:spTree>
    <p:extLst>
      <p:ext uri="{BB962C8B-B14F-4D97-AF65-F5344CB8AC3E}">
        <p14:creationId xmlns:p14="http://schemas.microsoft.com/office/powerpoint/2010/main" val="1945093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Arketypen brukt er Sosialt</a:t>
            </a:r>
            <a:r>
              <a:rPr lang="nb-NO" baseline="0" dirty="0"/>
              <a:t> nettverk (EVALUATION.social_network.v1) - </a:t>
            </a:r>
            <a:r>
              <a:rPr lang="nb-NO" i="1" baseline="0" dirty="0"/>
              <a:t>Gruppe av individer som er knyttet sammen ved sosial interaksjon og personlige forbindelser.</a:t>
            </a:r>
            <a:endParaRPr lang="nb-NO" i="1" dirty="0"/>
          </a:p>
          <a:p>
            <a:pPr marL="171429" indent="-171429">
              <a:buFont typeface="Arial" panose="020B0604020202020204" pitchFamily="34" charset="0"/>
              <a:buChar char="•"/>
            </a:pPr>
            <a:r>
              <a:rPr lang="nb-NO" dirty="0"/>
              <a:t>Her er det laget en kodet utvalgsliste</a:t>
            </a:r>
            <a:r>
              <a:rPr lang="nb-NO" baseline="0" dirty="0"/>
              <a:t> ved å trykke på «</a:t>
            </a:r>
            <a:r>
              <a:rPr lang="nb-NO" baseline="0" dirty="0" err="1"/>
              <a:t>External</a:t>
            </a:r>
            <a:r>
              <a:rPr lang="nb-NO" baseline="0" dirty="0"/>
              <a:t> </a:t>
            </a:r>
            <a:r>
              <a:rPr lang="nb-NO" baseline="0" dirty="0" err="1"/>
              <a:t>Coded</a:t>
            </a:r>
            <a:r>
              <a:rPr lang="nb-NO" baseline="0" dirty="0"/>
              <a:t>» valget. Her kan man navngi hvilke koder man har brukt, f.eks. SNOMED-CT, NCPR, ICD-10 eller navngi vårt eget lokale kodeverk. I dette tilfellet har vi laget et navn på kodelisten/utvalgslisten slik at den kan gjenfinnes og brukes senere (</a:t>
            </a:r>
            <a:r>
              <a:rPr lang="nb-NO" baseline="0" dirty="0" err="1"/>
              <a:t>default</a:t>
            </a:r>
            <a:r>
              <a:rPr lang="nb-NO" baseline="0" dirty="0"/>
              <a:t> navn her er «</a:t>
            </a:r>
            <a:r>
              <a:rPr lang="nb-NO" baseline="0" dirty="0" err="1"/>
              <a:t>local_terms</a:t>
            </a:r>
            <a:r>
              <a:rPr lang="nb-NO" baseline="0" dirty="0"/>
              <a:t>»). Her har vi </a:t>
            </a:r>
            <a:r>
              <a:rPr lang="nb-NO" dirty="0"/>
              <a:t>navngitt</a:t>
            </a:r>
            <a:r>
              <a:rPr lang="nb-NO" baseline="0" dirty="0"/>
              <a:t> kodelisten «</a:t>
            </a:r>
            <a:r>
              <a:rPr lang="nb-NO" baseline="0" dirty="0" err="1"/>
              <a:t>juridisk_sivilstand</a:t>
            </a:r>
            <a:r>
              <a:rPr lang="nb-NO" baseline="0" dirty="0"/>
              <a:t>»</a:t>
            </a:r>
            <a:r>
              <a:rPr lang="nb-NO" dirty="0"/>
              <a:t>.  </a:t>
            </a:r>
          </a:p>
          <a:p>
            <a:pPr marL="171429" indent="-171429" defTabSz="914288">
              <a:buFont typeface="Arial" panose="020B0604020202020204" pitchFamily="34" charset="0"/>
              <a:buChar char="•"/>
              <a:defRPr/>
            </a:pPr>
            <a:r>
              <a:rPr lang="nb-NO" dirty="0"/>
              <a:t>Denne kodelisten er</a:t>
            </a:r>
            <a:r>
              <a:rPr lang="nb-NO" baseline="0" dirty="0"/>
              <a:t> hentet fra et småtemplat laget i forbindelse med felles kreftjournal prosjekt - </a:t>
            </a:r>
            <a:r>
              <a:rPr lang="nb-NO" b="1" dirty="0"/>
              <a:t>Inkubator: Standardiserte templater </a:t>
            </a:r>
            <a:r>
              <a:rPr lang="nb-NO" baseline="0" dirty="0"/>
              <a:t> </a:t>
            </a:r>
            <a:r>
              <a:rPr lang="nb-NO" dirty="0" err="1">
                <a:hlinkClick r:id="rId3"/>
              </a:rPr>
              <a:t>Clinical</a:t>
            </a:r>
            <a:r>
              <a:rPr lang="nb-NO" dirty="0">
                <a:hlinkClick r:id="rId3"/>
              </a:rPr>
              <a:t> Knowledge Manager (arketyper.no)</a:t>
            </a:r>
            <a:r>
              <a:rPr lang="nb-NO" dirty="0"/>
              <a:t>.</a:t>
            </a:r>
            <a:r>
              <a:rPr lang="nb-NO" baseline="0" dirty="0"/>
              <a:t> </a:t>
            </a:r>
            <a:br>
              <a:rPr lang="nb-NO" baseline="0" dirty="0"/>
            </a:br>
            <a:r>
              <a:rPr lang="nb-NO" baseline="0" dirty="0"/>
              <a:t>Den bygger på et prosjekt som ble startet av Direktoratet for e-helse, men ble ikke fullført.</a:t>
            </a:r>
            <a:br>
              <a:rPr lang="nb-NO" baseline="0" dirty="0"/>
            </a:br>
            <a:r>
              <a:rPr lang="nb-NO" baseline="0" dirty="0"/>
              <a:t>Vi håper det </a:t>
            </a:r>
            <a:r>
              <a:rPr lang="nb-NO" dirty="0"/>
              <a:t>tilhørende verdisett også brukes i andre prosjekter hvor det lages skjema hvor man vil dokumentere juridisk sivilstatus i journal (de facto standard). Mange av de verdisettene som ligger i den standardiserte templat inkubatoren er diskutert med både kreftregisteret, helsedirektoratet og flere ressurser i de regionale helseforetakene. </a:t>
            </a:r>
          </a:p>
        </p:txBody>
      </p:sp>
      <p:sp>
        <p:nvSpPr>
          <p:cNvPr id="4" name="Plassholder for lysbildenummer 3"/>
          <p:cNvSpPr>
            <a:spLocks noGrp="1"/>
          </p:cNvSpPr>
          <p:nvPr>
            <p:ph type="sldNum" sz="quarter" idx="10"/>
          </p:nvPr>
        </p:nvSpPr>
        <p:spPr/>
        <p:txBody>
          <a:bodyPr/>
          <a:lstStyle/>
          <a:p>
            <a:fld id="{6984C449-8853-48E3-BCE3-4C9D830503A4}" type="slidenum">
              <a:rPr lang="nb-NO" smtClean="0"/>
              <a:t>13</a:t>
            </a:fld>
            <a:endParaRPr lang="nb-NO"/>
          </a:p>
        </p:txBody>
      </p:sp>
    </p:spTree>
    <p:extLst>
      <p:ext uri="{BB962C8B-B14F-4D97-AF65-F5344CB8AC3E}">
        <p14:creationId xmlns:p14="http://schemas.microsoft.com/office/powerpoint/2010/main" val="908207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Arketypen brukt her er Utdanningssammendrag (EVALUATION.education_summary.v1) - </a:t>
            </a:r>
            <a:r>
              <a:rPr lang="nb-NO" i="1" dirty="0"/>
              <a:t>Sammendrag eller varig (persistent) informasjon om et individs nåværende og tidligere utdanning eller opplæring.</a:t>
            </a:r>
          </a:p>
          <a:p>
            <a:pPr marL="171429" indent="-171429">
              <a:buFont typeface="Arial" panose="020B0604020202020204" pitchFamily="34" charset="0"/>
              <a:buChar char="•"/>
            </a:pPr>
            <a:r>
              <a:rPr lang="nb-NO" dirty="0"/>
              <a:t>Dette er også en utvalgsliste som er laget i </a:t>
            </a:r>
            <a:r>
              <a:rPr lang="nb-NO" baseline="0" dirty="0"/>
              <a:t>forbindelse med felles kreftjournal prosjekt og ligger i </a:t>
            </a:r>
            <a:r>
              <a:rPr lang="nb-NO" b="1" dirty="0"/>
              <a:t>Inkubator: Standardiserte templater </a:t>
            </a:r>
            <a:r>
              <a:rPr lang="nb-NO" baseline="0" dirty="0"/>
              <a:t> </a:t>
            </a:r>
            <a:r>
              <a:rPr lang="nb-NO" dirty="0" err="1">
                <a:hlinkClick r:id="rId3"/>
              </a:rPr>
              <a:t>Clinical</a:t>
            </a:r>
            <a:r>
              <a:rPr lang="nb-NO" dirty="0">
                <a:hlinkClick r:id="rId3"/>
              </a:rPr>
              <a:t> Knowledge Manager (arketyper.no)</a:t>
            </a:r>
            <a:r>
              <a:rPr lang="nb-NO" dirty="0"/>
              <a:t>.</a:t>
            </a:r>
            <a:r>
              <a:rPr lang="nb-NO" baseline="0" dirty="0"/>
              <a:t> </a:t>
            </a:r>
            <a:br>
              <a:rPr lang="nb-NO" baseline="0" dirty="0"/>
            </a:br>
            <a:endParaRPr lang="nb-NO" dirty="0"/>
          </a:p>
        </p:txBody>
      </p:sp>
      <p:sp>
        <p:nvSpPr>
          <p:cNvPr id="4" name="Plassholder for lysbildenummer 3"/>
          <p:cNvSpPr>
            <a:spLocks noGrp="1"/>
          </p:cNvSpPr>
          <p:nvPr>
            <p:ph type="sldNum" sz="quarter" idx="10"/>
          </p:nvPr>
        </p:nvSpPr>
        <p:spPr/>
        <p:txBody>
          <a:bodyPr/>
          <a:lstStyle/>
          <a:p>
            <a:fld id="{6984C449-8853-48E3-BCE3-4C9D830503A4}" type="slidenum">
              <a:rPr lang="nb-NO" smtClean="0"/>
              <a:t>14</a:t>
            </a:fld>
            <a:endParaRPr lang="nb-NO"/>
          </a:p>
        </p:txBody>
      </p:sp>
    </p:spTree>
    <p:extLst>
      <p:ext uri="{BB962C8B-B14F-4D97-AF65-F5344CB8AC3E}">
        <p14:creationId xmlns:p14="http://schemas.microsoft.com/office/powerpoint/2010/main" val="2374067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Arketypen brukt her er Anamnese (OBSERVATION.story.v1) - </a:t>
            </a:r>
            <a:r>
              <a:rPr lang="nb-NO" i="1" dirty="0"/>
              <a:t>Et individs sykehistorie/anamnese, som fortalt til kliniker eller dokumentert direkte av individet. </a:t>
            </a:r>
            <a:r>
              <a:rPr lang="nb-NO" i="0" dirty="0"/>
              <a:t>Det er brukt</a:t>
            </a:r>
            <a:r>
              <a:rPr lang="nb-NO" i="0" baseline="0" dirty="0"/>
              <a:t> elementet Aktuelt/Anamnese i arketypen som er et fritekstfelt</a:t>
            </a:r>
            <a:r>
              <a:rPr lang="nb-NO" i="1" baseline="0" dirty="0"/>
              <a:t>.</a:t>
            </a:r>
            <a:endParaRPr lang="nb-NO" i="1" dirty="0"/>
          </a:p>
          <a:p>
            <a:pPr marL="171429" indent="-171429">
              <a:buFont typeface="Arial" panose="020B0604020202020204" pitchFamily="34" charset="0"/>
              <a:buChar char="•"/>
            </a:pPr>
            <a:r>
              <a:rPr lang="nb-NO" i="0" dirty="0"/>
              <a:t>I</a:t>
            </a:r>
            <a:r>
              <a:rPr lang="nb-NO" i="0" baseline="0" dirty="0"/>
              <a:t> tillegg er det brukt </a:t>
            </a:r>
            <a:r>
              <a:rPr lang="nb-NO" i="0" baseline="0" dirty="0" err="1"/>
              <a:t>cluster</a:t>
            </a:r>
            <a:r>
              <a:rPr lang="nb-NO" i="0" baseline="0" dirty="0"/>
              <a:t> arketypen Symptom/Sykdomstegn (CLUSTER.symptom_sign.v2) i </a:t>
            </a:r>
            <a:r>
              <a:rPr lang="nb-NO" i="0" baseline="0" dirty="0" err="1"/>
              <a:t>SLOTet</a:t>
            </a:r>
            <a:r>
              <a:rPr lang="nb-NO" i="0" baseline="0" dirty="0"/>
              <a:t> Strukturerte detaljer for å kunne registrere symptomer til pasienten, med tilhørende beskrivelse. </a:t>
            </a:r>
            <a:br>
              <a:rPr lang="nb-NO" i="0" baseline="0" dirty="0"/>
            </a:br>
            <a:r>
              <a:rPr lang="nb-NO" i="0" baseline="0" dirty="0"/>
              <a:t>Legg merke til at denne arketypen i dette </a:t>
            </a:r>
            <a:r>
              <a:rPr lang="nb-NO" i="0" baseline="0" dirty="0" err="1"/>
              <a:t>clusteret</a:t>
            </a:r>
            <a:r>
              <a:rPr lang="nb-NO" i="0" baseline="0" dirty="0"/>
              <a:t> er satt til 0..*, det betyr at man kan gjenta hele </a:t>
            </a:r>
            <a:r>
              <a:rPr lang="nb-NO" i="0" baseline="0" dirty="0" err="1"/>
              <a:t>CLUSTER.symptom_sign</a:t>
            </a:r>
            <a:r>
              <a:rPr lang="nb-NO" i="0" baseline="0" dirty="0"/>
              <a:t> flere ganger. Det betyr at man i Form Designer kan legge opp til å registrere flere symptomer på pasienten ved å gjenta arketypen (ofte ser man f.eks. dette som «legg til» i DIPS Arena).</a:t>
            </a:r>
            <a:br>
              <a:rPr lang="nb-NO" i="0" baseline="0" dirty="0"/>
            </a:br>
            <a:r>
              <a:rPr lang="nb-NO" i="0" baseline="0" dirty="0"/>
              <a:t>Hvis man derimot vil kun ha ett symptom/tegn, f.eks. det første symptom/tegn så kan man legge til dette </a:t>
            </a:r>
            <a:r>
              <a:rPr lang="nb-NO" i="0" baseline="0" dirty="0" err="1"/>
              <a:t>CLUSTERet</a:t>
            </a:r>
            <a:r>
              <a:rPr lang="nb-NO" i="0" baseline="0" dirty="0"/>
              <a:t> kun en gang med denne utvalgslisten. Det betyr at man i skjermbildet kun kan velge ett av symptomene.</a:t>
            </a:r>
          </a:p>
          <a:p>
            <a:pPr marL="170815" indent="-170815">
              <a:buFont typeface="Arial" panose="020B0604020202020204" pitchFamily="34" charset="0"/>
              <a:buChar char="•"/>
            </a:pPr>
            <a:r>
              <a:rPr lang="nb-NO" dirty="0"/>
              <a:t>I utvalgslisten til symptom/</a:t>
            </a:r>
            <a:r>
              <a:rPr lang="nb-NO" dirty="0" err="1"/>
              <a:t>Sykdomstekn</a:t>
            </a:r>
            <a:r>
              <a:rPr lang="nb-NO" baseline="0" dirty="0"/>
              <a:t> er det </a:t>
            </a:r>
            <a:r>
              <a:rPr lang="nb-NO" dirty="0"/>
              <a:t>brukt kodet tekst, men her bruker vi ikke lokal</a:t>
            </a:r>
            <a:r>
              <a:rPr lang="nb-NO" baseline="0" dirty="0"/>
              <a:t> terminologi, men har </a:t>
            </a:r>
            <a:r>
              <a:rPr lang="nb-NO" baseline="0" dirty="0" err="1"/>
              <a:t>mappet</a:t>
            </a:r>
            <a:r>
              <a:rPr lang="nb-NO" baseline="0" dirty="0"/>
              <a:t> valglisten til SNOMED-CT koder. For å fortelle at dette er SNOMED-CT koder legges dette inn under «</a:t>
            </a:r>
            <a:r>
              <a:rPr lang="nb-NO" baseline="0" dirty="0" err="1"/>
              <a:t>Terminology</a:t>
            </a:r>
            <a:r>
              <a:rPr lang="nb-NO" baseline="0" dirty="0"/>
              <a:t>» navnet</a:t>
            </a:r>
            <a:r>
              <a:rPr lang="nb-NO" dirty="0"/>
              <a:t> (NB! Husk store bokstaver).</a:t>
            </a:r>
            <a:endParaRPr lang="nb-NO" baseline="0" dirty="0">
              <a:cs typeface="Calibri"/>
            </a:endParaRPr>
          </a:p>
          <a:p>
            <a:pPr marL="171429" indent="-171429">
              <a:buFont typeface="Arial" panose="020B0604020202020204" pitchFamily="34" charset="0"/>
              <a:buChar char="•"/>
            </a:pPr>
            <a:r>
              <a:rPr lang="nb-NO" baseline="0" dirty="0"/>
              <a:t>SNOMED-CT koden legges ofte skjult i skjermbildet til kliniker, men blir lagret ned når kliniker velger et av alternativene. </a:t>
            </a:r>
          </a:p>
          <a:p>
            <a:pPr marL="170815" indent="-170815" defTabSz="914288">
              <a:buFont typeface="Arial" panose="020B0604020202020204" pitchFamily="34" charset="0"/>
              <a:buChar char="•"/>
              <a:defRPr/>
            </a:pPr>
            <a:r>
              <a:rPr lang="nb-NO" dirty="0"/>
              <a:t>Her ser vi at </a:t>
            </a:r>
            <a:r>
              <a:rPr lang="en-GB" dirty="0"/>
              <a:t>occurrence </a:t>
            </a:r>
            <a:r>
              <a:rPr lang="en-GB" dirty="0" err="1"/>
              <a:t>til</a:t>
            </a:r>
            <a:r>
              <a:rPr lang="en-GB" dirty="0"/>
              <a:t> </a:t>
            </a:r>
            <a:r>
              <a:rPr lang="en-GB" dirty="0" err="1"/>
              <a:t>navn</a:t>
            </a:r>
            <a:r>
              <a:rPr lang="en-GB" dirty="0"/>
              <a:t> </a:t>
            </a:r>
            <a:r>
              <a:rPr lang="en-GB" dirty="0" err="1"/>
              <a:t>på</a:t>
            </a:r>
            <a:r>
              <a:rPr lang="en-GB" dirty="0"/>
              <a:t> symptom/</a:t>
            </a:r>
            <a:r>
              <a:rPr lang="en-GB" dirty="0" err="1"/>
              <a:t>sykdomstegn</a:t>
            </a:r>
            <a:r>
              <a:rPr lang="nb-NO" dirty="0"/>
              <a:t> er satt til 1..1 – dvs. at dette elementet må ha en verdi, spesielt når man også bruker elementet Beskrivelse. Selv om dette er obligatoriske her kan man i Form Designer sette på en annotasjon slik at dette feltet er synlig i skjermbildet, men det kan være tomt (dvs. du kan lagre det strukturerte dokumentet uten at denne verdien er fylt inn).</a:t>
            </a:r>
            <a:endParaRPr lang="nb-NO" dirty="0">
              <a:cs typeface="Calibri"/>
            </a:endParaRPr>
          </a:p>
          <a:p>
            <a:pPr marL="0" indent="0">
              <a:buFont typeface="Arial" panose="020B0604020202020204" pitchFamily="34" charset="0"/>
              <a:buNone/>
            </a:pPr>
            <a:endParaRPr lang="nb-NO" dirty="0"/>
          </a:p>
        </p:txBody>
      </p:sp>
      <p:sp>
        <p:nvSpPr>
          <p:cNvPr id="4" name="Plassholder for lysbildenummer 3"/>
          <p:cNvSpPr>
            <a:spLocks noGrp="1"/>
          </p:cNvSpPr>
          <p:nvPr>
            <p:ph type="sldNum" sz="quarter" idx="10"/>
          </p:nvPr>
        </p:nvSpPr>
        <p:spPr/>
        <p:txBody>
          <a:bodyPr/>
          <a:lstStyle/>
          <a:p>
            <a:fld id="{6984C449-8853-48E3-BCE3-4C9D830503A4}" type="slidenum">
              <a:rPr lang="nb-NO" smtClean="0"/>
              <a:t>15</a:t>
            </a:fld>
            <a:endParaRPr lang="nb-NO"/>
          </a:p>
        </p:txBody>
      </p:sp>
    </p:spTree>
    <p:extLst>
      <p:ext uri="{BB962C8B-B14F-4D97-AF65-F5344CB8AC3E}">
        <p14:creationId xmlns:p14="http://schemas.microsoft.com/office/powerpoint/2010/main" val="2018926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Arketypen</a:t>
            </a:r>
            <a:r>
              <a:rPr lang="nb-NO" baseline="0" dirty="0"/>
              <a:t> brukt er Høyde/Lengde (OBSERVATION.height.v2)</a:t>
            </a:r>
            <a:endParaRPr lang="nb-NO" dirty="0"/>
          </a:p>
          <a:p>
            <a:pPr marL="170815" indent="-170815">
              <a:buFont typeface="Arial" panose="020B0604020202020204" pitchFamily="34" charset="0"/>
              <a:buChar char="•"/>
            </a:pPr>
            <a:r>
              <a:rPr lang="nb-NO" dirty="0"/>
              <a:t>Her er det valgt å </a:t>
            </a:r>
            <a:r>
              <a:rPr lang="nb-NO" baseline="0" dirty="0"/>
              <a:t>uspesifisert hendelse til «</a:t>
            </a:r>
            <a:r>
              <a:rPr lang="nb-NO" baseline="0" dirty="0" err="1"/>
              <a:t>point</a:t>
            </a:r>
            <a:r>
              <a:rPr lang="nb-NO" baseline="0" dirty="0"/>
              <a:t> in time» fordi det ønskes å bruke et </a:t>
            </a:r>
            <a:r>
              <a:rPr lang="nb-NO" dirty="0"/>
              <a:t>bestemte tidspunkter dette blir registrert. </a:t>
            </a:r>
            <a:r>
              <a:rPr lang="en-GB" dirty="0"/>
              <a:t>Occurrences er </a:t>
            </a:r>
            <a:r>
              <a:rPr lang="en-GB" dirty="0" err="1"/>
              <a:t>satt</a:t>
            </a:r>
            <a:r>
              <a:rPr lang="en-GB" dirty="0"/>
              <a:t> </a:t>
            </a:r>
            <a:r>
              <a:rPr lang="en-GB" dirty="0" err="1"/>
              <a:t>til</a:t>
            </a:r>
            <a:r>
              <a:rPr lang="en-GB" dirty="0"/>
              <a:t> 0..1, </a:t>
            </a:r>
            <a:r>
              <a:rPr lang="en-GB" dirty="0" err="1"/>
              <a:t>dvs</a:t>
            </a:r>
            <a:r>
              <a:rPr lang="en-GB" dirty="0"/>
              <a:t>. det </a:t>
            </a:r>
            <a:r>
              <a:rPr lang="en-GB" dirty="0" err="1"/>
              <a:t>kan</a:t>
            </a:r>
            <a:r>
              <a:rPr lang="en-GB" dirty="0"/>
              <a:t> </a:t>
            </a:r>
            <a:r>
              <a:rPr lang="en-GB" dirty="0" err="1"/>
              <a:t>være</a:t>
            </a:r>
            <a:r>
              <a:rPr lang="en-GB" dirty="0"/>
              <a:t> </a:t>
            </a:r>
            <a:r>
              <a:rPr lang="en-GB" dirty="0" err="1"/>
              <a:t>ingen</a:t>
            </a:r>
            <a:r>
              <a:rPr lang="en-GB" dirty="0"/>
              <a:t> </a:t>
            </a:r>
            <a:r>
              <a:rPr lang="en-GB" dirty="0" err="1"/>
              <a:t>eller</a:t>
            </a:r>
            <a:r>
              <a:rPr lang="en-GB" dirty="0"/>
              <a:t> kun 1 </a:t>
            </a:r>
            <a:r>
              <a:rPr lang="en-GB" dirty="0" err="1"/>
              <a:t>verdi</a:t>
            </a:r>
            <a:r>
              <a:rPr lang="en-GB" dirty="0"/>
              <a:t> her. </a:t>
            </a:r>
            <a:endParaRPr lang="nb-NO" dirty="0">
              <a:cs typeface="Calibri" panose="020F0502020204030204"/>
            </a:endParaRPr>
          </a:p>
          <a:p>
            <a:pPr marL="171429" indent="-171429">
              <a:buFont typeface="Arial" panose="020B0604020202020204" pitchFamily="34" charset="0"/>
              <a:buChar char="•"/>
            </a:pPr>
            <a:r>
              <a:rPr lang="nb-NO" dirty="0"/>
              <a:t>Dette tidspunktet er også navngitt til «innkomst» slik at vi vet at det er registrert i forbindelse med innkomstjournal. </a:t>
            </a:r>
          </a:p>
          <a:p>
            <a:pPr marL="170815" indent="-170815" defTabSz="914288">
              <a:buFont typeface="Arial" panose="020B0604020202020204" pitchFamily="34" charset="0"/>
              <a:buChar char="•"/>
              <a:defRPr/>
            </a:pPr>
            <a:r>
              <a:rPr lang="nb-NO" dirty="0"/>
              <a:t>O</a:t>
            </a:r>
            <a:r>
              <a:rPr lang="en-GB" dirty="0"/>
              <a:t>occurrences</a:t>
            </a:r>
            <a:r>
              <a:rPr lang="nb-NO" dirty="0"/>
              <a:t> er satt til 1..1 – denne må være med. </a:t>
            </a:r>
            <a:endParaRPr lang="nb-NO" dirty="0">
              <a:cs typeface="Calibri"/>
            </a:endParaRPr>
          </a:p>
          <a:p>
            <a:pPr marL="171429" indent="-171429" defTabSz="914288">
              <a:buFont typeface="Arial" panose="020B0604020202020204" pitchFamily="34" charset="0"/>
              <a:buChar char="•"/>
              <a:defRPr/>
            </a:pPr>
            <a:r>
              <a:rPr lang="nb-NO" dirty="0"/>
              <a:t>Units - Det er lagt inn hvilken enheter som det måles i – her cm, og «</a:t>
            </a:r>
            <a:r>
              <a:rPr lang="nb-NO" dirty="0" err="1"/>
              <a:t>default</a:t>
            </a:r>
            <a:r>
              <a:rPr lang="nb-NO" dirty="0"/>
              <a:t> </a:t>
            </a:r>
            <a:r>
              <a:rPr lang="nb-NO" dirty="0" err="1"/>
              <a:t>value</a:t>
            </a:r>
            <a:r>
              <a:rPr lang="nb-NO" dirty="0"/>
              <a:t>» er også satt til cm.</a:t>
            </a:r>
          </a:p>
          <a:p>
            <a:pPr marL="171429" indent="-171429">
              <a:buFont typeface="Arial" panose="020B0604020202020204" pitchFamily="34" charset="0"/>
              <a:buChar char="•"/>
            </a:pPr>
            <a:r>
              <a:rPr lang="nb-NO" dirty="0"/>
              <a:t>Range – altså lovlige </a:t>
            </a:r>
            <a:r>
              <a:rPr lang="nb-NO" dirty="0" err="1"/>
              <a:t>max</a:t>
            </a:r>
            <a:r>
              <a:rPr lang="nb-NO" dirty="0"/>
              <a:t> og min verdier er satt. </a:t>
            </a:r>
          </a:p>
          <a:p>
            <a:pPr marL="171429" indent="-171429">
              <a:buFont typeface="Arial" panose="020B0604020202020204" pitchFamily="34" charset="0"/>
              <a:buChar char="•"/>
            </a:pPr>
            <a:r>
              <a:rPr lang="nb-NO" dirty="0"/>
              <a:t>Desimaler - I tillegg er det satt at det ikke skal være desimaler («Limit </a:t>
            </a:r>
            <a:r>
              <a:rPr lang="nb-NO" dirty="0" err="1"/>
              <a:t>decimal</a:t>
            </a:r>
            <a:r>
              <a:rPr lang="nb-NO" dirty="0"/>
              <a:t> </a:t>
            </a:r>
            <a:r>
              <a:rPr lang="nb-NO" dirty="0" err="1"/>
              <a:t>places</a:t>
            </a:r>
            <a:r>
              <a:rPr lang="nb-NO" dirty="0"/>
              <a:t>»)</a:t>
            </a:r>
          </a:p>
          <a:p>
            <a:pPr marL="171429" indent="-171429">
              <a:buFont typeface="Arial" panose="020B0604020202020204" pitchFamily="34" charset="0"/>
              <a:buChar char="•"/>
            </a:pPr>
            <a:endParaRPr lang="nb-NO" dirty="0"/>
          </a:p>
          <a:p>
            <a:pPr marL="171429" indent="-171429">
              <a:buFont typeface="Arial" panose="020B0604020202020204" pitchFamily="34" charset="0"/>
              <a:buChar char="•"/>
            </a:pPr>
            <a:endParaRPr lang="nb-NO" dirty="0"/>
          </a:p>
        </p:txBody>
      </p:sp>
      <p:sp>
        <p:nvSpPr>
          <p:cNvPr id="4" name="Plassholder for lysbildenummer 3"/>
          <p:cNvSpPr>
            <a:spLocks noGrp="1"/>
          </p:cNvSpPr>
          <p:nvPr>
            <p:ph type="sldNum" sz="quarter" idx="10"/>
          </p:nvPr>
        </p:nvSpPr>
        <p:spPr/>
        <p:txBody>
          <a:bodyPr/>
          <a:lstStyle/>
          <a:p>
            <a:fld id="{6984C449-8853-48E3-BCE3-4C9D830503A4}" type="slidenum">
              <a:rPr lang="nb-NO" smtClean="0"/>
              <a:t>16</a:t>
            </a:fld>
            <a:endParaRPr lang="nb-NO"/>
          </a:p>
        </p:txBody>
      </p:sp>
    </p:spTree>
    <p:extLst>
      <p:ext uri="{BB962C8B-B14F-4D97-AF65-F5344CB8AC3E}">
        <p14:creationId xmlns:p14="http://schemas.microsoft.com/office/powerpoint/2010/main" val="606015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Arketypen brukt er Kroppsvekt (OBSERVATION.body_weight.v2)</a:t>
            </a:r>
          </a:p>
          <a:p>
            <a:pPr marL="171429" indent="-171429">
              <a:buFont typeface="Arial" panose="020B0604020202020204" pitchFamily="34" charset="0"/>
              <a:buChar char="•"/>
            </a:pPr>
            <a:r>
              <a:rPr lang="nb-NO" dirty="0"/>
              <a:t>Her er det gjort mulig å velge om vekten</a:t>
            </a:r>
            <a:r>
              <a:rPr lang="nb-NO" baseline="0" dirty="0"/>
              <a:t> skal registreres i enten gram eller kilo. Her er det ikke satt noe </a:t>
            </a:r>
            <a:r>
              <a:rPr lang="nb-NO" baseline="0" dirty="0" err="1"/>
              <a:t>default</a:t>
            </a:r>
            <a:r>
              <a:rPr lang="nb-NO" baseline="0" dirty="0"/>
              <a:t> på enheten da bruker må velge enheten selv. </a:t>
            </a:r>
          </a:p>
          <a:p>
            <a:pPr marL="171429" indent="-171429">
              <a:buFont typeface="Arial" panose="020B0604020202020204" pitchFamily="34" charset="0"/>
              <a:buChar char="•"/>
            </a:pPr>
            <a:r>
              <a:rPr lang="nb-NO" baseline="0" dirty="0"/>
              <a:t>Her er </a:t>
            </a:r>
            <a:r>
              <a:rPr lang="nb-NO" baseline="0" dirty="0" err="1"/>
              <a:t>max</a:t>
            </a:r>
            <a:r>
              <a:rPr lang="nb-NO" baseline="0" dirty="0"/>
              <a:t> verdien endret til 500 kg. For gram er den satt til 5000.</a:t>
            </a:r>
          </a:p>
          <a:p>
            <a:pPr marL="171429" indent="-171429">
              <a:buFont typeface="Arial" panose="020B0604020202020204" pitchFamily="34" charset="0"/>
              <a:buChar char="•"/>
            </a:pPr>
            <a:r>
              <a:rPr lang="nb-NO" baseline="0" dirty="0"/>
              <a:t>Det er lagt inn at det skal være en desimal.</a:t>
            </a:r>
          </a:p>
          <a:p>
            <a:pPr marL="171429" indent="-171429">
              <a:buFont typeface="Arial" panose="020B0604020202020204" pitchFamily="34" charset="0"/>
              <a:buChar char="•"/>
            </a:pPr>
            <a:r>
              <a:rPr lang="nb-NO" baseline="0" dirty="0"/>
              <a:t>Valget for vekst er 1..1, dvs. den må være med og at verdien Påkledning ikke har noen mening hvis ikke vekten er oppgitt. Igjen kan man i Form Designer lage en annotasjon om at dette kan vises uten at man registrerer noe her. Men i det man setter noe på Påkledning, MÅ vekten oppgis for at man skal kunne godkjenne det strukturerte dokumentet. </a:t>
            </a:r>
          </a:p>
          <a:p>
            <a:pPr marL="170815" indent="-170815">
              <a:buFont typeface="Arial" panose="020B0604020202020204" pitchFamily="34" charset="0"/>
              <a:buChar char="•"/>
            </a:pPr>
            <a:r>
              <a:rPr lang="nb-NO" baseline="0" dirty="0"/>
              <a:t>Påkledning – her er det krysset av at du kan ha valgene naken, bleie, undertøy, med klær (vi ha sagt at det er uten sko). Denne listen er allerede definert i arketypen slik at vi krysser av de vi ønsker å ha med i vår utvalgsliste. Denne listen er 0..1 – dvs. du trenger ikke registrere dette, men du kan kun registrere en verdi</a:t>
            </a:r>
            <a:r>
              <a:rPr lang="nb-NO" dirty="0"/>
              <a:t> hvis du registrerer noe</a:t>
            </a:r>
            <a:r>
              <a:rPr lang="nb-NO" baseline="0" dirty="0"/>
              <a:t>.</a:t>
            </a:r>
            <a:endParaRPr lang="nb-NO" dirty="0">
              <a:cs typeface="Calibri"/>
            </a:endParaRPr>
          </a:p>
        </p:txBody>
      </p:sp>
      <p:sp>
        <p:nvSpPr>
          <p:cNvPr id="4" name="Plassholder for lysbildenummer 3"/>
          <p:cNvSpPr>
            <a:spLocks noGrp="1"/>
          </p:cNvSpPr>
          <p:nvPr>
            <p:ph type="sldNum" sz="quarter" idx="10"/>
          </p:nvPr>
        </p:nvSpPr>
        <p:spPr/>
        <p:txBody>
          <a:bodyPr/>
          <a:lstStyle/>
          <a:p>
            <a:fld id="{6984C449-8853-48E3-BCE3-4C9D830503A4}" type="slidenum">
              <a:rPr lang="nb-NO" smtClean="0"/>
              <a:t>17</a:t>
            </a:fld>
            <a:endParaRPr lang="nb-NO"/>
          </a:p>
        </p:txBody>
      </p:sp>
    </p:spTree>
    <p:extLst>
      <p:ext uri="{BB962C8B-B14F-4D97-AF65-F5344CB8AC3E}">
        <p14:creationId xmlns:p14="http://schemas.microsoft.com/office/powerpoint/2010/main" val="3609640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Arketypen brukt er Kroppsmasseindeks (OBSERVATION.body_mass_index.v2)</a:t>
            </a:r>
          </a:p>
          <a:p>
            <a:pPr marL="170815" indent="-170815">
              <a:buFont typeface="Arial" panose="020B0604020202020204" pitchFamily="34" charset="0"/>
              <a:buChar char="•"/>
            </a:pPr>
            <a:r>
              <a:rPr lang="nb-NO" dirty="0">
                <a:cs typeface="Calibri"/>
              </a:rPr>
              <a:t>Under "Set </a:t>
            </a:r>
            <a:r>
              <a:rPr lang="nb-NO" dirty="0" err="1">
                <a:cs typeface="Calibri"/>
              </a:rPr>
              <a:t>avaliable</a:t>
            </a:r>
            <a:r>
              <a:rPr lang="nb-NO" dirty="0">
                <a:cs typeface="Calibri"/>
              </a:rPr>
              <a:t>" kan man fjerne kryss fra alle andre enn kg/m2 da det er denne enheten vi vil ha.</a:t>
            </a:r>
          </a:p>
        </p:txBody>
      </p:sp>
      <p:sp>
        <p:nvSpPr>
          <p:cNvPr id="4" name="Plassholder for lysbildenummer 3"/>
          <p:cNvSpPr>
            <a:spLocks noGrp="1"/>
          </p:cNvSpPr>
          <p:nvPr>
            <p:ph type="sldNum" sz="quarter" idx="10"/>
          </p:nvPr>
        </p:nvSpPr>
        <p:spPr/>
        <p:txBody>
          <a:bodyPr/>
          <a:lstStyle/>
          <a:p>
            <a:fld id="{6984C449-8853-48E3-BCE3-4C9D830503A4}" type="slidenum">
              <a:rPr lang="nb-NO" smtClean="0"/>
              <a:t>18</a:t>
            </a:fld>
            <a:endParaRPr lang="nb-NO"/>
          </a:p>
        </p:txBody>
      </p:sp>
    </p:spTree>
    <p:extLst>
      <p:ext uri="{BB962C8B-B14F-4D97-AF65-F5344CB8AC3E}">
        <p14:creationId xmlns:p14="http://schemas.microsoft.com/office/powerpoint/2010/main" val="1259471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Arketypen som er brukt er Blodtrykk (OBSERVATION.blood_pressure.v2)</a:t>
            </a:r>
          </a:p>
          <a:p>
            <a:pPr marL="171429" indent="-171429">
              <a:buFont typeface="Arial" panose="020B0604020202020204" pitchFamily="34" charset="0"/>
              <a:buChar char="•"/>
            </a:pPr>
            <a:r>
              <a:rPr lang="nb-NO" dirty="0"/>
              <a:t>Det er lagt inn Range/</a:t>
            </a:r>
            <a:r>
              <a:rPr lang="nb-NO" dirty="0" err="1"/>
              <a:t>max</a:t>
            </a:r>
            <a:r>
              <a:rPr lang="nb-NO" dirty="0"/>
              <a:t> og min for,</a:t>
            </a:r>
            <a:r>
              <a:rPr lang="nb-NO" baseline="0" dirty="0"/>
              <a:t> </a:t>
            </a:r>
            <a:r>
              <a:rPr lang="nb-NO" dirty="0"/>
              <a:t>for systolisk og diastolisk blodtrykk.</a:t>
            </a:r>
          </a:p>
          <a:p>
            <a:pPr marL="170815" indent="-170815">
              <a:buFont typeface="Arial" panose="020B0604020202020204" pitchFamily="34" charset="0"/>
              <a:buChar char="•"/>
            </a:pPr>
            <a:r>
              <a:rPr lang="nb-NO" dirty="0"/>
              <a:t>I</a:t>
            </a:r>
            <a:r>
              <a:rPr lang="nb-NO" baseline="0" dirty="0"/>
              <a:t> arketypen finnes det et internt </a:t>
            </a:r>
            <a:r>
              <a:rPr lang="nb-NO" baseline="0" dirty="0" err="1"/>
              <a:t>koded</a:t>
            </a:r>
            <a:r>
              <a:rPr lang="nb-NO" baseline="0" dirty="0"/>
              <a:t> utvalgsliste, og vi ønsker kun å ha med sittende og liggende, derfor har vi bare </a:t>
            </a:r>
            <a:r>
              <a:rPr lang="nb-NO" dirty="0"/>
              <a:t>krysset</a:t>
            </a:r>
            <a:r>
              <a:rPr lang="nb-NO" baseline="0" dirty="0"/>
              <a:t> </a:t>
            </a:r>
            <a:r>
              <a:rPr lang="nb-NO" dirty="0"/>
              <a:t>ut</a:t>
            </a:r>
            <a:r>
              <a:rPr lang="nb-NO" baseline="0" dirty="0"/>
              <a:t> disse to utvalgene. </a:t>
            </a:r>
            <a:endParaRPr lang="nb-NO" baseline="0" dirty="0">
              <a:cs typeface="Calibri"/>
            </a:endParaRPr>
          </a:p>
        </p:txBody>
      </p:sp>
      <p:sp>
        <p:nvSpPr>
          <p:cNvPr id="4" name="Plassholder for lysbildenummer 3"/>
          <p:cNvSpPr>
            <a:spLocks noGrp="1"/>
          </p:cNvSpPr>
          <p:nvPr>
            <p:ph type="sldNum" sz="quarter" idx="10"/>
          </p:nvPr>
        </p:nvSpPr>
        <p:spPr/>
        <p:txBody>
          <a:bodyPr/>
          <a:lstStyle/>
          <a:p>
            <a:fld id="{6984C449-8853-48E3-BCE3-4C9D830503A4}" type="slidenum">
              <a:rPr lang="nb-NO" smtClean="0"/>
              <a:t>19</a:t>
            </a:fld>
            <a:endParaRPr lang="nb-NO"/>
          </a:p>
        </p:txBody>
      </p:sp>
    </p:spTree>
    <p:extLst>
      <p:ext uri="{BB962C8B-B14F-4D97-AF65-F5344CB8AC3E}">
        <p14:creationId xmlns:p14="http://schemas.microsoft.com/office/powerpoint/2010/main" val="249429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0815" indent="-170815">
              <a:buFontTx/>
              <a:buChar char="-"/>
            </a:pPr>
            <a:r>
              <a:rPr lang="nb-NO" dirty="0"/>
              <a:t>Det</a:t>
            </a:r>
            <a:r>
              <a:rPr lang="nb-NO" baseline="0" dirty="0"/>
              <a:t> vil bli utdelt </a:t>
            </a:r>
            <a:r>
              <a:rPr lang="nb-NO" dirty="0"/>
              <a:t>tankekart</a:t>
            </a:r>
            <a:endParaRPr lang="en-US" dirty="0"/>
          </a:p>
          <a:p>
            <a:pPr marL="170815" indent="-170815">
              <a:buFontTx/>
              <a:buChar char="-"/>
            </a:pPr>
            <a:r>
              <a:rPr lang="nb-NO" baseline="0" dirty="0"/>
              <a:t>Semistrukturert = et strukturert dokument hvor man ofte har bare en overskrift og en fritekst, dvs. en kontekst for det som står i friteksten. F.eks. man har overskriften Utdanning med arketypen «Utdanningsnivå» – enten kan man ha en fritekst som forteller om utdanningsnivået (semistrukturert) eller ha en valgliste for utdanning (strukturert)</a:t>
            </a:r>
            <a:endParaRPr lang="nb-NO" baseline="0" dirty="0">
              <a:ea typeface="Calibri"/>
              <a:cs typeface="Calibri"/>
            </a:endParaRPr>
          </a:p>
          <a:p>
            <a:pPr marL="171429" indent="-171429">
              <a:buFontTx/>
              <a:buChar char="-"/>
            </a:pPr>
            <a:r>
              <a:rPr lang="nb-NO" baseline="0" dirty="0"/>
              <a:t>Det er laget to templater for både utvalgte elementer og for hele journalen. </a:t>
            </a:r>
          </a:p>
          <a:p>
            <a:pPr marL="170815" indent="-170815">
              <a:buFont typeface="Arial"/>
              <a:buChar char="•"/>
            </a:pPr>
            <a:r>
              <a:rPr lang="nb-NO" dirty="0"/>
              <a:t>Det er flere</a:t>
            </a:r>
            <a:r>
              <a:rPr lang="nb-NO" baseline="0" dirty="0"/>
              <a:t> måter å lage templatet på, litt avhengig av detaljnivå, </a:t>
            </a:r>
            <a:r>
              <a:rPr lang="nb-NO" baseline="0" dirty="0" err="1"/>
              <a:t>semi</a:t>
            </a:r>
            <a:r>
              <a:rPr lang="nb-NO" baseline="0" dirty="0"/>
              <a:t>- eller fullstrukturert. </a:t>
            </a:r>
            <a:br>
              <a:rPr lang="nb-NO" dirty="0">
                <a:cs typeface="+mn-lt"/>
              </a:rPr>
            </a:br>
            <a:r>
              <a:rPr lang="nb-NO" baseline="0" dirty="0"/>
              <a:t>F.eks. </a:t>
            </a:r>
            <a:r>
              <a:rPr lang="nb-NO" dirty="0"/>
              <a:t>Hvis man skal beskrive en fysisk undersøkelse kan man sette inn arketypen for fysisk</a:t>
            </a:r>
            <a:r>
              <a:rPr lang="nb-NO" baseline="0" dirty="0"/>
              <a:t> </a:t>
            </a:r>
            <a:r>
              <a:rPr lang="nb-NO" dirty="0"/>
              <a:t>undersøkelse </a:t>
            </a:r>
            <a:r>
              <a:rPr lang="nb-NO" baseline="0" dirty="0"/>
              <a:t>«</a:t>
            </a:r>
            <a:r>
              <a:rPr lang="nb-NO" dirty="0"/>
              <a:t>Funn ved fysisk undersøkelse» (OBSERVATION.exam.v1). Denne legges så på toppnivå, videre kan man spesifisere de enkelte undersøkelsesfunnene ved å legge til CLUSTER arketyper i </a:t>
            </a:r>
            <a:r>
              <a:rPr lang="nb-NO" dirty="0" err="1"/>
              <a:t>SLOTet</a:t>
            </a:r>
            <a:r>
              <a:rPr lang="nb-NO" dirty="0"/>
              <a:t> «</a:t>
            </a:r>
            <a:r>
              <a:rPr lang="nb-NO" b="0" dirty="0"/>
              <a:t>Undersøkelsesdetaljer»</a:t>
            </a:r>
            <a:r>
              <a:rPr lang="nb-NO" dirty="0"/>
              <a:t>. Igjen kan man her velge to veier, enten kan man bruke den generelle og overordnede arketypen «Undersøkelsesfunn» </a:t>
            </a:r>
            <a:r>
              <a:rPr lang="nb-NO" baseline="0" dirty="0"/>
              <a:t>(</a:t>
            </a:r>
            <a:r>
              <a:rPr lang="nb-NO" dirty="0" err="1"/>
              <a:t>CLUSTER.exam</a:t>
            </a:r>
            <a:r>
              <a:rPr lang="nb-NO" dirty="0"/>
              <a:t>) eller en spesialiseringer av </a:t>
            </a:r>
            <a:r>
              <a:rPr lang="nb-NO" dirty="0" err="1"/>
              <a:t>CLUSTER.exam</a:t>
            </a:r>
            <a:r>
              <a:rPr lang="nb-NO" dirty="0"/>
              <a:t> for et bestemt organ (for eksempel </a:t>
            </a:r>
            <a:r>
              <a:rPr lang="nb-NO" dirty="0" err="1"/>
              <a:t>CLUSTER.exam-lung</a:t>
            </a:r>
            <a:r>
              <a:rPr lang="nb-NO" dirty="0"/>
              <a:t> (disse spesialiseringen finnes bare i den internasjonale </a:t>
            </a:r>
            <a:r>
              <a:rPr lang="nb-NO" dirty="0" err="1"/>
              <a:t>CKMen</a:t>
            </a:r>
            <a:r>
              <a:rPr lang="nb-NO" dirty="0"/>
              <a:t> per nå). </a:t>
            </a:r>
            <a:br>
              <a:rPr lang="nb-NO" dirty="0">
                <a:cs typeface="+mn-lt"/>
              </a:rPr>
            </a:br>
            <a:r>
              <a:rPr lang="nb-NO" dirty="0"/>
              <a:t>I dette templatet er det valgt den overordnede </a:t>
            </a:r>
            <a:r>
              <a:rPr lang="nb-NO" dirty="0" err="1"/>
              <a:t>Undersøkslesfunn</a:t>
            </a:r>
            <a:r>
              <a:rPr lang="nb-NO" dirty="0"/>
              <a:t> i og med vi kun ønsker en fritekstoppsummering av denne spesifikke undersøkelsen i tillegg til kode for organ (organet er kodet med SNOMED-CT).</a:t>
            </a:r>
          </a:p>
          <a:p>
            <a:pPr marL="170815" indent="-170815">
              <a:buFont typeface="Arial"/>
              <a:buChar char="•"/>
            </a:pPr>
            <a:r>
              <a:rPr lang="nb-NO" dirty="0">
                <a:ea typeface="Calibri"/>
                <a:cs typeface="Calibri"/>
              </a:rPr>
              <a:t>Når man lager templater er det viktig å lese på "Hederen" til arketypen om hva den omhandler og om du kan bruke denne. Et tips er å lese "Feil bruk" seksjonen først (hvis den finnes) for å se om denne overhode ikke passer til ditt formål. </a:t>
            </a:r>
          </a:p>
        </p:txBody>
      </p:sp>
      <p:sp>
        <p:nvSpPr>
          <p:cNvPr id="4" name="Plassholder for lysbildenummer 3"/>
          <p:cNvSpPr>
            <a:spLocks noGrp="1"/>
          </p:cNvSpPr>
          <p:nvPr>
            <p:ph type="sldNum" sz="quarter" idx="10"/>
          </p:nvPr>
        </p:nvSpPr>
        <p:spPr/>
        <p:txBody>
          <a:bodyPr/>
          <a:lstStyle/>
          <a:p>
            <a:fld id="{6984C449-8853-48E3-BCE3-4C9D830503A4}" type="slidenum">
              <a:rPr lang="nb-NO" smtClean="0"/>
              <a:t>2</a:t>
            </a:fld>
            <a:endParaRPr lang="nb-NO"/>
          </a:p>
        </p:txBody>
      </p:sp>
    </p:spTree>
    <p:extLst>
      <p:ext uri="{BB962C8B-B14F-4D97-AF65-F5344CB8AC3E}">
        <p14:creationId xmlns:p14="http://schemas.microsoft.com/office/powerpoint/2010/main" val="2545527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defTabSz="914288">
              <a:buFont typeface="Arial" panose="020B0604020202020204" pitchFamily="34" charset="0"/>
              <a:buChar char="•"/>
              <a:defRPr/>
            </a:pPr>
            <a:r>
              <a:rPr lang="nb-NO" dirty="0"/>
              <a:t>Arketypene brukt er «Funn ved fysisk undersøkelse» </a:t>
            </a:r>
            <a:r>
              <a:rPr lang="nb-NO" baseline="0" dirty="0"/>
              <a:t>(OBSERVATION.exam.v1) og fritekstfeltet Beskrivelse </a:t>
            </a:r>
            <a:r>
              <a:rPr lang="nb-NO" i="1" baseline="0" dirty="0"/>
              <a:t>(Fritekstbeskrivelse av funn ved en klinisk undersøkelse av et individ</a:t>
            </a:r>
            <a:r>
              <a:rPr lang="nb-NO" baseline="0" dirty="0"/>
              <a:t>.) omdøpt til «Overordnet beskrivelse av fysisk undersøkelse» </a:t>
            </a:r>
            <a:endParaRPr lang="nb-NO" dirty="0"/>
          </a:p>
          <a:p>
            <a:pPr marL="171429" indent="-171429" defTabSz="914288">
              <a:buFont typeface="Arial" panose="020B0604020202020204" pitchFamily="34" charset="0"/>
              <a:buChar char="•"/>
              <a:defRPr/>
            </a:pPr>
            <a:r>
              <a:rPr lang="nb-NO" dirty="0"/>
              <a:t>For å beskrive den spesifikke undersøkelsen av lunger er det brukt det generelle </a:t>
            </a:r>
            <a:r>
              <a:rPr lang="nb-NO" baseline="0" dirty="0" err="1"/>
              <a:t>clusteret</a:t>
            </a:r>
            <a:r>
              <a:rPr lang="nb-NO" baseline="0" dirty="0"/>
              <a:t> «Undersøkelsesfunn» (CLUSTER.exam.v2) i </a:t>
            </a:r>
            <a:r>
              <a:rPr lang="nb-NO" baseline="0" dirty="0" err="1"/>
              <a:t>SLOTet</a:t>
            </a:r>
            <a:r>
              <a:rPr lang="nb-NO" baseline="0" dirty="0"/>
              <a:t> Undersøkelsesdetaljer. For å si at dette er lungene har vi valgt å legge inn en SNOMED-CT kode for organet vi har foretatt en undersøkelse av – altså lungene (</a:t>
            </a:r>
            <a:r>
              <a:rPr lang="nb-NO" dirty="0"/>
              <a:t>39607008 - </a:t>
            </a:r>
            <a:r>
              <a:rPr lang="nb-NO" dirty="0" err="1"/>
              <a:t>Lung</a:t>
            </a:r>
            <a:r>
              <a:rPr lang="nb-NO" dirty="0"/>
              <a:t> </a:t>
            </a:r>
            <a:r>
              <a:rPr lang="nb-NO" dirty="0" err="1"/>
              <a:t>structure</a:t>
            </a:r>
            <a:r>
              <a:rPr lang="nb-NO" dirty="0"/>
              <a:t> (body </a:t>
            </a:r>
            <a:r>
              <a:rPr lang="nb-NO" dirty="0" err="1"/>
              <a:t>structure</a:t>
            </a:r>
            <a:r>
              <a:rPr lang="nb-NO" dirty="0"/>
              <a:t>)</a:t>
            </a:r>
            <a:r>
              <a:rPr lang="nb-NO" baseline="0" dirty="0"/>
              <a:t>. </a:t>
            </a:r>
            <a:br>
              <a:rPr lang="nb-NO" baseline="0" dirty="0"/>
            </a:br>
            <a:r>
              <a:rPr lang="nb-NO" baseline="0" dirty="0"/>
              <a:t>I stedet for det generelle </a:t>
            </a:r>
            <a:r>
              <a:rPr lang="nb-NO" baseline="0" dirty="0" err="1"/>
              <a:t>clusteret</a:t>
            </a:r>
            <a:r>
              <a:rPr lang="nb-NO" baseline="0" dirty="0"/>
              <a:t> «Undersøkelsesfunn» kunne man brukt en spesialiseringer av denne </a:t>
            </a:r>
            <a:r>
              <a:rPr lang="nb-NO" baseline="0" dirty="0" err="1"/>
              <a:t>cluster</a:t>
            </a:r>
            <a:r>
              <a:rPr lang="nb-NO" baseline="0" dirty="0"/>
              <a:t>-arketypen for lunge (https://ckm.openehr.org/ckm/archetypes/1013.1.3872) i stedet, men i og med vi kun skal ha med fritekst for beskrivelse av undersøkelsen er det gjort på denne måten (og i tillegg er disse spesialiserte </a:t>
            </a:r>
            <a:r>
              <a:rPr lang="nb-NO" baseline="0" dirty="0" err="1"/>
              <a:t>clusterene</a:t>
            </a:r>
            <a:r>
              <a:rPr lang="nb-NO" baseline="0" dirty="0"/>
              <a:t> ikke godkjente arketyper enda). </a:t>
            </a:r>
          </a:p>
          <a:p>
            <a:pPr marL="171429" indent="-171429" defTabSz="914288">
              <a:buFont typeface="Arial" panose="020B0604020202020204" pitchFamily="34" charset="0"/>
              <a:buChar char="•"/>
              <a:defRPr/>
            </a:pPr>
            <a:r>
              <a:rPr lang="nb-NO" baseline="0" dirty="0"/>
              <a:t>Her har vi satt at dette skal være «limit to list» og </a:t>
            </a:r>
            <a:r>
              <a:rPr lang="nb-NO" baseline="0" dirty="0" err="1"/>
              <a:t>Default</a:t>
            </a:r>
            <a:r>
              <a:rPr lang="nb-NO" baseline="0" dirty="0"/>
              <a:t> </a:t>
            </a:r>
            <a:r>
              <a:rPr lang="nb-NO" baseline="0" dirty="0" err="1"/>
              <a:t>value</a:t>
            </a:r>
            <a:r>
              <a:rPr lang="nb-NO" baseline="0" dirty="0"/>
              <a:t> da man verken skal kunne velge noe annet, og man vil alltid ha lunge som standard valg. </a:t>
            </a:r>
          </a:p>
          <a:p>
            <a:pPr marL="171429" indent="-171429" defTabSz="914288">
              <a:buFont typeface="Arial" panose="020B0604020202020204" pitchFamily="34" charset="0"/>
              <a:buChar char="•"/>
              <a:defRPr/>
            </a:pPr>
            <a:r>
              <a:rPr lang="nb-NO" baseline="0" dirty="0" err="1"/>
              <a:t>Occurrences</a:t>
            </a:r>
            <a:r>
              <a:rPr lang="nb-NO" baseline="0" dirty="0"/>
              <a:t> er 1..1 på ‘Undersøkt organsystem eller struktur’ da verdien/teksten i klinisk beskrivelse ikke vil ha noen mening hvis ikke denne også er med.</a:t>
            </a:r>
            <a:endParaRPr lang="nb-NO" dirty="0"/>
          </a:p>
        </p:txBody>
      </p:sp>
      <p:sp>
        <p:nvSpPr>
          <p:cNvPr id="4" name="Plassholder for lysbildenummer 3"/>
          <p:cNvSpPr>
            <a:spLocks noGrp="1"/>
          </p:cNvSpPr>
          <p:nvPr>
            <p:ph type="sldNum" sz="quarter" idx="10"/>
          </p:nvPr>
        </p:nvSpPr>
        <p:spPr/>
        <p:txBody>
          <a:bodyPr/>
          <a:lstStyle/>
          <a:p>
            <a:fld id="{6984C449-8853-48E3-BCE3-4C9D830503A4}" type="slidenum">
              <a:rPr lang="nb-NO" smtClean="0"/>
              <a:t>20</a:t>
            </a:fld>
            <a:endParaRPr lang="nb-NO"/>
          </a:p>
        </p:txBody>
      </p:sp>
    </p:spTree>
    <p:extLst>
      <p:ext uri="{BB962C8B-B14F-4D97-AF65-F5344CB8AC3E}">
        <p14:creationId xmlns:p14="http://schemas.microsoft.com/office/powerpoint/2010/main" val="2840994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defTabSz="914288">
              <a:buFont typeface="Arial" panose="020B0604020202020204" pitchFamily="34" charset="0"/>
              <a:buChar char="•"/>
              <a:defRPr/>
            </a:pPr>
            <a:r>
              <a:rPr lang="nb-NO" dirty="0"/>
              <a:t>Sammendrag/resyme, som er beskrevet i</a:t>
            </a:r>
            <a:r>
              <a:rPr lang="nb-NO" baseline="0" dirty="0"/>
              <a:t> innkomst wiki som</a:t>
            </a:r>
            <a:r>
              <a:rPr lang="nb-NO" dirty="0"/>
              <a:t> </a:t>
            </a:r>
            <a:r>
              <a:rPr lang="nb-NO" i="1" dirty="0"/>
              <a:t>«Resymeet skal inneholde det aller vesentligste fra både anamnese og status presens.» </a:t>
            </a:r>
          </a:p>
          <a:p>
            <a:pPr marL="628573" lvl="1" indent="-171429" defTabSz="914288">
              <a:buFont typeface="Arial" panose="020B0604020202020204" pitchFamily="34" charset="0"/>
              <a:buChar char="•"/>
              <a:defRPr/>
            </a:pPr>
            <a:r>
              <a:rPr lang="nb-NO" dirty="0"/>
              <a:t>Her har vi valgt arketypen «Klinisk sammendrag» (EVALUATION.clinical_synopsis.v1) – som er definert som «et fritekstsammendrag eller oversikt om en pasient fra helsepersonellets perspektiv, med eller uten tilhørende fortolkninger». </a:t>
            </a:r>
          </a:p>
          <a:p>
            <a:pPr marL="628573" lvl="1" indent="-171429" defTabSz="914288">
              <a:buFont typeface="Arial" panose="020B0604020202020204" pitchFamily="34" charset="0"/>
              <a:buChar char="•"/>
              <a:defRPr/>
            </a:pPr>
            <a:r>
              <a:rPr lang="nb-NO" dirty="0"/>
              <a:t>Det elementet</a:t>
            </a:r>
            <a:r>
              <a:rPr lang="nb-NO" baseline="0" dirty="0"/>
              <a:t> som er med her er et fritekstfelt «Sammendrag» som vi har omdøpt til «Tiltak og videre plan». Definisjonen på denne er «Oppsummering, vurdering, konklusjoner eller evaluering av de kliniske funnene.»</a:t>
            </a:r>
          </a:p>
          <a:p>
            <a:pPr marL="171429" indent="-171429" defTabSz="914288">
              <a:buFont typeface="Arial" panose="020B0604020202020204" pitchFamily="34" charset="0"/>
              <a:buChar char="•"/>
              <a:defRPr/>
            </a:pPr>
            <a:r>
              <a:rPr lang="nb-NO" baseline="0" dirty="0"/>
              <a:t>Tiltak og videre plan – </a:t>
            </a:r>
          </a:p>
          <a:p>
            <a:pPr marL="628573" lvl="1" indent="-171429" defTabSz="914288">
              <a:buFont typeface="Arial" panose="020B0604020202020204" pitchFamily="34" charset="0"/>
              <a:buChar char="•"/>
              <a:defRPr/>
            </a:pPr>
            <a:r>
              <a:rPr lang="nb-NO" baseline="0" dirty="0"/>
              <a:t>Her er det valgt å bruke arketypen «Tidfestet fritekst» (OBSERVATION.progress_note.v1) med definisjonen «Fritekstbeskrivelse av et individs helserelaterte hendelser på et spesifikt tidspunkt, sett fra helsepersonellets synsvinkel.» </a:t>
            </a:r>
          </a:p>
          <a:p>
            <a:pPr marL="628573" lvl="1" indent="-171429" defTabSz="914288">
              <a:buFont typeface="Arial" panose="020B0604020202020204" pitchFamily="34" charset="0"/>
              <a:buChar char="•"/>
              <a:defRPr/>
            </a:pPr>
            <a:r>
              <a:rPr lang="nb-NO" baseline="0" dirty="0"/>
              <a:t>Elementet brukt er fritekstfeltet «Tidfestet fritekst»  har definisjonen «Fritekstbeskrivelse av helserelaterte hendelser, status, funn eller oppfatninger på et spesifikt tidspunkt.» og dette er jo nettopp en beslutning for hva som skal skje på et bestemt tidspunkt. </a:t>
            </a:r>
          </a:p>
          <a:p>
            <a:pPr marL="628573" lvl="1" indent="-171429" defTabSz="914288">
              <a:buFont typeface="Arial" panose="020B0604020202020204" pitchFamily="34" charset="0"/>
              <a:buChar char="•"/>
              <a:defRPr/>
            </a:pPr>
            <a:r>
              <a:rPr lang="nb-NO" baseline="0" dirty="0"/>
              <a:t>I og med dette er en </a:t>
            </a:r>
            <a:r>
              <a:rPr lang="nb-NO" baseline="0" dirty="0" err="1"/>
              <a:t>Obeservation</a:t>
            </a:r>
            <a:r>
              <a:rPr lang="nb-NO" baseline="0" dirty="0"/>
              <a:t> </a:t>
            </a:r>
            <a:r>
              <a:rPr lang="nb-NO" baseline="0" dirty="0" err="1"/>
              <a:t>arktype</a:t>
            </a:r>
            <a:r>
              <a:rPr lang="nb-NO" baseline="0" dirty="0"/>
              <a:t> har man også med Uspesifisert hendelse som er satt til Point in time og kalt Innkomst, og har </a:t>
            </a:r>
            <a:r>
              <a:rPr lang="nb-NO" baseline="0" dirty="0" err="1"/>
              <a:t>Occurrences</a:t>
            </a:r>
            <a:r>
              <a:rPr lang="nb-NO" baseline="0" dirty="0"/>
              <a:t> 0..1. </a:t>
            </a:r>
            <a:endParaRPr lang="nb-NO" dirty="0"/>
          </a:p>
          <a:p>
            <a:pPr marL="171429" indent="-171429" defTabSz="914288">
              <a:buFont typeface="Arial" panose="020B0604020202020204" pitchFamily="34" charset="0"/>
              <a:buChar char="•"/>
              <a:defRPr/>
            </a:pPr>
            <a:endParaRPr lang="nb-NO" dirty="0"/>
          </a:p>
        </p:txBody>
      </p:sp>
      <p:sp>
        <p:nvSpPr>
          <p:cNvPr id="4" name="Plassholder for lysbildenummer 3"/>
          <p:cNvSpPr>
            <a:spLocks noGrp="1"/>
          </p:cNvSpPr>
          <p:nvPr>
            <p:ph type="sldNum" sz="quarter" idx="10"/>
          </p:nvPr>
        </p:nvSpPr>
        <p:spPr/>
        <p:txBody>
          <a:bodyPr/>
          <a:lstStyle/>
          <a:p>
            <a:fld id="{6984C449-8853-48E3-BCE3-4C9D830503A4}" type="slidenum">
              <a:rPr lang="nb-NO" smtClean="0"/>
              <a:t>21</a:t>
            </a:fld>
            <a:endParaRPr lang="nb-NO"/>
          </a:p>
        </p:txBody>
      </p:sp>
    </p:spTree>
    <p:extLst>
      <p:ext uri="{BB962C8B-B14F-4D97-AF65-F5344CB8AC3E}">
        <p14:creationId xmlns:p14="http://schemas.microsoft.com/office/powerpoint/2010/main" val="1394337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0815" indent="-170815">
              <a:buFont typeface="Arial" panose="020B0604020202020204" pitchFamily="34" charset="0"/>
              <a:buChar char="•"/>
            </a:pPr>
            <a:r>
              <a:rPr lang="nb-NO" dirty="0"/>
              <a:t>Dette</a:t>
            </a:r>
            <a:r>
              <a:rPr lang="nb-NO" baseline="0" dirty="0"/>
              <a:t> er alle arketypene som er brukt for </a:t>
            </a:r>
            <a:r>
              <a:rPr lang="nb-NO" err="1"/>
              <a:t>Generell_Innkomstjurnal_KursBergen</a:t>
            </a:r>
            <a:r>
              <a:rPr lang="nb-NO" dirty="0"/>
              <a:t>, de som er markert med 1, er det som er brukt i den som heter </a:t>
            </a:r>
            <a:r>
              <a:rPr lang="nb-NO" err="1"/>
              <a:t>Utvalg_Generell_Innkomstjurnal_KursBergen</a:t>
            </a:r>
            <a:endParaRPr lang="nb-NO">
              <a:ea typeface="Calibri" panose="020F0502020204030204"/>
              <a:cs typeface="Calibri" panose="020F0502020204030204"/>
            </a:endParaRPr>
          </a:p>
          <a:p>
            <a:pPr marL="170815" indent="-170815">
              <a:buFont typeface="Arial" panose="020B0604020202020204" pitchFamily="34" charset="0"/>
              <a:buChar char="•"/>
            </a:pPr>
            <a:r>
              <a:rPr lang="nb-NO" dirty="0">
                <a:ea typeface="Calibri" panose="020F0502020204030204"/>
                <a:cs typeface="Calibri" panose="020F0502020204030204"/>
              </a:rPr>
              <a:t>Templat for hele innkomstjournalen er også lagt inn under småtemplater </a:t>
            </a:r>
          </a:p>
        </p:txBody>
      </p:sp>
      <p:sp>
        <p:nvSpPr>
          <p:cNvPr id="4" name="Plassholder for lysbildenummer 3"/>
          <p:cNvSpPr>
            <a:spLocks noGrp="1"/>
          </p:cNvSpPr>
          <p:nvPr>
            <p:ph type="sldNum" sz="quarter" idx="10"/>
          </p:nvPr>
        </p:nvSpPr>
        <p:spPr/>
        <p:txBody>
          <a:bodyPr/>
          <a:lstStyle/>
          <a:p>
            <a:fld id="{6984C449-8853-48E3-BCE3-4C9D830503A4}" type="slidenum">
              <a:rPr lang="nb-NO" smtClean="0"/>
              <a:t>22</a:t>
            </a:fld>
            <a:endParaRPr lang="nb-NO"/>
          </a:p>
        </p:txBody>
      </p:sp>
    </p:spTree>
    <p:extLst>
      <p:ext uri="{BB962C8B-B14F-4D97-AF65-F5344CB8AC3E}">
        <p14:creationId xmlns:p14="http://schemas.microsoft.com/office/powerpoint/2010/main" val="2250952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23</a:t>
            </a:fld>
            <a:endParaRPr lang="nb-NO"/>
          </a:p>
        </p:txBody>
      </p:sp>
    </p:spTree>
    <p:extLst>
      <p:ext uri="{BB962C8B-B14F-4D97-AF65-F5344CB8AC3E}">
        <p14:creationId xmlns:p14="http://schemas.microsoft.com/office/powerpoint/2010/main" val="434408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24</a:t>
            </a:fld>
            <a:endParaRPr lang="nb-NO"/>
          </a:p>
        </p:txBody>
      </p:sp>
    </p:spTree>
    <p:extLst>
      <p:ext uri="{BB962C8B-B14F-4D97-AF65-F5344CB8AC3E}">
        <p14:creationId xmlns:p14="http://schemas.microsoft.com/office/powerpoint/2010/main" val="2496320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err="1">
                <a:ea typeface="Calibri"/>
                <a:cs typeface="Calibri"/>
              </a:rPr>
              <a:t>Nedlasting</a:t>
            </a:r>
            <a:r>
              <a:rPr lang="en-US" dirty="0">
                <a:ea typeface="Calibri"/>
                <a:cs typeface="Calibri"/>
              </a:rPr>
              <a:t> </a:t>
            </a:r>
            <a:r>
              <a:rPr lang="en-US" err="1">
                <a:ea typeface="Calibri"/>
                <a:cs typeface="Calibri"/>
              </a:rPr>
              <a:t>bulkfil</a:t>
            </a:r>
            <a:r>
              <a:rPr lang="en-US" dirty="0">
                <a:ea typeface="Calibri"/>
                <a:cs typeface="Calibri"/>
              </a:rPr>
              <a:t> </a:t>
            </a:r>
            <a:r>
              <a:rPr lang="en-US" dirty="0"/>
              <a:t>med </a:t>
            </a:r>
            <a:r>
              <a:rPr lang="en-US" err="1"/>
              <a:t>arketyper</a:t>
            </a:r>
            <a:r>
              <a:rPr lang="en-US" dirty="0"/>
              <a:t> </a:t>
            </a:r>
            <a:r>
              <a:rPr lang="en-US" err="1"/>
              <a:t>fra</a:t>
            </a:r>
            <a:r>
              <a:rPr lang="en-US" dirty="0"/>
              <a:t>  </a:t>
            </a:r>
            <a:r>
              <a:rPr lang="en-US" err="1"/>
              <a:t>kurs</a:t>
            </a:r>
            <a:r>
              <a:rPr lang="en-US" dirty="0"/>
              <a:t> 05.25  </a:t>
            </a:r>
            <a:r>
              <a:rPr lang="en-GB" dirty="0">
                <a:hlinkClick r:id="rId3"/>
              </a:rPr>
              <a:t>https://arketyper.no/ckm/projects/1078.43.57/download</a:t>
            </a:r>
            <a:endParaRPr lang="en-US" dirty="0">
              <a:ea typeface="Calibri"/>
              <a:cs typeface="Calibri"/>
            </a:endParaRPr>
          </a:p>
          <a:p>
            <a:endParaRPr lang="en-GB" dirty="0">
              <a:ea typeface="Calibri"/>
              <a:cs typeface="Calibri"/>
            </a:endParaRPr>
          </a:p>
          <a:p>
            <a:endParaRPr lang="en-US" dirty="0">
              <a:ea typeface="Calibri"/>
              <a:cs typeface="Calibri"/>
            </a:endParaRPr>
          </a:p>
        </p:txBody>
      </p:sp>
      <p:sp>
        <p:nvSpPr>
          <p:cNvPr id="4" name="Plassholder for lysbildenummer 3"/>
          <p:cNvSpPr>
            <a:spLocks noGrp="1"/>
          </p:cNvSpPr>
          <p:nvPr>
            <p:ph type="sldNum" sz="quarter" idx="5"/>
          </p:nvPr>
        </p:nvSpPr>
        <p:spPr/>
        <p:txBody>
          <a:bodyPr/>
          <a:lstStyle/>
          <a:p>
            <a:fld id="{6984C449-8853-48E3-BCE3-4C9D830503A4}" type="slidenum">
              <a:rPr lang="nb-NO" smtClean="0"/>
              <a:t>25</a:t>
            </a:fld>
            <a:endParaRPr lang="nb-NO"/>
          </a:p>
        </p:txBody>
      </p:sp>
    </p:spTree>
    <p:extLst>
      <p:ext uri="{BB962C8B-B14F-4D97-AF65-F5344CB8AC3E}">
        <p14:creationId xmlns:p14="http://schemas.microsoft.com/office/powerpoint/2010/main" val="3930677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26</a:t>
            </a:fld>
            <a:endParaRPr lang="nb-NO"/>
          </a:p>
        </p:txBody>
      </p:sp>
    </p:spTree>
    <p:extLst>
      <p:ext uri="{BB962C8B-B14F-4D97-AF65-F5344CB8AC3E}">
        <p14:creationId xmlns:p14="http://schemas.microsoft.com/office/powerpoint/2010/main" val="227561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27</a:t>
            </a:fld>
            <a:endParaRPr lang="nb-NO"/>
          </a:p>
        </p:txBody>
      </p:sp>
    </p:spTree>
    <p:extLst>
      <p:ext uri="{BB962C8B-B14F-4D97-AF65-F5344CB8AC3E}">
        <p14:creationId xmlns:p14="http://schemas.microsoft.com/office/powerpoint/2010/main" val="1472781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28</a:t>
            </a:fld>
            <a:endParaRPr lang="nb-NO"/>
          </a:p>
        </p:txBody>
      </p:sp>
    </p:spTree>
    <p:extLst>
      <p:ext uri="{BB962C8B-B14F-4D97-AF65-F5344CB8AC3E}">
        <p14:creationId xmlns:p14="http://schemas.microsoft.com/office/powerpoint/2010/main" val="3812468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29</a:t>
            </a:fld>
            <a:endParaRPr lang="nb-NO"/>
          </a:p>
        </p:txBody>
      </p:sp>
    </p:spTree>
    <p:extLst>
      <p:ext uri="{BB962C8B-B14F-4D97-AF65-F5344CB8AC3E}">
        <p14:creationId xmlns:p14="http://schemas.microsoft.com/office/powerpoint/2010/main" val="2200893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29" indent="-171429">
              <a:buFont typeface="Arial" panose="020B0604020202020204" pitchFamily="34" charset="0"/>
              <a:buChar char="•"/>
            </a:pPr>
            <a:r>
              <a:rPr lang="nb-NO" dirty="0"/>
              <a:t>Her</a:t>
            </a:r>
            <a:r>
              <a:rPr lang="nb-NO" baseline="0" dirty="0"/>
              <a:t> er hele tankekartet for innkomstjournalen. </a:t>
            </a:r>
          </a:p>
          <a:p>
            <a:pPr marL="171429" indent="-171429">
              <a:buFont typeface="Arial" panose="020B0604020202020204" pitchFamily="34" charset="0"/>
              <a:buChar char="•"/>
            </a:pPr>
            <a:r>
              <a:rPr lang="nb-NO" baseline="0" dirty="0"/>
              <a:t>Den er laget i x-</a:t>
            </a:r>
            <a:r>
              <a:rPr lang="nb-NO" baseline="0" dirty="0" err="1"/>
              <a:t>mind</a:t>
            </a:r>
            <a:r>
              <a:rPr lang="nb-NO" baseline="0" dirty="0"/>
              <a:t>. </a:t>
            </a:r>
          </a:p>
          <a:p>
            <a:pPr marL="171429" indent="-171429">
              <a:buFont typeface="Arial" panose="020B0604020202020204" pitchFamily="34" charset="0"/>
              <a:buChar char="•"/>
            </a:pPr>
            <a:r>
              <a:rPr lang="nb-NO" baseline="0" dirty="0"/>
              <a:t>Dette er en overordnet visning hvor </a:t>
            </a:r>
            <a:r>
              <a:rPr lang="nb-NO" baseline="0" dirty="0" err="1"/>
              <a:t>derere</a:t>
            </a:r>
            <a:r>
              <a:rPr lang="nb-NO" baseline="0" dirty="0"/>
              <a:t> ser + tegn hvor man kan utvide. Under der har jeg lagt inn utvalgslister for det som ønskes som valg i skjermbildet (</a:t>
            </a:r>
            <a:r>
              <a:rPr lang="nb-NO" baseline="0" dirty="0" err="1"/>
              <a:t>nedtrekksmenyer</a:t>
            </a:r>
            <a:r>
              <a:rPr lang="nb-NO" baseline="0" dirty="0"/>
              <a:t>/valglister)</a:t>
            </a:r>
          </a:p>
          <a:p>
            <a:pPr marL="171429" indent="-171429">
              <a:buFont typeface="Arial" panose="020B0604020202020204" pitchFamily="34" charset="0"/>
              <a:buChar char="•"/>
            </a:pPr>
            <a:r>
              <a:rPr lang="nb-NO" baseline="0" dirty="0"/>
              <a:t>På de neste slides har jeg tankekart for kun de utvalgte elementene (rødt 1-tall) og </a:t>
            </a:r>
            <a:r>
              <a:rPr lang="nb-NO" baseline="0" dirty="0" err="1"/>
              <a:t>utbretting</a:t>
            </a:r>
            <a:r>
              <a:rPr lang="nb-NO" baseline="0" dirty="0"/>
              <a:t> av </a:t>
            </a:r>
            <a:r>
              <a:rPr lang="nb-NO" baseline="0" dirty="0" err="1"/>
              <a:t>tankekartetet</a:t>
            </a:r>
            <a:r>
              <a:rPr lang="nb-NO" baseline="0" dirty="0"/>
              <a:t> for utvalgslisten som ønskes på de forskjellige elementene.</a:t>
            </a:r>
            <a:endParaRPr lang="nb-NO" dirty="0"/>
          </a:p>
        </p:txBody>
      </p:sp>
      <p:sp>
        <p:nvSpPr>
          <p:cNvPr id="4" name="Plassholder for lysbildenummer 3"/>
          <p:cNvSpPr>
            <a:spLocks noGrp="1"/>
          </p:cNvSpPr>
          <p:nvPr>
            <p:ph type="sldNum" sz="quarter" idx="10"/>
          </p:nvPr>
        </p:nvSpPr>
        <p:spPr/>
        <p:txBody>
          <a:bodyPr/>
          <a:lstStyle/>
          <a:p>
            <a:fld id="{6984C449-8853-48E3-BCE3-4C9D830503A4}" type="slidenum">
              <a:rPr lang="nb-NO" smtClean="0"/>
              <a:t>3</a:t>
            </a:fld>
            <a:endParaRPr lang="nb-NO"/>
          </a:p>
        </p:txBody>
      </p:sp>
    </p:spTree>
    <p:extLst>
      <p:ext uri="{BB962C8B-B14F-4D97-AF65-F5344CB8AC3E}">
        <p14:creationId xmlns:p14="http://schemas.microsoft.com/office/powerpoint/2010/main" val="1374718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30</a:t>
            </a:fld>
            <a:endParaRPr lang="nb-NO"/>
          </a:p>
        </p:txBody>
      </p:sp>
    </p:spTree>
    <p:extLst>
      <p:ext uri="{BB962C8B-B14F-4D97-AF65-F5344CB8AC3E}">
        <p14:creationId xmlns:p14="http://schemas.microsoft.com/office/powerpoint/2010/main" val="24015859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31</a:t>
            </a:fld>
            <a:endParaRPr lang="nb-NO"/>
          </a:p>
        </p:txBody>
      </p:sp>
    </p:spTree>
    <p:extLst>
      <p:ext uri="{BB962C8B-B14F-4D97-AF65-F5344CB8AC3E}">
        <p14:creationId xmlns:p14="http://schemas.microsoft.com/office/powerpoint/2010/main" val="291216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32</a:t>
            </a:fld>
            <a:endParaRPr lang="nb-NO"/>
          </a:p>
        </p:txBody>
      </p:sp>
    </p:spTree>
    <p:extLst>
      <p:ext uri="{BB962C8B-B14F-4D97-AF65-F5344CB8AC3E}">
        <p14:creationId xmlns:p14="http://schemas.microsoft.com/office/powerpoint/2010/main" val="3771276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33</a:t>
            </a:fld>
            <a:endParaRPr lang="nb-NO"/>
          </a:p>
        </p:txBody>
      </p:sp>
    </p:spTree>
    <p:extLst>
      <p:ext uri="{BB962C8B-B14F-4D97-AF65-F5344CB8AC3E}">
        <p14:creationId xmlns:p14="http://schemas.microsoft.com/office/powerpoint/2010/main" val="1563471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ea typeface="Calibri"/>
                <a:cs typeface="Calibri"/>
              </a:rPr>
              <a:t>Kan hentes fra </a:t>
            </a:r>
            <a:r>
              <a:rPr lang="nb-NO" dirty="0" err="1">
                <a:ea typeface="Calibri"/>
                <a:cs typeface="Calibri"/>
              </a:rPr>
              <a:t>github</a:t>
            </a:r>
            <a:r>
              <a:rPr lang="nb-NO" dirty="0">
                <a:ea typeface="Calibri"/>
                <a:cs typeface="Calibri"/>
              </a:rPr>
              <a:t> </a:t>
            </a:r>
            <a:r>
              <a:rPr lang="nb-NO" dirty="0">
                <a:hlinkClick r:id="rId3"/>
              </a:rPr>
              <a:t>LivLaugen/Kurs_Osol_mai25</a:t>
            </a:r>
          </a:p>
          <a:p>
            <a:r>
              <a:rPr lang="nb-NO" dirty="0">
                <a:ea typeface="Calibri"/>
                <a:cs typeface="Calibri"/>
              </a:rPr>
              <a:t>CKM: </a:t>
            </a:r>
            <a:r>
              <a:rPr lang="nb-NO" dirty="0">
                <a:hlinkClick r:id="rId4"/>
              </a:rPr>
              <a:t>Clinical Knowledge Manager</a:t>
            </a:r>
            <a:r>
              <a:rPr lang="nb-NO" dirty="0"/>
              <a:t> (NB! Det er noen elementer som blir endret når du laster ned templat fra CKM til AD)</a:t>
            </a:r>
            <a:endParaRPr lang="nb-NO" dirty="0">
              <a:ea typeface="Calibri"/>
              <a:cs typeface="Calibri"/>
            </a:endParaRPr>
          </a:p>
          <a:p>
            <a:endParaRPr lang="nb-NO" dirty="0">
              <a:ea typeface="Calibri"/>
              <a:cs typeface="Calibri"/>
            </a:endParaRPr>
          </a:p>
        </p:txBody>
      </p:sp>
      <p:sp>
        <p:nvSpPr>
          <p:cNvPr id="4" name="Plassholder for lysbildenummer 3"/>
          <p:cNvSpPr>
            <a:spLocks noGrp="1"/>
          </p:cNvSpPr>
          <p:nvPr>
            <p:ph type="sldNum" sz="quarter" idx="10"/>
          </p:nvPr>
        </p:nvSpPr>
        <p:spPr/>
        <p:txBody>
          <a:bodyPr/>
          <a:lstStyle/>
          <a:p>
            <a:fld id="{F85F6221-19FF-46F0-9A15-AE3DAD493D4D}" type="slidenum">
              <a:rPr lang="nb-NO" smtClean="0"/>
              <a:t>34</a:t>
            </a:fld>
            <a:endParaRPr lang="nb-NO"/>
          </a:p>
        </p:txBody>
      </p:sp>
    </p:spTree>
    <p:extLst>
      <p:ext uri="{BB962C8B-B14F-4D97-AF65-F5344CB8AC3E}">
        <p14:creationId xmlns:p14="http://schemas.microsoft.com/office/powerpoint/2010/main" val="10397015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35</a:t>
            </a:fld>
            <a:endParaRPr lang="nb-NO"/>
          </a:p>
        </p:txBody>
      </p:sp>
    </p:spTree>
    <p:extLst>
      <p:ext uri="{BB962C8B-B14F-4D97-AF65-F5344CB8AC3E}">
        <p14:creationId xmlns:p14="http://schemas.microsoft.com/office/powerpoint/2010/main" val="41991729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36</a:t>
            </a:fld>
            <a:endParaRPr lang="nb-NO"/>
          </a:p>
        </p:txBody>
      </p:sp>
    </p:spTree>
    <p:extLst>
      <p:ext uri="{BB962C8B-B14F-4D97-AF65-F5344CB8AC3E}">
        <p14:creationId xmlns:p14="http://schemas.microsoft.com/office/powerpoint/2010/main" val="2686047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6984C449-8853-48E3-BCE3-4C9D830503A4}" type="slidenum">
              <a:rPr lang="nb-NO" smtClean="0"/>
              <a:t>37</a:t>
            </a:fld>
            <a:endParaRPr lang="nb-NO"/>
          </a:p>
        </p:txBody>
      </p:sp>
    </p:spTree>
    <p:extLst>
      <p:ext uri="{BB962C8B-B14F-4D97-AF65-F5344CB8AC3E}">
        <p14:creationId xmlns:p14="http://schemas.microsoft.com/office/powerpoint/2010/main" val="3529984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Dette vises i plenum og som blir laget før dere begynner på oppgaven for dere selv.</a:t>
            </a:r>
          </a:p>
        </p:txBody>
      </p:sp>
      <p:sp>
        <p:nvSpPr>
          <p:cNvPr id="4" name="Plassholder for lysbildenummer 3"/>
          <p:cNvSpPr>
            <a:spLocks noGrp="1"/>
          </p:cNvSpPr>
          <p:nvPr>
            <p:ph type="sldNum" sz="quarter" idx="5"/>
          </p:nvPr>
        </p:nvSpPr>
        <p:spPr/>
        <p:txBody>
          <a:bodyPr/>
          <a:lstStyle/>
          <a:p>
            <a:fld id="{6984C449-8853-48E3-BCE3-4C9D830503A4}" type="slidenum">
              <a:rPr lang="nb-NO" smtClean="0"/>
              <a:t>4</a:t>
            </a:fld>
            <a:endParaRPr lang="nb-NO"/>
          </a:p>
        </p:txBody>
      </p:sp>
    </p:spTree>
    <p:extLst>
      <p:ext uri="{BB962C8B-B14F-4D97-AF65-F5344CB8AC3E}">
        <p14:creationId xmlns:p14="http://schemas.microsoft.com/office/powerpoint/2010/main" val="763164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Dette er oppgave man kan jobbe med selv. </a:t>
            </a:r>
          </a:p>
          <a:p>
            <a:r>
              <a:rPr lang="nb-NO" dirty="0">
                <a:ea typeface="Calibri"/>
                <a:cs typeface="Calibri"/>
              </a:rPr>
              <a:t>Under symptomer er det krysset ut "ingen symptomer" - dvs. Denne koden skal ikke brukes. Dette er fordi ved bruk av arketyper er det positiv tilbakemelding som lagres. I dette tilfellet er det slik at hvis det ikke er lagret ned noen symptomer, betyr det at det faktisk ikke er noen symptomer. </a:t>
            </a:r>
          </a:p>
          <a:p>
            <a:r>
              <a:rPr lang="nb-NO" dirty="0">
                <a:ea typeface="Calibri"/>
                <a:cs typeface="Calibri"/>
              </a:rPr>
              <a:t>Hvis man vil ha et bekreftende svar på at "nei, det finnes ikke noen symptomer" kan man bruke en kartleggingsarketype hvor det er mulig å krysse av "nei" fra bruker (for eksempel </a:t>
            </a:r>
            <a:r>
              <a:rPr lang="nb-NO" dirty="0"/>
              <a:t>Kartleggingsspørsmål om symptomer/sykdomstegn - OBSERVATION.symptom_sign_screening.v1). </a:t>
            </a:r>
            <a:endParaRPr lang="nb-NO" dirty="0">
              <a:ea typeface="Calibri"/>
              <a:cs typeface="Calibri"/>
            </a:endParaRPr>
          </a:p>
          <a:p>
            <a:r>
              <a:rPr lang="nb-NO" dirty="0">
                <a:ea typeface="Calibri"/>
                <a:cs typeface="Calibri"/>
              </a:rPr>
              <a:t>I dette tilfelle kan man først spørre om det finnes noen symptomer -&gt; ja/nei. Hvis svaret er ja kan man legge inn symptom i den riktige </a:t>
            </a:r>
            <a:r>
              <a:rPr lang="nb-NO" dirty="0" err="1">
                <a:ea typeface="Calibri"/>
                <a:cs typeface="Calibri"/>
              </a:rPr>
              <a:t>cluster</a:t>
            </a:r>
            <a:r>
              <a:rPr lang="nb-NO" dirty="0">
                <a:ea typeface="Calibri"/>
                <a:cs typeface="Calibri"/>
              </a:rPr>
              <a:t> arketypen.</a:t>
            </a:r>
          </a:p>
          <a:p>
            <a:endParaRPr lang="nb-NO" dirty="0">
              <a:ea typeface="Calibri"/>
              <a:cs typeface="Calibri"/>
            </a:endParaRPr>
          </a:p>
        </p:txBody>
      </p:sp>
      <p:sp>
        <p:nvSpPr>
          <p:cNvPr id="4" name="Plassholder for lysbildenummer 3"/>
          <p:cNvSpPr>
            <a:spLocks noGrp="1"/>
          </p:cNvSpPr>
          <p:nvPr>
            <p:ph type="sldNum" sz="quarter" idx="5"/>
          </p:nvPr>
        </p:nvSpPr>
        <p:spPr/>
        <p:txBody>
          <a:bodyPr/>
          <a:lstStyle/>
          <a:p>
            <a:fld id="{6984C449-8853-48E3-BCE3-4C9D830503A4}" type="slidenum">
              <a:rPr lang="nb-NO" smtClean="0"/>
              <a:t>5</a:t>
            </a:fld>
            <a:endParaRPr lang="nb-NO"/>
          </a:p>
        </p:txBody>
      </p:sp>
    </p:spTree>
    <p:extLst>
      <p:ext uri="{BB962C8B-B14F-4D97-AF65-F5344CB8AC3E}">
        <p14:creationId xmlns:p14="http://schemas.microsoft.com/office/powerpoint/2010/main" val="3228312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er en kort forklaring på noen av verktøyene man har i AD.</a:t>
            </a:r>
          </a:p>
        </p:txBody>
      </p:sp>
      <p:sp>
        <p:nvSpPr>
          <p:cNvPr id="4" name="Plassholder for lysbildenummer 3"/>
          <p:cNvSpPr>
            <a:spLocks noGrp="1"/>
          </p:cNvSpPr>
          <p:nvPr>
            <p:ph type="sldNum" sz="quarter" idx="5"/>
          </p:nvPr>
        </p:nvSpPr>
        <p:spPr/>
        <p:txBody>
          <a:bodyPr/>
          <a:lstStyle/>
          <a:p>
            <a:fld id="{6984C449-8853-48E3-BCE3-4C9D830503A4}" type="slidenum">
              <a:rPr lang="nb-NO" smtClean="0"/>
              <a:t>6</a:t>
            </a:fld>
            <a:endParaRPr lang="nb-NO"/>
          </a:p>
        </p:txBody>
      </p:sp>
    </p:spTree>
    <p:extLst>
      <p:ext uri="{BB962C8B-B14F-4D97-AF65-F5344CB8AC3E}">
        <p14:creationId xmlns:p14="http://schemas.microsoft.com/office/powerpoint/2010/main" val="1464304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r>
              <a:rPr lang="nb-NO" dirty="0" err="1"/>
              <a:t>adoc</a:t>
            </a:r>
            <a:r>
              <a:rPr lang="nb-NO" dirty="0"/>
              <a:t> er et tekstdokument formatert på en spesiell måte. Det vil ikke vise formatet vist på bildet annet enn i GitHub eller AD (det finnes også andre visningsfiler for .</a:t>
            </a:r>
            <a:r>
              <a:rPr lang="nb-NO" dirty="0" err="1"/>
              <a:t>adoc</a:t>
            </a:r>
            <a:r>
              <a:rPr lang="nb-NO" dirty="0"/>
              <a:t> på nettet hvis man har tilgang til dette). Hvis du åpner det i Word eller andre «vanlige» teksteditorer mister man formateringen.</a:t>
            </a:r>
          </a:p>
        </p:txBody>
      </p:sp>
      <p:sp>
        <p:nvSpPr>
          <p:cNvPr id="4" name="Plassholder for lysbildenummer 3"/>
          <p:cNvSpPr>
            <a:spLocks noGrp="1"/>
          </p:cNvSpPr>
          <p:nvPr>
            <p:ph type="sldNum" sz="quarter" idx="5"/>
          </p:nvPr>
        </p:nvSpPr>
        <p:spPr/>
        <p:txBody>
          <a:bodyPr/>
          <a:lstStyle/>
          <a:p>
            <a:fld id="{6984C449-8853-48E3-BCE3-4C9D830503A4}" type="slidenum">
              <a:rPr lang="nb-NO" smtClean="0"/>
              <a:t>7</a:t>
            </a:fld>
            <a:endParaRPr lang="nb-NO"/>
          </a:p>
        </p:txBody>
      </p:sp>
    </p:spTree>
    <p:extLst>
      <p:ext uri="{BB962C8B-B14F-4D97-AF65-F5344CB8AC3E}">
        <p14:creationId xmlns:p14="http://schemas.microsoft.com/office/powerpoint/2010/main" val="299656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panose="020B0604020202020204" pitchFamily="34" charset="0"/>
              <a:buChar char="•"/>
            </a:pPr>
            <a:r>
              <a:rPr lang="nb-NO" b="1" dirty="0"/>
              <a:t>ENTRY </a:t>
            </a:r>
            <a:r>
              <a:rPr lang="nb-NO" b="0" dirty="0"/>
              <a:t>refererer</a:t>
            </a:r>
            <a:r>
              <a:rPr lang="nb-NO" dirty="0"/>
              <a:t> til en klinisk informasjonsenhet som dokumenterer noe som har skjedd, blitt observert, vurdert eller planlagt i en pasients helsesituasjon. Består av fire hovedtyper;</a:t>
            </a:r>
          </a:p>
          <a:p>
            <a:pPr marL="628650" lvl="1" indent="-171450">
              <a:buFont typeface="Arial" panose="020B0604020202020204" pitchFamily="34" charset="0"/>
              <a:buChar char="•"/>
            </a:pPr>
            <a:r>
              <a:rPr lang="nb-NO" b="0" dirty="0"/>
              <a:t>OBSERVATION, Det som observeres eller måles, f.eks. Blodtrykk, temperatur, symptom</a:t>
            </a:r>
          </a:p>
          <a:p>
            <a:pPr marL="628650" lvl="1" indent="-171450">
              <a:buFont typeface="Arial" panose="020B0604020202020204" pitchFamily="34" charset="0"/>
              <a:buChar char="•"/>
            </a:pPr>
            <a:r>
              <a:rPr lang="nb-NO" b="0" dirty="0"/>
              <a:t>EVALUATION, Kliniske vurderinger, f.eks. Diagnose, risikovurdering</a:t>
            </a:r>
          </a:p>
          <a:p>
            <a:pPr marL="628650" lvl="1" indent="-171450">
              <a:buFont typeface="Arial" panose="020B0604020202020204" pitchFamily="34" charset="0"/>
              <a:buChar char="•"/>
            </a:pPr>
            <a:r>
              <a:rPr lang="nb-NO" b="0" dirty="0"/>
              <a:t>INSTRUCTION, Planlagte tiltak, f.eks. Medisinordre, henvisning</a:t>
            </a:r>
          </a:p>
          <a:p>
            <a:pPr marL="628650" lvl="1" indent="-171450">
              <a:buFont typeface="Arial" panose="020B0604020202020204" pitchFamily="34" charset="0"/>
              <a:buChar char="•"/>
            </a:pPr>
            <a:r>
              <a:rPr lang="nb-NO" b="0" dirty="0"/>
              <a:t>ACTION, </a:t>
            </a:r>
            <a:r>
              <a:rPr lang="nb-NO" b="0" dirty="0" err="1"/>
              <a:t>Utførete</a:t>
            </a:r>
            <a:r>
              <a:rPr lang="nb-NO" b="0" dirty="0"/>
              <a:t> handlinger, f.eks. Medisin gitt, prosedyre utført</a:t>
            </a:r>
          </a:p>
          <a:p>
            <a:endParaRPr lang="nb-NO" dirty="0"/>
          </a:p>
          <a:p>
            <a:r>
              <a:rPr lang="nb-NO" dirty="0">
                <a:hlinkClick r:id="rId3"/>
              </a:rPr>
              <a:t>Hvordan velge riktig arketypeklasse - openEHR Norway - Confluence</a:t>
            </a:r>
            <a:endParaRPr lang="nb-NO">
              <a:ea typeface="Calibri"/>
              <a:cs typeface="Calibri"/>
            </a:endParaRPr>
          </a:p>
        </p:txBody>
      </p:sp>
      <p:sp>
        <p:nvSpPr>
          <p:cNvPr id="4" name="Plassholder for lysbildenummer 3"/>
          <p:cNvSpPr>
            <a:spLocks noGrp="1"/>
          </p:cNvSpPr>
          <p:nvPr>
            <p:ph type="sldNum" sz="quarter" idx="5"/>
          </p:nvPr>
        </p:nvSpPr>
        <p:spPr/>
        <p:txBody>
          <a:bodyPr/>
          <a:lstStyle/>
          <a:p>
            <a:fld id="{6984C449-8853-48E3-BCE3-4C9D830503A4}" type="slidenum">
              <a:rPr lang="nb-NO" smtClean="0"/>
              <a:t>8</a:t>
            </a:fld>
            <a:endParaRPr lang="nb-NO"/>
          </a:p>
        </p:txBody>
      </p:sp>
    </p:spTree>
    <p:extLst>
      <p:ext uri="{BB962C8B-B14F-4D97-AF65-F5344CB8AC3E}">
        <p14:creationId xmlns:p14="http://schemas.microsoft.com/office/powerpoint/2010/main" val="8743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panose="020B0604020202020204" pitchFamily="34" charset="0"/>
              <a:buChar char="•"/>
            </a:pPr>
            <a:r>
              <a:rPr lang="nb-NO" dirty="0"/>
              <a:t>Lag først et eget </a:t>
            </a:r>
            <a:r>
              <a:rPr lang="nb-NO" dirty="0" err="1"/>
              <a:t>repository</a:t>
            </a:r>
            <a:r>
              <a:rPr lang="nb-NO" dirty="0"/>
              <a:t> («</a:t>
            </a:r>
            <a:r>
              <a:rPr lang="nb-NO" dirty="0" err="1"/>
              <a:t>repo</a:t>
            </a:r>
            <a:r>
              <a:rPr lang="nb-NO" dirty="0"/>
              <a:t>») i AD (</a:t>
            </a:r>
            <a:r>
              <a:rPr lang="nb-NO" dirty="0" err="1"/>
              <a:t>Archetype</a:t>
            </a:r>
            <a:r>
              <a:rPr lang="nb-NO" dirty="0"/>
              <a:t> Designer)</a:t>
            </a:r>
          </a:p>
          <a:p>
            <a:pPr marL="171450" indent="-171450">
              <a:buFont typeface="Arial" panose="020B0604020202020204" pitchFamily="34" charset="0"/>
              <a:buChar char="•"/>
            </a:pPr>
            <a:r>
              <a:rPr lang="nb-NO" dirty="0"/>
              <a:t>Lag nytt templat </a:t>
            </a:r>
          </a:p>
          <a:p>
            <a:pPr marL="171450" indent="-171450">
              <a:buFont typeface="Arial" panose="020B0604020202020204" pitchFamily="34" charset="0"/>
              <a:buChar char="•"/>
            </a:pPr>
            <a:r>
              <a:rPr lang="nb-NO" dirty="0"/>
              <a:t>Velg RM type – vanligvis </a:t>
            </a:r>
            <a:r>
              <a:rPr lang="nb-NO" dirty="0" err="1"/>
              <a:t>Comosition</a:t>
            </a:r>
            <a:r>
              <a:rPr lang="nb-NO" dirty="0"/>
              <a:t> for templater.</a:t>
            </a:r>
          </a:p>
          <a:p>
            <a:pPr marL="171450" indent="-171450">
              <a:buFont typeface="Arial" panose="020B0604020202020204" pitchFamily="34" charset="0"/>
              <a:buChar char="•"/>
            </a:pPr>
            <a:r>
              <a:rPr lang="nb-NO" dirty="0"/>
              <a:t>Velg rot arketype – hvilke blankt ark skal du skrive ned det du ønsker å formidle. Er det en klinisk kontakt (</a:t>
            </a:r>
            <a:r>
              <a:rPr lang="nb-NO" b="0" i="0" dirty="0">
                <a:solidFill>
                  <a:srgbClr val="4D4D4D"/>
                </a:solidFill>
                <a:effectLst/>
                <a:latin typeface="tahoma" panose="020B0604030504040204" pitchFamily="34" charset="0"/>
              </a:rPr>
              <a:t>COMPOSITION.encounter.v1</a:t>
            </a:r>
            <a:r>
              <a:rPr lang="nb-NO" dirty="0"/>
              <a:t>) eller en rapport (</a:t>
            </a:r>
            <a:r>
              <a:rPr lang="nb-NO" b="0" i="0" dirty="0" err="1">
                <a:solidFill>
                  <a:srgbClr val="4D4D4D"/>
                </a:solidFill>
                <a:effectLst/>
                <a:latin typeface="tahoma" panose="020B0604030504040204" pitchFamily="34" charset="0"/>
              </a:rPr>
              <a:t>COMPOSITION.report</a:t>
            </a:r>
            <a:r>
              <a:rPr lang="nb-NO" b="0" i="0" dirty="0">
                <a:solidFill>
                  <a:srgbClr val="4D4D4D"/>
                </a:solidFill>
                <a:effectLst/>
                <a:latin typeface="tahoma" panose="020B0604030504040204" pitchFamily="34" charset="0"/>
              </a:rPr>
              <a:t>) eller et sammendrag av helseinformasjon om et individ (COMPOSITION.health_summary.v1). Dette er en innkomstjournal og dermed en klinisk kontakt.</a:t>
            </a:r>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endParaRPr lang="nb-NO" dirty="0"/>
          </a:p>
          <a:p>
            <a:pPr marL="171450" indent="-171450">
              <a:buFont typeface="Arial" panose="020B0604020202020204" pitchFamily="34" charset="0"/>
              <a:buChar char="•"/>
            </a:pPr>
            <a:endParaRPr lang="nb-NO" dirty="0"/>
          </a:p>
        </p:txBody>
      </p:sp>
      <p:sp>
        <p:nvSpPr>
          <p:cNvPr id="4" name="Plassholder for lysbildenummer 3"/>
          <p:cNvSpPr>
            <a:spLocks noGrp="1"/>
          </p:cNvSpPr>
          <p:nvPr>
            <p:ph type="sldNum" sz="quarter" idx="5"/>
          </p:nvPr>
        </p:nvSpPr>
        <p:spPr/>
        <p:txBody>
          <a:bodyPr/>
          <a:lstStyle/>
          <a:p>
            <a:fld id="{6984C449-8853-48E3-BCE3-4C9D830503A4}" type="slidenum">
              <a:rPr lang="nb-NO" smtClean="0"/>
              <a:t>9</a:t>
            </a:fld>
            <a:endParaRPr lang="nb-NO"/>
          </a:p>
        </p:txBody>
      </p:sp>
    </p:spTree>
    <p:extLst>
      <p:ext uri="{BB962C8B-B14F-4D97-AF65-F5344CB8AC3E}">
        <p14:creationId xmlns:p14="http://schemas.microsoft.com/office/powerpoint/2010/main" val="366812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p:cNvSpPr>
            <a:spLocks noGrp="1"/>
          </p:cNvSpPr>
          <p:nvPr>
            <p:ph type="dt" sz="half" idx="10"/>
          </p:nvPr>
        </p:nvSpPr>
        <p:spPr/>
        <p:txBody>
          <a:bodyPr/>
          <a:lstStyle/>
          <a:p>
            <a:fld id="{EEB046EC-3BCE-42EE-9D36-8D7DBD4DD09D}" type="datetimeFigureOut">
              <a:rPr lang="nb-NO" smtClean="0"/>
              <a:t>26.05.2025</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131944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EEB046EC-3BCE-42EE-9D36-8D7DBD4DD09D}" type="datetimeFigureOut">
              <a:rPr lang="nb-NO" smtClean="0"/>
              <a:t>26.05.2025</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110260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EEB046EC-3BCE-42EE-9D36-8D7DBD4DD09D}" type="datetimeFigureOut">
              <a:rPr lang="nb-NO" smtClean="0"/>
              <a:t>26.05.2025</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407210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fld id="{EEB046EC-3BCE-42EE-9D36-8D7DBD4DD09D}" type="datetimeFigureOut">
              <a:rPr lang="nb-NO" smtClean="0"/>
              <a:t>26.05.2025</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394752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p:cNvSpPr>
            <a:spLocks noGrp="1"/>
          </p:cNvSpPr>
          <p:nvPr>
            <p:ph type="dt" sz="half" idx="10"/>
          </p:nvPr>
        </p:nvSpPr>
        <p:spPr/>
        <p:txBody>
          <a:bodyPr/>
          <a:lstStyle/>
          <a:p>
            <a:fld id="{EEB046EC-3BCE-42EE-9D36-8D7DBD4DD09D}" type="datetimeFigureOut">
              <a:rPr lang="nb-NO" smtClean="0"/>
              <a:t>26.05.2025</a:t>
            </a:fld>
            <a:endParaRPr lang="nb-NO"/>
          </a:p>
        </p:txBody>
      </p:sp>
      <p:sp>
        <p:nvSpPr>
          <p:cNvPr id="5" name="Plassholder for bunntekst 4"/>
          <p:cNvSpPr>
            <a:spLocks noGrp="1"/>
          </p:cNvSpPr>
          <p:nvPr>
            <p:ph type="ftr" sz="quarter" idx="11"/>
          </p:nvPr>
        </p:nvSpPr>
        <p:spPr/>
        <p:txBody>
          <a:bodyPr/>
          <a:lstStyle/>
          <a:p>
            <a:endParaRPr lang="nb-NO"/>
          </a:p>
        </p:txBody>
      </p:sp>
      <p:sp>
        <p:nvSpPr>
          <p:cNvPr id="6" name="Plassholder for lysbildenummer 5"/>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398358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p:txBody>
          <a:bodyPr/>
          <a:lstStyle/>
          <a:p>
            <a:fld id="{EEB046EC-3BCE-42EE-9D36-8D7DBD4DD09D}" type="datetimeFigureOut">
              <a:rPr lang="nb-NO" smtClean="0"/>
              <a:t>26.05.2025</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54068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p:txBody>
          <a:bodyPr/>
          <a:lstStyle/>
          <a:p>
            <a:fld id="{EEB046EC-3BCE-42EE-9D36-8D7DBD4DD09D}" type="datetimeFigureOut">
              <a:rPr lang="nb-NO" smtClean="0"/>
              <a:t>26.05.2025</a:t>
            </a:fld>
            <a:endParaRPr lang="nb-NO"/>
          </a:p>
        </p:txBody>
      </p:sp>
      <p:sp>
        <p:nvSpPr>
          <p:cNvPr id="8" name="Plassholder for bunntekst 7"/>
          <p:cNvSpPr>
            <a:spLocks noGrp="1"/>
          </p:cNvSpPr>
          <p:nvPr>
            <p:ph type="ftr" sz="quarter" idx="11"/>
          </p:nvPr>
        </p:nvSpPr>
        <p:spPr/>
        <p:txBody>
          <a:bodyPr/>
          <a:lstStyle/>
          <a:p>
            <a:endParaRPr lang="nb-NO"/>
          </a:p>
        </p:txBody>
      </p:sp>
      <p:sp>
        <p:nvSpPr>
          <p:cNvPr id="9" name="Plassholder for lysbildenummer 8"/>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405959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p:txBody>
          <a:bodyPr/>
          <a:lstStyle/>
          <a:p>
            <a:fld id="{EEB046EC-3BCE-42EE-9D36-8D7DBD4DD09D}" type="datetimeFigureOut">
              <a:rPr lang="nb-NO" smtClean="0"/>
              <a:t>26.05.2025</a:t>
            </a:fld>
            <a:endParaRPr lang="nb-NO"/>
          </a:p>
        </p:txBody>
      </p:sp>
      <p:sp>
        <p:nvSpPr>
          <p:cNvPr id="4" name="Plassholder for bunntekst 3"/>
          <p:cNvSpPr>
            <a:spLocks noGrp="1"/>
          </p:cNvSpPr>
          <p:nvPr>
            <p:ph type="ftr" sz="quarter" idx="11"/>
          </p:nvPr>
        </p:nvSpPr>
        <p:spPr/>
        <p:txBody>
          <a:bodyPr/>
          <a:lstStyle/>
          <a:p>
            <a:endParaRPr lang="nb-NO"/>
          </a:p>
        </p:txBody>
      </p:sp>
      <p:sp>
        <p:nvSpPr>
          <p:cNvPr id="5" name="Plassholder for lysbildenummer 4"/>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2069987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EEB046EC-3BCE-42EE-9D36-8D7DBD4DD09D}" type="datetimeFigureOut">
              <a:rPr lang="nb-NO" smtClean="0"/>
              <a:t>26.05.2025</a:t>
            </a:fld>
            <a:endParaRPr lang="nb-NO"/>
          </a:p>
        </p:txBody>
      </p:sp>
      <p:sp>
        <p:nvSpPr>
          <p:cNvPr id="3" name="Plassholder for bunntekst 2"/>
          <p:cNvSpPr>
            <a:spLocks noGrp="1"/>
          </p:cNvSpPr>
          <p:nvPr>
            <p:ph type="ftr" sz="quarter" idx="11"/>
          </p:nvPr>
        </p:nvSpPr>
        <p:spPr/>
        <p:txBody>
          <a:bodyPr/>
          <a:lstStyle/>
          <a:p>
            <a:endParaRPr lang="nb-NO"/>
          </a:p>
        </p:txBody>
      </p:sp>
      <p:sp>
        <p:nvSpPr>
          <p:cNvPr id="4" name="Plassholder for lysbildenummer 3"/>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1321268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EEB046EC-3BCE-42EE-9D36-8D7DBD4DD09D}" type="datetimeFigureOut">
              <a:rPr lang="nb-NO" smtClean="0"/>
              <a:t>26.05.2025</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9154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p:cNvSpPr>
            <a:spLocks noGrp="1"/>
          </p:cNvSpPr>
          <p:nvPr>
            <p:ph type="dt" sz="half" idx="10"/>
          </p:nvPr>
        </p:nvSpPr>
        <p:spPr/>
        <p:txBody>
          <a:bodyPr/>
          <a:lstStyle/>
          <a:p>
            <a:fld id="{EEB046EC-3BCE-42EE-9D36-8D7DBD4DD09D}" type="datetimeFigureOut">
              <a:rPr lang="nb-NO" smtClean="0"/>
              <a:t>26.05.2025</a:t>
            </a:fld>
            <a:endParaRPr lang="nb-NO"/>
          </a:p>
        </p:txBody>
      </p:sp>
      <p:sp>
        <p:nvSpPr>
          <p:cNvPr id="6" name="Plassholder for bunntekst 5"/>
          <p:cNvSpPr>
            <a:spLocks noGrp="1"/>
          </p:cNvSpPr>
          <p:nvPr>
            <p:ph type="ftr" sz="quarter" idx="11"/>
          </p:nvPr>
        </p:nvSpPr>
        <p:spPr/>
        <p:txBody>
          <a:bodyPr/>
          <a:lstStyle/>
          <a:p>
            <a:endParaRPr lang="nb-NO"/>
          </a:p>
        </p:txBody>
      </p:sp>
      <p:sp>
        <p:nvSpPr>
          <p:cNvPr id="7" name="Plassholder for lysbildenummer 6"/>
          <p:cNvSpPr>
            <a:spLocks noGrp="1"/>
          </p:cNvSpPr>
          <p:nvPr>
            <p:ph type="sldNum" sz="quarter" idx="12"/>
          </p:nvPr>
        </p:nvSpPr>
        <p:spPr/>
        <p:txBody>
          <a:bodyPr/>
          <a:lstStyle/>
          <a:p>
            <a:fld id="{5275FF5A-0664-4A47-86D1-7F837FC8B84B}" type="slidenum">
              <a:rPr lang="nb-NO" smtClean="0"/>
              <a:t>‹#›</a:t>
            </a:fld>
            <a:endParaRPr lang="nb-NO"/>
          </a:p>
        </p:txBody>
      </p:sp>
    </p:spTree>
    <p:extLst>
      <p:ext uri="{BB962C8B-B14F-4D97-AF65-F5344CB8AC3E}">
        <p14:creationId xmlns:p14="http://schemas.microsoft.com/office/powerpoint/2010/main" val="1432315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046EC-3BCE-42EE-9D36-8D7DBD4DD09D}" type="datetimeFigureOut">
              <a:rPr lang="nb-NO" smtClean="0"/>
              <a:t>26.05.2025</a:t>
            </a:fld>
            <a:endParaRPr lang="nb-NO"/>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5FF5A-0664-4A47-86D1-7F837FC8B84B}" type="slidenum">
              <a:rPr lang="nb-NO" smtClean="0"/>
              <a:t>‹#›</a:t>
            </a:fld>
            <a:endParaRPr lang="nb-NO"/>
          </a:p>
        </p:txBody>
      </p:sp>
    </p:spTree>
    <p:extLst>
      <p:ext uri="{BB962C8B-B14F-4D97-AF65-F5344CB8AC3E}">
        <p14:creationId xmlns:p14="http://schemas.microsoft.com/office/powerpoint/2010/main" val="2655423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ools.openehr.org/designer/#/"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tools.openehr.org/designer/#/viewer/shared/Pz9zaGFyZWRJZD0xJDNiNWFiMTFlYTA1NjQwMjliNTU4NDc5NTkzYjkzMWY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3" Type="http://schemas.openxmlformats.org/officeDocument/2006/relationships/hyperlink" Target="https://studmed.uio.no/journalwiki/index.php?title=Innkomstjourn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arketyper.no/ckm/projects/1078.43.5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rketyper.no/ckm/projects/1078.43.57"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finnkode.helsedirektoratet.no/"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openehr.org/designer/#/viewer/shared/Pz9zaGFyZWRJZD0xJGIyZmUxYzRjMmRjODRlYzA5ZjIwNmViNTg4YTIyZDli"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83.png"/></Relationships>
</file>

<file path=ppt/slides/_rels/slide3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3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customXml" Target="../ink/ink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630936" y="640080"/>
            <a:ext cx="4818888" cy="1481328"/>
          </a:xfrm>
        </p:spPr>
        <p:txBody>
          <a:bodyPr anchor="b">
            <a:normAutofit/>
          </a:bodyPr>
          <a:lstStyle/>
          <a:p>
            <a:r>
              <a:rPr lang="nb-NO" sz="3000"/>
              <a:t>Templatbygging i Arketypedesigner openEHR</a:t>
            </a:r>
          </a:p>
        </p:txBody>
      </p:sp>
      <p:sp>
        <p:nvSpPr>
          <p:cNvPr id="3" name="Plassholder for innhold 2"/>
          <p:cNvSpPr>
            <a:spLocks noGrp="1"/>
          </p:cNvSpPr>
          <p:nvPr>
            <p:ph idx="1"/>
          </p:nvPr>
        </p:nvSpPr>
        <p:spPr>
          <a:xfrm>
            <a:off x="630936" y="2660904"/>
            <a:ext cx="3414370" cy="1420978"/>
          </a:xfrm>
        </p:spPr>
        <p:txBody>
          <a:bodyPr vert="horz" lIns="91440" tIns="45720" rIns="91440" bIns="45720" rtlCol="0" anchor="t">
            <a:normAutofit/>
          </a:bodyPr>
          <a:lstStyle/>
          <a:p>
            <a:pPr marL="0" indent="0">
              <a:buNone/>
            </a:pPr>
            <a:r>
              <a:rPr lang="nb-NO" sz="2000" dirty="0"/>
              <a:t>Hvordan bygge et templat i </a:t>
            </a:r>
            <a:r>
              <a:rPr lang="nb-NO" sz="2000" dirty="0" err="1">
                <a:hlinkClick r:id="rId3"/>
              </a:rPr>
              <a:t>Archetype</a:t>
            </a:r>
            <a:r>
              <a:rPr lang="nb-NO" sz="2000" dirty="0">
                <a:hlinkClick r:id="rId3"/>
              </a:rPr>
              <a:t> Designer (openehr.org)</a:t>
            </a:r>
            <a:r>
              <a:rPr lang="nb-NO" sz="2000" dirty="0"/>
              <a:t> (AD)</a:t>
            </a:r>
          </a:p>
          <a:p>
            <a:pPr marL="0" indent="0">
              <a:buNone/>
            </a:pPr>
            <a:endParaRPr lang="nb-NO" sz="2200" dirty="0"/>
          </a:p>
        </p:txBody>
      </p:sp>
      <p:pic>
        <p:nvPicPr>
          <p:cNvPr id="6" name="Bilde 5"/>
          <p:cNvPicPr>
            <a:picLocks noChangeAspect="1"/>
          </p:cNvPicPr>
          <p:nvPr/>
        </p:nvPicPr>
        <p:blipFill>
          <a:blip r:embed="rId4"/>
          <a:stretch>
            <a:fillRect/>
          </a:stretch>
        </p:blipFill>
        <p:spPr>
          <a:xfrm>
            <a:off x="5237682" y="1160762"/>
            <a:ext cx="6495543" cy="4010996"/>
          </a:xfrm>
          <a:prstGeom prst="rect">
            <a:avLst/>
          </a:prstGeom>
        </p:spPr>
      </p:pic>
      <p:pic>
        <p:nvPicPr>
          <p:cNvPr id="4" name="Grafikk 3">
            <a:extLst>
              <a:ext uri="{FF2B5EF4-FFF2-40B4-BE49-F238E27FC236}">
                <a16:creationId xmlns:a16="http://schemas.microsoft.com/office/drawing/2014/main" id="{DFB2CD6D-109D-A5DD-7E83-1D509452C3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26217" y="6380062"/>
            <a:ext cx="1214546" cy="371703"/>
          </a:xfrm>
          <a:prstGeom prst="rect">
            <a:avLst/>
          </a:prstGeom>
        </p:spPr>
      </p:pic>
      <p:pic>
        <p:nvPicPr>
          <p:cNvPr id="5" name="Bilde 4">
            <a:extLst>
              <a:ext uri="{FF2B5EF4-FFF2-40B4-BE49-F238E27FC236}">
                <a16:creationId xmlns:a16="http://schemas.microsoft.com/office/drawing/2014/main" id="{14EEC5BD-50B6-0B21-077A-4331B8482DC1}"/>
              </a:ext>
            </a:extLst>
          </p:cNvPr>
          <p:cNvPicPr>
            <a:picLocks noChangeAspect="1"/>
          </p:cNvPicPr>
          <p:nvPr/>
        </p:nvPicPr>
        <p:blipFill>
          <a:blip r:embed="rId7"/>
          <a:stretch>
            <a:fillRect/>
          </a:stretch>
        </p:blipFill>
        <p:spPr>
          <a:xfrm>
            <a:off x="312471" y="2046584"/>
            <a:ext cx="4818889" cy="404839"/>
          </a:xfrm>
          <a:prstGeom prst="rect">
            <a:avLst/>
          </a:prstGeom>
        </p:spPr>
      </p:pic>
    </p:spTree>
    <p:extLst>
      <p:ext uri="{BB962C8B-B14F-4D97-AF65-F5344CB8AC3E}">
        <p14:creationId xmlns:p14="http://schemas.microsoft.com/office/powerpoint/2010/main" val="3876980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226423" y="434824"/>
            <a:ext cx="11704319" cy="769441"/>
          </a:xfrm>
          <a:prstGeom prst="rect">
            <a:avLst/>
          </a:prstGeom>
          <a:noFill/>
        </p:spPr>
        <p:txBody>
          <a:bodyPr wrap="square" rtlCol="0">
            <a:spAutoFit/>
          </a:bodyPr>
          <a:lstStyle/>
          <a:p>
            <a:pPr algn="ctr"/>
            <a:r>
              <a:rPr lang="nb-NO" sz="4400" dirty="0"/>
              <a:t>Templat «</a:t>
            </a:r>
            <a:r>
              <a:rPr lang="nb-NO" sz="4400" dirty="0" err="1"/>
              <a:t>Utvalg_Innkomstjurnal_kursOslo</a:t>
            </a:r>
            <a:r>
              <a:rPr lang="nb-NO" sz="4400" dirty="0"/>
              <a:t>»</a:t>
            </a:r>
          </a:p>
        </p:txBody>
      </p:sp>
      <p:pic>
        <p:nvPicPr>
          <p:cNvPr id="6" name="Bilde 5"/>
          <p:cNvPicPr>
            <a:picLocks noChangeAspect="1"/>
          </p:cNvPicPr>
          <p:nvPr/>
        </p:nvPicPr>
        <p:blipFill>
          <a:blip r:embed="rId3"/>
          <a:stretch>
            <a:fillRect/>
          </a:stretch>
        </p:blipFill>
        <p:spPr>
          <a:xfrm>
            <a:off x="1608594" y="2338795"/>
            <a:ext cx="8037338" cy="3347902"/>
          </a:xfrm>
          <a:prstGeom prst="rect">
            <a:avLst/>
          </a:prstGeom>
        </p:spPr>
      </p:pic>
      <p:sp>
        <p:nvSpPr>
          <p:cNvPr id="7" name="TekstSylinder 6"/>
          <p:cNvSpPr txBox="1"/>
          <p:nvPr/>
        </p:nvSpPr>
        <p:spPr>
          <a:xfrm>
            <a:off x="2725783" y="1463040"/>
            <a:ext cx="4868091" cy="338554"/>
          </a:xfrm>
          <a:prstGeom prst="rect">
            <a:avLst/>
          </a:prstGeom>
          <a:noFill/>
        </p:spPr>
        <p:txBody>
          <a:bodyPr wrap="square" rtlCol="0">
            <a:spAutoFit/>
          </a:bodyPr>
          <a:lstStyle/>
          <a:p>
            <a:r>
              <a:rPr lang="nb-NO" sz="1600" dirty="0">
                <a:hlinkClick r:id="rId4"/>
              </a:rPr>
              <a:t>Lenke: </a:t>
            </a:r>
            <a:r>
              <a:rPr lang="nb-NO" sz="1600" dirty="0" err="1">
                <a:hlinkClick r:id="rId4"/>
              </a:rPr>
              <a:t>Utvalg_Innkomstjurnal_KursBergen</a:t>
            </a:r>
            <a:endParaRPr lang="nb-NO" sz="1600" dirty="0"/>
          </a:p>
        </p:txBody>
      </p:sp>
      <p:pic>
        <p:nvPicPr>
          <p:cNvPr id="2" name="Bilde 1">
            <a:extLst>
              <a:ext uri="{FF2B5EF4-FFF2-40B4-BE49-F238E27FC236}">
                <a16:creationId xmlns:a16="http://schemas.microsoft.com/office/drawing/2014/main" id="{EF645C7F-6627-58CB-C76C-F0C73C9EBBB9}"/>
              </a:ext>
            </a:extLst>
          </p:cNvPr>
          <p:cNvPicPr>
            <a:picLocks noChangeAspect="1"/>
          </p:cNvPicPr>
          <p:nvPr/>
        </p:nvPicPr>
        <p:blipFill>
          <a:blip r:embed="rId5"/>
          <a:stretch>
            <a:fillRect/>
          </a:stretch>
        </p:blipFill>
        <p:spPr>
          <a:xfrm>
            <a:off x="226423" y="1191955"/>
            <a:ext cx="11315160" cy="228117"/>
          </a:xfrm>
          <a:prstGeom prst="rect">
            <a:avLst/>
          </a:prstGeom>
        </p:spPr>
      </p:pic>
    </p:spTree>
    <p:extLst>
      <p:ext uri="{BB962C8B-B14F-4D97-AF65-F5344CB8AC3E}">
        <p14:creationId xmlns:p14="http://schemas.microsoft.com/office/powerpoint/2010/main" val="219441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p:cNvPicPr>
            <a:picLocks noChangeAspect="1"/>
          </p:cNvPicPr>
          <p:nvPr/>
        </p:nvPicPr>
        <p:blipFill>
          <a:blip r:embed="rId3"/>
          <a:stretch>
            <a:fillRect/>
          </a:stretch>
        </p:blipFill>
        <p:spPr>
          <a:xfrm>
            <a:off x="7186801" y="143631"/>
            <a:ext cx="4447850" cy="6641721"/>
          </a:xfrm>
          <a:prstGeom prst="rect">
            <a:avLst/>
          </a:prstGeom>
          <a:ln>
            <a:solidFill>
              <a:schemeClr val="accent1"/>
            </a:solidFill>
          </a:ln>
        </p:spPr>
      </p:pic>
      <p:pic>
        <p:nvPicPr>
          <p:cNvPr id="4" name="Bilde 3"/>
          <p:cNvPicPr>
            <a:picLocks noChangeAspect="1"/>
          </p:cNvPicPr>
          <p:nvPr/>
        </p:nvPicPr>
        <p:blipFill>
          <a:blip r:embed="rId4"/>
          <a:stretch>
            <a:fillRect/>
          </a:stretch>
        </p:blipFill>
        <p:spPr>
          <a:xfrm>
            <a:off x="170950" y="314892"/>
            <a:ext cx="6275310" cy="5720148"/>
          </a:xfrm>
          <a:prstGeom prst="rect">
            <a:avLst/>
          </a:prstGeom>
          <a:ln>
            <a:solidFill>
              <a:schemeClr val="accent1"/>
            </a:solidFill>
          </a:ln>
        </p:spPr>
      </p:pic>
      <p:cxnSp>
        <p:nvCxnSpPr>
          <p:cNvPr id="6" name="Rett pilkobling 5"/>
          <p:cNvCxnSpPr>
            <a:stCxn id="4" idx="3"/>
          </p:cNvCxnSpPr>
          <p:nvPr/>
        </p:nvCxnSpPr>
        <p:spPr>
          <a:xfrm>
            <a:off x="6446260" y="3174966"/>
            <a:ext cx="740541" cy="123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kstSylinder 6"/>
          <p:cNvSpPr txBox="1"/>
          <p:nvPr/>
        </p:nvSpPr>
        <p:spPr>
          <a:xfrm>
            <a:off x="6435270" y="2760616"/>
            <a:ext cx="1132114" cy="338554"/>
          </a:xfrm>
          <a:prstGeom prst="rect">
            <a:avLst/>
          </a:prstGeom>
          <a:noFill/>
          <a:ln>
            <a:noFill/>
          </a:ln>
        </p:spPr>
        <p:txBody>
          <a:bodyPr wrap="square" rtlCol="0">
            <a:spAutoFit/>
          </a:bodyPr>
          <a:lstStyle/>
          <a:p>
            <a:r>
              <a:rPr lang="nb-NO" sz="1600" dirty="0">
                <a:solidFill>
                  <a:schemeClr val="accent5"/>
                </a:solidFill>
              </a:rPr>
              <a:t>Utvidet</a:t>
            </a:r>
            <a:endParaRPr lang="nb-NO" dirty="0">
              <a:solidFill>
                <a:schemeClr val="accent5"/>
              </a:solidFill>
            </a:endParaRPr>
          </a:p>
        </p:txBody>
      </p:sp>
      <p:sp>
        <p:nvSpPr>
          <p:cNvPr id="8" name="Rektangel 7"/>
          <p:cNvSpPr/>
          <p:nvPr/>
        </p:nvSpPr>
        <p:spPr>
          <a:xfrm>
            <a:off x="7381188" y="1112364"/>
            <a:ext cx="4253462" cy="17910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Rektangel 8"/>
          <p:cNvSpPr/>
          <p:nvPr/>
        </p:nvSpPr>
        <p:spPr>
          <a:xfrm>
            <a:off x="7381187" y="2903456"/>
            <a:ext cx="4253463" cy="305428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7381188" y="5957739"/>
            <a:ext cx="4253462" cy="827613"/>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5059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Bilde 10">
            <a:extLst>
              <a:ext uri="{FF2B5EF4-FFF2-40B4-BE49-F238E27FC236}">
                <a16:creationId xmlns:a16="http://schemas.microsoft.com/office/drawing/2014/main" id="{48BCDEC8-7C16-4681-D552-0CD6497FBD0D}"/>
              </a:ext>
            </a:extLst>
          </p:cNvPr>
          <p:cNvPicPr>
            <a:picLocks noChangeAspect="1"/>
          </p:cNvPicPr>
          <p:nvPr/>
        </p:nvPicPr>
        <p:blipFill>
          <a:blip r:embed="rId3"/>
          <a:stretch>
            <a:fillRect/>
          </a:stretch>
        </p:blipFill>
        <p:spPr>
          <a:xfrm>
            <a:off x="7013541" y="1329179"/>
            <a:ext cx="4791744" cy="4982270"/>
          </a:xfrm>
          <a:prstGeom prst="rect">
            <a:avLst/>
          </a:prstGeom>
        </p:spPr>
      </p:pic>
      <p:pic>
        <p:nvPicPr>
          <p:cNvPr id="7" name="Bilde 6"/>
          <p:cNvPicPr>
            <a:picLocks noChangeAspect="1"/>
          </p:cNvPicPr>
          <p:nvPr/>
        </p:nvPicPr>
        <p:blipFill>
          <a:blip r:embed="rId4"/>
          <a:stretch>
            <a:fillRect/>
          </a:stretch>
        </p:blipFill>
        <p:spPr>
          <a:xfrm>
            <a:off x="116622" y="1329179"/>
            <a:ext cx="6336094" cy="5085227"/>
          </a:xfrm>
          <a:prstGeom prst="rect">
            <a:avLst/>
          </a:prstGeom>
          <a:ln>
            <a:solidFill>
              <a:schemeClr val="accent1"/>
            </a:solidFill>
          </a:ln>
        </p:spPr>
      </p:pic>
      <p:cxnSp>
        <p:nvCxnSpPr>
          <p:cNvPr id="8" name="Rett pilkobling 7"/>
          <p:cNvCxnSpPr/>
          <p:nvPr/>
        </p:nvCxnSpPr>
        <p:spPr>
          <a:xfrm>
            <a:off x="4487159" y="2965338"/>
            <a:ext cx="2189935" cy="80409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kstSylinder 9"/>
          <p:cNvSpPr txBox="1"/>
          <p:nvPr/>
        </p:nvSpPr>
        <p:spPr>
          <a:xfrm>
            <a:off x="5188892" y="3208015"/>
            <a:ext cx="1076872" cy="276999"/>
          </a:xfrm>
          <a:prstGeom prst="rect">
            <a:avLst/>
          </a:prstGeom>
          <a:solidFill>
            <a:schemeClr val="bg1"/>
          </a:solidFill>
        </p:spPr>
        <p:txBody>
          <a:bodyPr wrap="square" rtlCol="0">
            <a:spAutoFit/>
          </a:bodyPr>
          <a:lstStyle/>
          <a:p>
            <a:r>
              <a:rPr lang="nb-NO" sz="1200" dirty="0">
                <a:solidFill>
                  <a:srgbClr val="FF0000"/>
                </a:solidFill>
              </a:rPr>
              <a:t>Utvalgsliste</a:t>
            </a:r>
            <a:endParaRPr lang="nb-NO" sz="1400" dirty="0">
              <a:solidFill>
                <a:srgbClr val="FF0000"/>
              </a:solidFill>
            </a:endParaRPr>
          </a:p>
        </p:txBody>
      </p:sp>
      <p:sp>
        <p:nvSpPr>
          <p:cNvPr id="2" name="Rektangel 1"/>
          <p:cNvSpPr/>
          <p:nvPr/>
        </p:nvSpPr>
        <p:spPr>
          <a:xfrm>
            <a:off x="7165753" y="2335576"/>
            <a:ext cx="4487321" cy="4076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 name="Rektangel 2"/>
          <p:cNvSpPr/>
          <p:nvPr/>
        </p:nvSpPr>
        <p:spPr>
          <a:xfrm>
            <a:off x="7130883" y="2831336"/>
            <a:ext cx="4557060" cy="14119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5" name="Bilde 14"/>
          <p:cNvPicPr>
            <a:picLocks noChangeAspect="1"/>
          </p:cNvPicPr>
          <p:nvPr/>
        </p:nvPicPr>
        <p:blipFill>
          <a:blip r:embed="rId5"/>
          <a:stretch>
            <a:fillRect/>
          </a:stretch>
        </p:blipFill>
        <p:spPr>
          <a:xfrm>
            <a:off x="2775818" y="232066"/>
            <a:ext cx="3982006" cy="905001"/>
          </a:xfrm>
          <a:prstGeom prst="rect">
            <a:avLst/>
          </a:prstGeom>
        </p:spPr>
      </p:pic>
    </p:spTree>
    <p:extLst>
      <p:ext uri="{BB962C8B-B14F-4D97-AF65-F5344CB8AC3E}">
        <p14:creationId xmlns:p14="http://schemas.microsoft.com/office/powerpoint/2010/main" val="2287013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e 8"/>
          <p:cNvPicPr>
            <a:picLocks noChangeAspect="1"/>
          </p:cNvPicPr>
          <p:nvPr/>
        </p:nvPicPr>
        <p:blipFill>
          <a:blip r:embed="rId3"/>
          <a:stretch>
            <a:fillRect/>
          </a:stretch>
        </p:blipFill>
        <p:spPr>
          <a:xfrm>
            <a:off x="136576" y="2320653"/>
            <a:ext cx="6331955" cy="3382010"/>
          </a:xfrm>
          <a:prstGeom prst="rect">
            <a:avLst/>
          </a:prstGeom>
          <a:ln>
            <a:solidFill>
              <a:schemeClr val="accent1"/>
            </a:solidFill>
          </a:ln>
        </p:spPr>
      </p:pic>
      <p:pic>
        <p:nvPicPr>
          <p:cNvPr id="8" name="Bilde 7"/>
          <p:cNvPicPr>
            <a:picLocks noChangeAspect="1"/>
          </p:cNvPicPr>
          <p:nvPr/>
        </p:nvPicPr>
        <p:blipFill>
          <a:blip r:embed="rId4"/>
          <a:stretch>
            <a:fillRect/>
          </a:stretch>
        </p:blipFill>
        <p:spPr>
          <a:xfrm>
            <a:off x="7271612" y="641024"/>
            <a:ext cx="4735780" cy="5750588"/>
          </a:xfrm>
          <a:prstGeom prst="rect">
            <a:avLst/>
          </a:prstGeom>
          <a:ln w="76200">
            <a:solidFill>
              <a:schemeClr val="accent1"/>
            </a:solidFill>
          </a:ln>
        </p:spPr>
      </p:pic>
      <p:cxnSp>
        <p:nvCxnSpPr>
          <p:cNvPr id="3" name="Rett pilkobling 2"/>
          <p:cNvCxnSpPr/>
          <p:nvPr/>
        </p:nvCxnSpPr>
        <p:spPr>
          <a:xfrm flipV="1">
            <a:off x="4572000" y="3617345"/>
            <a:ext cx="3007151" cy="53987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kstSylinder 9"/>
          <p:cNvSpPr txBox="1"/>
          <p:nvPr/>
        </p:nvSpPr>
        <p:spPr>
          <a:xfrm>
            <a:off x="5251942" y="3734659"/>
            <a:ext cx="1835378" cy="276999"/>
          </a:xfrm>
          <a:prstGeom prst="rect">
            <a:avLst/>
          </a:prstGeom>
          <a:solidFill>
            <a:schemeClr val="bg1"/>
          </a:solidFill>
        </p:spPr>
        <p:txBody>
          <a:bodyPr wrap="square" rtlCol="0">
            <a:spAutoFit/>
          </a:bodyPr>
          <a:lstStyle/>
          <a:p>
            <a:r>
              <a:rPr lang="nb-NO" sz="1200" dirty="0">
                <a:solidFill>
                  <a:srgbClr val="FF0000"/>
                </a:solidFill>
              </a:rPr>
              <a:t>Utvalgsliste – kodet tekst</a:t>
            </a:r>
            <a:endParaRPr lang="nb-NO" sz="1400" dirty="0">
              <a:solidFill>
                <a:srgbClr val="FF0000"/>
              </a:solidFill>
            </a:endParaRPr>
          </a:p>
        </p:txBody>
      </p:sp>
      <p:pic>
        <p:nvPicPr>
          <p:cNvPr id="11" name="Bilde 10"/>
          <p:cNvPicPr>
            <a:picLocks noChangeAspect="1"/>
          </p:cNvPicPr>
          <p:nvPr/>
        </p:nvPicPr>
        <p:blipFill>
          <a:blip r:embed="rId5"/>
          <a:stretch>
            <a:fillRect/>
          </a:stretch>
        </p:blipFill>
        <p:spPr>
          <a:xfrm>
            <a:off x="996326" y="120155"/>
            <a:ext cx="4467849" cy="1343212"/>
          </a:xfrm>
          <a:prstGeom prst="rect">
            <a:avLst/>
          </a:prstGeom>
        </p:spPr>
      </p:pic>
    </p:spTree>
    <p:extLst>
      <p:ext uri="{BB962C8B-B14F-4D97-AF65-F5344CB8AC3E}">
        <p14:creationId xmlns:p14="http://schemas.microsoft.com/office/powerpoint/2010/main" val="78287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p:cNvPicPr>
            <a:picLocks noChangeAspect="1"/>
          </p:cNvPicPr>
          <p:nvPr/>
        </p:nvPicPr>
        <p:blipFill>
          <a:blip r:embed="rId3"/>
          <a:stretch>
            <a:fillRect/>
          </a:stretch>
        </p:blipFill>
        <p:spPr>
          <a:xfrm>
            <a:off x="452317" y="2909671"/>
            <a:ext cx="6649378" cy="3238952"/>
          </a:xfrm>
          <a:prstGeom prst="rect">
            <a:avLst/>
          </a:prstGeom>
          <a:ln>
            <a:solidFill>
              <a:schemeClr val="accent1"/>
            </a:solidFill>
          </a:ln>
        </p:spPr>
      </p:pic>
      <p:pic>
        <p:nvPicPr>
          <p:cNvPr id="3" name="Bilde 2"/>
          <p:cNvPicPr>
            <a:picLocks noChangeAspect="1"/>
          </p:cNvPicPr>
          <p:nvPr/>
        </p:nvPicPr>
        <p:blipFill>
          <a:blip r:embed="rId4"/>
          <a:stretch>
            <a:fillRect/>
          </a:stretch>
        </p:blipFill>
        <p:spPr>
          <a:xfrm>
            <a:off x="7884946" y="136698"/>
            <a:ext cx="3587475" cy="6401347"/>
          </a:xfrm>
          <a:prstGeom prst="rect">
            <a:avLst/>
          </a:prstGeom>
          <a:ln w="76200">
            <a:solidFill>
              <a:schemeClr val="accent1"/>
            </a:solidFill>
          </a:ln>
        </p:spPr>
      </p:pic>
      <p:cxnSp>
        <p:nvCxnSpPr>
          <p:cNvPr id="6" name="Rett pilkobling 5"/>
          <p:cNvCxnSpPr/>
          <p:nvPr/>
        </p:nvCxnSpPr>
        <p:spPr>
          <a:xfrm flipV="1">
            <a:off x="4562573" y="3661882"/>
            <a:ext cx="3553906" cy="848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Bilde 8"/>
          <p:cNvPicPr>
            <a:picLocks noChangeAspect="1"/>
          </p:cNvPicPr>
          <p:nvPr/>
        </p:nvPicPr>
        <p:blipFill>
          <a:blip r:embed="rId5"/>
          <a:stretch>
            <a:fillRect/>
          </a:stretch>
        </p:blipFill>
        <p:spPr>
          <a:xfrm>
            <a:off x="988479" y="526599"/>
            <a:ext cx="5068007" cy="1505160"/>
          </a:xfrm>
          <a:prstGeom prst="rect">
            <a:avLst/>
          </a:prstGeom>
        </p:spPr>
      </p:pic>
    </p:spTree>
    <p:extLst>
      <p:ext uri="{BB962C8B-B14F-4D97-AF65-F5344CB8AC3E}">
        <p14:creationId xmlns:p14="http://schemas.microsoft.com/office/powerpoint/2010/main" val="216685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BED7FD-F042-1905-FF44-9F6DC1C3BEEE}"/>
              </a:ext>
            </a:extLst>
          </p:cNvPr>
          <p:cNvPicPr>
            <a:picLocks noChangeAspect="1"/>
          </p:cNvPicPr>
          <p:nvPr/>
        </p:nvPicPr>
        <p:blipFill>
          <a:blip r:embed="rId3"/>
          <a:stretch>
            <a:fillRect/>
          </a:stretch>
        </p:blipFill>
        <p:spPr>
          <a:xfrm>
            <a:off x="6696041" y="1924468"/>
            <a:ext cx="4678997" cy="4755547"/>
          </a:xfrm>
          <a:prstGeom prst="rect">
            <a:avLst/>
          </a:prstGeom>
        </p:spPr>
      </p:pic>
      <p:pic>
        <p:nvPicPr>
          <p:cNvPr id="7" name="Bilde 6"/>
          <p:cNvPicPr>
            <a:picLocks noChangeAspect="1"/>
          </p:cNvPicPr>
          <p:nvPr/>
        </p:nvPicPr>
        <p:blipFill>
          <a:blip r:embed="rId4"/>
          <a:stretch>
            <a:fillRect/>
          </a:stretch>
        </p:blipFill>
        <p:spPr>
          <a:xfrm>
            <a:off x="228934" y="220190"/>
            <a:ext cx="5850565" cy="3965972"/>
          </a:xfrm>
          <a:prstGeom prst="rect">
            <a:avLst/>
          </a:prstGeom>
          <a:ln>
            <a:solidFill>
              <a:schemeClr val="accent1"/>
            </a:solidFill>
          </a:ln>
        </p:spPr>
      </p:pic>
      <p:cxnSp>
        <p:nvCxnSpPr>
          <p:cNvPr id="3" name="Rett pilkobling 2"/>
          <p:cNvCxnSpPr/>
          <p:nvPr/>
        </p:nvCxnSpPr>
        <p:spPr>
          <a:xfrm>
            <a:off x="3414509" y="3687318"/>
            <a:ext cx="3396337" cy="67002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kstSylinder 8"/>
          <p:cNvSpPr txBox="1"/>
          <p:nvPr/>
        </p:nvSpPr>
        <p:spPr>
          <a:xfrm>
            <a:off x="5268239" y="3544478"/>
            <a:ext cx="1065440" cy="830997"/>
          </a:xfrm>
          <a:prstGeom prst="rect">
            <a:avLst/>
          </a:prstGeom>
          <a:solidFill>
            <a:schemeClr val="bg1"/>
          </a:solidFill>
        </p:spPr>
        <p:txBody>
          <a:bodyPr wrap="square" rtlCol="0">
            <a:spAutoFit/>
          </a:bodyPr>
          <a:lstStyle/>
          <a:p>
            <a:r>
              <a:rPr lang="nb-NO" sz="1200" dirty="0">
                <a:solidFill>
                  <a:srgbClr val="FF0000"/>
                </a:solidFill>
              </a:rPr>
              <a:t>Utvalgsliste symptom/sykdomstegn  – kodet tekst</a:t>
            </a:r>
            <a:endParaRPr lang="nb-NO" sz="1400" dirty="0">
              <a:solidFill>
                <a:srgbClr val="FF0000"/>
              </a:solidFill>
            </a:endParaRPr>
          </a:p>
        </p:txBody>
      </p:sp>
      <p:sp>
        <p:nvSpPr>
          <p:cNvPr id="2" name="Rektangel 1"/>
          <p:cNvSpPr/>
          <p:nvPr/>
        </p:nvSpPr>
        <p:spPr>
          <a:xfrm>
            <a:off x="6777097" y="3544477"/>
            <a:ext cx="4124206" cy="17453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20" name="Bilde 19"/>
          <p:cNvPicPr>
            <a:picLocks noChangeAspect="1"/>
          </p:cNvPicPr>
          <p:nvPr/>
        </p:nvPicPr>
        <p:blipFill>
          <a:blip r:embed="rId5"/>
          <a:stretch>
            <a:fillRect/>
          </a:stretch>
        </p:blipFill>
        <p:spPr>
          <a:xfrm>
            <a:off x="915248" y="4500180"/>
            <a:ext cx="4197429" cy="2113391"/>
          </a:xfrm>
          <a:prstGeom prst="rect">
            <a:avLst/>
          </a:prstGeom>
          <a:ln>
            <a:solidFill>
              <a:schemeClr val="accent1"/>
            </a:solidFill>
          </a:ln>
        </p:spPr>
      </p:pic>
      <p:cxnSp>
        <p:nvCxnSpPr>
          <p:cNvPr id="22" name="Rett pilkobling 21"/>
          <p:cNvCxnSpPr/>
          <p:nvPr/>
        </p:nvCxnSpPr>
        <p:spPr>
          <a:xfrm>
            <a:off x="1734532" y="3215056"/>
            <a:ext cx="801278" cy="21676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6ED2A7C-E46D-59DD-168A-17526AB8A2FA}"/>
              </a:ext>
            </a:extLst>
          </p:cNvPr>
          <p:cNvPicPr>
            <a:picLocks noChangeAspect="1"/>
          </p:cNvPicPr>
          <p:nvPr/>
        </p:nvPicPr>
        <p:blipFill>
          <a:blip r:embed="rId6"/>
          <a:stretch>
            <a:fillRect/>
          </a:stretch>
        </p:blipFill>
        <p:spPr>
          <a:xfrm>
            <a:off x="6779610" y="108390"/>
            <a:ext cx="4673160" cy="1257161"/>
          </a:xfrm>
          <a:prstGeom prst="rect">
            <a:avLst/>
          </a:prstGeom>
        </p:spPr>
      </p:pic>
    </p:spTree>
    <p:extLst>
      <p:ext uri="{BB962C8B-B14F-4D97-AF65-F5344CB8AC3E}">
        <p14:creationId xmlns:p14="http://schemas.microsoft.com/office/powerpoint/2010/main" val="2513022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p:cNvPicPr>
            <a:picLocks noChangeAspect="1"/>
          </p:cNvPicPr>
          <p:nvPr/>
        </p:nvPicPr>
        <p:blipFill>
          <a:blip r:embed="rId3"/>
          <a:stretch>
            <a:fillRect/>
          </a:stretch>
        </p:blipFill>
        <p:spPr>
          <a:xfrm>
            <a:off x="981777" y="292758"/>
            <a:ext cx="3253042" cy="536584"/>
          </a:xfrm>
          <a:prstGeom prst="rect">
            <a:avLst/>
          </a:prstGeom>
        </p:spPr>
      </p:pic>
      <p:pic>
        <p:nvPicPr>
          <p:cNvPr id="5" name="Bilde 4"/>
          <p:cNvPicPr>
            <a:picLocks noChangeAspect="1"/>
          </p:cNvPicPr>
          <p:nvPr/>
        </p:nvPicPr>
        <p:blipFill>
          <a:blip r:embed="rId4"/>
          <a:stretch>
            <a:fillRect/>
          </a:stretch>
        </p:blipFill>
        <p:spPr>
          <a:xfrm>
            <a:off x="624600" y="4282519"/>
            <a:ext cx="4104870" cy="2185464"/>
          </a:xfrm>
          <a:prstGeom prst="rect">
            <a:avLst/>
          </a:prstGeom>
          <a:ln w="76200">
            <a:solidFill>
              <a:schemeClr val="accent1"/>
            </a:solidFill>
          </a:ln>
        </p:spPr>
      </p:pic>
      <p:pic>
        <p:nvPicPr>
          <p:cNvPr id="21" name="Bilde 20"/>
          <p:cNvPicPr>
            <a:picLocks noChangeAspect="1"/>
          </p:cNvPicPr>
          <p:nvPr/>
        </p:nvPicPr>
        <p:blipFill>
          <a:blip r:embed="rId5"/>
          <a:stretch>
            <a:fillRect/>
          </a:stretch>
        </p:blipFill>
        <p:spPr>
          <a:xfrm>
            <a:off x="185464" y="1480008"/>
            <a:ext cx="6654568" cy="2037762"/>
          </a:xfrm>
          <a:prstGeom prst="rect">
            <a:avLst/>
          </a:prstGeom>
          <a:ln>
            <a:solidFill>
              <a:schemeClr val="accent1"/>
            </a:solidFill>
          </a:ln>
        </p:spPr>
      </p:pic>
      <p:cxnSp>
        <p:nvCxnSpPr>
          <p:cNvPr id="9" name="Rett pilkobling 8"/>
          <p:cNvCxnSpPr/>
          <p:nvPr/>
        </p:nvCxnSpPr>
        <p:spPr>
          <a:xfrm flipH="1">
            <a:off x="818148" y="2290813"/>
            <a:ext cx="327258" cy="19917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Bilde 23"/>
          <p:cNvPicPr>
            <a:picLocks noChangeAspect="1"/>
          </p:cNvPicPr>
          <p:nvPr/>
        </p:nvPicPr>
        <p:blipFill>
          <a:blip r:embed="rId6"/>
          <a:stretch>
            <a:fillRect/>
          </a:stretch>
        </p:blipFill>
        <p:spPr>
          <a:xfrm>
            <a:off x="8121190" y="185133"/>
            <a:ext cx="3867690" cy="6382641"/>
          </a:xfrm>
          <a:prstGeom prst="rect">
            <a:avLst/>
          </a:prstGeom>
          <a:noFill/>
          <a:ln w="76200">
            <a:solidFill>
              <a:schemeClr val="accent1"/>
            </a:solidFill>
          </a:ln>
        </p:spPr>
      </p:pic>
      <p:cxnSp>
        <p:nvCxnSpPr>
          <p:cNvPr id="7" name="Rett pilkobling 6"/>
          <p:cNvCxnSpPr/>
          <p:nvPr/>
        </p:nvCxnSpPr>
        <p:spPr>
          <a:xfrm>
            <a:off x="2383022" y="2903506"/>
            <a:ext cx="5730955" cy="3350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ktangel 11"/>
          <p:cNvSpPr/>
          <p:nvPr/>
        </p:nvSpPr>
        <p:spPr>
          <a:xfrm>
            <a:off x="8228430" y="1140643"/>
            <a:ext cx="3760450" cy="339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465676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e 18"/>
          <p:cNvPicPr>
            <a:picLocks noChangeAspect="1"/>
          </p:cNvPicPr>
          <p:nvPr/>
        </p:nvPicPr>
        <p:blipFill>
          <a:blip r:embed="rId3"/>
          <a:stretch>
            <a:fillRect/>
          </a:stretch>
        </p:blipFill>
        <p:spPr>
          <a:xfrm>
            <a:off x="240075" y="4617446"/>
            <a:ext cx="4561164" cy="2049827"/>
          </a:xfrm>
          <a:prstGeom prst="rect">
            <a:avLst/>
          </a:prstGeom>
          <a:ln w="76200">
            <a:solidFill>
              <a:schemeClr val="accent1"/>
            </a:solidFill>
          </a:ln>
        </p:spPr>
      </p:pic>
      <p:pic>
        <p:nvPicPr>
          <p:cNvPr id="2" name="Bilde 1"/>
          <p:cNvPicPr>
            <a:picLocks noChangeAspect="1"/>
          </p:cNvPicPr>
          <p:nvPr/>
        </p:nvPicPr>
        <p:blipFill>
          <a:blip r:embed="rId4"/>
          <a:stretch>
            <a:fillRect/>
          </a:stretch>
        </p:blipFill>
        <p:spPr>
          <a:xfrm>
            <a:off x="77577" y="2043950"/>
            <a:ext cx="5792008" cy="2076740"/>
          </a:xfrm>
          <a:prstGeom prst="rect">
            <a:avLst/>
          </a:prstGeom>
          <a:ln>
            <a:solidFill>
              <a:schemeClr val="accent1"/>
            </a:solidFill>
          </a:ln>
        </p:spPr>
      </p:pic>
      <p:pic>
        <p:nvPicPr>
          <p:cNvPr id="5" name="Bilde 4"/>
          <p:cNvPicPr>
            <a:picLocks noChangeAspect="1"/>
          </p:cNvPicPr>
          <p:nvPr/>
        </p:nvPicPr>
        <p:blipFill>
          <a:blip r:embed="rId5"/>
          <a:stretch>
            <a:fillRect/>
          </a:stretch>
        </p:blipFill>
        <p:spPr>
          <a:xfrm>
            <a:off x="6176392" y="46040"/>
            <a:ext cx="5582429" cy="6525536"/>
          </a:xfrm>
          <a:prstGeom prst="rect">
            <a:avLst/>
          </a:prstGeom>
          <a:ln w="76200">
            <a:solidFill>
              <a:schemeClr val="accent1"/>
            </a:solidFill>
          </a:ln>
        </p:spPr>
      </p:pic>
      <p:cxnSp>
        <p:nvCxnSpPr>
          <p:cNvPr id="23" name="Rett pilkobling 22"/>
          <p:cNvCxnSpPr/>
          <p:nvPr/>
        </p:nvCxnSpPr>
        <p:spPr>
          <a:xfrm>
            <a:off x="1549667" y="3869356"/>
            <a:ext cx="86628" cy="748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Rett pilkobling 21"/>
          <p:cNvCxnSpPr/>
          <p:nvPr/>
        </p:nvCxnSpPr>
        <p:spPr>
          <a:xfrm flipV="1">
            <a:off x="2520657" y="2242687"/>
            <a:ext cx="3783890" cy="924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Bilde 9"/>
          <p:cNvPicPr>
            <a:picLocks noChangeAspect="1"/>
          </p:cNvPicPr>
          <p:nvPr/>
        </p:nvPicPr>
        <p:blipFill>
          <a:blip r:embed="rId6"/>
          <a:stretch>
            <a:fillRect/>
          </a:stretch>
        </p:blipFill>
        <p:spPr>
          <a:xfrm>
            <a:off x="935532" y="211966"/>
            <a:ext cx="3399645" cy="1458022"/>
          </a:xfrm>
          <a:prstGeom prst="rect">
            <a:avLst/>
          </a:prstGeom>
          <a:noFill/>
          <a:ln>
            <a:noFill/>
          </a:ln>
        </p:spPr>
      </p:pic>
      <p:pic>
        <p:nvPicPr>
          <p:cNvPr id="18" name="Bilde 17"/>
          <p:cNvPicPr>
            <a:picLocks noChangeAspect="1"/>
          </p:cNvPicPr>
          <p:nvPr/>
        </p:nvPicPr>
        <p:blipFill>
          <a:blip r:embed="rId7"/>
          <a:stretch>
            <a:fillRect/>
          </a:stretch>
        </p:blipFill>
        <p:spPr>
          <a:xfrm>
            <a:off x="8749617" y="3949634"/>
            <a:ext cx="2887326" cy="1129584"/>
          </a:xfrm>
          <a:prstGeom prst="rect">
            <a:avLst/>
          </a:prstGeom>
          <a:ln>
            <a:solidFill>
              <a:schemeClr val="accent1"/>
            </a:solidFill>
          </a:ln>
        </p:spPr>
      </p:pic>
    </p:spTree>
    <p:extLst>
      <p:ext uri="{BB962C8B-B14F-4D97-AF65-F5344CB8AC3E}">
        <p14:creationId xmlns:p14="http://schemas.microsoft.com/office/powerpoint/2010/main" val="1226579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p:cNvPicPr>
            <a:picLocks noChangeAspect="1"/>
          </p:cNvPicPr>
          <p:nvPr/>
        </p:nvPicPr>
        <p:blipFill>
          <a:blip r:embed="rId3"/>
          <a:stretch>
            <a:fillRect/>
          </a:stretch>
        </p:blipFill>
        <p:spPr>
          <a:xfrm>
            <a:off x="405785" y="1632186"/>
            <a:ext cx="10683349" cy="4831178"/>
          </a:xfrm>
          <a:prstGeom prst="rect">
            <a:avLst/>
          </a:prstGeom>
        </p:spPr>
      </p:pic>
      <p:sp>
        <p:nvSpPr>
          <p:cNvPr id="3" name="Rektangel 2"/>
          <p:cNvSpPr/>
          <p:nvPr/>
        </p:nvSpPr>
        <p:spPr>
          <a:xfrm>
            <a:off x="7547038" y="1357161"/>
            <a:ext cx="3810773" cy="5009101"/>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5" name="Rett pilkobling 4"/>
          <p:cNvCxnSpPr/>
          <p:nvPr/>
        </p:nvCxnSpPr>
        <p:spPr>
          <a:xfrm>
            <a:off x="4446872" y="3080084"/>
            <a:ext cx="3100166" cy="83404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Bilde 5"/>
          <p:cNvPicPr>
            <a:picLocks noChangeAspect="1"/>
          </p:cNvPicPr>
          <p:nvPr/>
        </p:nvPicPr>
        <p:blipFill>
          <a:blip r:embed="rId4"/>
          <a:stretch>
            <a:fillRect/>
          </a:stretch>
        </p:blipFill>
        <p:spPr>
          <a:xfrm>
            <a:off x="4076358" y="627285"/>
            <a:ext cx="2934109" cy="514422"/>
          </a:xfrm>
          <a:prstGeom prst="rect">
            <a:avLst/>
          </a:prstGeom>
        </p:spPr>
      </p:pic>
    </p:spTree>
    <p:extLst>
      <p:ext uri="{BB962C8B-B14F-4D97-AF65-F5344CB8AC3E}">
        <p14:creationId xmlns:p14="http://schemas.microsoft.com/office/powerpoint/2010/main" val="347626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p:cNvPicPr>
            <a:picLocks noChangeAspect="1"/>
          </p:cNvPicPr>
          <p:nvPr/>
        </p:nvPicPr>
        <p:blipFill>
          <a:blip r:embed="rId3"/>
          <a:stretch>
            <a:fillRect/>
          </a:stretch>
        </p:blipFill>
        <p:spPr>
          <a:xfrm>
            <a:off x="300731" y="420283"/>
            <a:ext cx="3654986" cy="1101406"/>
          </a:xfrm>
          <a:prstGeom prst="rect">
            <a:avLst/>
          </a:prstGeom>
        </p:spPr>
      </p:pic>
      <p:pic>
        <p:nvPicPr>
          <p:cNvPr id="6" name="Bilde 5"/>
          <p:cNvPicPr>
            <a:picLocks noChangeAspect="1"/>
          </p:cNvPicPr>
          <p:nvPr/>
        </p:nvPicPr>
        <p:blipFill>
          <a:blip r:embed="rId4"/>
          <a:stretch>
            <a:fillRect/>
          </a:stretch>
        </p:blipFill>
        <p:spPr>
          <a:xfrm>
            <a:off x="275779" y="2325981"/>
            <a:ext cx="4287967" cy="4452678"/>
          </a:xfrm>
          <a:prstGeom prst="rect">
            <a:avLst/>
          </a:prstGeom>
          <a:ln w="76200">
            <a:solidFill>
              <a:schemeClr val="accent1"/>
            </a:solidFill>
          </a:ln>
        </p:spPr>
      </p:pic>
      <p:pic>
        <p:nvPicPr>
          <p:cNvPr id="12" name="Bilde 11" descr="Et bilde som inneholder tekst, skjermbilde, nummer, display&#10;&#10;Automatisk generert beskrivelse">
            <a:extLst>
              <a:ext uri="{FF2B5EF4-FFF2-40B4-BE49-F238E27FC236}">
                <a16:creationId xmlns:a16="http://schemas.microsoft.com/office/drawing/2014/main" id="{A1686BCE-4957-CBE5-CEA5-6A5AE7C60857}"/>
              </a:ext>
            </a:extLst>
          </p:cNvPr>
          <p:cNvPicPr>
            <a:picLocks noChangeAspect="1"/>
          </p:cNvPicPr>
          <p:nvPr/>
        </p:nvPicPr>
        <p:blipFill>
          <a:blip r:embed="rId5"/>
          <a:stretch>
            <a:fillRect/>
          </a:stretch>
        </p:blipFill>
        <p:spPr>
          <a:xfrm>
            <a:off x="4767384" y="2983833"/>
            <a:ext cx="3438144" cy="3797264"/>
          </a:xfrm>
          <a:prstGeom prst="rect">
            <a:avLst/>
          </a:prstGeom>
          <a:ln w="76200">
            <a:solidFill>
              <a:schemeClr val="accent1"/>
            </a:solidFill>
          </a:ln>
        </p:spPr>
      </p:pic>
      <p:pic>
        <p:nvPicPr>
          <p:cNvPr id="15" name="Bilde 14" descr="Et bilde som inneholder tekst, skjermbilde, display, nummer&#10;&#10;Automatisk generert beskrivelse">
            <a:extLst>
              <a:ext uri="{FF2B5EF4-FFF2-40B4-BE49-F238E27FC236}">
                <a16:creationId xmlns:a16="http://schemas.microsoft.com/office/drawing/2014/main" id="{73398D3E-64A6-EE83-6965-ED9FBF1164AD}"/>
              </a:ext>
            </a:extLst>
          </p:cNvPr>
          <p:cNvPicPr>
            <a:picLocks noChangeAspect="1"/>
          </p:cNvPicPr>
          <p:nvPr/>
        </p:nvPicPr>
        <p:blipFill>
          <a:blip r:embed="rId6"/>
          <a:stretch>
            <a:fillRect/>
          </a:stretch>
        </p:blipFill>
        <p:spPr>
          <a:xfrm>
            <a:off x="8576110" y="2984135"/>
            <a:ext cx="3310130" cy="3794524"/>
          </a:xfrm>
          <a:prstGeom prst="rect">
            <a:avLst/>
          </a:prstGeom>
          <a:ln w="76200">
            <a:solidFill>
              <a:schemeClr val="accent1"/>
            </a:solidFill>
          </a:ln>
        </p:spPr>
      </p:pic>
      <p:pic>
        <p:nvPicPr>
          <p:cNvPr id="4" name="Bilde 3"/>
          <p:cNvPicPr>
            <a:picLocks noChangeAspect="1"/>
          </p:cNvPicPr>
          <p:nvPr/>
        </p:nvPicPr>
        <p:blipFill>
          <a:blip r:embed="rId7"/>
          <a:stretch>
            <a:fillRect/>
          </a:stretch>
        </p:blipFill>
        <p:spPr>
          <a:xfrm>
            <a:off x="5813428" y="118850"/>
            <a:ext cx="6047458" cy="2361122"/>
          </a:xfrm>
          <a:prstGeom prst="rect">
            <a:avLst/>
          </a:prstGeom>
        </p:spPr>
      </p:pic>
      <p:cxnSp>
        <p:nvCxnSpPr>
          <p:cNvPr id="13" name="Rett pilkobling 12"/>
          <p:cNvCxnSpPr/>
          <p:nvPr/>
        </p:nvCxnSpPr>
        <p:spPr>
          <a:xfrm>
            <a:off x="7157688" y="1443789"/>
            <a:ext cx="22758" cy="1450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tt pilkobling 13"/>
          <p:cNvCxnSpPr/>
          <p:nvPr/>
        </p:nvCxnSpPr>
        <p:spPr>
          <a:xfrm>
            <a:off x="7680960" y="1703672"/>
            <a:ext cx="2977947" cy="117059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Rett pilkobling 18"/>
          <p:cNvCxnSpPr/>
          <p:nvPr/>
        </p:nvCxnSpPr>
        <p:spPr>
          <a:xfrm flipH="1">
            <a:off x="1862289" y="2168971"/>
            <a:ext cx="4827269" cy="16038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68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838200" y="365125"/>
            <a:ext cx="10515600" cy="1325563"/>
          </a:xfrm>
        </p:spPr>
        <p:txBody>
          <a:bodyPr>
            <a:normAutofit/>
          </a:bodyPr>
          <a:lstStyle/>
          <a:p>
            <a:pPr algn="ctr"/>
            <a:r>
              <a:rPr lang="nb-NO" sz="5400" dirty="0"/>
              <a:t>Innhold</a:t>
            </a:r>
          </a:p>
        </p:txBody>
      </p:sp>
      <p:sp>
        <p:nvSpPr>
          <p:cNvPr id="16" name="Plassholder for innhold 2"/>
          <p:cNvSpPr>
            <a:spLocks noGrp="1"/>
          </p:cNvSpPr>
          <p:nvPr>
            <p:ph idx="1"/>
          </p:nvPr>
        </p:nvSpPr>
        <p:spPr>
          <a:xfrm>
            <a:off x="838200" y="1929384"/>
            <a:ext cx="10515600" cy="4251960"/>
          </a:xfrm>
        </p:spPr>
        <p:txBody>
          <a:bodyPr vert="horz" lIns="91440" tIns="45720" rIns="91440" bIns="45720" rtlCol="0" anchor="t">
            <a:normAutofit/>
          </a:bodyPr>
          <a:lstStyle/>
          <a:p>
            <a:r>
              <a:rPr lang="nb-NO" sz="1900" dirty="0"/>
              <a:t>Først er det lurt å starte med en tankekart for det man vil lage. </a:t>
            </a:r>
            <a:br>
              <a:rPr lang="nb-NO" sz="1900" dirty="0"/>
            </a:br>
            <a:r>
              <a:rPr lang="nb-NO" sz="1900" dirty="0"/>
              <a:t>Tankekart inneholder elementene som ønskes å være med. </a:t>
            </a:r>
            <a:br>
              <a:rPr lang="nb-NO" sz="1900" dirty="0"/>
            </a:br>
            <a:br>
              <a:rPr lang="nb-NO" sz="1900" dirty="0"/>
            </a:br>
            <a:r>
              <a:rPr lang="nb-NO" sz="1900" dirty="0"/>
              <a:t>Dere har fått et slikt tankekart for en generell (semistrukturert) innkomstjournal bygget opp etter forslag funnet på UIO:  </a:t>
            </a:r>
            <a:r>
              <a:rPr lang="nb-NO" sz="1900" dirty="0">
                <a:hlinkClick r:id="rId3"/>
              </a:rPr>
              <a:t>Innkomstjournal – JournalWiki (uio.no)</a:t>
            </a:r>
            <a:r>
              <a:rPr lang="nb-NO" sz="1900" dirty="0"/>
              <a:t>. </a:t>
            </a:r>
            <a:br>
              <a:rPr lang="nb-NO" sz="1900" dirty="0"/>
            </a:br>
            <a:endParaRPr lang="nb-NO" sz="1900"/>
          </a:p>
          <a:p>
            <a:r>
              <a:rPr lang="nb-NO" sz="1900" dirty="0"/>
              <a:t>Det er laget to versjoner av tankekartet; </a:t>
            </a:r>
            <a:endParaRPr lang="nb-NO" sz="1900" dirty="0">
              <a:ea typeface="Calibri"/>
              <a:cs typeface="Calibri"/>
            </a:endParaRPr>
          </a:p>
          <a:p>
            <a:pPr lvl="1"/>
            <a:r>
              <a:rPr lang="nb-NO" sz="1900" dirty="0"/>
              <a:t>ett hvor alle elementene er med (hvor utvalgte elementer er markert med rød 1-tall) og </a:t>
            </a:r>
            <a:endParaRPr lang="nb-NO" sz="1900" dirty="0">
              <a:ea typeface="Calibri"/>
              <a:cs typeface="Calibri"/>
            </a:endParaRPr>
          </a:p>
          <a:p>
            <a:pPr lvl="1"/>
            <a:r>
              <a:rPr lang="nb-NO" sz="1900" dirty="0"/>
              <a:t>ett med kun de utvalg av elementer. </a:t>
            </a:r>
            <a:endParaRPr lang="nb-NO" sz="1900" dirty="0">
              <a:ea typeface="Calibri"/>
              <a:cs typeface="Calibri"/>
            </a:endParaRPr>
          </a:p>
          <a:p>
            <a:r>
              <a:rPr lang="nb-NO" sz="1900" dirty="0"/>
              <a:t>Ut fra tankekartet skal det lages et templat med de </a:t>
            </a:r>
            <a:r>
              <a:rPr lang="nb-NO" sz="1900" b="1" dirty="0"/>
              <a:t>utvalgte</a:t>
            </a:r>
            <a:r>
              <a:rPr lang="nb-NO" sz="1900" dirty="0"/>
              <a:t> elementene. </a:t>
            </a:r>
            <a:endParaRPr lang="nb-NO" sz="1900" dirty="0">
              <a:ea typeface="Calibri"/>
              <a:cs typeface="Calibri"/>
            </a:endParaRPr>
          </a:p>
          <a:p>
            <a:r>
              <a:rPr lang="nb-NO" sz="1900" dirty="0"/>
              <a:t>Selve templatene, hele innkomsten, </a:t>
            </a:r>
            <a:r>
              <a:rPr lang="nb-NO" sz="1900" dirty="0" err="1"/>
              <a:t>Generell_Innkomstjurnal_KursOslo</a:t>
            </a:r>
            <a:r>
              <a:rPr lang="nb-NO" sz="1900" dirty="0"/>
              <a:t>,  kan dere finne på Inkubatoren i arketyper.no "Prosjekt: </a:t>
            </a:r>
            <a:r>
              <a:rPr lang="nb-NO" sz="1900" dirty="0">
                <a:hlinkClick r:id="rId4"/>
              </a:rPr>
              <a:t>Kurs 05.2025</a:t>
            </a:r>
            <a:r>
              <a:rPr lang="nb-NO" sz="1900" dirty="0"/>
              <a:t>". </a:t>
            </a:r>
            <a:endParaRPr lang="nb-NO" sz="1900" dirty="0">
              <a:cs typeface="Calibri"/>
            </a:endParaRPr>
          </a:p>
          <a:p>
            <a:r>
              <a:rPr lang="nb-NO" sz="1900" dirty="0"/>
              <a:t>Ofte er det flere måter å modellere templater på, så flere alternative kan være riktig. </a:t>
            </a:r>
            <a:endParaRPr lang="nb-NO" sz="1900" dirty="0">
              <a:cs typeface="Calibri"/>
            </a:endParaRPr>
          </a:p>
          <a:p>
            <a:pPr marL="0" indent="0">
              <a:buNone/>
            </a:pPr>
            <a:endParaRPr lang="nb-NO" sz="1900" dirty="0">
              <a:ea typeface="Calibri"/>
              <a:cs typeface="Calibri"/>
            </a:endParaRPr>
          </a:p>
          <a:p>
            <a:pPr marL="0" indent="0">
              <a:buNone/>
            </a:pPr>
            <a:endParaRPr lang="nb-NO" sz="1900">
              <a:ea typeface="Calibri" panose="020F0502020204030204"/>
              <a:cs typeface="Calibri" panose="020F0502020204030204"/>
            </a:endParaRPr>
          </a:p>
        </p:txBody>
      </p:sp>
      <p:pic>
        <p:nvPicPr>
          <p:cNvPr id="3" name="Bilde 2">
            <a:extLst>
              <a:ext uri="{FF2B5EF4-FFF2-40B4-BE49-F238E27FC236}">
                <a16:creationId xmlns:a16="http://schemas.microsoft.com/office/drawing/2014/main" id="{CCCAC144-B2E9-1360-3CA7-16B134848393}"/>
              </a:ext>
            </a:extLst>
          </p:cNvPr>
          <p:cNvPicPr>
            <a:picLocks noChangeAspect="1"/>
          </p:cNvPicPr>
          <p:nvPr/>
        </p:nvPicPr>
        <p:blipFill>
          <a:blip r:embed="rId5"/>
          <a:stretch>
            <a:fillRect/>
          </a:stretch>
        </p:blipFill>
        <p:spPr>
          <a:xfrm>
            <a:off x="71932" y="1265530"/>
            <a:ext cx="12048135" cy="280024"/>
          </a:xfrm>
          <a:prstGeom prst="rect">
            <a:avLst/>
          </a:prstGeom>
        </p:spPr>
      </p:pic>
    </p:spTree>
    <p:extLst>
      <p:ext uri="{BB962C8B-B14F-4D97-AF65-F5344CB8AC3E}">
        <p14:creationId xmlns:p14="http://schemas.microsoft.com/office/powerpoint/2010/main" val="2668782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p:cNvPicPr>
            <a:picLocks noChangeAspect="1"/>
          </p:cNvPicPr>
          <p:nvPr/>
        </p:nvPicPr>
        <p:blipFill>
          <a:blip r:embed="rId3"/>
          <a:stretch>
            <a:fillRect/>
          </a:stretch>
        </p:blipFill>
        <p:spPr>
          <a:xfrm>
            <a:off x="762494" y="5203915"/>
            <a:ext cx="5708415" cy="601908"/>
          </a:xfrm>
          <a:prstGeom prst="rect">
            <a:avLst/>
          </a:prstGeom>
          <a:ln>
            <a:solidFill>
              <a:schemeClr val="accent1"/>
            </a:solidFill>
          </a:ln>
        </p:spPr>
      </p:pic>
      <p:pic>
        <p:nvPicPr>
          <p:cNvPr id="2" name="Bilde 1"/>
          <p:cNvPicPr>
            <a:picLocks noChangeAspect="1"/>
          </p:cNvPicPr>
          <p:nvPr/>
        </p:nvPicPr>
        <p:blipFill>
          <a:blip r:embed="rId4"/>
          <a:stretch>
            <a:fillRect/>
          </a:stretch>
        </p:blipFill>
        <p:spPr>
          <a:xfrm>
            <a:off x="122472" y="1423063"/>
            <a:ext cx="6751038" cy="3340449"/>
          </a:xfrm>
          <a:prstGeom prst="rect">
            <a:avLst/>
          </a:prstGeom>
          <a:ln>
            <a:solidFill>
              <a:schemeClr val="accent1"/>
            </a:solidFill>
          </a:ln>
        </p:spPr>
      </p:pic>
      <p:pic>
        <p:nvPicPr>
          <p:cNvPr id="6" name="Bilde 5"/>
          <p:cNvPicPr>
            <a:picLocks noChangeAspect="1"/>
          </p:cNvPicPr>
          <p:nvPr/>
        </p:nvPicPr>
        <p:blipFill>
          <a:blip r:embed="rId5"/>
          <a:stretch>
            <a:fillRect/>
          </a:stretch>
        </p:blipFill>
        <p:spPr>
          <a:xfrm>
            <a:off x="7065753" y="702642"/>
            <a:ext cx="4906853" cy="5563404"/>
          </a:xfrm>
          <a:prstGeom prst="rect">
            <a:avLst/>
          </a:prstGeom>
          <a:noFill/>
          <a:ln w="76200">
            <a:solidFill>
              <a:schemeClr val="accent1"/>
            </a:solidFill>
          </a:ln>
        </p:spPr>
      </p:pic>
      <p:cxnSp>
        <p:nvCxnSpPr>
          <p:cNvPr id="9" name="Rett pilkobling 8"/>
          <p:cNvCxnSpPr/>
          <p:nvPr/>
        </p:nvCxnSpPr>
        <p:spPr>
          <a:xfrm>
            <a:off x="1714504" y="3589728"/>
            <a:ext cx="466828" cy="1589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Rett pilkobling 10"/>
          <p:cNvCxnSpPr/>
          <p:nvPr/>
        </p:nvCxnSpPr>
        <p:spPr>
          <a:xfrm flipV="1">
            <a:off x="4707020" y="4072379"/>
            <a:ext cx="2583542" cy="13438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Bilde 12"/>
          <p:cNvPicPr>
            <a:picLocks noChangeAspect="1"/>
          </p:cNvPicPr>
          <p:nvPr/>
        </p:nvPicPr>
        <p:blipFill>
          <a:blip r:embed="rId6"/>
          <a:stretch>
            <a:fillRect/>
          </a:stretch>
        </p:blipFill>
        <p:spPr>
          <a:xfrm>
            <a:off x="122472" y="296171"/>
            <a:ext cx="6763694" cy="562053"/>
          </a:xfrm>
          <a:prstGeom prst="rect">
            <a:avLst/>
          </a:prstGeom>
        </p:spPr>
      </p:pic>
    </p:spTree>
    <p:extLst>
      <p:ext uri="{BB962C8B-B14F-4D97-AF65-F5344CB8AC3E}">
        <p14:creationId xmlns:p14="http://schemas.microsoft.com/office/powerpoint/2010/main" val="683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p:cNvPicPr>
            <a:picLocks noChangeAspect="1"/>
          </p:cNvPicPr>
          <p:nvPr/>
        </p:nvPicPr>
        <p:blipFill>
          <a:blip r:embed="rId3"/>
          <a:stretch>
            <a:fillRect/>
          </a:stretch>
        </p:blipFill>
        <p:spPr>
          <a:xfrm>
            <a:off x="214855" y="495979"/>
            <a:ext cx="6992326" cy="3486637"/>
          </a:xfrm>
          <a:prstGeom prst="rect">
            <a:avLst/>
          </a:prstGeom>
          <a:ln>
            <a:solidFill>
              <a:schemeClr val="accent1"/>
            </a:solidFill>
          </a:ln>
        </p:spPr>
      </p:pic>
      <p:pic>
        <p:nvPicPr>
          <p:cNvPr id="5" name="Bilde 4"/>
          <p:cNvPicPr>
            <a:picLocks noChangeAspect="1"/>
          </p:cNvPicPr>
          <p:nvPr/>
        </p:nvPicPr>
        <p:blipFill>
          <a:blip r:embed="rId4"/>
          <a:stretch>
            <a:fillRect/>
          </a:stretch>
        </p:blipFill>
        <p:spPr>
          <a:xfrm>
            <a:off x="892121" y="4340071"/>
            <a:ext cx="3341686" cy="2351988"/>
          </a:xfrm>
          <a:prstGeom prst="rect">
            <a:avLst/>
          </a:prstGeom>
          <a:ln w="76200">
            <a:solidFill>
              <a:schemeClr val="accent1"/>
            </a:solidFill>
          </a:ln>
        </p:spPr>
      </p:pic>
      <p:pic>
        <p:nvPicPr>
          <p:cNvPr id="6" name="Bilde 5"/>
          <p:cNvPicPr>
            <a:picLocks noChangeAspect="1"/>
          </p:cNvPicPr>
          <p:nvPr/>
        </p:nvPicPr>
        <p:blipFill>
          <a:blip r:embed="rId5"/>
          <a:stretch>
            <a:fillRect/>
          </a:stretch>
        </p:blipFill>
        <p:spPr>
          <a:xfrm>
            <a:off x="7552831" y="1140016"/>
            <a:ext cx="3976874" cy="2842600"/>
          </a:xfrm>
          <a:prstGeom prst="rect">
            <a:avLst/>
          </a:prstGeom>
          <a:ln w="76200">
            <a:solidFill>
              <a:schemeClr val="accent1"/>
            </a:solidFill>
          </a:ln>
        </p:spPr>
      </p:pic>
      <p:pic>
        <p:nvPicPr>
          <p:cNvPr id="8" name="Bilde 7"/>
          <p:cNvPicPr>
            <a:picLocks noChangeAspect="1"/>
          </p:cNvPicPr>
          <p:nvPr/>
        </p:nvPicPr>
        <p:blipFill>
          <a:blip r:embed="rId6"/>
          <a:stretch>
            <a:fillRect/>
          </a:stretch>
        </p:blipFill>
        <p:spPr>
          <a:xfrm>
            <a:off x="4488396" y="4241853"/>
            <a:ext cx="4926113" cy="2450206"/>
          </a:xfrm>
          <a:prstGeom prst="rect">
            <a:avLst/>
          </a:prstGeom>
          <a:ln w="76200">
            <a:solidFill>
              <a:schemeClr val="accent1"/>
            </a:solidFill>
          </a:ln>
        </p:spPr>
      </p:pic>
      <p:cxnSp>
        <p:nvCxnSpPr>
          <p:cNvPr id="10" name="Rett pilkobling 9"/>
          <p:cNvCxnSpPr/>
          <p:nvPr/>
        </p:nvCxnSpPr>
        <p:spPr>
          <a:xfrm>
            <a:off x="4703975" y="1659118"/>
            <a:ext cx="2762054" cy="5753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Rett pilkobling 11"/>
          <p:cNvCxnSpPr/>
          <p:nvPr/>
        </p:nvCxnSpPr>
        <p:spPr>
          <a:xfrm>
            <a:off x="1897564" y="3129207"/>
            <a:ext cx="3849644" cy="2997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Rett pilkobling 13"/>
          <p:cNvCxnSpPr/>
          <p:nvPr/>
        </p:nvCxnSpPr>
        <p:spPr>
          <a:xfrm flipH="1">
            <a:off x="1734940" y="3682127"/>
            <a:ext cx="22999" cy="1078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Bilde 14"/>
          <p:cNvPicPr>
            <a:picLocks noChangeAspect="1"/>
          </p:cNvPicPr>
          <p:nvPr/>
        </p:nvPicPr>
        <p:blipFill>
          <a:blip r:embed="rId7"/>
          <a:stretch>
            <a:fillRect/>
          </a:stretch>
        </p:blipFill>
        <p:spPr>
          <a:xfrm>
            <a:off x="6531240" y="211821"/>
            <a:ext cx="5106113" cy="552527"/>
          </a:xfrm>
          <a:prstGeom prst="rect">
            <a:avLst/>
          </a:prstGeom>
        </p:spPr>
      </p:pic>
    </p:spTree>
    <p:extLst>
      <p:ext uri="{BB962C8B-B14F-4D97-AF65-F5344CB8AC3E}">
        <p14:creationId xmlns:p14="http://schemas.microsoft.com/office/powerpoint/2010/main" val="147586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362888" y="2006239"/>
            <a:ext cx="2634835" cy="1200329"/>
          </a:xfrm>
          <a:prstGeom prst="rect">
            <a:avLst/>
          </a:prstGeom>
          <a:solidFill>
            <a:schemeClr val="accent1">
              <a:lumMod val="20000"/>
              <a:lumOff val="80000"/>
            </a:schemeClr>
          </a:solidFill>
        </p:spPr>
        <p:txBody>
          <a:bodyPr wrap="square" rtlCol="0">
            <a:spAutoFit/>
          </a:bodyPr>
          <a:lstStyle/>
          <a:p>
            <a:r>
              <a:rPr lang="nb-NO" dirty="0"/>
              <a:t>Arketyper brukt i templatet «</a:t>
            </a:r>
            <a:r>
              <a:rPr lang="nb-NO" dirty="0" err="1"/>
              <a:t>Generell_Innkomstjurnal_Kurs</a:t>
            </a:r>
            <a:r>
              <a:rPr lang="nb-NO" dirty="0"/>
              <a:t>»</a:t>
            </a:r>
          </a:p>
        </p:txBody>
      </p:sp>
      <p:graphicFrame>
        <p:nvGraphicFramePr>
          <p:cNvPr id="5" name="Table 4">
            <a:extLst>
              <a:ext uri="{FF2B5EF4-FFF2-40B4-BE49-F238E27FC236}">
                <a16:creationId xmlns:a16="http://schemas.microsoft.com/office/drawing/2014/main" id="{013EBE24-552D-DB8F-FBB4-900CADD96D18}"/>
              </a:ext>
            </a:extLst>
          </p:cNvPr>
          <p:cNvGraphicFramePr>
            <a:graphicFrameLocks noGrp="1"/>
          </p:cNvGraphicFramePr>
          <p:nvPr>
            <p:extLst>
              <p:ext uri="{D42A27DB-BD31-4B8C-83A1-F6EECF244321}">
                <p14:modId xmlns:p14="http://schemas.microsoft.com/office/powerpoint/2010/main" val="1655336466"/>
              </p:ext>
            </p:extLst>
          </p:nvPr>
        </p:nvGraphicFramePr>
        <p:xfrm>
          <a:off x="3250163" y="116632"/>
          <a:ext cx="8214192" cy="6626520"/>
        </p:xfrm>
        <a:graphic>
          <a:graphicData uri="http://schemas.openxmlformats.org/drawingml/2006/table">
            <a:tbl>
              <a:tblPr firstRow="1" firstCol="1" bandRow="1">
                <a:tableStyleId>{5C22544A-7EE6-4342-B048-85BDC9FD1C3A}</a:tableStyleId>
              </a:tblPr>
              <a:tblGrid>
                <a:gridCol w="3032469">
                  <a:extLst>
                    <a:ext uri="{9D8B030D-6E8A-4147-A177-3AD203B41FA5}">
                      <a16:colId xmlns:a16="http://schemas.microsoft.com/office/drawing/2014/main" val="1639903917"/>
                    </a:ext>
                  </a:extLst>
                </a:gridCol>
                <a:gridCol w="5181723">
                  <a:extLst>
                    <a:ext uri="{9D8B030D-6E8A-4147-A177-3AD203B41FA5}">
                      <a16:colId xmlns:a16="http://schemas.microsoft.com/office/drawing/2014/main" val="109134185"/>
                    </a:ext>
                  </a:extLst>
                </a:gridCol>
              </a:tblGrid>
              <a:tr h="184070">
                <a:tc>
                  <a:txBody>
                    <a:bodyPr/>
                    <a:lstStyle/>
                    <a:p>
                      <a:pPr>
                        <a:buNone/>
                      </a:pPr>
                      <a:r>
                        <a:rPr lang="en-US" sz="1000" b="1" dirty="0" err="1">
                          <a:solidFill>
                            <a:srgbClr val="000000"/>
                          </a:solidFill>
                          <a:effectLst/>
                        </a:rPr>
                        <a:t>Norskt</a:t>
                      </a:r>
                      <a:r>
                        <a:rPr lang="en-US" sz="1000" b="1" dirty="0">
                          <a:solidFill>
                            <a:srgbClr val="000000"/>
                          </a:solidFill>
                          <a:effectLst/>
                        </a:rPr>
                        <a:t> </a:t>
                      </a:r>
                      <a:r>
                        <a:rPr lang="en-US" sz="1000" b="1" dirty="0" err="1">
                          <a:solidFill>
                            <a:srgbClr val="000000"/>
                          </a:solidFill>
                          <a:effectLst/>
                        </a:rPr>
                        <a:t>navn</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tc>
                  <a:txBody>
                    <a:bodyPr/>
                    <a:lstStyle/>
                    <a:p>
                      <a:pPr>
                        <a:buNone/>
                      </a:pPr>
                      <a:r>
                        <a:rPr lang="en-US" sz="1000" b="1" dirty="0" err="1">
                          <a:solidFill>
                            <a:srgbClr val="000000"/>
                          </a:solidFill>
                          <a:effectLst/>
                        </a:rPr>
                        <a:t>ArketypeID</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5B9BD5"/>
                    </a:solidFill>
                  </a:tcPr>
                </a:tc>
                <a:extLst>
                  <a:ext uri="{0D108BD9-81ED-4DB2-BD59-A6C34878D82A}">
                    <a16:rowId xmlns:a16="http://schemas.microsoft.com/office/drawing/2014/main" val="2460557087"/>
                  </a:ext>
                </a:extLst>
              </a:tr>
              <a:tr h="184070">
                <a:tc>
                  <a:txBody>
                    <a:bodyPr/>
                    <a:lstStyle/>
                    <a:p>
                      <a:pPr>
                        <a:buNone/>
                      </a:pPr>
                      <a:r>
                        <a:rPr lang="en-US" sz="1000" dirty="0" err="1">
                          <a:solidFill>
                            <a:srgbClr val="000000"/>
                          </a:solidFill>
                          <a:effectLst/>
                        </a:rPr>
                        <a:t>Blodtrykk</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openEHR-EHR-OBSERVATION.blood_pressure.v2</a:t>
                      </a:r>
                      <a:endParaRPr lang="en-GB"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4082689236"/>
                  </a:ext>
                </a:extLst>
              </a:tr>
              <a:tr h="184070">
                <a:tc>
                  <a:txBody>
                    <a:bodyPr/>
                    <a:lstStyle/>
                    <a:p>
                      <a:pPr>
                        <a:buNone/>
                      </a:pPr>
                      <a:r>
                        <a:rPr lang="en-US" sz="1000" dirty="0">
                          <a:solidFill>
                            <a:srgbClr val="000000"/>
                          </a:solidFill>
                          <a:effectLst/>
                        </a:rPr>
                        <a:t>Problem/diagnose</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US" sz="1000" dirty="0">
                          <a:solidFill>
                            <a:srgbClr val="000000"/>
                          </a:solidFill>
                          <a:effectLst/>
                        </a:rPr>
                        <a:t>openEHR-EHR-EVALUATION.problem_diagnosis.v1</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889758515"/>
                  </a:ext>
                </a:extLst>
              </a:tr>
              <a:tr h="184070">
                <a:tc>
                  <a:txBody>
                    <a:bodyPr/>
                    <a:lstStyle/>
                    <a:p>
                      <a:pPr>
                        <a:buNone/>
                      </a:pPr>
                      <a:r>
                        <a:rPr lang="en-US" sz="1000" dirty="0" err="1">
                          <a:solidFill>
                            <a:srgbClr val="000000"/>
                          </a:solidFill>
                          <a:effectLst/>
                        </a:rPr>
                        <a:t>Kroppstempratur</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openEHR-EHR-OBSERVATION.body_temperature.v2</a:t>
                      </a:r>
                      <a:endParaRPr lang="en-GB"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833721157"/>
                  </a:ext>
                </a:extLst>
              </a:tr>
              <a:tr h="184070">
                <a:tc>
                  <a:txBody>
                    <a:bodyPr/>
                    <a:lstStyle/>
                    <a:p>
                      <a:pPr>
                        <a:buNone/>
                      </a:pPr>
                      <a:r>
                        <a:rPr lang="en-US" sz="1000" dirty="0" err="1">
                          <a:solidFill>
                            <a:srgbClr val="000000"/>
                          </a:solidFill>
                          <a:effectLst/>
                        </a:rPr>
                        <a:t>Kroppsvekt</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openEHR-EHR-OBSERVATION.body_weight.v2</a:t>
                      </a:r>
                      <a:endParaRPr lang="en-GB"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214127531"/>
                  </a:ext>
                </a:extLst>
              </a:tr>
              <a:tr h="184070">
                <a:tc>
                  <a:txBody>
                    <a:bodyPr/>
                    <a:lstStyle/>
                    <a:p>
                      <a:pPr>
                        <a:buNone/>
                      </a:pPr>
                      <a:r>
                        <a:rPr lang="en-US" sz="1000" dirty="0" err="1">
                          <a:solidFill>
                            <a:srgbClr val="000000"/>
                          </a:solidFill>
                          <a:effectLst/>
                        </a:rPr>
                        <a:t>Høyde</a:t>
                      </a:r>
                      <a:r>
                        <a:rPr lang="en-US" sz="1000" dirty="0">
                          <a:solidFill>
                            <a:srgbClr val="000000"/>
                          </a:solidFill>
                          <a:effectLst/>
                        </a:rPr>
                        <a:t>/</a:t>
                      </a:r>
                      <a:r>
                        <a:rPr lang="en-US" sz="1000" dirty="0" err="1">
                          <a:solidFill>
                            <a:srgbClr val="000000"/>
                          </a:solidFill>
                          <a:effectLst/>
                        </a:rPr>
                        <a:t>lengde</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openEHR-EHR-OBSERVATION.height.v2</a:t>
                      </a:r>
                      <a:endParaRPr lang="en-GB"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636228671"/>
                  </a:ext>
                </a:extLst>
              </a:tr>
              <a:tr h="184070">
                <a:tc>
                  <a:txBody>
                    <a:bodyPr/>
                    <a:lstStyle/>
                    <a:p>
                      <a:pPr>
                        <a:buNone/>
                      </a:pPr>
                      <a:r>
                        <a:rPr lang="en-US" sz="1000" dirty="0" err="1">
                          <a:solidFill>
                            <a:srgbClr val="000000"/>
                          </a:solidFill>
                          <a:effectLst/>
                        </a:rPr>
                        <a:t>Kroppsmasseindeks</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openEHR-EHR-OBSERVATION.body_mass_index.v2</a:t>
                      </a:r>
                      <a:endParaRPr lang="en-GB"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782864956"/>
                  </a:ext>
                </a:extLst>
              </a:tr>
              <a:tr h="184070">
                <a:tc>
                  <a:txBody>
                    <a:bodyPr/>
                    <a:lstStyle/>
                    <a:p>
                      <a:pPr>
                        <a:buNone/>
                      </a:pPr>
                      <a:r>
                        <a:rPr lang="en-US" sz="1000" dirty="0">
                          <a:solidFill>
                            <a:srgbClr val="000000"/>
                          </a:solidFill>
                          <a:effectLst/>
                        </a:rPr>
                        <a:t>Funn </a:t>
                      </a:r>
                      <a:r>
                        <a:rPr lang="en-US" sz="1000" dirty="0" err="1">
                          <a:solidFill>
                            <a:srgbClr val="000000"/>
                          </a:solidFill>
                          <a:effectLst/>
                        </a:rPr>
                        <a:t>ved</a:t>
                      </a:r>
                      <a:r>
                        <a:rPr lang="en-US" sz="1000" dirty="0">
                          <a:solidFill>
                            <a:srgbClr val="000000"/>
                          </a:solidFill>
                          <a:effectLst/>
                        </a:rPr>
                        <a:t> </a:t>
                      </a:r>
                      <a:r>
                        <a:rPr lang="en-US" sz="1000" dirty="0" err="1">
                          <a:solidFill>
                            <a:srgbClr val="000000"/>
                          </a:solidFill>
                          <a:effectLst/>
                        </a:rPr>
                        <a:t>fysisk</a:t>
                      </a:r>
                      <a:r>
                        <a:rPr lang="en-US" sz="1000" dirty="0">
                          <a:solidFill>
                            <a:srgbClr val="000000"/>
                          </a:solidFill>
                          <a:effectLst/>
                        </a:rPr>
                        <a:t> </a:t>
                      </a:r>
                      <a:r>
                        <a:rPr lang="en-US" sz="1000" dirty="0" err="1">
                          <a:solidFill>
                            <a:srgbClr val="000000"/>
                          </a:solidFill>
                          <a:effectLst/>
                        </a:rPr>
                        <a:t>undersøkelse</a:t>
                      </a:r>
                      <a:endParaRPr lang="en-US"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openEHR-EHR-OBSERVATION.exam.v1</a:t>
                      </a:r>
                      <a:endParaRPr lang="en-GB" sz="100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247285655"/>
                  </a:ext>
                </a:extLst>
              </a:tr>
              <a:tr h="184070">
                <a:tc>
                  <a:txBody>
                    <a:bodyPr/>
                    <a:lstStyle/>
                    <a:p>
                      <a:pPr>
                        <a:buNone/>
                      </a:pPr>
                      <a:r>
                        <a:rPr lang="en-US" sz="1000" dirty="0" err="1">
                          <a:solidFill>
                            <a:srgbClr val="000000"/>
                          </a:solidFill>
                          <a:effectLst/>
                        </a:rPr>
                        <a:t>Laboratorieresultat</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openEHR-EHR-OBSERVATION.laboratory_test_result.v1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793885555"/>
                  </a:ext>
                </a:extLst>
              </a:tr>
              <a:tr h="184070">
                <a:tc>
                  <a:txBody>
                    <a:bodyPr/>
                    <a:lstStyle/>
                    <a:p>
                      <a:pPr>
                        <a:buNone/>
                      </a:pPr>
                      <a:r>
                        <a:rPr lang="en-US" sz="1000" dirty="0">
                          <a:solidFill>
                            <a:srgbClr val="000000"/>
                          </a:solidFill>
                          <a:effectLst/>
                        </a:rPr>
                        <a:t>Puls/</a:t>
                      </a:r>
                      <a:r>
                        <a:rPr lang="en-US" sz="1000" dirty="0" err="1">
                          <a:solidFill>
                            <a:srgbClr val="000000"/>
                          </a:solidFill>
                          <a:effectLst/>
                        </a:rPr>
                        <a:t>Hjertefrekvens</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openEHR-EHR-OBSERVATION.pulse.v2</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87130482"/>
                  </a:ext>
                </a:extLst>
              </a:tr>
              <a:tr h="184070">
                <a:tc>
                  <a:txBody>
                    <a:bodyPr/>
                    <a:lstStyle/>
                    <a:p>
                      <a:pPr>
                        <a:buNone/>
                      </a:pPr>
                      <a:r>
                        <a:rPr lang="en-US" sz="1000" dirty="0" err="1">
                          <a:solidFill>
                            <a:srgbClr val="000000"/>
                          </a:solidFill>
                          <a:effectLst/>
                        </a:rPr>
                        <a:t>Pulsoksymetri</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openEHR-EHR-OBSERVATION.pulse_oximetry.v1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005531550"/>
                  </a:ext>
                </a:extLst>
              </a:tr>
              <a:tr h="184070">
                <a:tc>
                  <a:txBody>
                    <a:bodyPr/>
                    <a:lstStyle/>
                    <a:p>
                      <a:pPr>
                        <a:buNone/>
                      </a:pPr>
                      <a:r>
                        <a:rPr lang="en-US" sz="1000" dirty="0" err="1">
                          <a:solidFill>
                            <a:srgbClr val="000000"/>
                          </a:solidFill>
                          <a:effectLst/>
                        </a:rPr>
                        <a:t>Åndedrett</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openEHR-EHR-OBSERVATION.respiration.v2</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2819716779"/>
                  </a:ext>
                </a:extLst>
              </a:tr>
              <a:tr h="184070">
                <a:tc>
                  <a:txBody>
                    <a:bodyPr/>
                    <a:lstStyle/>
                    <a:p>
                      <a:pPr>
                        <a:buNone/>
                      </a:pPr>
                      <a:r>
                        <a:rPr lang="en-US" sz="1000" dirty="0" err="1">
                          <a:solidFill>
                            <a:srgbClr val="000000"/>
                          </a:solidFill>
                          <a:effectLst/>
                        </a:rPr>
                        <a:t>Anamnese</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openEHR-EHR-OBSERVATION.story.v1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916943631"/>
                  </a:ext>
                </a:extLst>
              </a:tr>
              <a:tr h="184070">
                <a:tc>
                  <a:txBody>
                    <a:bodyPr/>
                    <a:lstStyle/>
                    <a:p>
                      <a:pPr>
                        <a:buNone/>
                      </a:pPr>
                      <a:r>
                        <a:rPr lang="en-US" sz="1000" dirty="0" err="1">
                          <a:solidFill>
                            <a:srgbClr val="000000"/>
                          </a:solidFill>
                          <a:effectLst/>
                        </a:rPr>
                        <a:t>Templat-overskrift</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openEHR-EHR-SECTION.adhoc.v1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309075727"/>
                  </a:ext>
                </a:extLst>
              </a:tr>
              <a:tr h="184070">
                <a:tc>
                  <a:txBody>
                    <a:bodyPr/>
                    <a:lstStyle/>
                    <a:p>
                      <a:pPr>
                        <a:buNone/>
                      </a:pPr>
                      <a:r>
                        <a:rPr lang="en-US" sz="1000" dirty="0" err="1">
                          <a:solidFill>
                            <a:srgbClr val="000000"/>
                          </a:solidFill>
                          <a:effectLst/>
                        </a:rPr>
                        <a:t>Klinisk</a:t>
                      </a:r>
                      <a:r>
                        <a:rPr lang="en-US" sz="1000" dirty="0">
                          <a:solidFill>
                            <a:srgbClr val="000000"/>
                          </a:solidFill>
                          <a:effectLst/>
                        </a:rPr>
                        <a:t> </a:t>
                      </a:r>
                      <a:r>
                        <a:rPr lang="en-US" sz="1000" dirty="0" err="1">
                          <a:solidFill>
                            <a:srgbClr val="000000"/>
                          </a:solidFill>
                          <a:effectLst/>
                        </a:rPr>
                        <a:t>sammendrag</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openEHR-EHR-EVALUATION.clinical_synopsis.v1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331624709"/>
                  </a:ext>
                </a:extLst>
              </a:tr>
              <a:tr h="184070">
                <a:tc>
                  <a:txBody>
                    <a:bodyPr/>
                    <a:lstStyle/>
                    <a:p>
                      <a:pPr>
                        <a:buNone/>
                      </a:pPr>
                      <a:r>
                        <a:rPr lang="en-US" sz="1000" dirty="0">
                          <a:solidFill>
                            <a:srgbClr val="000000"/>
                          </a:solidFill>
                          <a:effectLst/>
                        </a:rPr>
                        <a:t>Symptom/</a:t>
                      </a:r>
                      <a:r>
                        <a:rPr lang="en-US" sz="1000" dirty="0" err="1">
                          <a:solidFill>
                            <a:srgbClr val="000000"/>
                          </a:solidFill>
                          <a:effectLst/>
                        </a:rPr>
                        <a:t>Sykdomstegn</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openEHR-EHR-CLUSTER.symptom_sign.v2</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53851831"/>
                  </a:ext>
                </a:extLst>
              </a:tr>
              <a:tr h="184070">
                <a:tc>
                  <a:txBody>
                    <a:bodyPr/>
                    <a:lstStyle/>
                    <a:p>
                      <a:pPr>
                        <a:buNone/>
                      </a:pPr>
                      <a:r>
                        <a:rPr lang="en-US" sz="1000" dirty="0" err="1">
                          <a:solidFill>
                            <a:srgbClr val="000000"/>
                          </a:solidFill>
                          <a:effectLst/>
                        </a:rPr>
                        <a:t>Familieanamnese</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openEHR-EHR-EVALUATION.family_history.v2</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408739037"/>
                  </a:ext>
                </a:extLst>
              </a:tr>
              <a:tr h="184070">
                <a:tc>
                  <a:txBody>
                    <a:bodyPr/>
                    <a:lstStyle/>
                    <a:p>
                      <a:pPr>
                        <a:buNone/>
                      </a:pPr>
                      <a:r>
                        <a:rPr lang="en-US" sz="1000" dirty="0" err="1">
                          <a:solidFill>
                            <a:srgbClr val="000000"/>
                          </a:solidFill>
                          <a:effectLst/>
                        </a:rPr>
                        <a:t>Alkoholanamnese</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openEHR-EHR-EVALUATION.alcohol_consumption_summary.v1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576358631"/>
                  </a:ext>
                </a:extLst>
              </a:tr>
              <a:tr h="184070">
                <a:tc>
                  <a:txBody>
                    <a:bodyPr/>
                    <a:lstStyle/>
                    <a:p>
                      <a:pPr>
                        <a:buNone/>
                      </a:pPr>
                      <a:r>
                        <a:rPr lang="en-US" sz="1000" dirty="0" err="1">
                          <a:solidFill>
                            <a:srgbClr val="000000"/>
                          </a:solidFill>
                          <a:effectLst/>
                        </a:rPr>
                        <a:t>Røykeanamnese</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openEHR-EHR-EVALUATION.tobacco_smoking_summary.v1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134993900"/>
                  </a:ext>
                </a:extLst>
              </a:tr>
              <a:tr h="184070">
                <a:tc>
                  <a:txBody>
                    <a:bodyPr/>
                    <a:lstStyle/>
                    <a:p>
                      <a:pPr>
                        <a:buNone/>
                      </a:pPr>
                      <a:r>
                        <a:rPr lang="en-US" sz="1000" dirty="0" err="1">
                          <a:solidFill>
                            <a:srgbClr val="000000"/>
                          </a:solidFill>
                          <a:effectLst/>
                        </a:rPr>
                        <a:t>Undersøkelsesfunn</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openEHR-EHR-CLUSTER.exam.v2</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530937560"/>
                  </a:ext>
                </a:extLst>
              </a:tr>
              <a:tr h="184070">
                <a:tc>
                  <a:txBody>
                    <a:bodyPr/>
                    <a:lstStyle/>
                    <a:p>
                      <a:pPr>
                        <a:buNone/>
                      </a:pPr>
                      <a:r>
                        <a:rPr lang="en-US" sz="1000" dirty="0" err="1">
                          <a:solidFill>
                            <a:srgbClr val="000000"/>
                          </a:solidFill>
                          <a:effectLst/>
                        </a:rPr>
                        <a:t>Klinisk</a:t>
                      </a:r>
                      <a:r>
                        <a:rPr lang="en-US" sz="1000" dirty="0">
                          <a:solidFill>
                            <a:srgbClr val="000000"/>
                          </a:solidFill>
                          <a:effectLst/>
                        </a:rPr>
                        <a:t> </a:t>
                      </a:r>
                      <a:r>
                        <a:rPr lang="en-US" sz="1000" dirty="0" err="1">
                          <a:solidFill>
                            <a:srgbClr val="000000"/>
                          </a:solidFill>
                          <a:effectLst/>
                        </a:rPr>
                        <a:t>kontakt</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openEHR-EHR-COMPOSITION.encounter.v1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267494900"/>
                  </a:ext>
                </a:extLst>
              </a:tr>
              <a:tr h="184070">
                <a:tc>
                  <a:txBody>
                    <a:bodyPr/>
                    <a:lstStyle/>
                    <a:p>
                      <a:pPr>
                        <a:buNone/>
                      </a:pPr>
                      <a:r>
                        <a:rPr lang="en-US" sz="1000" dirty="0" err="1">
                          <a:solidFill>
                            <a:srgbClr val="000000"/>
                          </a:solidFill>
                          <a:effectLst/>
                        </a:rPr>
                        <a:t>Kontaktårsak</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openEHR-EHR-EVALUATION.reason_for_encounter.v1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158793789"/>
                  </a:ext>
                </a:extLst>
              </a:tr>
              <a:tr h="184070">
                <a:tc>
                  <a:txBody>
                    <a:bodyPr/>
                    <a:lstStyle/>
                    <a:p>
                      <a:pPr>
                        <a:buNone/>
                      </a:pPr>
                      <a:r>
                        <a:rPr lang="en-US" sz="1000" dirty="0" err="1">
                          <a:solidFill>
                            <a:srgbClr val="000000"/>
                          </a:solidFill>
                          <a:effectLst/>
                        </a:rPr>
                        <a:t>Tidfestet</a:t>
                      </a:r>
                      <a:r>
                        <a:rPr lang="en-US" sz="1000" dirty="0">
                          <a:solidFill>
                            <a:srgbClr val="000000"/>
                          </a:solidFill>
                          <a:effectLst/>
                        </a:rPr>
                        <a:t> </a:t>
                      </a:r>
                      <a:r>
                        <a:rPr lang="en-US" sz="1000" dirty="0" err="1">
                          <a:solidFill>
                            <a:srgbClr val="000000"/>
                          </a:solidFill>
                          <a:effectLst/>
                        </a:rPr>
                        <a:t>fritekst</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openEHR-EHR-OBSERVATION.progress_note.v1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761163852"/>
                  </a:ext>
                </a:extLst>
              </a:tr>
              <a:tr h="184070">
                <a:tc>
                  <a:txBody>
                    <a:bodyPr/>
                    <a:lstStyle/>
                    <a:p>
                      <a:pPr>
                        <a:buNone/>
                      </a:pPr>
                      <a:r>
                        <a:rPr lang="en-US" sz="1000" dirty="0" err="1">
                          <a:solidFill>
                            <a:srgbClr val="000000"/>
                          </a:solidFill>
                          <a:effectLst/>
                        </a:rPr>
                        <a:t>Bildediagnostisk</a:t>
                      </a:r>
                      <a:r>
                        <a:rPr lang="en-US" sz="1000" dirty="0">
                          <a:solidFill>
                            <a:srgbClr val="000000"/>
                          </a:solidFill>
                          <a:effectLst/>
                        </a:rPr>
                        <a:t> </a:t>
                      </a:r>
                      <a:r>
                        <a:rPr lang="en-US" sz="1000" dirty="0" err="1">
                          <a:solidFill>
                            <a:srgbClr val="000000"/>
                          </a:solidFill>
                          <a:effectLst/>
                        </a:rPr>
                        <a:t>svar</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openEHR-EHR-OBSERVATION.imaging_exam_result.v1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1640735836"/>
                  </a:ext>
                </a:extLst>
              </a:tr>
              <a:tr h="184070">
                <a:tc>
                  <a:txBody>
                    <a:bodyPr/>
                    <a:lstStyle/>
                    <a:p>
                      <a:pPr>
                        <a:buNone/>
                      </a:pPr>
                      <a:r>
                        <a:rPr lang="en-US" sz="1000" dirty="0" err="1">
                          <a:solidFill>
                            <a:srgbClr val="000000"/>
                          </a:solidFill>
                          <a:effectLst/>
                        </a:rPr>
                        <a:t>Kartleggingsspørsmål</a:t>
                      </a:r>
                      <a:r>
                        <a:rPr lang="en-US" sz="1000" dirty="0">
                          <a:solidFill>
                            <a:srgbClr val="000000"/>
                          </a:solidFill>
                          <a:effectLst/>
                        </a:rPr>
                        <a:t> om </a:t>
                      </a:r>
                      <a:r>
                        <a:rPr lang="en-US" sz="1000" dirty="0" err="1">
                          <a:solidFill>
                            <a:srgbClr val="000000"/>
                          </a:solidFill>
                          <a:effectLst/>
                        </a:rPr>
                        <a:t>legemidler</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openEHR-EHR-OBSERVATION.medication_screening.v1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1996965088"/>
                  </a:ext>
                </a:extLst>
              </a:tr>
              <a:tr h="184070">
                <a:tc>
                  <a:txBody>
                    <a:bodyPr/>
                    <a:lstStyle/>
                    <a:p>
                      <a:pPr>
                        <a:buNone/>
                      </a:pPr>
                      <a:r>
                        <a:rPr lang="en-US" sz="1000" dirty="0" err="1">
                          <a:solidFill>
                            <a:srgbClr val="000000"/>
                          </a:solidFill>
                          <a:effectLst/>
                        </a:rPr>
                        <a:t>Legemiddelsammendrag</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openEHR-EHR-EVALUATION.medication_summary.v1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576018519"/>
                  </a:ext>
                </a:extLst>
              </a:tr>
              <a:tr h="184070">
                <a:tc>
                  <a:txBody>
                    <a:bodyPr/>
                    <a:lstStyle/>
                    <a:p>
                      <a:pPr>
                        <a:buNone/>
                      </a:pPr>
                      <a:r>
                        <a:rPr lang="en-US" sz="1000" dirty="0" err="1">
                          <a:solidFill>
                            <a:srgbClr val="000000"/>
                          </a:solidFill>
                          <a:effectLst/>
                        </a:rPr>
                        <a:t>Kartleggingsspørsmål</a:t>
                      </a:r>
                      <a:r>
                        <a:rPr lang="en-US" sz="1000" dirty="0">
                          <a:solidFill>
                            <a:srgbClr val="000000"/>
                          </a:solidFill>
                          <a:effectLst/>
                        </a:rPr>
                        <a:t> om </a:t>
                      </a:r>
                      <a:r>
                        <a:rPr lang="en-US" sz="1000" dirty="0" err="1">
                          <a:solidFill>
                            <a:srgbClr val="000000"/>
                          </a:solidFill>
                          <a:effectLst/>
                        </a:rPr>
                        <a:t>problemer</a:t>
                      </a:r>
                      <a:r>
                        <a:rPr lang="en-US" sz="1000" dirty="0">
                          <a:solidFill>
                            <a:srgbClr val="000000"/>
                          </a:solidFill>
                          <a:effectLst/>
                        </a:rPr>
                        <a:t> </a:t>
                      </a:r>
                      <a:r>
                        <a:rPr lang="en-US" sz="1000" dirty="0" err="1">
                          <a:solidFill>
                            <a:srgbClr val="000000"/>
                          </a:solidFill>
                          <a:effectLst/>
                        </a:rPr>
                        <a:t>eller</a:t>
                      </a:r>
                      <a:r>
                        <a:rPr lang="en-US" sz="1000" dirty="0">
                          <a:solidFill>
                            <a:srgbClr val="000000"/>
                          </a:solidFill>
                          <a:effectLst/>
                        </a:rPr>
                        <a:t> </a:t>
                      </a:r>
                      <a:r>
                        <a:rPr lang="en-US" sz="1000" dirty="0" err="1">
                          <a:solidFill>
                            <a:srgbClr val="000000"/>
                          </a:solidFill>
                          <a:effectLst/>
                        </a:rPr>
                        <a:t>diagnoser</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openEHR-EHR-OBSERVATION.problem_screening.v1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501406295"/>
                  </a:ext>
                </a:extLst>
              </a:tr>
              <a:tr h="184070">
                <a:tc>
                  <a:txBody>
                    <a:bodyPr/>
                    <a:lstStyle/>
                    <a:p>
                      <a:pPr>
                        <a:buNone/>
                      </a:pPr>
                      <a:r>
                        <a:rPr lang="en-US" sz="1000" dirty="0" err="1">
                          <a:solidFill>
                            <a:srgbClr val="000000"/>
                          </a:solidFill>
                          <a:effectLst/>
                        </a:rPr>
                        <a:t>Kartleggingsspørsmål</a:t>
                      </a:r>
                      <a:r>
                        <a:rPr lang="en-US" sz="1000" dirty="0">
                          <a:solidFill>
                            <a:srgbClr val="000000"/>
                          </a:solidFill>
                          <a:effectLst/>
                        </a:rPr>
                        <a:t> om </a:t>
                      </a:r>
                      <a:r>
                        <a:rPr lang="en-US" sz="1000" dirty="0" err="1">
                          <a:solidFill>
                            <a:srgbClr val="000000"/>
                          </a:solidFill>
                          <a:effectLst/>
                        </a:rPr>
                        <a:t>sosiale</a:t>
                      </a:r>
                      <a:r>
                        <a:rPr lang="en-US" sz="1000" dirty="0">
                          <a:solidFill>
                            <a:srgbClr val="000000"/>
                          </a:solidFill>
                          <a:effectLst/>
                        </a:rPr>
                        <a:t> forhold</a:t>
                      </a:r>
                      <a:endParaRPr lang="en-US"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openEHR-EHR-OBSERVATION.social_context_screening.v1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394181677"/>
                  </a:ext>
                </a:extLst>
              </a:tr>
              <a:tr h="184070">
                <a:tc>
                  <a:txBody>
                    <a:bodyPr/>
                    <a:lstStyle/>
                    <a:p>
                      <a:pPr>
                        <a:buNone/>
                      </a:pPr>
                      <a:r>
                        <a:rPr lang="en-US" sz="1000" dirty="0" err="1">
                          <a:solidFill>
                            <a:srgbClr val="000000"/>
                          </a:solidFill>
                          <a:effectLst/>
                        </a:rPr>
                        <a:t>Kartleggingsspørsmål</a:t>
                      </a:r>
                      <a:r>
                        <a:rPr lang="en-US" sz="1000" dirty="0">
                          <a:solidFill>
                            <a:srgbClr val="000000"/>
                          </a:solidFill>
                          <a:effectLst/>
                        </a:rPr>
                        <a:t> om bruk av </a:t>
                      </a:r>
                      <a:r>
                        <a:rPr lang="en-US" sz="1000" dirty="0" err="1">
                          <a:solidFill>
                            <a:srgbClr val="000000"/>
                          </a:solidFill>
                          <a:effectLst/>
                        </a:rPr>
                        <a:t>substanser</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openEHR-EHR-OBSERVATION.substance_use_screening.v1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704707260"/>
                  </a:ext>
                </a:extLst>
              </a:tr>
              <a:tr h="184070">
                <a:tc>
                  <a:txBody>
                    <a:bodyPr/>
                    <a:lstStyle/>
                    <a:p>
                      <a:pPr>
                        <a:buNone/>
                      </a:pPr>
                      <a:r>
                        <a:rPr lang="en-US" sz="1000" dirty="0" err="1">
                          <a:solidFill>
                            <a:srgbClr val="000000"/>
                          </a:solidFill>
                          <a:effectLst/>
                        </a:rPr>
                        <a:t>Røykfri</a:t>
                      </a:r>
                      <a:r>
                        <a:rPr lang="en-US" sz="1000" dirty="0">
                          <a:solidFill>
                            <a:srgbClr val="000000"/>
                          </a:solidFill>
                          <a:effectLst/>
                        </a:rPr>
                        <a:t> </a:t>
                      </a:r>
                      <a:r>
                        <a:rPr lang="en-US" sz="1000" dirty="0" err="1">
                          <a:solidFill>
                            <a:srgbClr val="000000"/>
                          </a:solidFill>
                          <a:effectLst/>
                        </a:rPr>
                        <a:t>tobakksanamnese</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openEHR-EHR-EVALUATION.smokeless_tobacco_summary.v1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205639339"/>
                  </a:ext>
                </a:extLst>
              </a:tr>
              <a:tr h="184070">
                <a:tc>
                  <a:txBody>
                    <a:bodyPr/>
                    <a:lstStyle/>
                    <a:p>
                      <a:pPr>
                        <a:buNone/>
                      </a:pPr>
                      <a:r>
                        <a:rPr lang="en-US" sz="1000" dirty="0" err="1">
                          <a:solidFill>
                            <a:srgbClr val="000000"/>
                          </a:solidFill>
                          <a:effectLst/>
                        </a:rPr>
                        <a:t>Sosialt</a:t>
                      </a:r>
                      <a:r>
                        <a:rPr lang="en-US" sz="1000" dirty="0">
                          <a:solidFill>
                            <a:srgbClr val="000000"/>
                          </a:solidFill>
                          <a:effectLst/>
                        </a:rPr>
                        <a:t> </a:t>
                      </a:r>
                      <a:r>
                        <a:rPr lang="en-US" sz="1000" dirty="0" err="1">
                          <a:solidFill>
                            <a:srgbClr val="000000"/>
                          </a:solidFill>
                          <a:effectLst/>
                        </a:rPr>
                        <a:t>nettverk</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openEHR-EHR-EVALUATION.social_network.v1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889100817"/>
                  </a:ext>
                </a:extLst>
              </a:tr>
              <a:tr h="184070">
                <a:tc>
                  <a:txBody>
                    <a:bodyPr/>
                    <a:lstStyle/>
                    <a:p>
                      <a:pPr>
                        <a:buNone/>
                      </a:pPr>
                      <a:r>
                        <a:rPr lang="en-US" sz="1000" dirty="0" err="1">
                          <a:solidFill>
                            <a:srgbClr val="000000"/>
                          </a:solidFill>
                          <a:effectLst/>
                        </a:rPr>
                        <a:t>Differensialdiagnoser</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openEHR-EHR-EVALUATION.differential_diagnoses.v1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3252864313"/>
                  </a:ext>
                </a:extLst>
              </a:tr>
              <a:tr h="184070">
                <a:tc>
                  <a:txBody>
                    <a:bodyPr/>
                    <a:lstStyle/>
                    <a:p>
                      <a:pPr>
                        <a:buNone/>
                      </a:pPr>
                      <a:r>
                        <a:rPr lang="en-US" sz="1000" dirty="0" err="1">
                          <a:solidFill>
                            <a:srgbClr val="000000"/>
                          </a:solidFill>
                          <a:effectLst/>
                        </a:rPr>
                        <a:t>Udtanningssammendrag</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openEHR-EHR-EVALUATION.education_summary.v1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3448283075"/>
                  </a:ext>
                </a:extLst>
              </a:tr>
              <a:tr h="184070">
                <a:tc>
                  <a:txBody>
                    <a:bodyPr/>
                    <a:lstStyle/>
                    <a:p>
                      <a:pPr>
                        <a:buNone/>
                      </a:pPr>
                      <a:r>
                        <a:rPr lang="en-US" sz="1000" dirty="0" err="1">
                          <a:solidFill>
                            <a:srgbClr val="000000"/>
                          </a:solidFill>
                          <a:effectLst/>
                        </a:rPr>
                        <a:t>Arbeidssammendrag</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openEHR-EHR-EVALUATION.occupation_summary.v1</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460428031"/>
                  </a:ext>
                </a:extLst>
              </a:tr>
              <a:tr h="184070">
                <a:tc>
                  <a:txBody>
                    <a:bodyPr/>
                    <a:lstStyle/>
                    <a:p>
                      <a:pPr>
                        <a:buNone/>
                      </a:pPr>
                      <a:r>
                        <a:rPr lang="en-US" sz="1000" dirty="0">
                          <a:solidFill>
                            <a:srgbClr val="000000"/>
                          </a:solidFill>
                          <a:effectLst/>
                        </a:rPr>
                        <a:t>Risiko for </a:t>
                      </a:r>
                      <a:r>
                        <a:rPr lang="en-US" sz="1000" dirty="0" err="1">
                          <a:solidFill>
                            <a:srgbClr val="000000"/>
                          </a:solidFill>
                          <a:effectLst/>
                        </a:rPr>
                        <a:t>overfølsomhetsreaksjon</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tc>
                  <a:txBody>
                    <a:bodyPr/>
                    <a:lstStyle/>
                    <a:p>
                      <a:pPr>
                        <a:buNone/>
                      </a:pPr>
                      <a:r>
                        <a:rPr lang="en-GB" sz="1000" dirty="0">
                          <a:solidFill>
                            <a:srgbClr val="000000"/>
                          </a:solidFill>
                          <a:effectLst/>
                        </a:rPr>
                        <a:t>openEHR-EHR-EVALUATION.adverse_reaction_risk.v2</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AEFF7"/>
                    </a:solidFill>
                  </a:tcPr>
                </a:tc>
                <a:extLst>
                  <a:ext uri="{0D108BD9-81ED-4DB2-BD59-A6C34878D82A}">
                    <a16:rowId xmlns:a16="http://schemas.microsoft.com/office/drawing/2014/main" val="2304519748"/>
                  </a:ext>
                </a:extLst>
              </a:tr>
              <a:tr h="184070">
                <a:tc>
                  <a:txBody>
                    <a:bodyPr/>
                    <a:lstStyle/>
                    <a:p>
                      <a:pPr>
                        <a:buNone/>
                      </a:pPr>
                      <a:r>
                        <a:rPr lang="en-US" sz="1000" dirty="0" err="1">
                          <a:solidFill>
                            <a:srgbClr val="000000"/>
                          </a:solidFill>
                          <a:effectLst/>
                        </a:rPr>
                        <a:t>Substansbrukanamnese</a:t>
                      </a:r>
                      <a:endParaRPr lang="en-US" sz="1000" dirty="0" err="1">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tc>
                  <a:txBody>
                    <a:bodyPr/>
                    <a:lstStyle/>
                    <a:p>
                      <a:pPr>
                        <a:buNone/>
                      </a:pPr>
                      <a:r>
                        <a:rPr lang="en-GB" sz="1000" dirty="0">
                          <a:solidFill>
                            <a:srgbClr val="000000"/>
                          </a:solidFill>
                          <a:effectLst/>
                        </a:rPr>
                        <a:t>openEHR-EHR-EVALUATION.substance_use_summary.v0</a:t>
                      </a:r>
                      <a:endParaRPr lang="en-GB" sz="1000" dirty="0">
                        <a:effectLst/>
                      </a:endParaRPr>
                    </a:p>
                  </a:txBody>
                  <a:tcPr marL="0" marR="0" marT="0" marB="0">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2DEEF"/>
                    </a:solidFill>
                  </a:tcPr>
                </a:tc>
                <a:extLst>
                  <a:ext uri="{0D108BD9-81ED-4DB2-BD59-A6C34878D82A}">
                    <a16:rowId xmlns:a16="http://schemas.microsoft.com/office/drawing/2014/main" val="601515715"/>
                  </a:ext>
                </a:extLst>
              </a:tr>
            </a:tbl>
          </a:graphicData>
        </a:graphic>
      </p:graphicFrame>
    </p:spTree>
    <p:extLst>
      <p:ext uri="{BB962C8B-B14F-4D97-AF65-F5344CB8AC3E}">
        <p14:creationId xmlns:p14="http://schemas.microsoft.com/office/powerpoint/2010/main" val="3867585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l 2"/>
          <p:cNvGraphicFramePr>
            <a:graphicFrameLocks noGrp="1"/>
          </p:cNvGraphicFramePr>
          <p:nvPr>
            <p:extLst>
              <p:ext uri="{D42A27DB-BD31-4B8C-83A1-F6EECF244321}">
                <p14:modId xmlns:p14="http://schemas.microsoft.com/office/powerpoint/2010/main" val="2731160061"/>
              </p:ext>
            </p:extLst>
          </p:nvPr>
        </p:nvGraphicFramePr>
        <p:xfrm>
          <a:off x="6836326" y="1404119"/>
          <a:ext cx="4997804" cy="773049"/>
        </p:xfrm>
        <a:graphic>
          <a:graphicData uri="http://schemas.openxmlformats.org/drawingml/2006/table">
            <a:tbl>
              <a:tblPr firstCol="1">
                <a:tableStyleId>{5C22544A-7EE6-4342-B048-85BDC9FD1C3A}</a:tableStyleId>
              </a:tblPr>
              <a:tblGrid>
                <a:gridCol w="1974299">
                  <a:extLst>
                    <a:ext uri="{9D8B030D-6E8A-4147-A177-3AD203B41FA5}">
                      <a16:colId xmlns:a16="http://schemas.microsoft.com/office/drawing/2014/main" val="377540972"/>
                    </a:ext>
                  </a:extLst>
                </a:gridCol>
                <a:gridCol w="1152252">
                  <a:extLst>
                    <a:ext uri="{9D8B030D-6E8A-4147-A177-3AD203B41FA5}">
                      <a16:colId xmlns:a16="http://schemas.microsoft.com/office/drawing/2014/main" val="3794166891"/>
                    </a:ext>
                  </a:extLst>
                </a:gridCol>
                <a:gridCol w="1871253">
                  <a:extLst>
                    <a:ext uri="{9D8B030D-6E8A-4147-A177-3AD203B41FA5}">
                      <a16:colId xmlns:a16="http://schemas.microsoft.com/office/drawing/2014/main" val="952575366"/>
                    </a:ext>
                  </a:extLst>
                </a:gridCol>
              </a:tblGrid>
              <a:tr h="190500">
                <a:tc>
                  <a:txBody>
                    <a:bodyPr/>
                    <a:lstStyle/>
                    <a:p>
                      <a:pPr>
                        <a:lnSpc>
                          <a:spcPct val="115000"/>
                        </a:lnSpc>
                        <a:spcAft>
                          <a:spcPts val="0"/>
                        </a:spcAft>
                      </a:pPr>
                      <a:r>
                        <a:rPr lang="nb-NO" sz="1100" dirty="0">
                          <a:effectLst/>
                        </a:rPr>
                        <a:t>Klinisk </a:t>
                      </a:r>
                      <a:r>
                        <a:rPr lang="nb-NO" sz="1100" dirty="0" err="1">
                          <a:effectLst/>
                        </a:rPr>
                        <a:t>kontaktårsakkon</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latin typeface="Calibri" panose="020F0502020204030204" pitchFamily="34" charset="0"/>
                          <a:ea typeface="Calibri" panose="020F0502020204030204" pitchFamily="34" charset="0"/>
                          <a:cs typeface="Arial" panose="020B0604020202020204" pitchFamily="34" charset="0"/>
                        </a:rPr>
                        <a:t>1</a:t>
                      </a:r>
                    </a:p>
                  </a:txBody>
                  <a:tcPr marL="9525" marR="9525" marT="9525" marB="0"/>
                </a:tc>
                <a:tc>
                  <a:txBody>
                    <a:bodyPr/>
                    <a:lstStyle/>
                    <a:p>
                      <a:pPr>
                        <a:lnSpc>
                          <a:spcPct val="115000"/>
                        </a:lnSpc>
                        <a:spcAft>
                          <a:spcPts val="0"/>
                        </a:spcAft>
                      </a:pPr>
                      <a:r>
                        <a:rPr lang="nb-NO" sz="1100" dirty="0">
                          <a:effectLst/>
                        </a:rPr>
                        <a:t>Screening</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747842179"/>
                  </a:ext>
                </a:extLst>
              </a:tr>
              <a:tr h="190500">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latin typeface="Calibri" panose="020F0502020204030204" pitchFamily="34" charset="0"/>
                          <a:ea typeface="Calibri" panose="020F0502020204030204" pitchFamily="34" charset="0"/>
                          <a:cs typeface="Arial" panose="020B0604020202020204" pitchFamily="34" charset="0"/>
                        </a:rPr>
                        <a:t>2</a:t>
                      </a:r>
                    </a:p>
                  </a:txBody>
                  <a:tcPr marL="9525" marR="9525" marT="9525" marB="0"/>
                </a:tc>
                <a:tc>
                  <a:txBody>
                    <a:bodyPr/>
                    <a:lstStyle/>
                    <a:p>
                      <a:pPr>
                        <a:lnSpc>
                          <a:spcPct val="115000"/>
                        </a:lnSpc>
                        <a:spcAft>
                          <a:spcPts val="0"/>
                        </a:spcAft>
                      </a:pPr>
                      <a:r>
                        <a:rPr lang="nb-NO" sz="1100" dirty="0" err="1">
                          <a:effectLst/>
                        </a:rPr>
                        <a:t>Sypmptomer</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1251687466"/>
                  </a:ext>
                </a:extLst>
              </a:tr>
              <a:tr h="190500">
                <a:tc>
                  <a:txBody>
                    <a:bodyPr/>
                    <a:lstStyle/>
                    <a:p>
                      <a:pPr>
                        <a:lnSpc>
                          <a:spcPct val="115000"/>
                        </a:lnSpc>
                        <a:spcAft>
                          <a:spcPts val="0"/>
                        </a:spcAft>
                      </a:pPr>
                      <a:r>
                        <a:rPr lang="nb-NO" sz="1100">
                          <a:solidFill>
                            <a:schemeClr val="tx1"/>
                          </a:solidFill>
                          <a:effectLst/>
                        </a:rPr>
                        <a:t> Terminologi:</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latin typeface="Calibri" panose="020F0502020204030204" pitchFamily="34" charset="0"/>
                          <a:ea typeface="Calibri" panose="020F0502020204030204" pitchFamily="34" charset="0"/>
                          <a:cs typeface="Arial" panose="020B0604020202020204" pitchFamily="34" charset="0"/>
                        </a:rPr>
                        <a:t>3</a:t>
                      </a:r>
                    </a:p>
                  </a:txBody>
                  <a:tcPr marL="9525" marR="9525" marT="9525" marB="0"/>
                </a:tc>
                <a:tc>
                  <a:txBody>
                    <a:bodyPr/>
                    <a:lstStyle/>
                    <a:p>
                      <a:pPr>
                        <a:lnSpc>
                          <a:spcPct val="115000"/>
                        </a:lnSpc>
                        <a:spcAft>
                          <a:spcPts val="0"/>
                        </a:spcAft>
                      </a:pPr>
                      <a:r>
                        <a:rPr lang="nb-NO" sz="1100" dirty="0">
                          <a:effectLst/>
                        </a:rPr>
                        <a:t>Tilfeldig funn v/bildediagnostikk</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11542485"/>
                  </a:ext>
                </a:extLst>
              </a:tr>
              <a:tr h="200025">
                <a:tc>
                  <a:txBody>
                    <a:bodyPr/>
                    <a:lstStyle/>
                    <a:p>
                      <a:pPr>
                        <a:lnSpc>
                          <a:spcPct val="115000"/>
                        </a:lnSpc>
                        <a:spcAft>
                          <a:spcPts val="0"/>
                        </a:spcAft>
                      </a:pPr>
                      <a:r>
                        <a:rPr lang="nb-NO" sz="1100" dirty="0">
                          <a:solidFill>
                            <a:schemeClr val="tx1"/>
                          </a:solidFill>
                          <a:effectLst/>
                        </a:rPr>
                        <a:t> </a:t>
                      </a:r>
                      <a:r>
                        <a:rPr lang="nb-NO" sz="1100" dirty="0" err="1">
                          <a:solidFill>
                            <a:schemeClr val="tx1"/>
                          </a:solidFill>
                          <a:effectLst/>
                        </a:rPr>
                        <a:t>kontaktaarsak</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latin typeface="Calibri" panose="020F0502020204030204" pitchFamily="34" charset="0"/>
                          <a:ea typeface="Calibri" panose="020F0502020204030204" pitchFamily="34" charset="0"/>
                          <a:cs typeface="Arial" panose="020B0604020202020204" pitchFamily="34" charset="0"/>
                        </a:rPr>
                        <a:t>4</a:t>
                      </a:r>
                    </a:p>
                  </a:txBody>
                  <a:tcPr marL="9525" marR="9525" marT="9525" marB="0"/>
                </a:tc>
                <a:tc>
                  <a:txBody>
                    <a:bodyPr/>
                    <a:lstStyle/>
                    <a:p>
                      <a:pPr>
                        <a:lnSpc>
                          <a:spcPct val="115000"/>
                        </a:lnSpc>
                        <a:spcAft>
                          <a:spcPts val="0"/>
                        </a:spcAft>
                      </a:pPr>
                      <a:r>
                        <a:rPr lang="nb-NO" sz="1100" dirty="0">
                          <a:effectLst/>
                        </a:rPr>
                        <a:t>Kontroll</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256779124"/>
                  </a:ext>
                </a:extLst>
              </a:tr>
            </a:tbl>
          </a:graphicData>
        </a:graphic>
      </p:graphicFrame>
      <p:graphicFrame>
        <p:nvGraphicFramePr>
          <p:cNvPr id="4" name="Tabell 3"/>
          <p:cNvGraphicFramePr>
            <a:graphicFrameLocks noGrp="1"/>
          </p:cNvGraphicFramePr>
          <p:nvPr>
            <p:extLst>
              <p:ext uri="{D42A27DB-BD31-4B8C-83A1-F6EECF244321}">
                <p14:modId xmlns:p14="http://schemas.microsoft.com/office/powerpoint/2010/main" val="2226708783"/>
              </p:ext>
            </p:extLst>
          </p:nvPr>
        </p:nvGraphicFramePr>
        <p:xfrm>
          <a:off x="320313" y="947808"/>
          <a:ext cx="5902960" cy="1155065"/>
        </p:xfrm>
        <a:graphic>
          <a:graphicData uri="http://schemas.openxmlformats.org/drawingml/2006/table">
            <a:tbl>
              <a:tblPr firstCol="1">
                <a:tableStyleId>{5C22544A-7EE6-4342-B048-85BDC9FD1C3A}</a:tableStyleId>
              </a:tblPr>
              <a:tblGrid>
                <a:gridCol w="1090930">
                  <a:extLst>
                    <a:ext uri="{9D8B030D-6E8A-4147-A177-3AD203B41FA5}">
                      <a16:colId xmlns:a16="http://schemas.microsoft.com/office/drawing/2014/main" val="1411180885"/>
                    </a:ext>
                  </a:extLst>
                </a:gridCol>
                <a:gridCol w="530768">
                  <a:extLst>
                    <a:ext uri="{9D8B030D-6E8A-4147-A177-3AD203B41FA5}">
                      <a16:colId xmlns:a16="http://schemas.microsoft.com/office/drawing/2014/main" val="975978131"/>
                    </a:ext>
                  </a:extLst>
                </a:gridCol>
                <a:gridCol w="4281262">
                  <a:extLst>
                    <a:ext uri="{9D8B030D-6E8A-4147-A177-3AD203B41FA5}">
                      <a16:colId xmlns:a16="http://schemas.microsoft.com/office/drawing/2014/main" val="3215092574"/>
                    </a:ext>
                  </a:extLst>
                </a:gridCol>
              </a:tblGrid>
              <a:tr h="190500">
                <a:tc>
                  <a:txBody>
                    <a:bodyPr/>
                    <a:lstStyle/>
                    <a:p>
                      <a:pPr>
                        <a:lnSpc>
                          <a:spcPct val="115000"/>
                        </a:lnSpc>
                        <a:spcAft>
                          <a:spcPts val="0"/>
                        </a:spcAft>
                      </a:pPr>
                      <a:r>
                        <a:rPr lang="nb-NO" sz="1100">
                          <a:effectLst/>
                        </a:rPr>
                        <a:t>Juridisk sivilstand</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1</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Ugift</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057580493"/>
                  </a:ext>
                </a:extLst>
              </a:tr>
              <a:tr h="190500">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2</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Gift//registrert partner</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948524342"/>
                  </a:ext>
                </a:extLst>
              </a:tr>
              <a:tr h="190500">
                <a:tc>
                  <a:txBody>
                    <a:bodyPr/>
                    <a:lstStyle/>
                    <a:p>
                      <a:pPr>
                        <a:lnSpc>
                          <a:spcPct val="115000"/>
                        </a:lnSpc>
                        <a:spcAft>
                          <a:spcPts val="0"/>
                        </a:spcAft>
                      </a:pPr>
                      <a:r>
                        <a:rPr lang="nb-NO" sz="1100" dirty="0">
                          <a:solidFill>
                            <a:schemeClr val="tx1"/>
                          </a:solidFill>
                          <a:effectLst/>
                        </a:rPr>
                        <a:t> Terminologi</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3</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Enke/enkemann/gjenlevende partner</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295831788"/>
                  </a:ext>
                </a:extLst>
              </a:tr>
              <a:tr h="190500">
                <a:tc>
                  <a:txBody>
                    <a:bodyPr/>
                    <a:lstStyle/>
                    <a:p>
                      <a:pPr>
                        <a:lnSpc>
                          <a:spcPct val="115000"/>
                        </a:lnSpc>
                        <a:spcAft>
                          <a:spcPts val="0"/>
                        </a:spcAft>
                      </a:pPr>
                      <a:r>
                        <a:rPr lang="nb-NO" sz="1100" dirty="0" err="1">
                          <a:solidFill>
                            <a:schemeClr val="tx1"/>
                          </a:solidFill>
                          <a:effectLst/>
                        </a:rPr>
                        <a:t>juridisk_sivilstand</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4</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Skilt</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65948046"/>
                  </a:ext>
                </a:extLst>
              </a:tr>
              <a:tr h="190500">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5</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Separert</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905021101"/>
                  </a:ext>
                </a:extLst>
              </a:tr>
              <a:tr h="200025">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9</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Ukjent</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426809254"/>
                  </a:ext>
                </a:extLst>
              </a:tr>
            </a:tbl>
          </a:graphicData>
        </a:graphic>
      </p:graphicFrame>
      <p:graphicFrame>
        <p:nvGraphicFramePr>
          <p:cNvPr id="5" name="Tabell 4"/>
          <p:cNvGraphicFramePr>
            <a:graphicFrameLocks noGrp="1"/>
          </p:cNvGraphicFramePr>
          <p:nvPr>
            <p:extLst>
              <p:ext uri="{D42A27DB-BD31-4B8C-83A1-F6EECF244321}">
                <p14:modId xmlns:p14="http://schemas.microsoft.com/office/powerpoint/2010/main" val="720076151"/>
              </p:ext>
            </p:extLst>
          </p:nvPr>
        </p:nvGraphicFramePr>
        <p:xfrm>
          <a:off x="320313" y="2206041"/>
          <a:ext cx="5902960" cy="964057"/>
        </p:xfrm>
        <a:graphic>
          <a:graphicData uri="http://schemas.openxmlformats.org/drawingml/2006/table">
            <a:tbl>
              <a:tblPr firstCol="1">
                <a:tableStyleId>{5C22544A-7EE6-4342-B048-85BDC9FD1C3A}</a:tableStyleId>
              </a:tblPr>
              <a:tblGrid>
                <a:gridCol w="1090930">
                  <a:extLst>
                    <a:ext uri="{9D8B030D-6E8A-4147-A177-3AD203B41FA5}">
                      <a16:colId xmlns:a16="http://schemas.microsoft.com/office/drawing/2014/main" val="3532380015"/>
                    </a:ext>
                  </a:extLst>
                </a:gridCol>
                <a:gridCol w="539477">
                  <a:extLst>
                    <a:ext uri="{9D8B030D-6E8A-4147-A177-3AD203B41FA5}">
                      <a16:colId xmlns:a16="http://schemas.microsoft.com/office/drawing/2014/main" val="3335750011"/>
                    </a:ext>
                  </a:extLst>
                </a:gridCol>
                <a:gridCol w="4272553">
                  <a:extLst>
                    <a:ext uri="{9D8B030D-6E8A-4147-A177-3AD203B41FA5}">
                      <a16:colId xmlns:a16="http://schemas.microsoft.com/office/drawing/2014/main" val="1694818320"/>
                    </a:ext>
                  </a:extLst>
                </a:gridCol>
              </a:tblGrid>
              <a:tr h="190500">
                <a:tc>
                  <a:txBody>
                    <a:bodyPr/>
                    <a:lstStyle/>
                    <a:p>
                      <a:pPr>
                        <a:lnSpc>
                          <a:spcPct val="115000"/>
                        </a:lnSpc>
                        <a:spcAft>
                          <a:spcPts val="0"/>
                        </a:spcAft>
                      </a:pPr>
                      <a:r>
                        <a:rPr lang="nb-NO" sz="1100">
                          <a:effectLst/>
                        </a:rPr>
                        <a:t>Samlivsstatus</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1</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Ugift/enslig</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329390701"/>
                  </a:ext>
                </a:extLst>
              </a:tr>
              <a:tr h="190500">
                <a:tc>
                  <a:txBody>
                    <a:bodyPr/>
                    <a:lstStyle/>
                    <a:p>
                      <a:pPr>
                        <a:lnSpc>
                          <a:spcPct val="115000"/>
                        </a:lnSpc>
                        <a:spcAft>
                          <a:spcPts val="0"/>
                        </a:spcAft>
                      </a:pPr>
                      <a:r>
                        <a:rPr lang="nb-NO" sz="1100">
                          <a:effectLst/>
                        </a:rPr>
                        <a:t> </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2</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Gift/samboer/registrert partner</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760368104"/>
                  </a:ext>
                </a:extLst>
              </a:tr>
              <a:tr h="190500">
                <a:tc>
                  <a:txBody>
                    <a:bodyPr/>
                    <a:lstStyle/>
                    <a:p>
                      <a:pPr>
                        <a:lnSpc>
                          <a:spcPct val="115000"/>
                        </a:lnSpc>
                        <a:spcAft>
                          <a:spcPts val="0"/>
                        </a:spcAft>
                      </a:pPr>
                      <a:r>
                        <a:rPr lang="nb-NO" sz="1100" dirty="0">
                          <a:solidFill>
                            <a:schemeClr val="tx1"/>
                          </a:solidFill>
                          <a:effectLst/>
                        </a:rPr>
                        <a:t> Terminologi</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3</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Enke/enkemann/gjenlevende partner eller samboer</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770565868"/>
                  </a:ext>
                </a:extLst>
              </a:tr>
              <a:tr h="190500">
                <a:tc>
                  <a:txBody>
                    <a:bodyPr/>
                    <a:lstStyle/>
                    <a:p>
                      <a:pPr>
                        <a:lnSpc>
                          <a:spcPct val="115000"/>
                        </a:lnSpc>
                        <a:spcAft>
                          <a:spcPts val="0"/>
                        </a:spcAft>
                      </a:pPr>
                      <a:r>
                        <a:rPr lang="nb-NO" sz="1100" dirty="0">
                          <a:solidFill>
                            <a:schemeClr val="tx1"/>
                          </a:solidFill>
                          <a:effectLst/>
                        </a:rPr>
                        <a:t> samlivsstatus</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4</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Skilt/separert</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04986886"/>
                  </a:ext>
                </a:extLst>
              </a:tr>
              <a:tr h="200025">
                <a:tc>
                  <a:txBody>
                    <a:bodyPr/>
                    <a:lstStyle/>
                    <a:p>
                      <a:pPr>
                        <a:lnSpc>
                          <a:spcPct val="115000"/>
                        </a:lnSpc>
                        <a:spcAft>
                          <a:spcPts val="0"/>
                        </a:spcAft>
                      </a:pPr>
                      <a:r>
                        <a:rPr lang="nb-NO" sz="1100">
                          <a:effectLst/>
                        </a:rPr>
                        <a:t> </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9</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Ukjent</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979958583"/>
                  </a:ext>
                </a:extLst>
              </a:tr>
            </a:tbl>
          </a:graphicData>
        </a:graphic>
      </p:graphicFrame>
      <p:graphicFrame>
        <p:nvGraphicFramePr>
          <p:cNvPr id="6" name="Tabell 5"/>
          <p:cNvGraphicFramePr>
            <a:graphicFrameLocks noGrp="1"/>
          </p:cNvGraphicFramePr>
          <p:nvPr>
            <p:extLst>
              <p:ext uri="{D42A27DB-BD31-4B8C-83A1-F6EECF244321}">
                <p14:modId xmlns:p14="http://schemas.microsoft.com/office/powerpoint/2010/main" val="3219131571"/>
              </p:ext>
            </p:extLst>
          </p:nvPr>
        </p:nvGraphicFramePr>
        <p:xfrm>
          <a:off x="320313" y="3273266"/>
          <a:ext cx="5902960" cy="965835"/>
        </p:xfrm>
        <a:graphic>
          <a:graphicData uri="http://schemas.openxmlformats.org/drawingml/2006/table">
            <a:tbl>
              <a:tblPr firstCol="1">
                <a:tableStyleId>{5C22544A-7EE6-4342-B048-85BDC9FD1C3A}</a:tableStyleId>
              </a:tblPr>
              <a:tblGrid>
                <a:gridCol w="1090930">
                  <a:extLst>
                    <a:ext uri="{9D8B030D-6E8A-4147-A177-3AD203B41FA5}">
                      <a16:colId xmlns:a16="http://schemas.microsoft.com/office/drawing/2014/main" val="2670272449"/>
                    </a:ext>
                  </a:extLst>
                </a:gridCol>
                <a:gridCol w="556894">
                  <a:extLst>
                    <a:ext uri="{9D8B030D-6E8A-4147-A177-3AD203B41FA5}">
                      <a16:colId xmlns:a16="http://schemas.microsoft.com/office/drawing/2014/main" val="2885964263"/>
                    </a:ext>
                  </a:extLst>
                </a:gridCol>
                <a:gridCol w="4255136">
                  <a:extLst>
                    <a:ext uri="{9D8B030D-6E8A-4147-A177-3AD203B41FA5}">
                      <a16:colId xmlns:a16="http://schemas.microsoft.com/office/drawing/2014/main" val="2226089908"/>
                    </a:ext>
                  </a:extLst>
                </a:gridCol>
              </a:tblGrid>
              <a:tr h="190500">
                <a:tc>
                  <a:txBody>
                    <a:bodyPr/>
                    <a:lstStyle/>
                    <a:p>
                      <a:pPr>
                        <a:lnSpc>
                          <a:spcPct val="115000"/>
                        </a:lnSpc>
                        <a:spcAft>
                          <a:spcPts val="0"/>
                        </a:spcAft>
                      </a:pPr>
                      <a:r>
                        <a:rPr lang="nb-NO" sz="1100">
                          <a:effectLst/>
                        </a:rPr>
                        <a:t>Samlivsform</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1</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Bor alene (Inkl. Alene med barn &lt;18).</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1609646573"/>
                  </a:ext>
                </a:extLst>
              </a:tr>
              <a:tr h="190500">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2</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Bor med noen (Partner og/eller barn &gt;18 år, bofelleskap, venner).</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806266219"/>
                  </a:ext>
                </a:extLst>
              </a:tr>
              <a:tr h="190500">
                <a:tc>
                  <a:txBody>
                    <a:bodyPr/>
                    <a:lstStyle/>
                    <a:p>
                      <a:pPr>
                        <a:lnSpc>
                          <a:spcPct val="115000"/>
                        </a:lnSpc>
                        <a:spcAft>
                          <a:spcPts val="0"/>
                        </a:spcAft>
                      </a:pPr>
                      <a:r>
                        <a:rPr lang="nb-NO" sz="1100" dirty="0">
                          <a:solidFill>
                            <a:schemeClr val="tx1"/>
                          </a:solidFill>
                          <a:effectLst/>
                        </a:rPr>
                        <a:t> Terminologi</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3</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Bor på institusjon/ sykehjem (Fast plass, ikke korttidsopphold. Gjelder også der egen bolig er døgnbemannet).</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578837023"/>
                  </a:ext>
                </a:extLst>
              </a:tr>
              <a:tr h="200025">
                <a:tc>
                  <a:txBody>
                    <a:bodyPr/>
                    <a:lstStyle/>
                    <a:p>
                      <a:pPr>
                        <a:lnSpc>
                          <a:spcPct val="115000"/>
                        </a:lnSpc>
                        <a:spcAft>
                          <a:spcPts val="0"/>
                        </a:spcAft>
                      </a:pPr>
                      <a:r>
                        <a:rPr lang="nb-NO" sz="1100" dirty="0">
                          <a:solidFill>
                            <a:schemeClr val="tx1"/>
                          </a:solidFill>
                          <a:effectLst/>
                        </a:rPr>
                        <a:t>samlivsform</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9</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Ukjent</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657078087"/>
                  </a:ext>
                </a:extLst>
              </a:tr>
            </a:tbl>
          </a:graphicData>
        </a:graphic>
      </p:graphicFrame>
      <p:graphicFrame>
        <p:nvGraphicFramePr>
          <p:cNvPr id="7" name="Tabell 6"/>
          <p:cNvGraphicFramePr>
            <a:graphicFrameLocks noGrp="1"/>
          </p:cNvGraphicFramePr>
          <p:nvPr>
            <p:extLst>
              <p:ext uri="{D42A27DB-BD31-4B8C-83A1-F6EECF244321}">
                <p14:modId xmlns:p14="http://schemas.microsoft.com/office/powerpoint/2010/main" val="2795904584"/>
              </p:ext>
            </p:extLst>
          </p:nvPr>
        </p:nvGraphicFramePr>
        <p:xfrm>
          <a:off x="320313" y="4306474"/>
          <a:ext cx="5902960" cy="1347851"/>
        </p:xfrm>
        <a:graphic>
          <a:graphicData uri="http://schemas.openxmlformats.org/drawingml/2006/table">
            <a:tbl>
              <a:tblPr firstCol="1">
                <a:tableStyleId>{5C22544A-7EE6-4342-B048-85BDC9FD1C3A}</a:tableStyleId>
              </a:tblPr>
              <a:tblGrid>
                <a:gridCol w="1090930">
                  <a:extLst>
                    <a:ext uri="{9D8B030D-6E8A-4147-A177-3AD203B41FA5}">
                      <a16:colId xmlns:a16="http://schemas.microsoft.com/office/drawing/2014/main" val="2843831252"/>
                    </a:ext>
                  </a:extLst>
                </a:gridCol>
                <a:gridCol w="565603">
                  <a:extLst>
                    <a:ext uri="{9D8B030D-6E8A-4147-A177-3AD203B41FA5}">
                      <a16:colId xmlns:a16="http://schemas.microsoft.com/office/drawing/2014/main" val="529222239"/>
                    </a:ext>
                  </a:extLst>
                </a:gridCol>
                <a:gridCol w="4246427">
                  <a:extLst>
                    <a:ext uri="{9D8B030D-6E8A-4147-A177-3AD203B41FA5}">
                      <a16:colId xmlns:a16="http://schemas.microsoft.com/office/drawing/2014/main" val="3094605062"/>
                    </a:ext>
                  </a:extLst>
                </a:gridCol>
              </a:tblGrid>
              <a:tr h="190500">
                <a:tc>
                  <a:txBody>
                    <a:bodyPr/>
                    <a:lstStyle/>
                    <a:p>
                      <a:pPr>
                        <a:lnSpc>
                          <a:spcPct val="115000"/>
                        </a:lnSpc>
                        <a:spcAft>
                          <a:spcPts val="0"/>
                        </a:spcAft>
                      </a:pPr>
                      <a:r>
                        <a:rPr lang="nb-NO" sz="1100" dirty="0">
                          <a:effectLst/>
                        </a:rPr>
                        <a:t>Høyeste fullførte utdanningsnivå</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0</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Ingen utdanning</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1298162048"/>
                  </a:ext>
                </a:extLst>
              </a:tr>
              <a:tr h="190500">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1</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Grunnskole</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1924873699"/>
                  </a:ext>
                </a:extLst>
              </a:tr>
              <a:tr h="190500">
                <a:tc>
                  <a:txBody>
                    <a:bodyPr/>
                    <a:lstStyle/>
                    <a:p>
                      <a:pPr>
                        <a:lnSpc>
                          <a:spcPct val="115000"/>
                        </a:lnSpc>
                        <a:spcAft>
                          <a:spcPts val="0"/>
                        </a:spcAft>
                      </a:pPr>
                      <a:r>
                        <a:rPr lang="nb-NO" sz="1100" dirty="0">
                          <a:solidFill>
                            <a:schemeClr val="tx1"/>
                          </a:solidFill>
                          <a:effectLst/>
                        </a:rPr>
                        <a:t> Terminologi</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2</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Videregående</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1224464455"/>
                  </a:ext>
                </a:extLst>
              </a:tr>
              <a:tr h="190500">
                <a:tc>
                  <a:txBody>
                    <a:bodyPr/>
                    <a:lstStyle/>
                    <a:p>
                      <a:pPr>
                        <a:lnSpc>
                          <a:spcPct val="115000"/>
                        </a:lnSpc>
                        <a:spcAft>
                          <a:spcPts val="0"/>
                        </a:spcAft>
                      </a:pPr>
                      <a:r>
                        <a:rPr lang="nb-NO" sz="1100" dirty="0">
                          <a:solidFill>
                            <a:schemeClr val="tx1"/>
                          </a:solidFill>
                          <a:effectLst/>
                        </a:rPr>
                        <a:t> utdanning</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3</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Universitet/Høyskole &lt;4 år</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706066789"/>
                  </a:ext>
                </a:extLst>
              </a:tr>
              <a:tr h="190500">
                <a:tc>
                  <a:txBody>
                    <a:bodyPr/>
                    <a:lstStyle/>
                    <a:p>
                      <a:pPr>
                        <a:lnSpc>
                          <a:spcPct val="115000"/>
                        </a:lnSpc>
                        <a:spcAft>
                          <a:spcPts val="0"/>
                        </a:spcAft>
                      </a:pPr>
                      <a:r>
                        <a:rPr lang="nb-NO" sz="1100">
                          <a:effectLst/>
                        </a:rPr>
                        <a:t> </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4</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Universitet/Høyskole ≥4 år</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32055108"/>
                  </a:ext>
                </a:extLst>
              </a:tr>
              <a:tr h="200025">
                <a:tc>
                  <a:txBody>
                    <a:bodyPr/>
                    <a:lstStyle/>
                    <a:p>
                      <a:pPr>
                        <a:lnSpc>
                          <a:spcPct val="115000"/>
                        </a:lnSpc>
                        <a:spcAft>
                          <a:spcPts val="0"/>
                        </a:spcAft>
                      </a:pPr>
                      <a:r>
                        <a:rPr lang="nb-NO" sz="1100">
                          <a:effectLst/>
                        </a:rPr>
                        <a:t> </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9</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Ukjent</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939384738"/>
                  </a:ext>
                </a:extLst>
              </a:tr>
            </a:tbl>
          </a:graphicData>
        </a:graphic>
      </p:graphicFrame>
      <p:graphicFrame>
        <p:nvGraphicFramePr>
          <p:cNvPr id="8" name="Tabell 7"/>
          <p:cNvGraphicFramePr>
            <a:graphicFrameLocks noGrp="1"/>
          </p:cNvGraphicFramePr>
          <p:nvPr>
            <p:extLst>
              <p:ext uri="{D42A27DB-BD31-4B8C-83A1-F6EECF244321}">
                <p14:modId xmlns:p14="http://schemas.microsoft.com/office/powerpoint/2010/main" val="1409720504"/>
              </p:ext>
            </p:extLst>
          </p:nvPr>
        </p:nvGraphicFramePr>
        <p:xfrm>
          <a:off x="320313" y="5778652"/>
          <a:ext cx="5902960" cy="964057"/>
        </p:xfrm>
        <a:graphic>
          <a:graphicData uri="http://schemas.openxmlformats.org/drawingml/2006/table">
            <a:tbl>
              <a:tblPr firstCol="1">
                <a:tableStyleId>{5C22544A-7EE6-4342-B048-85BDC9FD1C3A}</a:tableStyleId>
              </a:tblPr>
              <a:tblGrid>
                <a:gridCol w="1092108">
                  <a:extLst>
                    <a:ext uri="{9D8B030D-6E8A-4147-A177-3AD203B41FA5}">
                      <a16:colId xmlns:a16="http://schemas.microsoft.com/office/drawing/2014/main" val="70836398"/>
                    </a:ext>
                  </a:extLst>
                </a:gridCol>
                <a:gridCol w="555172">
                  <a:extLst>
                    <a:ext uri="{9D8B030D-6E8A-4147-A177-3AD203B41FA5}">
                      <a16:colId xmlns:a16="http://schemas.microsoft.com/office/drawing/2014/main" val="3140482889"/>
                    </a:ext>
                  </a:extLst>
                </a:gridCol>
                <a:gridCol w="4255680">
                  <a:extLst>
                    <a:ext uri="{9D8B030D-6E8A-4147-A177-3AD203B41FA5}">
                      <a16:colId xmlns:a16="http://schemas.microsoft.com/office/drawing/2014/main" val="1630579852"/>
                    </a:ext>
                  </a:extLst>
                </a:gridCol>
              </a:tblGrid>
              <a:tr h="190500">
                <a:tc>
                  <a:txBody>
                    <a:bodyPr/>
                    <a:lstStyle/>
                    <a:p>
                      <a:pPr>
                        <a:lnSpc>
                          <a:spcPct val="115000"/>
                        </a:lnSpc>
                        <a:spcAft>
                          <a:spcPts val="0"/>
                        </a:spcAft>
                      </a:pPr>
                      <a:r>
                        <a:rPr lang="nb-NO" sz="1100" dirty="0">
                          <a:effectLst/>
                        </a:rPr>
                        <a:t>Arbeidsstatus</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1</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I arbeid</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2872692853"/>
                  </a:ext>
                </a:extLst>
              </a:tr>
              <a:tr h="190500">
                <a:tc>
                  <a:txBody>
                    <a:bodyPr/>
                    <a:lstStyle/>
                    <a:p>
                      <a:pPr>
                        <a:lnSpc>
                          <a:spcPct val="115000"/>
                        </a:lnSpc>
                        <a:spcAft>
                          <a:spcPts val="0"/>
                        </a:spcAft>
                      </a:pPr>
                      <a:r>
                        <a:rPr lang="nb-NO" sz="1100" dirty="0">
                          <a:effectLst/>
                        </a:rPr>
                        <a:t> </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2</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Ikke i arbeid</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55540127"/>
                  </a:ext>
                </a:extLst>
              </a:tr>
              <a:tr h="190500">
                <a:tc>
                  <a:txBody>
                    <a:bodyPr/>
                    <a:lstStyle/>
                    <a:p>
                      <a:pPr>
                        <a:lnSpc>
                          <a:spcPct val="115000"/>
                        </a:lnSpc>
                        <a:spcAft>
                          <a:spcPts val="0"/>
                        </a:spcAft>
                      </a:pPr>
                      <a:r>
                        <a:rPr lang="nb-NO" sz="1100" dirty="0">
                          <a:solidFill>
                            <a:schemeClr val="tx1"/>
                          </a:solidFill>
                          <a:effectLst/>
                        </a:rPr>
                        <a:t> Terminologi</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3</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Alderspensjonist</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630639140"/>
                  </a:ext>
                </a:extLst>
              </a:tr>
              <a:tr h="190500">
                <a:tc>
                  <a:txBody>
                    <a:bodyPr/>
                    <a:lstStyle/>
                    <a:p>
                      <a:pPr>
                        <a:lnSpc>
                          <a:spcPct val="115000"/>
                        </a:lnSpc>
                        <a:spcAft>
                          <a:spcPts val="0"/>
                        </a:spcAft>
                      </a:pPr>
                      <a:r>
                        <a:rPr lang="nb-NO" sz="1100" dirty="0">
                          <a:solidFill>
                            <a:schemeClr val="tx1"/>
                          </a:solidFill>
                          <a:effectLst/>
                        </a:rPr>
                        <a:t> arbeidsstatus</a:t>
                      </a:r>
                      <a:endParaRPr lang="nb-NO" sz="11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4</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Under utdanning/studerer</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3698876328"/>
                  </a:ext>
                </a:extLst>
              </a:tr>
              <a:tr h="200025">
                <a:tc>
                  <a:txBody>
                    <a:bodyPr/>
                    <a:lstStyle/>
                    <a:p>
                      <a:pPr>
                        <a:lnSpc>
                          <a:spcPct val="115000"/>
                        </a:lnSpc>
                        <a:spcAft>
                          <a:spcPts val="0"/>
                        </a:spcAft>
                      </a:pPr>
                      <a:r>
                        <a:rPr lang="nb-NO" sz="1100">
                          <a:effectLst/>
                        </a:rPr>
                        <a:t> </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a:effectLst/>
                        </a:rPr>
                        <a:t>9</a:t>
                      </a:r>
                      <a:endParaRPr lang="nb-NO"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tc>
                  <a:txBody>
                    <a:bodyPr/>
                    <a:lstStyle/>
                    <a:p>
                      <a:pPr>
                        <a:lnSpc>
                          <a:spcPct val="115000"/>
                        </a:lnSpc>
                        <a:spcAft>
                          <a:spcPts val="0"/>
                        </a:spcAft>
                      </a:pPr>
                      <a:r>
                        <a:rPr lang="nb-NO" sz="1100" dirty="0">
                          <a:effectLst/>
                        </a:rPr>
                        <a:t>Ukjent</a:t>
                      </a:r>
                      <a:endParaRPr lang="nb-NO"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tc>
                <a:extLst>
                  <a:ext uri="{0D108BD9-81ED-4DB2-BD59-A6C34878D82A}">
                    <a16:rowId xmlns:a16="http://schemas.microsoft.com/office/drawing/2014/main" val="636971036"/>
                  </a:ext>
                </a:extLst>
              </a:tr>
            </a:tbl>
          </a:graphicData>
        </a:graphic>
      </p:graphicFrame>
      <p:sp>
        <p:nvSpPr>
          <p:cNvPr id="10" name="Rektangel 9"/>
          <p:cNvSpPr/>
          <p:nvPr/>
        </p:nvSpPr>
        <p:spPr>
          <a:xfrm>
            <a:off x="557350" y="459253"/>
            <a:ext cx="10929256" cy="461665"/>
          </a:xfrm>
          <a:prstGeom prst="rect">
            <a:avLst/>
          </a:prstGeom>
        </p:spPr>
        <p:txBody>
          <a:bodyPr wrap="square">
            <a:spAutoFit/>
          </a:bodyPr>
          <a:lstStyle/>
          <a:p>
            <a:r>
              <a:rPr lang="nb-NO" sz="2400" dirty="0"/>
              <a:t>Utvalgslister brukt i templatet «</a:t>
            </a:r>
            <a:r>
              <a:rPr lang="nb-NO" sz="2400" dirty="0" err="1"/>
              <a:t>Generell_Innkomstjurnal_Kurs</a:t>
            </a:r>
            <a:r>
              <a:rPr lang="nb-NO" sz="2400" dirty="0"/>
              <a:t>»</a:t>
            </a:r>
          </a:p>
        </p:txBody>
      </p:sp>
      <p:graphicFrame>
        <p:nvGraphicFramePr>
          <p:cNvPr id="11" name="Tabell 10"/>
          <p:cNvGraphicFramePr>
            <a:graphicFrameLocks noGrp="1"/>
          </p:cNvGraphicFramePr>
          <p:nvPr>
            <p:extLst>
              <p:ext uri="{D42A27DB-BD31-4B8C-83A1-F6EECF244321}">
                <p14:modId xmlns:p14="http://schemas.microsoft.com/office/powerpoint/2010/main" val="3643769010"/>
              </p:ext>
            </p:extLst>
          </p:nvPr>
        </p:nvGraphicFramePr>
        <p:xfrm>
          <a:off x="6836326" y="2307627"/>
          <a:ext cx="4997804" cy="764032"/>
        </p:xfrm>
        <a:graphic>
          <a:graphicData uri="http://schemas.openxmlformats.org/drawingml/2006/table">
            <a:tbl>
              <a:tblPr firstCol="1">
                <a:tableStyleId>{5C22544A-7EE6-4342-B048-85BDC9FD1C3A}</a:tableStyleId>
              </a:tblPr>
              <a:tblGrid>
                <a:gridCol w="1981200">
                  <a:extLst>
                    <a:ext uri="{9D8B030D-6E8A-4147-A177-3AD203B41FA5}">
                      <a16:colId xmlns:a16="http://schemas.microsoft.com/office/drawing/2014/main" val="3546968406"/>
                    </a:ext>
                  </a:extLst>
                </a:gridCol>
                <a:gridCol w="876299">
                  <a:extLst>
                    <a:ext uri="{9D8B030D-6E8A-4147-A177-3AD203B41FA5}">
                      <a16:colId xmlns:a16="http://schemas.microsoft.com/office/drawing/2014/main" val="2415383245"/>
                    </a:ext>
                  </a:extLst>
                </a:gridCol>
                <a:gridCol w="2140305">
                  <a:extLst>
                    <a:ext uri="{9D8B030D-6E8A-4147-A177-3AD203B41FA5}">
                      <a16:colId xmlns:a16="http://schemas.microsoft.com/office/drawing/2014/main" val="1048902321"/>
                    </a:ext>
                  </a:extLst>
                </a:gridCol>
              </a:tblGrid>
              <a:tr h="138743">
                <a:tc>
                  <a:txBody>
                    <a:bodyPr/>
                    <a:lstStyle/>
                    <a:p>
                      <a:pPr marL="0" algn="l" defTabSz="914400" rtl="0" eaLnBrk="1" latinLnBrk="0" hangingPunct="1">
                        <a:lnSpc>
                          <a:spcPct val="115000"/>
                        </a:lnSpc>
                        <a:spcAft>
                          <a:spcPts val="0"/>
                        </a:spcAft>
                      </a:pPr>
                      <a:r>
                        <a:rPr lang="nb-NO" sz="1100" kern="1200" dirty="0">
                          <a:solidFill>
                            <a:schemeClr val="bg1"/>
                          </a:solidFill>
                          <a:effectLst/>
                          <a:latin typeface="+mn-lt"/>
                          <a:ea typeface="+mn-ea"/>
                          <a:cs typeface="+mn-cs"/>
                        </a:rPr>
                        <a:t>Symptom/sykdomstegn</a:t>
                      </a:r>
                    </a:p>
                  </a:txBody>
                  <a:tcPr marL="9525" marR="9525" marT="9525" marB="0"/>
                </a:tc>
                <a:tc>
                  <a:txBody>
                    <a:bodyPr/>
                    <a:lstStyle/>
                    <a:p>
                      <a:pPr marL="0" algn="l" defTabSz="914400" rtl="0" eaLnBrk="1" latinLnBrk="0" hangingPunct="1">
                        <a:lnSpc>
                          <a:spcPct val="115000"/>
                        </a:lnSpc>
                        <a:spcAft>
                          <a:spcPts val="0"/>
                        </a:spcAft>
                      </a:pPr>
                      <a:r>
                        <a:rPr lang="nb-NO" sz="1100" kern="1200" dirty="0">
                          <a:solidFill>
                            <a:schemeClr val="dk1"/>
                          </a:solidFill>
                          <a:effectLst/>
                          <a:latin typeface="+mn-lt"/>
                          <a:ea typeface="+mn-ea"/>
                          <a:cs typeface="+mn-cs"/>
                        </a:rPr>
                        <a:t>22253000</a:t>
                      </a:r>
                    </a:p>
                  </a:txBody>
                  <a:tcPr marL="9525" marR="9525" marT="9525"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nb-NO" sz="1100" kern="1200" dirty="0">
                          <a:solidFill>
                            <a:schemeClr val="dk1"/>
                          </a:solidFill>
                          <a:effectLst/>
                          <a:latin typeface="+mn-lt"/>
                          <a:ea typeface="+mn-ea"/>
                          <a:cs typeface="+mn-cs"/>
                        </a:rPr>
                        <a:t>smerter</a:t>
                      </a:r>
                    </a:p>
                  </a:txBody>
                  <a:tcPr marL="9525" marR="9525" marT="9525" marB="0"/>
                </a:tc>
                <a:extLst>
                  <a:ext uri="{0D108BD9-81ED-4DB2-BD59-A6C34878D82A}">
                    <a16:rowId xmlns:a16="http://schemas.microsoft.com/office/drawing/2014/main" val="4014932762"/>
                  </a:ext>
                </a:extLst>
              </a:tr>
              <a:tr h="190500">
                <a:tc>
                  <a:txBody>
                    <a:bodyPr/>
                    <a:lstStyle/>
                    <a:p>
                      <a:pPr marL="0" algn="l" defTabSz="914400" rtl="0" eaLnBrk="1" latinLnBrk="0" hangingPunct="1">
                        <a:lnSpc>
                          <a:spcPct val="115000"/>
                        </a:lnSpc>
                        <a:spcAft>
                          <a:spcPts val="0"/>
                        </a:spcAft>
                      </a:pPr>
                      <a:r>
                        <a:rPr lang="nb-NO" sz="1100" kern="1200" dirty="0">
                          <a:solidFill>
                            <a:schemeClr val="dk1"/>
                          </a:solidFill>
                          <a:effectLst/>
                          <a:latin typeface="+mn-lt"/>
                          <a:ea typeface="+mn-ea"/>
                          <a:cs typeface="+mn-cs"/>
                        </a:rPr>
                        <a:t> </a:t>
                      </a:r>
                    </a:p>
                  </a:txBody>
                  <a:tcPr marL="9525" marR="9525" marT="9525" marB="0"/>
                </a:tc>
                <a:tc>
                  <a:txBody>
                    <a:bodyPr/>
                    <a:lstStyle/>
                    <a:p>
                      <a:pPr marL="0" algn="l" defTabSz="914400" rtl="0" eaLnBrk="1" latinLnBrk="0" hangingPunct="1">
                        <a:lnSpc>
                          <a:spcPct val="115000"/>
                        </a:lnSpc>
                        <a:spcAft>
                          <a:spcPts val="0"/>
                        </a:spcAft>
                      </a:pPr>
                      <a:r>
                        <a:rPr lang="nb-NO" sz="1100" kern="1200" dirty="0">
                          <a:solidFill>
                            <a:schemeClr val="dk1"/>
                          </a:solidFill>
                          <a:effectLst/>
                          <a:latin typeface="+mn-lt"/>
                          <a:ea typeface="+mn-ea"/>
                          <a:cs typeface="+mn-cs"/>
                        </a:rPr>
                        <a:t>308921004</a:t>
                      </a:r>
                    </a:p>
                  </a:txBody>
                  <a:tcPr marL="9525" marR="9525" marT="9525" marB="0"/>
                </a:tc>
                <a:tc>
                  <a:txBody>
                    <a:bodyPr/>
                    <a:lstStyle/>
                    <a:p>
                      <a:pPr marL="0" algn="l" defTabSz="914400" rtl="0" eaLnBrk="1" latinLnBrk="0" hangingPunct="1">
                        <a:lnSpc>
                          <a:spcPct val="115000"/>
                        </a:lnSpc>
                        <a:spcAft>
                          <a:spcPts val="0"/>
                        </a:spcAft>
                      </a:pPr>
                      <a:r>
                        <a:rPr lang="nb-NO" sz="1100" kern="1200" dirty="0">
                          <a:solidFill>
                            <a:schemeClr val="dk1"/>
                          </a:solidFill>
                          <a:effectLst/>
                          <a:latin typeface="+mn-lt"/>
                          <a:ea typeface="+mn-ea"/>
                          <a:cs typeface="+mn-cs"/>
                        </a:rPr>
                        <a:t>nevrologisk symptom</a:t>
                      </a:r>
                    </a:p>
                  </a:txBody>
                  <a:tcPr marL="9525" marR="9525" marT="9525" marB="0"/>
                </a:tc>
                <a:extLst>
                  <a:ext uri="{0D108BD9-81ED-4DB2-BD59-A6C34878D82A}">
                    <a16:rowId xmlns:a16="http://schemas.microsoft.com/office/drawing/2014/main" val="2088731546"/>
                  </a:ext>
                </a:extLst>
              </a:tr>
              <a:tr h="190500">
                <a:tc>
                  <a:txBody>
                    <a:bodyPr/>
                    <a:lstStyle/>
                    <a:p>
                      <a:pPr marL="0" algn="l" defTabSz="914400" rtl="0" eaLnBrk="1" latinLnBrk="0" hangingPunct="1">
                        <a:lnSpc>
                          <a:spcPct val="115000"/>
                        </a:lnSpc>
                        <a:spcAft>
                          <a:spcPts val="0"/>
                        </a:spcAft>
                      </a:pPr>
                      <a:r>
                        <a:rPr lang="nb-NO" sz="1100" kern="1200" dirty="0">
                          <a:solidFill>
                            <a:schemeClr val="dk1"/>
                          </a:solidFill>
                          <a:effectLst/>
                          <a:latin typeface="+mn-lt"/>
                          <a:ea typeface="+mn-ea"/>
                          <a:cs typeface="+mn-cs"/>
                        </a:rPr>
                        <a:t> Terminologi:</a:t>
                      </a:r>
                    </a:p>
                  </a:txBody>
                  <a:tcPr marL="9525" marR="9525" marT="9525" marB="0"/>
                </a:tc>
                <a:tc>
                  <a:txBody>
                    <a:bodyPr/>
                    <a:lstStyle/>
                    <a:p>
                      <a:pPr marL="0" algn="l" defTabSz="914400" rtl="0" eaLnBrk="1" latinLnBrk="0" hangingPunct="1">
                        <a:lnSpc>
                          <a:spcPct val="115000"/>
                        </a:lnSpc>
                        <a:spcAft>
                          <a:spcPts val="0"/>
                        </a:spcAft>
                      </a:pPr>
                      <a:r>
                        <a:rPr lang="nb-NO" sz="1100" kern="1200" dirty="0">
                          <a:solidFill>
                            <a:schemeClr val="dk1"/>
                          </a:solidFill>
                          <a:effectLst/>
                          <a:latin typeface="+mn-lt"/>
                          <a:ea typeface="+mn-ea"/>
                          <a:cs typeface="+mn-cs"/>
                        </a:rPr>
                        <a:t>89362005</a:t>
                      </a:r>
                    </a:p>
                  </a:txBody>
                  <a:tcPr marL="9525" marR="9525" marT="9525" marB="0"/>
                </a:tc>
                <a:tc>
                  <a:txBody>
                    <a:bodyPr/>
                    <a:lstStyle/>
                    <a:p>
                      <a:pPr marL="0" algn="l" defTabSz="914400" rtl="0" eaLnBrk="1" latinLnBrk="0" hangingPunct="1">
                        <a:lnSpc>
                          <a:spcPct val="115000"/>
                        </a:lnSpc>
                        <a:spcAft>
                          <a:spcPts val="0"/>
                        </a:spcAft>
                      </a:pPr>
                      <a:r>
                        <a:rPr lang="nb-NO" sz="1100" kern="1200" dirty="0">
                          <a:solidFill>
                            <a:schemeClr val="dk1"/>
                          </a:solidFill>
                          <a:effectLst/>
                          <a:latin typeface="+mn-lt"/>
                          <a:ea typeface="+mn-ea"/>
                          <a:cs typeface="+mn-cs"/>
                        </a:rPr>
                        <a:t>vekttap</a:t>
                      </a:r>
                    </a:p>
                  </a:txBody>
                  <a:tcPr marL="9525" marR="9525" marT="9525" marB="0"/>
                </a:tc>
                <a:extLst>
                  <a:ext uri="{0D108BD9-81ED-4DB2-BD59-A6C34878D82A}">
                    <a16:rowId xmlns:a16="http://schemas.microsoft.com/office/drawing/2014/main" val="1419223059"/>
                  </a:ext>
                </a:extLst>
              </a:tr>
              <a:tr h="190500">
                <a:tc>
                  <a:txBody>
                    <a:bodyPr/>
                    <a:lstStyle/>
                    <a:p>
                      <a:pPr marL="0" algn="l" defTabSz="914400" rtl="0" eaLnBrk="1" latinLnBrk="0" hangingPunct="1">
                        <a:lnSpc>
                          <a:spcPct val="115000"/>
                        </a:lnSpc>
                        <a:spcAft>
                          <a:spcPts val="0"/>
                        </a:spcAft>
                      </a:pPr>
                      <a:r>
                        <a:rPr lang="nb-NO" sz="1100" kern="1200" dirty="0">
                          <a:solidFill>
                            <a:schemeClr val="dk1"/>
                          </a:solidFill>
                          <a:effectLst/>
                          <a:latin typeface="+mn-lt"/>
                          <a:ea typeface="+mn-ea"/>
                          <a:cs typeface="+mn-cs"/>
                        </a:rPr>
                        <a:t>SNOMED-CT</a:t>
                      </a:r>
                    </a:p>
                  </a:txBody>
                  <a:tcPr marL="9525" marR="9525" marT="9525" marB="0"/>
                </a:tc>
                <a:tc>
                  <a:txBody>
                    <a:bodyPr/>
                    <a:lstStyle/>
                    <a:p>
                      <a:pPr marL="0" algn="l" defTabSz="914400" rtl="0" eaLnBrk="1" latinLnBrk="0" hangingPunct="1">
                        <a:lnSpc>
                          <a:spcPct val="115000"/>
                        </a:lnSpc>
                        <a:spcAft>
                          <a:spcPts val="0"/>
                        </a:spcAft>
                      </a:pPr>
                      <a:endParaRPr lang="nb-NO" sz="1100" kern="1200" dirty="0">
                        <a:solidFill>
                          <a:schemeClr val="dk1"/>
                        </a:solidFill>
                        <a:effectLst/>
                        <a:latin typeface="+mn-lt"/>
                        <a:ea typeface="+mn-ea"/>
                        <a:cs typeface="+mn-cs"/>
                      </a:endParaRPr>
                    </a:p>
                  </a:txBody>
                  <a:tcPr marL="9525" marR="9525" marT="9525" marB="0"/>
                </a:tc>
                <a:tc>
                  <a:txBody>
                    <a:bodyPr/>
                    <a:lstStyle/>
                    <a:p>
                      <a:pPr marL="0" algn="l" defTabSz="914400" rtl="0" eaLnBrk="1" latinLnBrk="0" hangingPunct="1">
                        <a:lnSpc>
                          <a:spcPct val="115000"/>
                        </a:lnSpc>
                        <a:spcAft>
                          <a:spcPts val="0"/>
                        </a:spcAft>
                      </a:pPr>
                      <a:endParaRPr lang="nb-NO" sz="1100" kern="1200" dirty="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val="2915064460"/>
                  </a:ext>
                </a:extLst>
              </a:tr>
            </a:tbl>
          </a:graphicData>
        </a:graphic>
      </p:graphicFrame>
      <p:graphicFrame>
        <p:nvGraphicFramePr>
          <p:cNvPr id="12" name="Tabell 11"/>
          <p:cNvGraphicFramePr>
            <a:graphicFrameLocks noGrp="1"/>
          </p:cNvGraphicFramePr>
          <p:nvPr>
            <p:extLst>
              <p:ext uri="{D42A27DB-BD31-4B8C-83A1-F6EECF244321}">
                <p14:modId xmlns:p14="http://schemas.microsoft.com/office/powerpoint/2010/main" val="413877644"/>
              </p:ext>
            </p:extLst>
          </p:nvPr>
        </p:nvGraphicFramePr>
        <p:xfrm>
          <a:off x="6834187" y="3206750"/>
          <a:ext cx="5066329" cy="3217926"/>
        </p:xfrm>
        <a:graphic>
          <a:graphicData uri="http://schemas.openxmlformats.org/drawingml/2006/table">
            <a:tbl>
              <a:tblPr firstCol="1" bandRow="1" bandCol="1">
                <a:tableStyleId>{5C22544A-7EE6-4342-B048-85BDC9FD1C3A}</a:tableStyleId>
              </a:tblPr>
              <a:tblGrid>
                <a:gridCol w="1967531">
                  <a:extLst>
                    <a:ext uri="{9D8B030D-6E8A-4147-A177-3AD203B41FA5}">
                      <a16:colId xmlns:a16="http://schemas.microsoft.com/office/drawing/2014/main" val="1177666905"/>
                    </a:ext>
                  </a:extLst>
                </a:gridCol>
                <a:gridCol w="1041398">
                  <a:extLst>
                    <a:ext uri="{9D8B030D-6E8A-4147-A177-3AD203B41FA5}">
                      <a16:colId xmlns:a16="http://schemas.microsoft.com/office/drawing/2014/main" val="2538691288"/>
                    </a:ext>
                  </a:extLst>
                </a:gridCol>
                <a:gridCol w="2057400">
                  <a:extLst>
                    <a:ext uri="{9D8B030D-6E8A-4147-A177-3AD203B41FA5}">
                      <a16:colId xmlns:a16="http://schemas.microsoft.com/office/drawing/2014/main" val="1131533626"/>
                    </a:ext>
                  </a:extLst>
                </a:gridCol>
              </a:tblGrid>
              <a:tr h="0">
                <a:tc>
                  <a:txBody>
                    <a:bodyPr/>
                    <a:lstStyle/>
                    <a:p>
                      <a:pPr marL="0" algn="l" defTabSz="914400" rtl="0" eaLnBrk="1" fontAlgn="t" latinLnBrk="0" hangingPunct="1">
                        <a:lnSpc>
                          <a:spcPct val="115000"/>
                        </a:lnSpc>
                        <a:spcAft>
                          <a:spcPts val="0"/>
                        </a:spcAft>
                      </a:pPr>
                      <a:r>
                        <a:rPr lang="nb-NO" sz="1100" kern="1200" dirty="0">
                          <a:solidFill>
                            <a:schemeClr val="bg1"/>
                          </a:solidFill>
                          <a:effectLst/>
                          <a:latin typeface="+mn-lt"/>
                          <a:ea typeface="+mn-ea"/>
                          <a:cs typeface="+mn-cs"/>
                        </a:rPr>
                        <a:t>Fysisk undersøkelse</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392406005</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Pupille</a:t>
                      </a:r>
                    </a:p>
                  </a:txBody>
                  <a:tcPr marL="9525" marR="9525" marT="9525" marB="0"/>
                </a:tc>
                <a:extLst>
                  <a:ext uri="{0D108BD9-81ED-4DB2-BD59-A6C34878D82A}">
                    <a16:rowId xmlns:a16="http://schemas.microsoft.com/office/drawing/2014/main" val="2197460373"/>
                  </a:ext>
                </a:extLst>
              </a:tr>
              <a:tr h="190500">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Terminologi: SNOMED-CT</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74262004</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err="1">
                          <a:solidFill>
                            <a:schemeClr val="dk1"/>
                          </a:solidFill>
                          <a:effectLst/>
                          <a:latin typeface="+mn-lt"/>
                          <a:ea typeface="+mn-ea"/>
                          <a:cs typeface="+mn-cs"/>
                        </a:rPr>
                        <a:t>cavum</a:t>
                      </a:r>
                      <a:r>
                        <a:rPr lang="nb-NO" sz="1100" kern="1200" dirty="0">
                          <a:solidFill>
                            <a:schemeClr val="dk1"/>
                          </a:solidFill>
                          <a:effectLst/>
                          <a:latin typeface="+mn-lt"/>
                          <a:ea typeface="+mn-ea"/>
                          <a:cs typeface="+mn-cs"/>
                        </a:rPr>
                        <a:t> </a:t>
                      </a:r>
                      <a:r>
                        <a:rPr lang="nb-NO" sz="1100" kern="1200" dirty="0" err="1">
                          <a:solidFill>
                            <a:schemeClr val="dk1"/>
                          </a:solidFill>
                          <a:effectLst/>
                          <a:latin typeface="+mn-lt"/>
                          <a:ea typeface="+mn-ea"/>
                          <a:cs typeface="+mn-cs"/>
                        </a:rPr>
                        <a:t>oris</a:t>
                      </a:r>
                      <a:r>
                        <a:rPr lang="nb-NO" sz="1100" kern="1200" dirty="0">
                          <a:solidFill>
                            <a:schemeClr val="dk1"/>
                          </a:solidFill>
                          <a:effectLst/>
                          <a:latin typeface="+mn-lt"/>
                          <a:ea typeface="+mn-ea"/>
                          <a:cs typeface="+mn-cs"/>
                        </a:rPr>
                        <a:t> (munnhule)</a:t>
                      </a:r>
                    </a:p>
                  </a:txBody>
                  <a:tcPr marL="9525" marR="9525" marT="9525" marB="0"/>
                </a:tc>
                <a:extLst>
                  <a:ext uri="{0D108BD9-81ED-4DB2-BD59-A6C34878D82A}">
                    <a16:rowId xmlns:a16="http://schemas.microsoft.com/office/drawing/2014/main" val="3072433281"/>
                  </a:ext>
                </a:extLst>
              </a:tr>
              <a:tr h="190500">
                <a:tc>
                  <a:txBody>
                    <a:bodyPr/>
                    <a:lstStyle/>
                    <a:p>
                      <a:pPr marL="0" algn="l" defTabSz="914400" rtl="0" eaLnBrk="1" fontAlgn="t" latinLnBrk="0" hangingPunct="1">
                        <a:lnSpc>
                          <a:spcPct val="115000"/>
                        </a:lnSpc>
                        <a:spcAft>
                          <a:spcPts val="0"/>
                        </a:spcAft>
                      </a:pPr>
                      <a:endParaRPr lang="nb-NO" sz="1100" kern="1200" dirty="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39607008</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err="1">
                          <a:solidFill>
                            <a:schemeClr val="dk1"/>
                          </a:solidFill>
                          <a:effectLst/>
                          <a:latin typeface="+mn-lt"/>
                          <a:ea typeface="+mn-ea"/>
                          <a:cs typeface="+mn-cs"/>
                        </a:rPr>
                        <a:t>Pulm</a:t>
                      </a:r>
                      <a:r>
                        <a:rPr lang="nb-NO" sz="1100" kern="1200" dirty="0">
                          <a:solidFill>
                            <a:schemeClr val="dk1"/>
                          </a:solidFill>
                          <a:effectLst/>
                          <a:latin typeface="+mn-lt"/>
                          <a:ea typeface="+mn-ea"/>
                          <a:cs typeface="+mn-cs"/>
                        </a:rPr>
                        <a:t> (lunge)</a:t>
                      </a:r>
                    </a:p>
                  </a:txBody>
                  <a:tcPr marL="9525" marR="9525" marT="9525" marB="0"/>
                </a:tc>
                <a:extLst>
                  <a:ext uri="{0D108BD9-81ED-4DB2-BD59-A6C34878D82A}">
                    <a16:rowId xmlns:a16="http://schemas.microsoft.com/office/drawing/2014/main" val="254924847"/>
                  </a:ext>
                </a:extLst>
              </a:tr>
              <a:tr h="190500">
                <a:tc>
                  <a:txBody>
                    <a:bodyPr/>
                    <a:lstStyle/>
                    <a:p>
                      <a:pPr marL="0" marR="0" lvl="0" indent="0" algn="l" defTabSz="914400" rtl="0" eaLnBrk="1" fontAlgn="t" latinLnBrk="0" hangingPunct="1">
                        <a:lnSpc>
                          <a:spcPct val="115000"/>
                        </a:lnSpc>
                        <a:spcBef>
                          <a:spcPts val="0"/>
                        </a:spcBef>
                        <a:spcAft>
                          <a:spcPts val="0"/>
                        </a:spcAft>
                        <a:buClrTx/>
                        <a:buSzTx/>
                        <a:buFontTx/>
                        <a:buNone/>
                        <a:tabLst/>
                        <a:defRPr/>
                      </a:pPr>
                      <a:r>
                        <a:rPr lang="nb-NO" sz="1100" kern="1200" dirty="0">
                          <a:solidFill>
                            <a:schemeClr val="dk1"/>
                          </a:solidFill>
                          <a:effectLst/>
                          <a:latin typeface="+mn-lt"/>
                          <a:ea typeface="+mn-ea"/>
                          <a:cs typeface="+mn-cs"/>
                        </a:rPr>
                        <a:t>Fysisk undersøkelse (</a:t>
                      </a:r>
                      <a:r>
                        <a:rPr lang="nb-NO" sz="1100" kern="1200" dirty="0" err="1">
                          <a:solidFill>
                            <a:schemeClr val="dk1"/>
                          </a:solidFill>
                          <a:effectLst/>
                          <a:latin typeface="+mn-lt"/>
                          <a:ea typeface="+mn-ea"/>
                          <a:cs typeface="+mn-cs"/>
                        </a:rPr>
                        <a:t>procedure</a:t>
                      </a:r>
                      <a:r>
                        <a:rPr lang="nb-NO" sz="1100" kern="1200" dirty="0">
                          <a:solidFill>
                            <a:schemeClr val="dk1"/>
                          </a:solidFill>
                          <a:effectLst/>
                          <a:latin typeface="+mn-lt"/>
                          <a:ea typeface="+mn-ea"/>
                          <a:cs typeface="+mn-cs"/>
                        </a:rPr>
                        <a:t>) - 5880005</a:t>
                      </a:r>
                    </a:p>
                    <a:p>
                      <a:pPr marL="0" algn="l" defTabSz="914400" rtl="0" eaLnBrk="1" fontAlgn="t" latinLnBrk="0" hangingPunct="1">
                        <a:lnSpc>
                          <a:spcPct val="115000"/>
                        </a:lnSpc>
                        <a:spcAft>
                          <a:spcPts val="0"/>
                        </a:spcAft>
                      </a:pPr>
                      <a:endParaRPr lang="nb-NO" sz="1100" kern="1200" dirty="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80891009</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Cor (hjerte)</a:t>
                      </a:r>
                    </a:p>
                  </a:txBody>
                  <a:tcPr marL="9525" marR="9525" marT="9525" marB="0"/>
                </a:tc>
                <a:extLst>
                  <a:ext uri="{0D108BD9-81ED-4DB2-BD59-A6C34878D82A}">
                    <a16:rowId xmlns:a16="http://schemas.microsoft.com/office/drawing/2014/main" val="1380642828"/>
                  </a:ext>
                </a:extLst>
              </a:tr>
              <a:tr h="190500">
                <a:tc>
                  <a:txBody>
                    <a:bodyPr/>
                    <a:lstStyle/>
                    <a:p>
                      <a:pPr marL="0" algn="l" defTabSz="914400" rtl="0" eaLnBrk="1" fontAlgn="t" latinLnBrk="0" hangingPunct="1">
                        <a:lnSpc>
                          <a:spcPct val="115000"/>
                        </a:lnSpc>
                        <a:spcAft>
                          <a:spcPts val="0"/>
                        </a:spcAft>
                      </a:pPr>
                      <a:endParaRPr lang="nb-NO" sz="1100" kern="120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51185008</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err="1">
                          <a:solidFill>
                            <a:schemeClr val="dk1"/>
                          </a:solidFill>
                          <a:effectLst/>
                          <a:latin typeface="+mn-lt"/>
                          <a:ea typeface="+mn-ea"/>
                          <a:cs typeface="+mn-cs"/>
                        </a:rPr>
                        <a:t>Thorax</a:t>
                      </a:r>
                      <a:endParaRPr lang="nb-NO" sz="1100" kern="1200" dirty="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val="693366060"/>
                  </a:ext>
                </a:extLst>
              </a:tr>
              <a:tr h="190500">
                <a:tc>
                  <a:txBody>
                    <a:bodyPr/>
                    <a:lstStyle/>
                    <a:p>
                      <a:pPr marL="0" algn="l" defTabSz="914400" rtl="0" eaLnBrk="1" fontAlgn="t" latinLnBrk="0" hangingPunct="1">
                        <a:lnSpc>
                          <a:spcPct val="115000"/>
                        </a:lnSpc>
                        <a:spcAft>
                          <a:spcPts val="0"/>
                        </a:spcAft>
                      </a:pPr>
                      <a:endParaRPr lang="nb-NO" sz="1100" kern="120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45048000</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err="1">
                          <a:solidFill>
                            <a:schemeClr val="dk1"/>
                          </a:solidFill>
                          <a:effectLst/>
                          <a:latin typeface="+mn-lt"/>
                          <a:ea typeface="+mn-ea"/>
                          <a:cs typeface="+mn-cs"/>
                        </a:rPr>
                        <a:t>Collum</a:t>
                      </a:r>
                      <a:r>
                        <a:rPr lang="nb-NO" sz="1100" kern="1200" dirty="0">
                          <a:solidFill>
                            <a:schemeClr val="dk1"/>
                          </a:solidFill>
                          <a:effectLst/>
                          <a:latin typeface="+mn-lt"/>
                          <a:ea typeface="+mn-ea"/>
                          <a:cs typeface="+mn-cs"/>
                        </a:rPr>
                        <a:t> (hals)</a:t>
                      </a:r>
                    </a:p>
                  </a:txBody>
                  <a:tcPr marL="9525" marR="9525" marT="9525" marB="0"/>
                </a:tc>
                <a:extLst>
                  <a:ext uri="{0D108BD9-81ED-4DB2-BD59-A6C34878D82A}">
                    <a16:rowId xmlns:a16="http://schemas.microsoft.com/office/drawing/2014/main" val="2672716024"/>
                  </a:ext>
                </a:extLst>
              </a:tr>
              <a:tr h="190500">
                <a:tc>
                  <a:txBody>
                    <a:bodyPr/>
                    <a:lstStyle/>
                    <a:p>
                      <a:pPr marL="0" algn="l" defTabSz="914400" rtl="0" eaLnBrk="1" fontAlgn="t" latinLnBrk="0" hangingPunct="1">
                        <a:lnSpc>
                          <a:spcPct val="115000"/>
                        </a:lnSpc>
                        <a:spcAft>
                          <a:spcPts val="0"/>
                        </a:spcAft>
                      </a:pPr>
                      <a:endParaRPr lang="nb-NO" sz="1100" kern="1200" dirty="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a:solidFill>
                            <a:schemeClr val="dk1"/>
                          </a:solidFill>
                          <a:effectLst/>
                          <a:latin typeface="+mn-lt"/>
                          <a:ea typeface="+mn-ea"/>
                          <a:cs typeface="+mn-cs"/>
                        </a:rPr>
                        <a:t>421060004</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err="1">
                          <a:solidFill>
                            <a:schemeClr val="dk1"/>
                          </a:solidFill>
                          <a:effectLst/>
                          <a:latin typeface="+mn-lt"/>
                          <a:ea typeface="+mn-ea"/>
                          <a:cs typeface="+mn-cs"/>
                        </a:rPr>
                        <a:t>Columna</a:t>
                      </a:r>
                      <a:r>
                        <a:rPr lang="nb-NO" sz="1100" kern="1200" dirty="0">
                          <a:solidFill>
                            <a:schemeClr val="dk1"/>
                          </a:solidFill>
                          <a:effectLst/>
                          <a:latin typeface="+mn-lt"/>
                          <a:ea typeface="+mn-ea"/>
                          <a:cs typeface="+mn-cs"/>
                        </a:rPr>
                        <a:t> </a:t>
                      </a:r>
                      <a:r>
                        <a:rPr lang="nb-NO" sz="1100" kern="1200" dirty="0" err="1">
                          <a:solidFill>
                            <a:schemeClr val="dk1"/>
                          </a:solidFill>
                          <a:effectLst/>
                          <a:latin typeface="+mn-lt"/>
                          <a:ea typeface="+mn-ea"/>
                          <a:cs typeface="+mn-cs"/>
                        </a:rPr>
                        <a:t>vertebralis</a:t>
                      </a:r>
                      <a:r>
                        <a:rPr lang="nb-NO" sz="1100" kern="1200" dirty="0">
                          <a:solidFill>
                            <a:schemeClr val="dk1"/>
                          </a:solidFill>
                          <a:effectLst/>
                          <a:latin typeface="+mn-lt"/>
                          <a:ea typeface="+mn-ea"/>
                          <a:cs typeface="+mn-cs"/>
                        </a:rPr>
                        <a:t> (ryggsøyle)</a:t>
                      </a:r>
                    </a:p>
                  </a:txBody>
                  <a:tcPr marL="9525" marR="9525" marT="9525" marB="0"/>
                </a:tc>
                <a:extLst>
                  <a:ext uri="{0D108BD9-81ED-4DB2-BD59-A6C34878D82A}">
                    <a16:rowId xmlns:a16="http://schemas.microsoft.com/office/drawing/2014/main" val="2223861612"/>
                  </a:ext>
                </a:extLst>
              </a:tr>
              <a:tr h="190500">
                <a:tc>
                  <a:txBody>
                    <a:bodyPr/>
                    <a:lstStyle/>
                    <a:p>
                      <a:pPr marL="0" algn="l" defTabSz="914400" rtl="0" eaLnBrk="1" fontAlgn="t" latinLnBrk="0" hangingPunct="1">
                        <a:lnSpc>
                          <a:spcPct val="115000"/>
                        </a:lnSpc>
                        <a:spcAft>
                          <a:spcPts val="0"/>
                        </a:spcAft>
                      </a:pPr>
                      <a:endParaRPr lang="nb-NO" sz="1100" kern="120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a:solidFill>
                            <a:schemeClr val="dk1"/>
                          </a:solidFill>
                          <a:effectLst/>
                          <a:latin typeface="+mn-lt"/>
                          <a:ea typeface="+mn-ea"/>
                          <a:cs typeface="+mn-cs"/>
                        </a:rPr>
                        <a:t>818983003</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Abdomen (buk)</a:t>
                      </a:r>
                    </a:p>
                  </a:txBody>
                  <a:tcPr marL="9525" marR="9525" marT="9525" marB="0"/>
                </a:tc>
                <a:extLst>
                  <a:ext uri="{0D108BD9-81ED-4DB2-BD59-A6C34878D82A}">
                    <a16:rowId xmlns:a16="http://schemas.microsoft.com/office/drawing/2014/main" val="3589464812"/>
                  </a:ext>
                </a:extLst>
              </a:tr>
              <a:tr h="190500">
                <a:tc>
                  <a:txBody>
                    <a:bodyPr/>
                    <a:lstStyle/>
                    <a:p>
                      <a:pPr marL="0" algn="l" defTabSz="914400" rtl="0" eaLnBrk="1" fontAlgn="t" latinLnBrk="0" hangingPunct="1">
                        <a:lnSpc>
                          <a:spcPct val="115000"/>
                        </a:lnSpc>
                        <a:spcAft>
                          <a:spcPts val="0"/>
                        </a:spcAft>
                      </a:pPr>
                      <a:endParaRPr lang="nb-NO" sz="1100" kern="120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a:solidFill>
                            <a:schemeClr val="dk1"/>
                          </a:solidFill>
                          <a:effectLst/>
                          <a:latin typeface="+mn-lt"/>
                          <a:ea typeface="+mn-ea"/>
                          <a:cs typeface="+mn-cs"/>
                        </a:rPr>
                        <a:t>34402009</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err="1">
                          <a:solidFill>
                            <a:schemeClr val="dk1"/>
                          </a:solidFill>
                          <a:effectLst/>
                          <a:latin typeface="+mn-lt"/>
                          <a:ea typeface="+mn-ea"/>
                          <a:cs typeface="+mn-cs"/>
                        </a:rPr>
                        <a:t>Rectum</a:t>
                      </a:r>
                      <a:endParaRPr lang="nb-NO" sz="1100" kern="1200" dirty="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val="746792526"/>
                  </a:ext>
                </a:extLst>
              </a:tr>
              <a:tr h="190500">
                <a:tc>
                  <a:txBody>
                    <a:bodyPr/>
                    <a:lstStyle/>
                    <a:p>
                      <a:pPr marL="0" algn="l" defTabSz="914400" rtl="0" eaLnBrk="1" fontAlgn="t" latinLnBrk="0" hangingPunct="1">
                        <a:lnSpc>
                          <a:spcPct val="115000"/>
                        </a:lnSpc>
                        <a:spcAft>
                          <a:spcPts val="0"/>
                        </a:spcAft>
                      </a:pPr>
                      <a:endParaRPr lang="nb-NO" sz="1100" kern="120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a:solidFill>
                            <a:schemeClr val="dk1"/>
                          </a:solidFill>
                          <a:effectLst/>
                          <a:latin typeface="+mn-lt"/>
                          <a:ea typeface="+mn-ea"/>
                          <a:cs typeface="+mn-cs"/>
                        </a:rPr>
                        <a:t>77142006</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err="1">
                          <a:solidFill>
                            <a:schemeClr val="dk1"/>
                          </a:solidFill>
                          <a:effectLst/>
                          <a:latin typeface="+mn-lt"/>
                          <a:ea typeface="+mn-ea"/>
                          <a:cs typeface="+mn-cs"/>
                        </a:rPr>
                        <a:t>Genitalia</a:t>
                      </a:r>
                      <a:r>
                        <a:rPr lang="nb-NO" sz="1100" kern="1200" dirty="0">
                          <a:solidFill>
                            <a:schemeClr val="dk1"/>
                          </a:solidFill>
                          <a:effectLst/>
                          <a:latin typeface="+mn-lt"/>
                          <a:ea typeface="+mn-ea"/>
                          <a:cs typeface="+mn-cs"/>
                        </a:rPr>
                        <a:t> </a:t>
                      </a:r>
                      <a:r>
                        <a:rPr lang="nb-NO" sz="1100" kern="1200" dirty="0" err="1">
                          <a:solidFill>
                            <a:schemeClr val="dk1"/>
                          </a:solidFill>
                          <a:effectLst/>
                          <a:latin typeface="+mn-lt"/>
                          <a:ea typeface="+mn-ea"/>
                          <a:cs typeface="+mn-cs"/>
                        </a:rPr>
                        <a:t>externa</a:t>
                      </a:r>
                      <a:endParaRPr lang="nb-NO" sz="1100" kern="1200" dirty="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val="246832067"/>
                  </a:ext>
                </a:extLst>
              </a:tr>
              <a:tr h="190500">
                <a:tc>
                  <a:txBody>
                    <a:bodyPr/>
                    <a:lstStyle/>
                    <a:p>
                      <a:pPr marL="0" algn="l" defTabSz="914400" rtl="0" eaLnBrk="1" fontAlgn="t" latinLnBrk="0" hangingPunct="1">
                        <a:lnSpc>
                          <a:spcPct val="115000"/>
                        </a:lnSpc>
                        <a:spcAft>
                          <a:spcPts val="0"/>
                        </a:spcAft>
                      </a:pPr>
                      <a:endParaRPr lang="nb-NO" sz="1100" kern="120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a:solidFill>
                            <a:schemeClr val="dk1"/>
                          </a:solidFill>
                          <a:effectLst/>
                          <a:latin typeface="+mn-lt"/>
                          <a:ea typeface="+mn-ea"/>
                          <a:cs typeface="+mn-cs"/>
                        </a:rPr>
                        <a:t>127882003</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Kvinnelig </a:t>
                      </a:r>
                      <a:r>
                        <a:rPr lang="nb-NO" sz="1100" kern="1200" dirty="0" err="1">
                          <a:solidFill>
                            <a:schemeClr val="dk1"/>
                          </a:solidFill>
                          <a:effectLst/>
                          <a:latin typeface="+mn-lt"/>
                          <a:ea typeface="+mn-ea"/>
                          <a:cs typeface="+mn-cs"/>
                        </a:rPr>
                        <a:t>genitalia</a:t>
                      </a:r>
                      <a:endParaRPr lang="nb-NO" sz="1100" kern="1200" dirty="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val="1608143322"/>
                  </a:ext>
                </a:extLst>
              </a:tr>
              <a:tr h="190500">
                <a:tc>
                  <a:txBody>
                    <a:bodyPr/>
                    <a:lstStyle/>
                    <a:p>
                      <a:pPr marL="0" algn="l" defTabSz="914400" rtl="0" eaLnBrk="1" fontAlgn="t" latinLnBrk="0" hangingPunct="1">
                        <a:lnSpc>
                          <a:spcPct val="115000"/>
                        </a:lnSpc>
                        <a:spcAft>
                          <a:spcPts val="0"/>
                        </a:spcAft>
                      </a:pPr>
                      <a:endParaRPr lang="nb-NO" sz="1100" kern="1200">
                        <a:solidFill>
                          <a:schemeClr val="dk1"/>
                        </a:solidFill>
                        <a:effectLst/>
                        <a:latin typeface="+mn-lt"/>
                        <a:ea typeface="+mn-ea"/>
                        <a:cs typeface="+mn-cs"/>
                      </a:endParaRPr>
                    </a:p>
                  </a:txBody>
                  <a:tcPr marL="9525" marR="9525" marT="9525" marB="0"/>
                </a:tc>
                <a:tc>
                  <a:txBody>
                    <a:bodyPr/>
                    <a:lstStyle/>
                    <a:p>
                      <a:pPr marL="0" algn="l" defTabSz="914400" rtl="0" eaLnBrk="1" fontAlgn="t" latinLnBrk="0" hangingPunct="1">
                        <a:lnSpc>
                          <a:spcPct val="115000"/>
                        </a:lnSpc>
                        <a:spcAft>
                          <a:spcPts val="0"/>
                        </a:spcAft>
                      </a:pPr>
                      <a:r>
                        <a:rPr lang="nb-NO" sz="1100" kern="1200">
                          <a:solidFill>
                            <a:schemeClr val="dk1"/>
                          </a:solidFill>
                          <a:effectLst/>
                          <a:latin typeface="+mn-lt"/>
                          <a:ea typeface="+mn-ea"/>
                          <a:cs typeface="+mn-cs"/>
                        </a:rPr>
                        <a:t>66019005</a:t>
                      </a:r>
                    </a:p>
                  </a:txBody>
                  <a:tcPr marL="9525" marR="9525" marT="9525" marB="0"/>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Ekstremitet</a:t>
                      </a:r>
                    </a:p>
                  </a:txBody>
                  <a:tcPr marL="9525" marR="9525" marT="9525" marB="0"/>
                </a:tc>
                <a:extLst>
                  <a:ext uri="{0D108BD9-81ED-4DB2-BD59-A6C34878D82A}">
                    <a16:rowId xmlns:a16="http://schemas.microsoft.com/office/drawing/2014/main" val="2071459495"/>
                  </a:ext>
                </a:extLst>
              </a:tr>
              <a:tr h="190500">
                <a:tc>
                  <a:txBody>
                    <a:bodyPr/>
                    <a:lstStyle/>
                    <a:p>
                      <a:pPr marL="0" algn="l" defTabSz="914400" rtl="0" eaLnBrk="1" fontAlgn="b" latinLnBrk="0" hangingPunct="1">
                        <a:lnSpc>
                          <a:spcPct val="115000"/>
                        </a:lnSpc>
                        <a:spcAft>
                          <a:spcPts val="0"/>
                        </a:spcAft>
                      </a:pPr>
                      <a:endParaRPr lang="nb-NO" sz="1100" kern="1200">
                        <a:solidFill>
                          <a:schemeClr val="dk1"/>
                        </a:solidFill>
                        <a:effectLst/>
                        <a:latin typeface="+mn-lt"/>
                        <a:ea typeface="+mn-ea"/>
                        <a:cs typeface="+mn-cs"/>
                      </a:endParaRPr>
                    </a:p>
                  </a:txBody>
                  <a:tcPr marL="9525" marR="9525" marT="9525" marB="0" anchor="b"/>
                </a:tc>
                <a:tc>
                  <a:txBody>
                    <a:bodyPr/>
                    <a:lstStyle/>
                    <a:p>
                      <a:pPr marL="0" algn="l" defTabSz="914400" rtl="0" eaLnBrk="1" fontAlgn="b" latinLnBrk="0" hangingPunct="1">
                        <a:lnSpc>
                          <a:spcPct val="115000"/>
                        </a:lnSpc>
                        <a:spcAft>
                          <a:spcPts val="0"/>
                        </a:spcAft>
                      </a:pPr>
                      <a:r>
                        <a:rPr lang="nb-NO" sz="1100" kern="1200" dirty="0">
                          <a:solidFill>
                            <a:schemeClr val="dk1"/>
                          </a:solidFill>
                          <a:effectLst/>
                          <a:latin typeface="+mn-lt"/>
                          <a:ea typeface="+mn-ea"/>
                          <a:cs typeface="+mn-cs"/>
                        </a:rPr>
                        <a:t>225398001</a:t>
                      </a:r>
                    </a:p>
                  </a:txBody>
                  <a:tcPr marL="9525" marR="9525" marT="9525" marB="0" anchor="b"/>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Nevrologisk vurdering</a:t>
                      </a:r>
                    </a:p>
                  </a:txBody>
                  <a:tcPr marL="9525" marR="9525" marT="9525" marB="0"/>
                </a:tc>
                <a:extLst>
                  <a:ext uri="{0D108BD9-81ED-4DB2-BD59-A6C34878D82A}">
                    <a16:rowId xmlns:a16="http://schemas.microsoft.com/office/drawing/2014/main" val="2827773337"/>
                  </a:ext>
                </a:extLst>
              </a:tr>
              <a:tr h="190500">
                <a:tc>
                  <a:txBody>
                    <a:bodyPr/>
                    <a:lstStyle/>
                    <a:p>
                      <a:pPr marL="0" algn="l" defTabSz="914400" rtl="0" eaLnBrk="1" fontAlgn="b" latinLnBrk="0" hangingPunct="1">
                        <a:lnSpc>
                          <a:spcPct val="115000"/>
                        </a:lnSpc>
                        <a:spcAft>
                          <a:spcPts val="0"/>
                        </a:spcAft>
                      </a:pPr>
                      <a:endParaRPr lang="nb-NO" sz="1100" kern="1200" dirty="0">
                        <a:solidFill>
                          <a:schemeClr val="dk1"/>
                        </a:solidFill>
                        <a:effectLst/>
                        <a:latin typeface="+mn-lt"/>
                        <a:ea typeface="+mn-ea"/>
                        <a:cs typeface="+mn-cs"/>
                      </a:endParaRPr>
                    </a:p>
                  </a:txBody>
                  <a:tcPr marL="9525" marR="9525" marT="9525" marB="0" anchor="b"/>
                </a:tc>
                <a:tc>
                  <a:txBody>
                    <a:bodyPr/>
                    <a:lstStyle/>
                    <a:p>
                      <a:pPr marL="0" algn="l" defTabSz="914400" rtl="0" eaLnBrk="1" fontAlgn="b" latinLnBrk="0" hangingPunct="1">
                        <a:lnSpc>
                          <a:spcPct val="115000"/>
                        </a:lnSpc>
                        <a:spcAft>
                          <a:spcPts val="0"/>
                        </a:spcAft>
                      </a:pPr>
                      <a:r>
                        <a:rPr lang="nb-NO" sz="1100" kern="1200" dirty="0">
                          <a:solidFill>
                            <a:schemeClr val="dk1"/>
                          </a:solidFill>
                          <a:effectLst/>
                          <a:latin typeface="+mn-lt"/>
                          <a:ea typeface="+mn-ea"/>
                          <a:cs typeface="+mn-cs"/>
                        </a:rPr>
                        <a:t>(fritekst)</a:t>
                      </a:r>
                    </a:p>
                  </a:txBody>
                  <a:tcPr marL="9525" marR="9525" marT="9525" marB="0" anchor="b"/>
                </a:tc>
                <a:tc>
                  <a:txBody>
                    <a:bodyPr/>
                    <a:lstStyle/>
                    <a:p>
                      <a:pPr marL="0" algn="l" defTabSz="914400" rtl="0" eaLnBrk="1" fontAlgn="t" latinLnBrk="0" hangingPunct="1">
                        <a:lnSpc>
                          <a:spcPct val="115000"/>
                        </a:lnSpc>
                        <a:spcAft>
                          <a:spcPts val="0"/>
                        </a:spcAft>
                      </a:pPr>
                      <a:r>
                        <a:rPr lang="nb-NO" sz="1100" kern="1200" dirty="0">
                          <a:solidFill>
                            <a:schemeClr val="dk1"/>
                          </a:solidFill>
                          <a:effectLst/>
                          <a:latin typeface="+mn-lt"/>
                          <a:ea typeface="+mn-ea"/>
                          <a:cs typeface="+mn-cs"/>
                        </a:rPr>
                        <a:t>Status </a:t>
                      </a:r>
                      <a:r>
                        <a:rPr lang="nb-NO" sz="1100" kern="1200" dirty="0" err="1">
                          <a:solidFill>
                            <a:schemeClr val="dk1"/>
                          </a:solidFill>
                          <a:effectLst/>
                          <a:latin typeface="+mn-lt"/>
                          <a:ea typeface="+mn-ea"/>
                          <a:cs typeface="+mn-cs"/>
                        </a:rPr>
                        <a:t>localis</a:t>
                      </a:r>
                      <a:endParaRPr lang="nb-NO" sz="1100" kern="1200" dirty="0">
                        <a:solidFill>
                          <a:schemeClr val="dk1"/>
                        </a:solidFill>
                        <a:effectLst/>
                        <a:latin typeface="+mn-lt"/>
                        <a:ea typeface="+mn-ea"/>
                        <a:cs typeface="+mn-cs"/>
                      </a:endParaRPr>
                    </a:p>
                  </a:txBody>
                  <a:tcPr marL="9525" marR="9525" marT="9525" marB="0"/>
                </a:tc>
                <a:extLst>
                  <a:ext uri="{0D108BD9-81ED-4DB2-BD59-A6C34878D82A}">
                    <a16:rowId xmlns:a16="http://schemas.microsoft.com/office/drawing/2014/main" val="1631868532"/>
                  </a:ext>
                </a:extLst>
              </a:tr>
            </a:tbl>
          </a:graphicData>
        </a:graphic>
      </p:graphicFrame>
    </p:spTree>
    <p:extLst>
      <p:ext uri="{BB962C8B-B14F-4D97-AF65-F5344CB8AC3E}">
        <p14:creationId xmlns:p14="http://schemas.microsoft.com/office/powerpoint/2010/main" val="2198469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6A55327-EDDA-105B-FEF6-1560C9ABC156}"/>
              </a:ext>
            </a:extLst>
          </p:cNvPr>
          <p:cNvSpPr>
            <a:spLocks noGrp="1"/>
          </p:cNvSpPr>
          <p:nvPr>
            <p:ph type="title"/>
          </p:nvPr>
        </p:nvSpPr>
        <p:spPr/>
        <p:txBody>
          <a:bodyPr>
            <a:normAutofit fontScale="90000"/>
          </a:bodyPr>
          <a:lstStyle/>
          <a:p>
            <a:endParaRPr lang="nb-NO" sz="1800" dirty="0">
              <a:latin typeface="Calibri"/>
              <a:cs typeface="Calibri"/>
            </a:endParaRPr>
          </a:p>
          <a:p>
            <a:pPr algn="ctr"/>
            <a:r>
              <a:rPr lang="nb-NO" dirty="0">
                <a:cs typeface="Calibri Light"/>
              </a:rPr>
              <a:t>Hele </a:t>
            </a:r>
            <a:r>
              <a:rPr lang="nb-NO" dirty="0" err="1">
                <a:cs typeface="Calibri Light"/>
              </a:rPr>
              <a:t>innkommstjornalen</a:t>
            </a:r>
            <a:r>
              <a:rPr lang="nb-NO" dirty="0">
                <a:cs typeface="Calibri Light"/>
              </a:rPr>
              <a:t> samt </a:t>
            </a:r>
            <a:br>
              <a:rPr lang="nb-NO" dirty="0">
                <a:cs typeface="Calibri Light"/>
              </a:rPr>
            </a:br>
            <a:r>
              <a:rPr lang="nb-NO" dirty="0">
                <a:cs typeface="Calibri Light"/>
              </a:rPr>
              <a:t>utklipp fra </a:t>
            </a:r>
            <a:r>
              <a:rPr lang="nb-NO" dirty="0" err="1">
                <a:cs typeface="Calibri Light"/>
              </a:rPr>
              <a:t>xMind</a:t>
            </a:r>
            <a:r>
              <a:rPr lang="nb-NO" dirty="0">
                <a:cs typeface="Calibri Light"/>
              </a:rPr>
              <a:t> og Arketype Designeren</a:t>
            </a:r>
          </a:p>
          <a:p>
            <a:endParaRPr lang="nb-NO" dirty="0">
              <a:cs typeface="Calibri Light"/>
            </a:endParaRPr>
          </a:p>
        </p:txBody>
      </p:sp>
      <p:sp>
        <p:nvSpPr>
          <p:cNvPr id="3" name="Plassholder for innhold 2">
            <a:extLst>
              <a:ext uri="{FF2B5EF4-FFF2-40B4-BE49-F238E27FC236}">
                <a16:creationId xmlns:a16="http://schemas.microsoft.com/office/drawing/2014/main" id="{945FB3AF-55DF-B0A8-F060-3E4DAE4CF887}"/>
              </a:ext>
            </a:extLst>
          </p:cNvPr>
          <p:cNvSpPr>
            <a:spLocks noGrp="1"/>
          </p:cNvSpPr>
          <p:nvPr>
            <p:ph idx="1"/>
          </p:nvPr>
        </p:nvSpPr>
        <p:spPr>
          <a:xfrm>
            <a:off x="838200" y="3309937"/>
            <a:ext cx="10515600" cy="2867026"/>
          </a:xfrm>
        </p:spPr>
        <p:txBody>
          <a:bodyPr vert="horz" lIns="91440" tIns="45720" rIns="91440" bIns="45720" rtlCol="0" anchor="t">
            <a:normAutofit/>
          </a:bodyPr>
          <a:lstStyle/>
          <a:p>
            <a:r>
              <a:rPr lang="nb-NO" sz="2400" dirty="0">
                <a:cs typeface="Calibri"/>
              </a:rPr>
              <a:t>På de neste lysbildene har jeg lagt ved utklipp av hele </a:t>
            </a:r>
            <a:r>
              <a:rPr lang="nb-NO" sz="2400" dirty="0" err="1">
                <a:cs typeface="Calibri"/>
              </a:rPr>
              <a:t>xMind</a:t>
            </a:r>
            <a:r>
              <a:rPr lang="nb-NO" sz="2400" dirty="0">
                <a:cs typeface="Calibri"/>
              </a:rPr>
              <a:t> for hele innkomsten</a:t>
            </a:r>
          </a:p>
          <a:p>
            <a:r>
              <a:rPr lang="nb-NO" sz="2400" dirty="0">
                <a:cs typeface="Calibri"/>
              </a:rPr>
              <a:t>Selve templatet kan dere finne på Inkubatoren "Prosjekt: Kurs 05.2025" </a:t>
            </a:r>
            <a:r>
              <a:rPr lang="nb-NO" sz="2400" dirty="0">
                <a:ea typeface="+mn-lt"/>
                <a:cs typeface="+mn-lt"/>
              </a:rPr>
              <a:t>(</a:t>
            </a:r>
            <a:r>
              <a:rPr lang="nb-NO" sz="2400" dirty="0">
                <a:ea typeface="+mn-lt"/>
                <a:cs typeface="+mn-lt"/>
                <a:hlinkClick r:id="rId3"/>
              </a:rPr>
              <a:t>https://arketyper.no/ckm/projects/1078.43.57</a:t>
            </a:r>
            <a:r>
              <a:rPr lang="nb-NO" sz="2400" dirty="0">
                <a:ea typeface="+mn-lt"/>
                <a:cs typeface="+mn-lt"/>
              </a:rPr>
              <a:t>)</a:t>
            </a:r>
          </a:p>
          <a:p>
            <a:r>
              <a:rPr lang="nb-NO" sz="2400" dirty="0">
                <a:ea typeface="+mn-lt"/>
                <a:cs typeface="+mn-lt"/>
              </a:rPr>
              <a:t>For å finne koder å bruke kan det være et tips å se på </a:t>
            </a:r>
            <a:r>
              <a:rPr lang="nb-NO" sz="1600" dirty="0" err="1">
                <a:hlinkClick r:id="rId4"/>
              </a:rPr>
              <a:t>FinnKode</a:t>
            </a:r>
            <a:r>
              <a:rPr lang="nb-NO" sz="2400" dirty="0">
                <a:ea typeface="+mn-lt"/>
                <a:cs typeface="+mn-lt"/>
              </a:rPr>
              <a:t> fra Helsedirektoratet</a:t>
            </a:r>
          </a:p>
          <a:p>
            <a:pPr marL="0" indent="0">
              <a:buNone/>
            </a:pPr>
            <a:endParaRPr lang="nb-NO" sz="1100" dirty="0">
              <a:solidFill>
                <a:srgbClr val="4D4D4D"/>
              </a:solidFill>
              <a:latin typeface="Tahoma"/>
              <a:ea typeface="Tahoma"/>
              <a:cs typeface="Tahoma"/>
            </a:endParaRPr>
          </a:p>
          <a:p>
            <a:endParaRPr lang="nb-NO" dirty="0">
              <a:cs typeface="Calibri"/>
            </a:endParaRPr>
          </a:p>
        </p:txBody>
      </p:sp>
      <p:pic>
        <p:nvPicPr>
          <p:cNvPr id="4" name="Bilde 3">
            <a:extLst>
              <a:ext uri="{FF2B5EF4-FFF2-40B4-BE49-F238E27FC236}">
                <a16:creationId xmlns:a16="http://schemas.microsoft.com/office/drawing/2014/main" id="{8B62C5C1-1541-BFE8-E19B-55F03F6DB64C}"/>
              </a:ext>
            </a:extLst>
          </p:cNvPr>
          <p:cNvPicPr>
            <a:picLocks noChangeAspect="1"/>
          </p:cNvPicPr>
          <p:nvPr/>
        </p:nvPicPr>
        <p:blipFill>
          <a:blip r:embed="rId5"/>
          <a:stretch>
            <a:fillRect/>
          </a:stretch>
        </p:blipFill>
        <p:spPr>
          <a:xfrm>
            <a:off x="314553" y="1822982"/>
            <a:ext cx="11315160" cy="228117"/>
          </a:xfrm>
          <a:prstGeom prst="rect">
            <a:avLst/>
          </a:prstGeom>
        </p:spPr>
      </p:pic>
    </p:spTree>
    <p:extLst>
      <p:ext uri="{BB962C8B-B14F-4D97-AF65-F5344CB8AC3E}">
        <p14:creationId xmlns:p14="http://schemas.microsoft.com/office/powerpoint/2010/main" val="418741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ssholder for innhold 3" descr="Et bilde som inneholder tekst, skjermbilde, nummer, display&#10;&#10;Automatisk generert beskrivelse">
            <a:extLst>
              <a:ext uri="{FF2B5EF4-FFF2-40B4-BE49-F238E27FC236}">
                <a16:creationId xmlns:a16="http://schemas.microsoft.com/office/drawing/2014/main" id="{AA2F6E2D-612A-9BBF-11A4-18FEE4083E0A}"/>
              </a:ext>
            </a:extLst>
          </p:cNvPr>
          <p:cNvPicPr>
            <a:picLocks noGrp="1" noChangeAspect="1"/>
          </p:cNvPicPr>
          <p:nvPr>
            <p:ph idx="1"/>
          </p:nvPr>
        </p:nvPicPr>
        <p:blipFill>
          <a:blip r:embed="rId3"/>
          <a:stretch>
            <a:fillRect/>
          </a:stretch>
        </p:blipFill>
        <p:spPr>
          <a:xfrm>
            <a:off x="590548" y="1215231"/>
            <a:ext cx="5962651" cy="2214563"/>
          </a:xfrm>
        </p:spPr>
      </p:pic>
      <p:sp>
        <p:nvSpPr>
          <p:cNvPr id="5" name="TekstSylinder 4">
            <a:extLst>
              <a:ext uri="{FF2B5EF4-FFF2-40B4-BE49-F238E27FC236}">
                <a16:creationId xmlns:a16="http://schemas.microsoft.com/office/drawing/2014/main" id="{04147129-9D89-4A61-A219-D242BE050999}"/>
              </a:ext>
            </a:extLst>
          </p:cNvPr>
          <p:cNvSpPr txBox="1"/>
          <p:nvPr/>
        </p:nvSpPr>
        <p:spPr>
          <a:xfrm>
            <a:off x="438150" y="382588"/>
            <a:ext cx="1102995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nb-NO" sz="1100">
                <a:solidFill>
                  <a:srgbClr val="4D4D4D"/>
                </a:solidFill>
                <a:latin typeface="Tahoma"/>
                <a:cs typeface="Arial"/>
              </a:rPr>
              <a:t>En ting er det viktig å være klar over (bug), i templatet dere ser på CKM vil det være med noen valg som alltid er med i arketypen som egentlig er tatt bort i Arketypedesigneren. Allikevel kommer de tilbake når du laster ned i CKM selv om du har tatt dem bort. Når du laster dem opp igjen vil du få med de valgene du har tatt bort. Dette er en feil i CKM/AD sammarbeidet. Når du laster opp templatet må du i disse tilfellene endre til external kode og de riktige valgene vil dukke opp igjen.</a:t>
            </a:r>
            <a:r>
              <a:rPr lang="nb-NO" sz="1100">
                <a:latin typeface="Tahoma"/>
                <a:cs typeface="Arial"/>
              </a:rPr>
              <a:t>​</a:t>
            </a:r>
          </a:p>
          <a:p>
            <a:pPr marL="228600" indent="-228600">
              <a:buFont typeface=""/>
              <a:buChar char="•"/>
            </a:pPr>
            <a:endParaRPr lang="nb-NO" sz="1100" dirty="0">
              <a:latin typeface="Tahoma"/>
              <a:ea typeface="Tahoma"/>
              <a:cs typeface="Arial"/>
            </a:endParaRPr>
          </a:p>
        </p:txBody>
      </p:sp>
      <p:sp>
        <p:nvSpPr>
          <p:cNvPr id="6" name="TekstSylinder 5">
            <a:extLst>
              <a:ext uri="{FF2B5EF4-FFF2-40B4-BE49-F238E27FC236}">
                <a16:creationId xmlns:a16="http://schemas.microsoft.com/office/drawing/2014/main" id="{F071F228-851C-A874-4DE1-DF594AC8367B}"/>
              </a:ext>
            </a:extLst>
          </p:cNvPr>
          <p:cNvSpPr txBox="1"/>
          <p:nvPr/>
        </p:nvSpPr>
        <p:spPr>
          <a:xfrm>
            <a:off x="304379" y="4029711"/>
            <a:ext cx="116178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
              <a:buChar char="•"/>
            </a:pPr>
            <a:r>
              <a:rPr lang="nb-NO" sz="1100" dirty="0">
                <a:solidFill>
                  <a:srgbClr val="4D4D4D"/>
                </a:solidFill>
                <a:latin typeface="Tahoma"/>
                <a:ea typeface="Tahoma"/>
                <a:cs typeface="Tahoma"/>
              </a:rPr>
              <a:t>Du kan laste ned </a:t>
            </a:r>
            <a:r>
              <a:rPr lang="nb-NO" sz="1100" b="1" dirty="0" err="1">
                <a:solidFill>
                  <a:srgbClr val="4D4D4D"/>
                </a:solidFill>
                <a:latin typeface="Tahoma"/>
                <a:ea typeface="Tahoma"/>
                <a:cs typeface="Tahoma"/>
              </a:rPr>
              <a:t>filsett</a:t>
            </a:r>
            <a:r>
              <a:rPr lang="nb-NO" sz="1100" dirty="0">
                <a:solidFill>
                  <a:srgbClr val="4D4D4D"/>
                </a:solidFill>
                <a:latin typeface="Tahoma"/>
                <a:ea typeface="Tahoma"/>
                <a:cs typeface="Tahoma"/>
              </a:rPr>
              <a:t> for templater fra både AD og CKM. Da får du en </a:t>
            </a:r>
            <a:r>
              <a:rPr lang="nb-NO" sz="1100" dirty="0" err="1">
                <a:solidFill>
                  <a:srgbClr val="4D4D4D"/>
                </a:solidFill>
                <a:latin typeface="Tahoma"/>
                <a:ea typeface="Tahoma"/>
                <a:cs typeface="Tahoma"/>
              </a:rPr>
              <a:t>zip</a:t>
            </a:r>
            <a:r>
              <a:rPr lang="nb-NO" sz="1100" dirty="0">
                <a:solidFill>
                  <a:srgbClr val="4D4D4D"/>
                </a:solidFill>
                <a:latin typeface="Tahoma"/>
                <a:ea typeface="Tahoma"/>
                <a:cs typeface="Tahoma"/>
              </a:rPr>
              <a:t> fil med deg både selve templatet og alle tilhørende arketyper. </a:t>
            </a:r>
            <a:endParaRPr lang="nb-NO" sz="1100" dirty="0">
              <a:latin typeface="Tahoma"/>
              <a:ea typeface="Tahoma"/>
              <a:cs typeface="Tahoma"/>
            </a:endParaRPr>
          </a:p>
          <a:p>
            <a:pPr marL="228600" indent="-228600" algn="l">
              <a:buFont typeface="Arial"/>
              <a:buChar char="•"/>
            </a:pPr>
            <a:endParaRPr lang="nb-NO" sz="1100" dirty="0">
              <a:solidFill>
                <a:srgbClr val="4D4D4D"/>
              </a:solidFill>
              <a:latin typeface="Tahoma"/>
              <a:ea typeface="Tahoma"/>
              <a:cs typeface="Tahoma"/>
            </a:endParaRPr>
          </a:p>
          <a:p>
            <a:endParaRPr lang="nb-NO" dirty="0">
              <a:cs typeface="Calibri"/>
            </a:endParaRPr>
          </a:p>
        </p:txBody>
      </p:sp>
      <p:pic>
        <p:nvPicPr>
          <p:cNvPr id="7" name="Bilde 6" descr="Et bilde som inneholder tekst, skjermbilde, Font, nummer&#10;&#10;Automatisk generert beskrivelse">
            <a:extLst>
              <a:ext uri="{FF2B5EF4-FFF2-40B4-BE49-F238E27FC236}">
                <a16:creationId xmlns:a16="http://schemas.microsoft.com/office/drawing/2014/main" id="{4283279D-CFBF-37F2-DF7E-49C13A57A16C}"/>
              </a:ext>
            </a:extLst>
          </p:cNvPr>
          <p:cNvPicPr>
            <a:picLocks noChangeAspect="1"/>
          </p:cNvPicPr>
          <p:nvPr/>
        </p:nvPicPr>
        <p:blipFill>
          <a:blip r:embed="rId4"/>
          <a:stretch>
            <a:fillRect/>
          </a:stretch>
        </p:blipFill>
        <p:spPr>
          <a:xfrm>
            <a:off x="7351615" y="1217903"/>
            <a:ext cx="2543986" cy="2738795"/>
          </a:xfrm>
          <a:prstGeom prst="rect">
            <a:avLst/>
          </a:prstGeom>
        </p:spPr>
      </p:pic>
      <p:pic>
        <p:nvPicPr>
          <p:cNvPr id="2" name="Picture 1">
            <a:extLst>
              <a:ext uri="{FF2B5EF4-FFF2-40B4-BE49-F238E27FC236}">
                <a16:creationId xmlns:a16="http://schemas.microsoft.com/office/drawing/2014/main" id="{544A7841-8A29-067F-DBAA-A9C897F4E77A}"/>
              </a:ext>
            </a:extLst>
          </p:cNvPr>
          <p:cNvPicPr>
            <a:picLocks noChangeAspect="1"/>
          </p:cNvPicPr>
          <p:nvPr/>
        </p:nvPicPr>
        <p:blipFill>
          <a:blip r:embed="rId5"/>
          <a:stretch>
            <a:fillRect/>
          </a:stretch>
        </p:blipFill>
        <p:spPr>
          <a:xfrm>
            <a:off x="305383" y="4697865"/>
            <a:ext cx="2445010" cy="1559963"/>
          </a:xfrm>
          <a:prstGeom prst="rect">
            <a:avLst/>
          </a:prstGeom>
        </p:spPr>
      </p:pic>
      <p:pic>
        <p:nvPicPr>
          <p:cNvPr id="3" name="Picture 2">
            <a:extLst>
              <a:ext uri="{FF2B5EF4-FFF2-40B4-BE49-F238E27FC236}">
                <a16:creationId xmlns:a16="http://schemas.microsoft.com/office/drawing/2014/main" id="{E4FC693D-37DC-C5BC-605D-9B7494390CDB}"/>
              </a:ext>
            </a:extLst>
          </p:cNvPr>
          <p:cNvPicPr>
            <a:picLocks noChangeAspect="1"/>
          </p:cNvPicPr>
          <p:nvPr/>
        </p:nvPicPr>
        <p:blipFill>
          <a:blip r:embed="rId6"/>
          <a:stretch>
            <a:fillRect/>
          </a:stretch>
        </p:blipFill>
        <p:spPr>
          <a:xfrm>
            <a:off x="7468961" y="4414933"/>
            <a:ext cx="3077936" cy="2125825"/>
          </a:xfrm>
          <a:prstGeom prst="rect">
            <a:avLst/>
          </a:prstGeom>
        </p:spPr>
      </p:pic>
      <p:pic>
        <p:nvPicPr>
          <p:cNvPr id="9" name="Picture 8">
            <a:extLst>
              <a:ext uri="{FF2B5EF4-FFF2-40B4-BE49-F238E27FC236}">
                <a16:creationId xmlns:a16="http://schemas.microsoft.com/office/drawing/2014/main" id="{B34FAA70-6738-EC84-0C24-475567D1B9AF}"/>
              </a:ext>
            </a:extLst>
          </p:cNvPr>
          <p:cNvPicPr>
            <a:picLocks noChangeAspect="1"/>
          </p:cNvPicPr>
          <p:nvPr/>
        </p:nvPicPr>
        <p:blipFill>
          <a:blip r:embed="rId7"/>
          <a:stretch>
            <a:fillRect/>
          </a:stretch>
        </p:blipFill>
        <p:spPr>
          <a:xfrm>
            <a:off x="3134307" y="4735090"/>
            <a:ext cx="3855098" cy="1407757"/>
          </a:xfrm>
          <a:prstGeom prst="rect">
            <a:avLst/>
          </a:prstGeom>
        </p:spPr>
      </p:pic>
      <p:sp>
        <p:nvSpPr>
          <p:cNvPr id="10" name="TextBox 9">
            <a:extLst>
              <a:ext uri="{FF2B5EF4-FFF2-40B4-BE49-F238E27FC236}">
                <a16:creationId xmlns:a16="http://schemas.microsoft.com/office/drawing/2014/main" id="{84827996-5648-5E6D-BCC3-5FEDF5808994}"/>
              </a:ext>
            </a:extLst>
          </p:cNvPr>
          <p:cNvSpPr txBox="1"/>
          <p:nvPr/>
        </p:nvSpPr>
        <p:spPr>
          <a:xfrm>
            <a:off x="186612" y="6259285"/>
            <a:ext cx="256591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Calibri"/>
                <a:cs typeface="Calibri"/>
              </a:rPr>
              <a:t>CKM: </a:t>
            </a:r>
            <a:r>
              <a:rPr lang="en-US" sz="1100" dirty="0" err="1">
                <a:ea typeface="Calibri"/>
                <a:cs typeface="Calibri"/>
              </a:rPr>
              <a:t>Eksporterer</a:t>
            </a:r>
            <a:r>
              <a:rPr lang="en-US" sz="1100" dirty="0">
                <a:ea typeface="Calibri"/>
                <a:cs typeface="Calibri"/>
              </a:rPr>
              <a:t> alt </a:t>
            </a:r>
            <a:r>
              <a:rPr lang="en-US" sz="1100" dirty="0" err="1">
                <a:ea typeface="Calibri"/>
                <a:cs typeface="Calibri"/>
              </a:rPr>
              <a:t>i</a:t>
            </a:r>
            <a:r>
              <a:rPr lang="en-US" sz="1100" dirty="0">
                <a:ea typeface="Calibri"/>
                <a:cs typeface="Calibri"/>
              </a:rPr>
              <a:t> </a:t>
            </a:r>
            <a:r>
              <a:rPr lang="en-US" sz="1100" dirty="0" err="1">
                <a:ea typeface="Calibri"/>
                <a:cs typeface="Calibri"/>
              </a:rPr>
              <a:t>inkubatoren</a:t>
            </a:r>
            <a:r>
              <a:rPr lang="en-US" sz="1100" dirty="0">
                <a:ea typeface="Calibri"/>
                <a:cs typeface="Calibri"/>
              </a:rPr>
              <a:t>/</a:t>
            </a:r>
            <a:r>
              <a:rPr lang="en-US" sz="1100" dirty="0" err="1">
                <a:ea typeface="Calibri"/>
                <a:cs typeface="Calibri"/>
              </a:rPr>
              <a:t>prosjektet</a:t>
            </a:r>
            <a:endParaRPr lang="en-US" sz="1100" dirty="0" err="1"/>
          </a:p>
        </p:txBody>
      </p:sp>
      <p:sp>
        <p:nvSpPr>
          <p:cNvPr id="11" name="TextBox 10">
            <a:extLst>
              <a:ext uri="{FF2B5EF4-FFF2-40B4-BE49-F238E27FC236}">
                <a16:creationId xmlns:a16="http://schemas.microsoft.com/office/drawing/2014/main" id="{E6414C75-25D1-9282-99C8-42A7EE07C559}"/>
              </a:ext>
            </a:extLst>
          </p:cNvPr>
          <p:cNvSpPr txBox="1"/>
          <p:nvPr/>
        </p:nvSpPr>
        <p:spPr>
          <a:xfrm>
            <a:off x="3250163" y="6298163"/>
            <a:ext cx="384887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Calibri"/>
                <a:cs typeface="Calibri"/>
              </a:rPr>
              <a:t>CKM: </a:t>
            </a:r>
            <a:r>
              <a:rPr lang="en-US" sz="1100" err="1">
                <a:ea typeface="Calibri"/>
                <a:cs typeface="Calibri"/>
              </a:rPr>
              <a:t>Eksporterer</a:t>
            </a:r>
            <a:r>
              <a:rPr lang="en-US" sz="1100" dirty="0">
                <a:ea typeface="Calibri"/>
                <a:cs typeface="Calibri"/>
              </a:rPr>
              <a:t> </a:t>
            </a:r>
            <a:r>
              <a:rPr lang="en-US" sz="1100" err="1">
                <a:ea typeface="Calibri"/>
                <a:cs typeface="Calibri"/>
              </a:rPr>
              <a:t>templatet</a:t>
            </a:r>
            <a:r>
              <a:rPr lang="en-US" sz="1100" dirty="0">
                <a:ea typeface="Calibri"/>
                <a:cs typeface="Calibri"/>
              </a:rPr>
              <a:t> </a:t>
            </a:r>
            <a:r>
              <a:rPr lang="en-US" sz="1100" err="1">
                <a:ea typeface="Calibri"/>
                <a:cs typeface="Calibri"/>
              </a:rPr>
              <a:t>og</a:t>
            </a:r>
            <a:r>
              <a:rPr lang="en-US" sz="1100" dirty="0">
                <a:ea typeface="Calibri"/>
                <a:cs typeface="Calibri"/>
              </a:rPr>
              <a:t> alle </a:t>
            </a:r>
            <a:r>
              <a:rPr lang="en-US" sz="1100" err="1">
                <a:ea typeface="Calibri"/>
                <a:cs typeface="Calibri"/>
              </a:rPr>
              <a:t>tilhørende</a:t>
            </a:r>
            <a:r>
              <a:rPr lang="en-US" sz="1100" dirty="0">
                <a:ea typeface="Calibri"/>
                <a:cs typeface="Calibri"/>
              </a:rPr>
              <a:t> </a:t>
            </a:r>
            <a:r>
              <a:rPr lang="en-US" sz="1100" err="1">
                <a:ea typeface="Calibri"/>
                <a:cs typeface="Calibri"/>
              </a:rPr>
              <a:t>arketyper</a:t>
            </a:r>
            <a:endParaRPr lang="en-US" sz="1100" err="1"/>
          </a:p>
        </p:txBody>
      </p:sp>
      <p:sp>
        <p:nvSpPr>
          <p:cNvPr id="12" name="TextBox 11">
            <a:extLst>
              <a:ext uri="{FF2B5EF4-FFF2-40B4-BE49-F238E27FC236}">
                <a16:creationId xmlns:a16="http://schemas.microsoft.com/office/drawing/2014/main" id="{0647B6D8-048B-9388-2E28-63470CB81A43}"/>
              </a:ext>
            </a:extLst>
          </p:cNvPr>
          <p:cNvSpPr txBox="1"/>
          <p:nvPr/>
        </p:nvSpPr>
        <p:spPr>
          <a:xfrm>
            <a:off x="10605795" y="5800530"/>
            <a:ext cx="14695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Calibri"/>
                <a:cs typeface="Calibri"/>
              </a:rPr>
              <a:t>AD: </a:t>
            </a:r>
            <a:r>
              <a:rPr lang="en-US" sz="1200" err="1">
                <a:ea typeface="Calibri"/>
                <a:cs typeface="Calibri"/>
              </a:rPr>
              <a:t>eksporterer</a:t>
            </a:r>
            <a:r>
              <a:rPr lang="en-US" sz="1200" dirty="0">
                <a:ea typeface="Calibri"/>
                <a:cs typeface="Calibri"/>
              </a:rPr>
              <a:t> alle </a:t>
            </a:r>
            <a:r>
              <a:rPr lang="en-US" sz="1200" err="1">
                <a:ea typeface="Calibri"/>
                <a:cs typeface="Calibri"/>
              </a:rPr>
              <a:t>arketyper</a:t>
            </a:r>
            <a:r>
              <a:rPr lang="en-US" sz="1200" dirty="0">
                <a:ea typeface="Calibri"/>
                <a:cs typeface="Calibri"/>
              </a:rPr>
              <a:t> + </a:t>
            </a:r>
            <a:r>
              <a:rPr lang="en-US" sz="1200" err="1">
                <a:ea typeface="Calibri"/>
                <a:cs typeface="Calibri"/>
              </a:rPr>
              <a:t>templat</a:t>
            </a:r>
            <a:endParaRPr lang="en-US" sz="1200" err="1"/>
          </a:p>
        </p:txBody>
      </p:sp>
    </p:spTree>
    <p:extLst>
      <p:ext uri="{BB962C8B-B14F-4D97-AF65-F5344CB8AC3E}">
        <p14:creationId xmlns:p14="http://schemas.microsoft.com/office/powerpoint/2010/main" val="3568191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descr="Et bilde som inneholder tekst, skjermbilde, Font, Parallell&#10;&#10;Automatisk generert beskrivelse">
            <a:extLst>
              <a:ext uri="{FF2B5EF4-FFF2-40B4-BE49-F238E27FC236}">
                <a16:creationId xmlns:a16="http://schemas.microsoft.com/office/drawing/2014/main" id="{30B763E0-DB7A-C0F2-7225-8B96049529D8}"/>
              </a:ext>
            </a:extLst>
          </p:cNvPr>
          <p:cNvPicPr>
            <a:picLocks noChangeAspect="1"/>
          </p:cNvPicPr>
          <p:nvPr/>
        </p:nvPicPr>
        <p:blipFill>
          <a:blip r:embed="rId3"/>
          <a:stretch>
            <a:fillRect/>
          </a:stretch>
        </p:blipFill>
        <p:spPr>
          <a:xfrm>
            <a:off x="134994" y="111125"/>
            <a:ext cx="5294200" cy="6746875"/>
          </a:xfrm>
          <a:prstGeom prst="rect">
            <a:avLst/>
          </a:prstGeom>
        </p:spPr>
      </p:pic>
      <p:sp>
        <p:nvSpPr>
          <p:cNvPr id="4" name="TekstSylinder 3">
            <a:extLst>
              <a:ext uri="{FF2B5EF4-FFF2-40B4-BE49-F238E27FC236}">
                <a16:creationId xmlns:a16="http://schemas.microsoft.com/office/drawing/2014/main" id="{66E02427-F27C-1D47-6B4A-19CAC32E70B1}"/>
              </a:ext>
            </a:extLst>
          </p:cNvPr>
          <p:cNvSpPr txBox="1"/>
          <p:nvPr/>
        </p:nvSpPr>
        <p:spPr>
          <a:xfrm>
            <a:off x="6921499" y="592666"/>
            <a:ext cx="3733270" cy="36933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dirty="0">
                <a:cs typeface="Calibri"/>
              </a:rPr>
              <a:t>Anamnese – hele innkomstjournal </a:t>
            </a:r>
            <a:endParaRPr lang="nb-NO" dirty="0"/>
          </a:p>
        </p:txBody>
      </p:sp>
    </p:spTree>
    <p:extLst>
      <p:ext uri="{BB962C8B-B14F-4D97-AF65-F5344CB8AC3E}">
        <p14:creationId xmlns:p14="http://schemas.microsoft.com/office/powerpoint/2010/main" val="2626106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descr="Et bilde som inneholder tekst, skjermbilde, Parallell, Font&#10;&#10;Automatisk generert beskrivelse">
            <a:extLst>
              <a:ext uri="{FF2B5EF4-FFF2-40B4-BE49-F238E27FC236}">
                <a16:creationId xmlns:a16="http://schemas.microsoft.com/office/drawing/2014/main" id="{43ACB0CC-209C-1551-C12D-9A301C3A5C6C}"/>
              </a:ext>
            </a:extLst>
          </p:cNvPr>
          <p:cNvPicPr>
            <a:picLocks noChangeAspect="1"/>
          </p:cNvPicPr>
          <p:nvPr/>
        </p:nvPicPr>
        <p:blipFill>
          <a:blip r:embed="rId3"/>
          <a:stretch>
            <a:fillRect/>
          </a:stretch>
        </p:blipFill>
        <p:spPr>
          <a:xfrm>
            <a:off x="147205" y="116465"/>
            <a:ext cx="9724158" cy="5975638"/>
          </a:xfrm>
          <a:prstGeom prst="rect">
            <a:avLst/>
          </a:prstGeom>
        </p:spPr>
      </p:pic>
      <p:sp>
        <p:nvSpPr>
          <p:cNvPr id="4" name="TekstSylinder 3">
            <a:extLst>
              <a:ext uri="{FF2B5EF4-FFF2-40B4-BE49-F238E27FC236}">
                <a16:creationId xmlns:a16="http://schemas.microsoft.com/office/drawing/2014/main" id="{6A29C28D-D0FD-4011-B107-245F4DF21387}"/>
              </a:ext>
            </a:extLst>
          </p:cNvPr>
          <p:cNvSpPr txBox="1"/>
          <p:nvPr/>
        </p:nvSpPr>
        <p:spPr>
          <a:xfrm>
            <a:off x="8752320" y="525464"/>
            <a:ext cx="3290887" cy="64633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a:t>Detaljer Anamnese – hele innkomstjournal </a:t>
            </a:r>
            <a:r>
              <a:rPr lang="nb-NO">
                <a:cs typeface="Calibri"/>
              </a:rPr>
              <a:t>​</a:t>
            </a:r>
            <a:endParaRPr lang="nb-NO"/>
          </a:p>
        </p:txBody>
      </p:sp>
    </p:spTree>
    <p:extLst>
      <p:ext uri="{BB962C8B-B14F-4D97-AF65-F5344CB8AC3E}">
        <p14:creationId xmlns:p14="http://schemas.microsoft.com/office/powerpoint/2010/main" val="2650646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descr="Et bilde som inneholder tekst, skjermbilde, Font, Parallell&#10;&#10;Automatisk generert beskrivelse">
            <a:extLst>
              <a:ext uri="{FF2B5EF4-FFF2-40B4-BE49-F238E27FC236}">
                <a16:creationId xmlns:a16="http://schemas.microsoft.com/office/drawing/2014/main" id="{113405CD-900E-191F-7637-46E0217A70ED}"/>
              </a:ext>
            </a:extLst>
          </p:cNvPr>
          <p:cNvPicPr>
            <a:picLocks noChangeAspect="1"/>
          </p:cNvPicPr>
          <p:nvPr/>
        </p:nvPicPr>
        <p:blipFill>
          <a:blip r:embed="rId3"/>
          <a:stretch>
            <a:fillRect/>
          </a:stretch>
        </p:blipFill>
        <p:spPr>
          <a:xfrm>
            <a:off x="431800" y="292100"/>
            <a:ext cx="7169149" cy="6384924"/>
          </a:xfrm>
          <a:prstGeom prst="rect">
            <a:avLst/>
          </a:prstGeom>
        </p:spPr>
      </p:pic>
      <p:sp>
        <p:nvSpPr>
          <p:cNvPr id="4" name="TekstSylinder 3">
            <a:extLst>
              <a:ext uri="{FF2B5EF4-FFF2-40B4-BE49-F238E27FC236}">
                <a16:creationId xmlns:a16="http://schemas.microsoft.com/office/drawing/2014/main" id="{350F3017-59D6-8639-317E-9F9F5605D6A2}"/>
              </a:ext>
            </a:extLst>
          </p:cNvPr>
          <p:cNvSpPr txBox="1"/>
          <p:nvPr/>
        </p:nvSpPr>
        <p:spPr>
          <a:xfrm>
            <a:off x="8752320" y="525464"/>
            <a:ext cx="3290887" cy="64633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a:t>Detaljer Anamnese – hele innkomstjournal </a:t>
            </a:r>
            <a:r>
              <a:rPr lang="nb-NO">
                <a:cs typeface="Calibri"/>
              </a:rPr>
              <a:t>​</a:t>
            </a:r>
            <a:endParaRPr lang="nb-NO"/>
          </a:p>
        </p:txBody>
      </p:sp>
    </p:spTree>
    <p:extLst>
      <p:ext uri="{BB962C8B-B14F-4D97-AF65-F5344CB8AC3E}">
        <p14:creationId xmlns:p14="http://schemas.microsoft.com/office/powerpoint/2010/main" val="1711033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descr="Et bilde som inneholder tekst, skjermbilde, Font, Parallell&#10;&#10;Automatisk generert beskrivelse">
            <a:extLst>
              <a:ext uri="{FF2B5EF4-FFF2-40B4-BE49-F238E27FC236}">
                <a16:creationId xmlns:a16="http://schemas.microsoft.com/office/drawing/2014/main" id="{943E971C-930D-1E23-423A-CD8E043B09A8}"/>
              </a:ext>
            </a:extLst>
          </p:cNvPr>
          <p:cNvPicPr>
            <a:picLocks noChangeAspect="1"/>
          </p:cNvPicPr>
          <p:nvPr/>
        </p:nvPicPr>
        <p:blipFill>
          <a:blip r:embed="rId3"/>
          <a:stretch>
            <a:fillRect/>
          </a:stretch>
        </p:blipFill>
        <p:spPr>
          <a:xfrm>
            <a:off x="445923" y="214312"/>
            <a:ext cx="7799717" cy="6437313"/>
          </a:xfrm>
          <a:prstGeom prst="rect">
            <a:avLst/>
          </a:prstGeom>
        </p:spPr>
      </p:pic>
      <p:sp>
        <p:nvSpPr>
          <p:cNvPr id="4" name="TekstSylinder 3">
            <a:extLst>
              <a:ext uri="{FF2B5EF4-FFF2-40B4-BE49-F238E27FC236}">
                <a16:creationId xmlns:a16="http://schemas.microsoft.com/office/drawing/2014/main" id="{8BD343A4-7B7F-2CB3-A94B-75261C1DF7BE}"/>
              </a:ext>
            </a:extLst>
          </p:cNvPr>
          <p:cNvSpPr txBox="1"/>
          <p:nvPr/>
        </p:nvSpPr>
        <p:spPr>
          <a:xfrm>
            <a:off x="8752320" y="525464"/>
            <a:ext cx="3290887" cy="64633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a:t>Detaljer Anamnese – hele innkomstjournal </a:t>
            </a:r>
            <a:r>
              <a:rPr lang="nb-NO">
                <a:cs typeface="Calibri"/>
              </a:rPr>
              <a:t>​</a:t>
            </a:r>
            <a:endParaRPr lang="nb-NO"/>
          </a:p>
        </p:txBody>
      </p:sp>
      <p:sp>
        <p:nvSpPr>
          <p:cNvPr id="3" name="Multiplication Sign 2">
            <a:extLst>
              <a:ext uri="{FF2B5EF4-FFF2-40B4-BE49-F238E27FC236}">
                <a16:creationId xmlns:a16="http://schemas.microsoft.com/office/drawing/2014/main" id="{2DAFC7C6-4FC4-668F-B4B0-C7B7F60B3A19}"/>
              </a:ext>
            </a:extLst>
          </p:cNvPr>
          <p:cNvSpPr/>
          <p:nvPr/>
        </p:nvSpPr>
        <p:spPr>
          <a:xfrm>
            <a:off x="7044612" y="2581469"/>
            <a:ext cx="668693" cy="349897"/>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207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p:cNvPicPr>
            <a:picLocks noChangeAspect="1"/>
          </p:cNvPicPr>
          <p:nvPr/>
        </p:nvPicPr>
        <p:blipFill>
          <a:blip r:embed="rId3"/>
          <a:stretch>
            <a:fillRect/>
          </a:stretch>
        </p:blipFill>
        <p:spPr>
          <a:xfrm>
            <a:off x="113121" y="113507"/>
            <a:ext cx="10001840" cy="6651916"/>
          </a:xfrm>
          <a:prstGeom prst="rect">
            <a:avLst/>
          </a:prstGeom>
        </p:spPr>
      </p:pic>
      <p:sp>
        <p:nvSpPr>
          <p:cNvPr id="3" name="TekstSylinder 2"/>
          <p:cNvSpPr txBox="1"/>
          <p:nvPr/>
        </p:nvSpPr>
        <p:spPr>
          <a:xfrm>
            <a:off x="7139596" y="424369"/>
            <a:ext cx="4693920" cy="954107"/>
          </a:xfrm>
          <a:prstGeom prst="rect">
            <a:avLst/>
          </a:prstGeom>
          <a:noFill/>
        </p:spPr>
        <p:txBody>
          <a:bodyPr wrap="square" rtlCol="0">
            <a:spAutoFit/>
          </a:bodyPr>
          <a:lstStyle/>
          <a:p>
            <a:r>
              <a:rPr lang="nb-NO" sz="2800" dirty="0">
                <a:latin typeface="+mj-lt"/>
                <a:ea typeface="+mj-ea"/>
                <a:cs typeface="+mj-cs"/>
              </a:rPr>
              <a:t>Hele tankekartet – </a:t>
            </a:r>
          </a:p>
          <a:p>
            <a:r>
              <a:rPr lang="nb-NO" sz="2800" dirty="0">
                <a:latin typeface="+mj-lt"/>
                <a:ea typeface="+mj-ea"/>
                <a:cs typeface="+mj-cs"/>
              </a:rPr>
              <a:t>generell innkomstjournal</a:t>
            </a:r>
          </a:p>
        </p:txBody>
      </p:sp>
      <p:pic>
        <p:nvPicPr>
          <p:cNvPr id="2" name="Bilde 1">
            <a:extLst>
              <a:ext uri="{FF2B5EF4-FFF2-40B4-BE49-F238E27FC236}">
                <a16:creationId xmlns:a16="http://schemas.microsoft.com/office/drawing/2014/main" id="{2B78ACF4-90A0-2A99-6501-D37C19DBAB5D}"/>
              </a:ext>
            </a:extLst>
          </p:cNvPr>
          <p:cNvPicPr>
            <a:picLocks noChangeAspect="1"/>
          </p:cNvPicPr>
          <p:nvPr/>
        </p:nvPicPr>
        <p:blipFill>
          <a:blip r:embed="rId4"/>
          <a:stretch>
            <a:fillRect/>
          </a:stretch>
        </p:blipFill>
        <p:spPr>
          <a:xfrm flipV="1">
            <a:off x="6819610" y="1393431"/>
            <a:ext cx="4830266" cy="295905"/>
          </a:xfrm>
          <a:prstGeom prst="rect">
            <a:avLst/>
          </a:prstGeom>
        </p:spPr>
      </p:pic>
    </p:spTree>
    <p:extLst>
      <p:ext uri="{BB962C8B-B14F-4D97-AF65-F5344CB8AC3E}">
        <p14:creationId xmlns:p14="http://schemas.microsoft.com/office/powerpoint/2010/main" val="4120385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descr="Et bilde som inneholder tekst, skjermbilde, Parallell, Font&#10;&#10;Automatisk generert beskrivelse">
            <a:extLst>
              <a:ext uri="{FF2B5EF4-FFF2-40B4-BE49-F238E27FC236}">
                <a16:creationId xmlns:a16="http://schemas.microsoft.com/office/drawing/2014/main" id="{9232EE2D-E434-D025-AABC-1801CCC38AAE}"/>
              </a:ext>
            </a:extLst>
          </p:cNvPr>
          <p:cNvPicPr>
            <a:picLocks noChangeAspect="1"/>
          </p:cNvPicPr>
          <p:nvPr/>
        </p:nvPicPr>
        <p:blipFill>
          <a:blip r:embed="rId3"/>
          <a:stretch>
            <a:fillRect/>
          </a:stretch>
        </p:blipFill>
        <p:spPr>
          <a:xfrm>
            <a:off x="111947" y="71437"/>
            <a:ext cx="6816670" cy="6572250"/>
          </a:xfrm>
          <a:prstGeom prst="rect">
            <a:avLst/>
          </a:prstGeom>
        </p:spPr>
      </p:pic>
      <p:sp>
        <p:nvSpPr>
          <p:cNvPr id="4" name="TekstSylinder 3">
            <a:extLst>
              <a:ext uri="{FF2B5EF4-FFF2-40B4-BE49-F238E27FC236}">
                <a16:creationId xmlns:a16="http://schemas.microsoft.com/office/drawing/2014/main" id="{AAEDA5EC-CCEE-505D-7ED9-CE70DB8693B2}"/>
              </a:ext>
            </a:extLst>
          </p:cNvPr>
          <p:cNvSpPr txBox="1"/>
          <p:nvPr/>
        </p:nvSpPr>
        <p:spPr>
          <a:xfrm>
            <a:off x="7633133" y="406402"/>
            <a:ext cx="3290887" cy="64633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dirty="0"/>
              <a:t>Detaljer Status presens – hele innkomstjournal </a:t>
            </a:r>
            <a:r>
              <a:rPr lang="nb-NO" dirty="0">
                <a:cs typeface="Calibri"/>
              </a:rPr>
              <a:t>​</a:t>
            </a:r>
            <a:endParaRPr lang="nb-NO" dirty="0"/>
          </a:p>
        </p:txBody>
      </p:sp>
    </p:spTree>
    <p:extLst>
      <p:ext uri="{BB962C8B-B14F-4D97-AF65-F5344CB8AC3E}">
        <p14:creationId xmlns:p14="http://schemas.microsoft.com/office/powerpoint/2010/main" val="313883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descr="Et bilde som inneholder tekst, skjermbilde, Font, Parallell&#10;&#10;Automatisk generert beskrivelse">
            <a:extLst>
              <a:ext uri="{FF2B5EF4-FFF2-40B4-BE49-F238E27FC236}">
                <a16:creationId xmlns:a16="http://schemas.microsoft.com/office/drawing/2014/main" id="{976D369B-032A-9C8F-4432-F88ED1A1A44E}"/>
              </a:ext>
            </a:extLst>
          </p:cNvPr>
          <p:cNvPicPr>
            <a:picLocks noChangeAspect="1"/>
          </p:cNvPicPr>
          <p:nvPr/>
        </p:nvPicPr>
        <p:blipFill>
          <a:blip r:embed="rId3"/>
          <a:stretch>
            <a:fillRect/>
          </a:stretch>
        </p:blipFill>
        <p:spPr>
          <a:xfrm>
            <a:off x="450523" y="166687"/>
            <a:ext cx="7139640" cy="6532563"/>
          </a:xfrm>
          <a:prstGeom prst="rect">
            <a:avLst/>
          </a:prstGeom>
        </p:spPr>
      </p:pic>
      <p:sp>
        <p:nvSpPr>
          <p:cNvPr id="4" name="TekstSylinder 3">
            <a:extLst>
              <a:ext uri="{FF2B5EF4-FFF2-40B4-BE49-F238E27FC236}">
                <a16:creationId xmlns:a16="http://schemas.microsoft.com/office/drawing/2014/main" id="{E7A1A8C2-4780-7028-1514-1B345D924954}"/>
              </a:ext>
            </a:extLst>
          </p:cNvPr>
          <p:cNvSpPr txBox="1"/>
          <p:nvPr/>
        </p:nvSpPr>
        <p:spPr>
          <a:xfrm>
            <a:off x="7633133" y="406402"/>
            <a:ext cx="3290887" cy="64633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dirty="0"/>
              <a:t>Detaljer Status presens – hele innkomstjournal </a:t>
            </a:r>
            <a:r>
              <a:rPr lang="nb-NO" dirty="0">
                <a:cs typeface="Calibri"/>
              </a:rPr>
              <a:t>​</a:t>
            </a:r>
            <a:endParaRPr lang="nb-NO" dirty="0"/>
          </a:p>
        </p:txBody>
      </p:sp>
    </p:spTree>
    <p:extLst>
      <p:ext uri="{BB962C8B-B14F-4D97-AF65-F5344CB8AC3E}">
        <p14:creationId xmlns:p14="http://schemas.microsoft.com/office/powerpoint/2010/main" val="1805717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A4D5123B-8F56-924B-422F-5753329A9BDF}"/>
              </a:ext>
            </a:extLst>
          </p:cNvPr>
          <p:cNvPicPr>
            <a:picLocks noChangeAspect="1"/>
          </p:cNvPicPr>
          <p:nvPr/>
        </p:nvPicPr>
        <p:blipFill>
          <a:blip r:embed="rId3"/>
          <a:stretch>
            <a:fillRect/>
          </a:stretch>
        </p:blipFill>
        <p:spPr>
          <a:xfrm>
            <a:off x="635297" y="151779"/>
            <a:ext cx="10437987" cy="6554442"/>
          </a:xfrm>
          <a:prstGeom prst="rect">
            <a:avLst/>
          </a:prstGeom>
        </p:spPr>
      </p:pic>
      <p:sp>
        <p:nvSpPr>
          <p:cNvPr id="4" name="TekstSylinder 3">
            <a:extLst>
              <a:ext uri="{FF2B5EF4-FFF2-40B4-BE49-F238E27FC236}">
                <a16:creationId xmlns:a16="http://schemas.microsoft.com/office/drawing/2014/main" id="{46863F26-BF4B-8032-52BB-D9701FFB6337}"/>
              </a:ext>
            </a:extLst>
          </p:cNvPr>
          <p:cNvSpPr txBox="1"/>
          <p:nvPr/>
        </p:nvSpPr>
        <p:spPr>
          <a:xfrm>
            <a:off x="7633133" y="406402"/>
            <a:ext cx="3290887" cy="64633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dirty="0"/>
              <a:t>Detaljer Status presens – hele innkomstjournal </a:t>
            </a:r>
            <a:r>
              <a:rPr lang="nb-NO" dirty="0">
                <a:cs typeface="Calibri"/>
              </a:rPr>
              <a:t>​</a:t>
            </a:r>
            <a:endParaRPr lang="nb-NO" dirty="0"/>
          </a:p>
        </p:txBody>
      </p:sp>
    </p:spTree>
    <p:extLst>
      <p:ext uri="{BB962C8B-B14F-4D97-AF65-F5344CB8AC3E}">
        <p14:creationId xmlns:p14="http://schemas.microsoft.com/office/powerpoint/2010/main" val="1178447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descr="Et bilde som inneholder tekst, skjermbilde, Font, nummer&#10;&#10;Automatisk generert beskrivelse">
            <a:extLst>
              <a:ext uri="{FF2B5EF4-FFF2-40B4-BE49-F238E27FC236}">
                <a16:creationId xmlns:a16="http://schemas.microsoft.com/office/drawing/2014/main" id="{5156C62B-7C6B-17E4-F0BF-86C7C61F13C8}"/>
              </a:ext>
            </a:extLst>
          </p:cNvPr>
          <p:cNvPicPr>
            <a:picLocks noChangeAspect="1"/>
          </p:cNvPicPr>
          <p:nvPr/>
        </p:nvPicPr>
        <p:blipFill>
          <a:blip r:embed="rId3"/>
          <a:stretch>
            <a:fillRect/>
          </a:stretch>
        </p:blipFill>
        <p:spPr>
          <a:xfrm>
            <a:off x="504825" y="1381125"/>
            <a:ext cx="11182350" cy="4095750"/>
          </a:xfrm>
          <a:prstGeom prst="rect">
            <a:avLst/>
          </a:prstGeom>
        </p:spPr>
      </p:pic>
      <p:sp>
        <p:nvSpPr>
          <p:cNvPr id="4" name="TekstSylinder 3">
            <a:extLst>
              <a:ext uri="{FF2B5EF4-FFF2-40B4-BE49-F238E27FC236}">
                <a16:creationId xmlns:a16="http://schemas.microsoft.com/office/drawing/2014/main" id="{2C1827A0-2451-C798-0D6F-36DD86029CF6}"/>
              </a:ext>
            </a:extLst>
          </p:cNvPr>
          <p:cNvSpPr txBox="1"/>
          <p:nvPr/>
        </p:nvSpPr>
        <p:spPr>
          <a:xfrm>
            <a:off x="7633133" y="406402"/>
            <a:ext cx="3290887" cy="64633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b-NO" dirty="0"/>
              <a:t>Detaljer Resyme, vurdering og tiltak  – hele innkomstjournal </a:t>
            </a:r>
            <a:r>
              <a:rPr lang="nb-NO" dirty="0">
                <a:cs typeface="Calibri"/>
              </a:rPr>
              <a:t>​</a:t>
            </a:r>
            <a:endParaRPr lang="nb-NO" dirty="0"/>
          </a:p>
        </p:txBody>
      </p:sp>
    </p:spTree>
    <p:extLst>
      <p:ext uri="{BB962C8B-B14F-4D97-AF65-F5344CB8AC3E}">
        <p14:creationId xmlns:p14="http://schemas.microsoft.com/office/powerpoint/2010/main" val="925643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Sylinder 1"/>
          <p:cNvSpPr txBox="1"/>
          <p:nvPr/>
        </p:nvSpPr>
        <p:spPr>
          <a:xfrm>
            <a:off x="435428" y="573881"/>
            <a:ext cx="11408229" cy="769441"/>
          </a:xfrm>
          <a:prstGeom prst="rect">
            <a:avLst/>
          </a:prstGeom>
          <a:noFill/>
        </p:spPr>
        <p:txBody>
          <a:bodyPr wrap="square" rtlCol="0">
            <a:spAutoFit/>
          </a:bodyPr>
          <a:lstStyle/>
          <a:p>
            <a:r>
              <a:rPr lang="nb-NO" sz="4400" dirty="0"/>
              <a:t>Templat «</a:t>
            </a:r>
            <a:r>
              <a:rPr lang="nb-NO" sz="4400" dirty="0" err="1"/>
              <a:t>Generell_Innkomstjurnal_Kurs_xxx</a:t>
            </a:r>
            <a:r>
              <a:rPr lang="nb-NO" sz="4400" dirty="0"/>
              <a:t>»</a:t>
            </a:r>
          </a:p>
        </p:txBody>
      </p:sp>
      <p:sp>
        <p:nvSpPr>
          <p:cNvPr id="4" name="TekstSylinder 3"/>
          <p:cNvSpPr txBox="1"/>
          <p:nvPr/>
        </p:nvSpPr>
        <p:spPr>
          <a:xfrm>
            <a:off x="3074718" y="1619979"/>
            <a:ext cx="4906088" cy="523220"/>
          </a:xfrm>
          <a:prstGeom prst="rect">
            <a:avLst/>
          </a:prstGeom>
          <a:noFill/>
        </p:spPr>
        <p:txBody>
          <a:bodyPr wrap="square" rtlCol="0">
            <a:spAutoFit/>
          </a:bodyPr>
          <a:lstStyle/>
          <a:p>
            <a:r>
              <a:rPr lang="nb-NO" sz="1400" u="sng" dirty="0">
                <a:solidFill>
                  <a:srgbClr val="002060"/>
                </a:solidFill>
                <a:hlinkClick r:id="rId3"/>
              </a:rPr>
              <a:t>Lenke: </a:t>
            </a:r>
            <a:r>
              <a:rPr lang="nb-NO" sz="1400" u="sng" dirty="0" err="1">
                <a:solidFill>
                  <a:srgbClr val="002060"/>
                </a:solidFill>
                <a:hlinkClick r:id="rId3"/>
              </a:rPr>
              <a:t>Generell_Innkomstjurnal_Kurs</a:t>
            </a:r>
            <a:endParaRPr lang="nb-NO" sz="1400" u="sng" dirty="0">
              <a:solidFill>
                <a:srgbClr val="002060"/>
              </a:solidFill>
            </a:endParaRPr>
          </a:p>
          <a:p>
            <a:endParaRPr lang="nb-NO" sz="1400" u="sng" dirty="0">
              <a:solidFill>
                <a:srgbClr val="002060"/>
              </a:solidFill>
            </a:endParaRPr>
          </a:p>
        </p:txBody>
      </p:sp>
      <p:pic>
        <p:nvPicPr>
          <p:cNvPr id="6" name="Bilde 5">
            <a:extLst>
              <a:ext uri="{FF2B5EF4-FFF2-40B4-BE49-F238E27FC236}">
                <a16:creationId xmlns:a16="http://schemas.microsoft.com/office/drawing/2014/main" id="{1DB56403-8DC4-6E22-C8F6-78A1D5F8F976}"/>
              </a:ext>
            </a:extLst>
          </p:cNvPr>
          <p:cNvPicPr>
            <a:picLocks noChangeAspect="1"/>
          </p:cNvPicPr>
          <p:nvPr/>
        </p:nvPicPr>
        <p:blipFill>
          <a:blip r:embed="rId4"/>
          <a:stretch>
            <a:fillRect/>
          </a:stretch>
        </p:blipFill>
        <p:spPr>
          <a:xfrm>
            <a:off x="1351254" y="2143199"/>
            <a:ext cx="9050013" cy="3705742"/>
          </a:xfrm>
          <a:prstGeom prst="rect">
            <a:avLst/>
          </a:prstGeom>
        </p:spPr>
      </p:pic>
      <p:pic>
        <p:nvPicPr>
          <p:cNvPr id="7" name="Bilde 6">
            <a:extLst>
              <a:ext uri="{FF2B5EF4-FFF2-40B4-BE49-F238E27FC236}">
                <a16:creationId xmlns:a16="http://schemas.microsoft.com/office/drawing/2014/main" id="{F36DC494-B569-7D81-ECB3-E12CEFF6F2E8}"/>
              </a:ext>
            </a:extLst>
          </p:cNvPr>
          <p:cNvPicPr>
            <a:picLocks noChangeAspect="1"/>
          </p:cNvPicPr>
          <p:nvPr/>
        </p:nvPicPr>
        <p:blipFill>
          <a:blip r:embed="rId5"/>
          <a:stretch>
            <a:fillRect/>
          </a:stretch>
        </p:blipFill>
        <p:spPr>
          <a:xfrm>
            <a:off x="80467" y="1370336"/>
            <a:ext cx="11315160" cy="228117"/>
          </a:xfrm>
          <a:prstGeom prst="rect">
            <a:avLst/>
          </a:prstGeom>
        </p:spPr>
      </p:pic>
    </p:spTree>
    <p:extLst>
      <p:ext uri="{BB962C8B-B14F-4D97-AF65-F5344CB8AC3E}">
        <p14:creationId xmlns:p14="http://schemas.microsoft.com/office/powerpoint/2010/main" val="4220872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p:cNvPicPr>
            <a:picLocks noChangeAspect="1"/>
          </p:cNvPicPr>
          <p:nvPr/>
        </p:nvPicPr>
        <p:blipFill>
          <a:blip r:embed="rId3"/>
          <a:stretch>
            <a:fillRect/>
          </a:stretch>
        </p:blipFill>
        <p:spPr>
          <a:xfrm>
            <a:off x="409302" y="316491"/>
            <a:ext cx="7551214" cy="6152841"/>
          </a:xfrm>
          <a:prstGeom prst="rect">
            <a:avLst/>
          </a:prstGeom>
        </p:spPr>
      </p:pic>
    </p:spTree>
    <p:extLst>
      <p:ext uri="{BB962C8B-B14F-4D97-AF65-F5344CB8AC3E}">
        <p14:creationId xmlns:p14="http://schemas.microsoft.com/office/powerpoint/2010/main" val="387610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e 1"/>
          <p:cNvPicPr>
            <a:picLocks noChangeAspect="1"/>
          </p:cNvPicPr>
          <p:nvPr/>
        </p:nvPicPr>
        <p:blipFill>
          <a:blip r:embed="rId3"/>
          <a:stretch>
            <a:fillRect/>
          </a:stretch>
        </p:blipFill>
        <p:spPr>
          <a:xfrm>
            <a:off x="339635" y="797948"/>
            <a:ext cx="5050970" cy="1923761"/>
          </a:xfrm>
          <a:prstGeom prst="rect">
            <a:avLst/>
          </a:prstGeom>
        </p:spPr>
      </p:pic>
      <p:pic>
        <p:nvPicPr>
          <p:cNvPr id="3" name="Bilde 2"/>
          <p:cNvPicPr>
            <a:picLocks noChangeAspect="1"/>
          </p:cNvPicPr>
          <p:nvPr/>
        </p:nvPicPr>
        <p:blipFill>
          <a:blip r:embed="rId4"/>
          <a:stretch>
            <a:fillRect/>
          </a:stretch>
        </p:blipFill>
        <p:spPr>
          <a:xfrm>
            <a:off x="6043748" y="224728"/>
            <a:ext cx="5503237" cy="6450279"/>
          </a:xfrm>
          <a:prstGeom prst="rect">
            <a:avLst/>
          </a:prstGeom>
        </p:spPr>
      </p:pic>
    </p:spTree>
    <p:extLst>
      <p:ext uri="{BB962C8B-B14F-4D97-AF65-F5344CB8AC3E}">
        <p14:creationId xmlns:p14="http://schemas.microsoft.com/office/powerpoint/2010/main" val="3688553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p:cNvPicPr>
            <a:picLocks noChangeAspect="1"/>
          </p:cNvPicPr>
          <p:nvPr/>
        </p:nvPicPr>
        <p:blipFill>
          <a:blip r:embed="rId3"/>
          <a:stretch>
            <a:fillRect/>
          </a:stretch>
        </p:blipFill>
        <p:spPr>
          <a:xfrm>
            <a:off x="558089" y="326572"/>
            <a:ext cx="5992810" cy="5959928"/>
          </a:xfrm>
          <a:prstGeom prst="rect">
            <a:avLst/>
          </a:prstGeom>
        </p:spPr>
      </p:pic>
    </p:spTree>
    <p:extLst>
      <p:ext uri="{BB962C8B-B14F-4D97-AF65-F5344CB8AC3E}">
        <p14:creationId xmlns:p14="http://schemas.microsoft.com/office/powerpoint/2010/main" val="226610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Sylinder 3">
            <a:extLst>
              <a:ext uri="{FF2B5EF4-FFF2-40B4-BE49-F238E27FC236}">
                <a16:creationId xmlns:a16="http://schemas.microsoft.com/office/drawing/2014/main" id="{E7099AAA-F7BD-2485-9DBE-B9870B044080}"/>
              </a:ext>
            </a:extLst>
          </p:cNvPr>
          <p:cNvSpPr txBox="1"/>
          <p:nvPr/>
        </p:nvSpPr>
        <p:spPr>
          <a:xfrm>
            <a:off x="511898" y="131193"/>
            <a:ext cx="10808569" cy="9340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kern="1200" dirty="0" err="1">
                <a:solidFill>
                  <a:schemeClr val="tx1"/>
                </a:solidFill>
                <a:latin typeface="+mj-lt"/>
                <a:ea typeface="+mj-ea"/>
                <a:cs typeface="+mj-cs"/>
              </a:rPr>
              <a:t>Visning</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i</a:t>
            </a:r>
            <a:r>
              <a:rPr lang="en-US" sz="4000" kern="1200" dirty="0">
                <a:solidFill>
                  <a:schemeClr val="tx1"/>
                </a:solidFill>
                <a:latin typeface="+mj-lt"/>
                <a:ea typeface="+mj-ea"/>
                <a:cs typeface="+mj-cs"/>
              </a:rPr>
              <a:t> plenum</a:t>
            </a:r>
          </a:p>
        </p:txBody>
      </p:sp>
      <p:pic>
        <p:nvPicPr>
          <p:cNvPr id="3" name="Bilde 2">
            <a:extLst>
              <a:ext uri="{FF2B5EF4-FFF2-40B4-BE49-F238E27FC236}">
                <a16:creationId xmlns:a16="http://schemas.microsoft.com/office/drawing/2014/main" id="{999E6138-B43C-1B3E-B6AC-C1CF66540794}"/>
              </a:ext>
            </a:extLst>
          </p:cNvPr>
          <p:cNvPicPr>
            <a:picLocks noChangeAspect="1"/>
          </p:cNvPicPr>
          <p:nvPr/>
        </p:nvPicPr>
        <p:blipFill>
          <a:blip r:embed="rId3"/>
          <a:stretch>
            <a:fillRect/>
          </a:stretch>
        </p:blipFill>
        <p:spPr>
          <a:xfrm>
            <a:off x="0" y="1019077"/>
            <a:ext cx="11448871" cy="5838923"/>
          </a:xfrm>
          <a:prstGeom prst="rect">
            <a:avLst/>
          </a:prstGeom>
        </p:spPr>
      </p:pic>
      <p:pic>
        <p:nvPicPr>
          <p:cNvPr id="5" name="Bilde 4">
            <a:extLst>
              <a:ext uri="{FF2B5EF4-FFF2-40B4-BE49-F238E27FC236}">
                <a16:creationId xmlns:a16="http://schemas.microsoft.com/office/drawing/2014/main" id="{CBBA26FA-977E-75FF-799A-29E19E830564}"/>
              </a:ext>
            </a:extLst>
          </p:cNvPr>
          <p:cNvPicPr>
            <a:picLocks noChangeAspect="1"/>
          </p:cNvPicPr>
          <p:nvPr/>
        </p:nvPicPr>
        <p:blipFill>
          <a:blip r:embed="rId4"/>
          <a:stretch>
            <a:fillRect/>
          </a:stretch>
        </p:blipFill>
        <p:spPr>
          <a:xfrm>
            <a:off x="2815588" y="1111417"/>
            <a:ext cx="6560824" cy="551180"/>
          </a:xfrm>
          <a:prstGeom prst="rect">
            <a:avLst/>
          </a:prstGeom>
        </p:spPr>
      </p:pic>
    </p:spTree>
    <p:extLst>
      <p:ext uri="{BB962C8B-B14F-4D97-AF65-F5344CB8AC3E}">
        <p14:creationId xmlns:p14="http://schemas.microsoft.com/office/powerpoint/2010/main" val="410493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descr="Et bilde som inneholder tekst, diagram, skjermbilde, Parallell&#10;&#10;KI-generert innhold kan være feil.">
            <a:extLst>
              <a:ext uri="{FF2B5EF4-FFF2-40B4-BE49-F238E27FC236}">
                <a16:creationId xmlns:a16="http://schemas.microsoft.com/office/drawing/2014/main" id="{C22B61BA-235A-1160-44C6-06F4087D3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078" y="0"/>
            <a:ext cx="8768688" cy="6783016"/>
          </a:xfrm>
          <a:prstGeom prst="rect">
            <a:avLst/>
          </a:prstGeom>
        </p:spPr>
      </p:pic>
      <p:sp>
        <p:nvSpPr>
          <p:cNvPr id="5" name="TekstSylinder 4">
            <a:extLst>
              <a:ext uri="{FF2B5EF4-FFF2-40B4-BE49-F238E27FC236}">
                <a16:creationId xmlns:a16="http://schemas.microsoft.com/office/drawing/2014/main" id="{EAA559E6-7234-3E85-3943-1057EEA14EE5}"/>
              </a:ext>
            </a:extLst>
          </p:cNvPr>
          <p:cNvSpPr txBox="1"/>
          <p:nvPr/>
        </p:nvSpPr>
        <p:spPr>
          <a:xfrm>
            <a:off x="272954" y="191851"/>
            <a:ext cx="4417709" cy="553998"/>
          </a:xfrm>
          <a:prstGeom prst="rect">
            <a:avLst/>
          </a:prstGeom>
          <a:noFill/>
        </p:spPr>
        <p:txBody>
          <a:bodyPr wrap="square">
            <a:spAutoFit/>
          </a:bodyPr>
          <a:lstStyle/>
          <a:p>
            <a:pPr algn="ctr"/>
            <a:r>
              <a:rPr lang="nb-NO" sz="3000" dirty="0">
                <a:latin typeface="+mj-lt"/>
                <a:ea typeface="+mj-ea"/>
                <a:cs typeface="+mj-cs"/>
              </a:rPr>
              <a:t>Oppgave – Innkomst utvalg</a:t>
            </a:r>
          </a:p>
        </p:txBody>
      </p:sp>
      <p:pic>
        <p:nvPicPr>
          <p:cNvPr id="6" name="Bilde 5">
            <a:extLst>
              <a:ext uri="{FF2B5EF4-FFF2-40B4-BE49-F238E27FC236}">
                <a16:creationId xmlns:a16="http://schemas.microsoft.com/office/drawing/2014/main" id="{3FDF7630-10B0-1B8C-21A0-0D6190CB9A8D}"/>
              </a:ext>
            </a:extLst>
          </p:cNvPr>
          <p:cNvPicPr>
            <a:picLocks noChangeAspect="1"/>
          </p:cNvPicPr>
          <p:nvPr/>
        </p:nvPicPr>
        <p:blipFill>
          <a:blip r:embed="rId4"/>
          <a:stretch>
            <a:fillRect/>
          </a:stretch>
        </p:blipFill>
        <p:spPr>
          <a:xfrm flipV="1">
            <a:off x="160545" y="715071"/>
            <a:ext cx="4830266" cy="29590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782B306-6015-3C87-A682-8AAD9FB5166D}"/>
                  </a:ext>
                </a:extLst>
              </p14:cNvPr>
              <p14:cNvContentPartPr/>
              <p14:nvPr/>
            </p14:nvContentPartPr>
            <p14:xfrm>
              <a:off x="7985449" y="3055775"/>
              <a:ext cx="636862" cy="168192"/>
            </p14:xfrm>
          </p:contentPart>
        </mc:Choice>
        <mc:Fallback xmlns="">
          <p:pic>
            <p:nvPicPr>
              <p:cNvPr id="4" name="Ink 3">
                <a:extLst>
                  <a:ext uri="{FF2B5EF4-FFF2-40B4-BE49-F238E27FC236}">
                    <a16:creationId xmlns:a16="http://schemas.microsoft.com/office/drawing/2014/main" id="{1782B306-6015-3C87-A682-8AAD9FB5166D}"/>
                  </a:ext>
                </a:extLst>
              </p:cNvPr>
              <p:cNvPicPr/>
              <p:nvPr/>
            </p:nvPicPr>
            <p:blipFill>
              <a:blip r:embed="rId6"/>
              <a:stretch>
                <a:fillRect/>
              </a:stretch>
            </p:blipFill>
            <p:spPr>
              <a:xfrm>
                <a:off x="7976454" y="3046790"/>
                <a:ext cx="654493" cy="18580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E24AC3C-1BB3-F65C-4EC7-EABD7E2A051A}"/>
                  </a:ext>
                </a:extLst>
              </p14:cNvPr>
              <p14:cNvContentPartPr/>
              <p14:nvPr/>
            </p14:nvContentPartPr>
            <p14:xfrm>
              <a:off x="8252249" y="3055775"/>
              <a:ext cx="261934" cy="157184"/>
            </p14:xfrm>
          </p:contentPart>
        </mc:Choice>
        <mc:Fallback xmlns="">
          <p:pic>
            <p:nvPicPr>
              <p:cNvPr id="7" name="Ink 6">
                <a:extLst>
                  <a:ext uri="{FF2B5EF4-FFF2-40B4-BE49-F238E27FC236}">
                    <a16:creationId xmlns:a16="http://schemas.microsoft.com/office/drawing/2014/main" id="{0E24AC3C-1BB3-F65C-4EC7-EABD7E2A051A}"/>
                  </a:ext>
                </a:extLst>
              </p:cNvPr>
              <p:cNvPicPr/>
              <p:nvPr/>
            </p:nvPicPr>
            <p:blipFill>
              <a:blip r:embed="rId8"/>
              <a:stretch>
                <a:fillRect/>
              </a:stretch>
            </p:blipFill>
            <p:spPr>
              <a:xfrm>
                <a:off x="8243266" y="3046803"/>
                <a:ext cx="279540" cy="174769"/>
              </a:xfrm>
              <a:prstGeom prst="rect">
                <a:avLst/>
              </a:prstGeom>
            </p:spPr>
          </p:pic>
        </mc:Fallback>
      </mc:AlternateContent>
    </p:spTree>
    <p:extLst>
      <p:ext uri="{BB962C8B-B14F-4D97-AF65-F5344CB8AC3E}">
        <p14:creationId xmlns:p14="http://schemas.microsoft.com/office/powerpoint/2010/main" val="4232313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kstSylinder 8">
            <a:extLst>
              <a:ext uri="{FF2B5EF4-FFF2-40B4-BE49-F238E27FC236}">
                <a16:creationId xmlns:a16="http://schemas.microsoft.com/office/drawing/2014/main" id="{675DE416-6B4E-7928-62A9-ADE669C7A59A}"/>
              </a:ext>
            </a:extLst>
          </p:cNvPr>
          <p:cNvSpPr txBox="1"/>
          <p:nvPr/>
        </p:nvSpPr>
        <p:spPr>
          <a:xfrm>
            <a:off x="1189668" y="1071839"/>
            <a:ext cx="6001151" cy="338554"/>
          </a:xfrm>
          <a:prstGeom prst="rect">
            <a:avLst/>
          </a:prstGeom>
          <a:noFill/>
        </p:spPr>
        <p:txBody>
          <a:bodyPr wrap="square" rtlCol="0">
            <a:spAutoFit/>
          </a:bodyPr>
          <a:lstStyle/>
          <a:p>
            <a:r>
              <a:rPr lang="nb-NO" sz="1600" dirty="0"/>
              <a:t>Kollapse det nivået du står på (vise bare det øverste nivået) </a:t>
            </a:r>
          </a:p>
        </p:txBody>
      </p:sp>
      <p:sp>
        <p:nvSpPr>
          <p:cNvPr id="10" name="TekstSylinder 9">
            <a:extLst>
              <a:ext uri="{FF2B5EF4-FFF2-40B4-BE49-F238E27FC236}">
                <a16:creationId xmlns:a16="http://schemas.microsoft.com/office/drawing/2014/main" id="{B7CC85D1-52BB-D79C-DCCA-FA92409730CF}"/>
              </a:ext>
            </a:extLst>
          </p:cNvPr>
          <p:cNvSpPr txBox="1"/>
          <p:nvPr/>
        </p:nvSpPr>
        <p:spPr>
          <a:xfrm>
            <a:off x="1189667" y="2327253"/>
            <a:ext cx="7513503" cy="307777"/>
          </a:xfrm>
          <a:prstGeom prst="rect">
            <a:avLst/>
          </a:prstGeom>
          <a:noFill/>
        </p:spPr>
        <p:txBody>
          <a:bodyPr wrap="square" rtlCol="0">
            <a:spAutoFit/>
          </a:bodyPr>
          <a:lstStyle/>
          <a:p>
            <a:r>
              <a:rPr lang="nb-NO" sz="1400" dirty="0"/>
              <a:t>Kollapse til konseptnivå – arketyper eller øverste templat-overskrift nivå der du står.</a:t>
            </a:r>
          </a:p>
        </p:txBody>
      </p:sp>
      <p:pic>
        <p:nvPicPr>
          <p:cNvPr id="18" name="Bilde 17">
            <a:extLst>
              <a:ext uri="{FF2B5EF4-FFF2-40B4-BE49-F238E27FC236}">
                <a16:creationId xmlns:a16="http://schemas.microsoft.com/office/drawing/2014/main" id="{E396B666-702D-AF13-B1AD-55168CC5839B}"/>
              </a:ext>
            </a:extLst>
          </p:cNvPr>
          <p:cNvPicPr>
            <a:picLocks noChangeAspect="1"/>
          </p:cNvPicPr>
          <p:nvPr/>
        </p:nvPicPr>
        <p:blipFill>
          <a:blip r:embed="rId3"/>
          <a:srcRect t="28398" r="-4369"/>
          <a:stretch/>
        </p:blipFill>
        <p:spPr>
          <a:xfrm>
            <a:off x="432309" y="935623"/>
            <a:ext cx="540000" cy="605095"/>
          </a:xfrm>
          <a:prstGeom prst="rect">
            <a:avLst/>
          </a:prstGeom>
        </p:spPr>
      </p:pic>
      <p:pic>
        <p:nvPicPr>
          <p:cNvPr id="22" name="Bilde 21">
            <a:extLst>
              <a:ext uri="{FF2B5EF4-FFF2-40B4-BE49-F238E27FC236}">
                <a16:creationId xmlns:a16="http://schemas.microsoft.com/office/drawing/2014/main" id="{77DD4179-C35F-C162-C0B8-FDCB4A64B4DC}"/>
              </a:ext>
            </a:extLst>
          </p:cNvPr>
          <p:cNvPicPr>
            <a:picLocks/>
          </p:cNvPicPr>
          <p:nvPr/>
        </p:nvPicPr>
        <p:blipFill>
          <a:blip r:embed="rId4"/>
          <a:srcRect l="8462" t="11983"/>
          <a:stretch/>
        </p:blipFill>
        <p:spPr>
          <a:xfrm>
            <a:off x="476377" y="4064634"/>
            <a:ext cx="540000" cy="540000"/>
          </a:xfrm>
          <a:prstGeom prst="rect">
            <a:avLst/>
          </a:prstGeom>
        </p:spPr>
      </p:pic>
      <p:pic>
        <p:nvPicPr>
          <p:cNvPr id="24" name="Bilde 23">
            <a:extLst>
              <a:ext uri="{FF2B5EF4-FFF2-40B4-BE49-F238E27FC236}">
                <a16:creationId xmlns:a16="http://schemas.microsoft.com/office/drawing/2014/main" id="{72BA6708-6F96-0AFF-48A2-53750879EC7E}"/>
              </a:ext>
            </a:extLst>
          </p:cNvPr>
          <p:cNvPicPr>
            <a:picLocks/>
          </p:cNvPicPr>
          <p:nvPr/>
        </p:nvPicPr>
        <p:blipFill>
          <a:blip r:embed="rId5"/>
          <a:stretch>
            <a:fillRect/>
          </a:stretch>
        </p:blipFill>
        <p:spPr>
          <a:xfrm>
            <a:off x="465360" y="4637932"/>
            <a:ext cx="540000" cy="540000"/>
          </a:xfrm>
          <a:prstGeom prst="rect">
            <a:avLst/>
          </a:prstGeom>
        </p:spPr>
      </p:pic>
      <p:pic>
        <p:nvPicPr>
          <p:cNvPr id="28" name="Bilde 27">
            <a:extLst>
              <a:ext uri="{FF2B5EF4-FFF2-40B4-BE49-F238E27FC236}">
                <a16:creationId xmlns:a16="http://schemas.microsoft.com/office/drawing/2014/main" id="{962CB8D6-A3E5-BB1D-45CD-1A519222EE98}"/>
              </a:ext>
            </a:extLst>
          </p:cNvPr>
          <p:cNvPicPr>
            <a:picLocks/>
          </p:cNvPicPr>
          <p:nvPr/>
        </p:nvPicPr>
        <p:blipFill>
          <a:blip r:embed="rId6"/>
          <a:stretch>
            <a:fillRect/>
          </a:stretch>
        </p:blipFill>
        <p:spPr>
          <a:xfrm>
            <a:off x="465360" y="3504931"/>
            <a:ext cx="540000" cy="540000"/>
          </a:xfrm>
          <a:prstGeom prst="rect">
            <a:avLst/>
          </a:prstGeom>
        </p:spPr>
      </p:pic>
      <p:pic>
        <p:nvPicPr>
          <p:cNvPr id="30" name="Bilde 29">
            <a:extLst>
              <a:ext uri="{FF2B5EF4-FFF2-40B4-BE49-F238E27FC236}">
                <a16:creationId xmlns:a16="http://schemas.microsoft.com/office/drawing/2014/main" id="{D47C3419-4DEA-46EC-9E45-8B62651DC859}"/>
              </a:ext>
            </a:extLst>
          </p:cNvPr>
          <p:cNvPicPr>
            <a:picLocks/>
          </p:cNvPicPr>
          <p:nvPr/>
        </p:nvPicPr>
        <p:blipFill>
          <a:blip r:embed="rId7"/>
          <a:stretch>
            <a:fillRect/>
          </a:stretch>
        </p:blipFill>
        <p:spPr>
          <a:xfrm>
            <a:off x="465360" y="2169915"/>
            <a:ext cx="540000" cy="540000"/>
          </a:xfrm>
          <a:prstGeom prst="rect">
            <a:avLst/>
          </a:prstGeom>
        </p:spPr>
      </p:pic>
      <p:pic>
        <p:nvPicPr>
          <p:cNvPr id="32" name="Bilde 31">
            <a:extLst>
              <a:ext uri="{FF2B5EF4-FFF2-40B4-BE49-F238E27FC236}">
                <a16:creationId xmlns:a16="http://schemas.microsoft.com/office/drawing/2014/main" id="{9DE8DC83-D47F-2BA7-7923-D8895C656A50}"/>
              </a:ext>
            </a:extLst>
          </p:cNvPr>
          <p:cNvPicPr>
            <a:picLocks/>
          </p:cNvPicPr>
          <p:nvPr/>
        </p:nvPicPr>
        <p:blipFill>
          <a:blip r:embed="rId8"/>
          <a:srcRect t="19064"/>
          <a:stretch/>
        </p:blipFill>
        <p:spPr>
          <a:xfrm>
            <a:off x="421292" y="1587624"/>
            <a:ext cx="540000" cy="540000"/>
          </a:xfrm>
          <a:prstGeom prst="rect">
            <a:avLst/>
          </a:prstGeom>
        </p:spPr>
      </p:pic>
      <p:pic>
        <p:nvPicPr>
          <p:cNvPr id="34" name="Bilde 33">
            <a:extLst>
              <a:ext uri="{FF2B5EF4-FFF2-40B4-BE49-F238E27FC236}">
                <a16:creationId xmlns:a16="http://schemas.microsoft.com/office/drawing/2014/main" id="{09FBEDEA-0A0F-9288-17D0-35F84CD25993}"/>
              </a:ext>
            </a:extLst>
          </p:cNvPr>
          <p:cNvPicPr>
            <a:picLocks noChangeAspect="1"/>
          </p:cNvPicPr>
          <p:nvPr/>
        </p:nvPicPr>
        <p:blipFill rotWithShape="1">
          <a:blip r:embed="rId9"/>
          <a:srcRect l="417" t="15276" r="2023"/>
          <a:stretch/>
        </p:blipFill>
        <p:spPr>
          <a:xfrm>
            <a:off x="432309" y="5189196"/>
            <a:ext cx="540000" cy="540000"/>
          </a:xfrm>
          <a:prstGeom prst="rect">
            <a:avLst/>
          </a:prstGeom>
        </p:spPr>
      </p:pic>
      <p:pic>
        <p:nvPicPr>
          <p:cNvPr id="36" name="Bilde 35">
            <a:extLst>
              <a:ext uri="{FF2B5EF4-FFF2-40B4-BE49-F238E27FC236}">
                <a16:creationId xmlns:a16="http://schemas.microsoft.com/office/drawing/2014/main" id="{6BD629C0-9736-1A49-1D38-6375E5423111}"/>
              </a:ext>
            </a:extLst>
          </p:cNvPr>
          <p:cNvPicPr>
            <a:picLocks noChangeAspect="1"/>
          </p:cNvPicPr>
          <p:nvPr/>
        </p:nvPicPr>
        <p:blipFill>
          <a:blip r:embed="rId10"/>
          <a:stretch>
            <a:fillRect/>
          </a:stretch>
        </p:blipFill>
        <p:spPr>
          <a:xfrm>
            <a:off x="166789" y="6242233"/>
            <a:ext cx="923682" cy="540000"/>
          </a:xfrm>
          <a:prstGeom prst="rect">
            <a:avLst/>
          </a:prstGeom>
        </p:spPr>
      </p:pic>
      <p:pic>
        <p:nvPicPr>
          <p:cNvPr id="38" name="Bilde 37">
            <a:extLst>
              <a:ext uri="{FF2B5EF4-FFF2-40B4-BE49-F238E27FC236}">
                <a16:creationId xmlns:a16="http://schemas.microsoft.com/office/drawing/2014/main" id="{782DC262-E566-88C9-EB8B-4A4DFE13A045}"/>
              </a:ext>
            </a:extLst>
          </p:cNvPr>
          <p:cNvPicPr>
            <a:picLocks noChangeAspect="1"/>
          </p:cNvPicPr>
          <p:nvPr/>
        </p:nvPicPr>
        <p:blipFill>
          <a:blip r:embed="rId11"/>
          <a:srcRect t="17843"/>
          <a:stretch/>
        </p:blipFill>
        <p:spPr>
          <a:xfrm>
            <a:off x="144000" y="5849639"/>
            <a:ext cx="946471" cy="432000"/>
          </a:xfrm>
          <a:prstGeom prst="rect">
            <a:avLst/>
          </a:prstGeom>
        </p:spPr>
      </p:pic>
      <p:sp>
        <p:nvSpPr>
          <p:cNvPr id="39" name="TekstSylinder 38">
            <a:extLst>
              <a:ext uri="{FF2B5EF4-FFF2-40B4-BE49-F238E27FC236}">
                <a16:creationId xmlns:a16="http://schemas.microsoft.com/office/drawing/2014/main" id="{925005FD-02B8-19D0-F615-832A21B08D14}"/>
              </a:ext>
            </a:extLst>
          </p:cNvPr>
          <p:cNvSpPr txBox="1"/>
          <p:nvPr/>
        </p:nvSpPr>
        <p:spPr>
          <a:xfrm>
            <a:off x="1189668" y="1707153"/>
            <a:ext cx="6244446" cy="307777"/>
          </a:xfrm>
          <a:prstGeom prst="rect">
            <a:avLst/>
          </a:prstGeom>
          <a:noFill/>
        </p:spPr>
        <p:txBody>
          <a:bodyPr wrap="square" rtlCol="0">
            <a:spAutoFit/>
          </a:bodyPr>
          <a:lstStyle/>
          <a:p>
            <a:r>
              <a:rPr lang="nb-NO" sz="1400" dirty="0"/>
              <a:t>Ekspandere det nivået du er på (vise alle elementer under)</a:t>
            </a:r>
          </a:p>
        </p:txBody>
      </p:sp>
      <p:pic>
        <p:nvPicPr>
          <p:cNvPr id="41" name="Bilde 40">
            <a:extLst>
              <a:ext uri="{FF2B5EF4-FFF2-40B4-BE49-F238E27FC236}">
                <a16:creationId xmlns:a16="http://schemas.microsoft.com/office/drawing/2014/main" id="{25588E50-D47A-4935-735D-2006CC511BB8}"/>
              </a:ext>
            </a:extLst>
          </p:cNvPr>
          <p:cNvPicPr>
            <a:picLocks/>
          </p:cNvPicPr>
          <p:nvPr/>
        </p:nvPicPr>
        <p:blipFill>
          <a:blip r:embed="rId12"/>
          <a:stretch>
            <a:fillRect/>
          </a:stretch>
        </p:blipFill>
        <p:spPr>
          <a:xfrm>
            <a:off x="465360" y="2821918"/>
            <a:ext cx="540000" cy="540000"/>
          </a:xfrm>
          <a:prstGeom prst="rect">
            <a:avLst/>
          </a:prstGeom>
        </p:spPr>
      </p:pic>
      <p:sp>
        <p:nvSpPr>
          <p:cNvPr id="42" name="TekstSylinder 41">
            <a:extLst>
              <a:ext uri="{FF2B5EF4-FFF2-40B4-BE49-F238E27FC236}">
                <a16:creationId xmlns:a16="http://schemas.microsoft.com/office/drawing/2014/main" id="{ED849FCA-BE6D-E6DA-2842-EF1EDC47A9C4}"/>
              </a:ext>
            </a:extLst>
          </p:cNvPr>
          <p:cNvSpPr txBox="1"/>
          <p:nvPr/>
        </p:nvSpPr>
        <p:spPr>
          <a:xfrm>
            <a:off x="1189669" y="2840527"/>
            <a:ext cx="10536972" cy="523220"/>
          </a:xfrm>
          <a:prstGeom prst="rect">
            <a:avLst/>
          </a:prstGeom>
          <a:noFill/>
        </p:spPr>
        <p:txBody>
          <a:bodyPr wrap="square" rtlCol="0">
            <a:spAutoFit/>
          </a:bodyPr>
          <a:lstStyle/>
          <a:p>
            <a:r>
              <a:rPr lang="nb-NO" sz="1400" dirty="0"/>
              <a:t>«Flamme» – vise deler av templatet. Vise kun det nivået du står på i eget bilde  – f.eks. akkurat den templat-overskrift seksjonen, bare denne arketypen osv. Du kan bla deg nedover så mange nivåer du ønsker, helt til nederste nivå.</a:t>
            </a:r>
          </a:p>
        </p:txBody>
      </p:sp>
      <p:sp>
        <p:nvSpPr>
          <p:cNvPr id="44" name="TekstSylinder 43">
            <a:extLst>
              <a:ext uri="{FF2B5EF4-FFF2-40B4-BE49-F238E27FC236}">
                <a16:creationId xmlns:a16="http://schemas.microsoft.com/office/drawing/2014/main" id="{B8771C63-C9B1-83AD-052A-4683165F5520}"/>
              </a:ext>
            </a:extLst>
          </p:cNvPr>
          <p:cNvSpPr txBox="1"/>
          <p:nvPr/>
        </p:nvSpPr>
        <p:spPr>
          <a:xfrm>
            <a:off x="1189668" y="3577340"/>
            <a:ext cx="9954962" cy="307777"/>
          </a:xfrm>
          <a:prstGeom prst="rect">
            <a:avLst/>
          </a:prstGeom>
          <a:noFill/>
        </p:spPr>
        <p:txBody>
          <a:bodyPr wrap="square" rtlCol="0">
            <a:spAutoFit/>
          </a:bodyPr>
          <a:lstStyle/>
          <a:p>
            <a:r>
              <a:rPr lang="nb-NO" sz="1400" dirty="0"/>
              <a:t>«Brannslukker» - Vis fullt tre, motsatte av flammen, du går tilbake til å vise alle elementene og  hele </a:t>
            </a:r>
            <a:r>
              <a:rPr lang="nb-NO" sz="1400" dirty="0" err="1"/>
              <a:t>trestukturen</a:t>
            </a:r>
            <a:r>
              <a:rPr lang="nb-NO" sz="1400" dirty="0"/>
              <a:t> i templatet.</a:t>
            </a:r>
          </a:p>
        </p:txBody>
      </p:sp>
      <p:sp>
        <p:nvSpPr>
          <p:cNvPr id="45" name="TekstSylinder 44">
            <a:extLst>
              <a:ext uri="{FF2B5EF4-FFF2-40B4-BE49-F238E27FC236}">
                <a16:creationId xmlns:a16="http://schemas.microsoft.com/office/drawing/2014/main" id="{296A25D7-4593-8F6B-9916-C0C63FC79E28}"/>
              </a:ext>
            </a:extLst>
          </p:cNvPr>
          <p:cNvSpPr txBox="1"/>
          <p:nvPr/>
        </p:nvSpPr>
        <p:spPr>
          <a:xfrm>
            <a:off x="1189668" y="4098710"/>
            <a:ext cx="7513503" cy="307777"/>
          </a:xfrm>
          <a:prstGeom prst="rect">
            <a:avLst/>
          </a:prstGeom>
          <a:noFill/>
        </p:spPr>
        <p:txBody>
          <a:bodyPr wrap="square" rtlCol="0">
            <a:spAutoFit/>
          </a:bodyPr>
          <a:lstStyle/>
          <a:p>
            <a:r>
              <a:rPr lang="nb-NO" sz="1400" dirty="0"/>
              <a:t>Null ut/fjern alle valgfrie felt (sette den til 0, er begrenset)</a:t>
            </a:r>
          </a:p>
        </p:txBody>
      </p:sp>
      <p:sp>
        <p:nvSpPr>
          <p:cNvPr id="46" name="TekstSylinder 45">
            <a:extLst>
              <a:ext uri="{FF2B5EF4-FFF2-40B4-BE49-F238E27FC236}">
                <a16:creationId xmlns:a16="http://schemas.microsoft.com/office/drawing/2014/main" id="{38828D33-10A8-AE57-4E94-199E344D1B5C}"/>
              </a:ext>
            </a:extLst>
          </p:cNvPr>
          <p:cNvSpPr txBox="1"/>
          <p:nvPr/>
        </p:nvSpPr>
        <p:spPr>
          <a:xfrm>
            <a:off x="1189668" y="4746652"/>
            <a:ext cx="7304184" cy="307777"/>
          </a:xfrm>
          <a:prstGeom prst="rect">
            <a:avLst/>
          </a:prstGeom>
          <a:noFill/>
        </p:spPr>
        <p:txBody>
          <a:bodyPr wrap="square" rtlCol="0">
            <a:spAutoFit/>
          </a:bodyPr>
          <a:lstStyle/>
          <a:p>
            <a:r>
              <a:rPr lang="nb-NO" sz="1400" dirty="0"/>
              <a:t>Åpne for alle valgfrie elementer (sette tilbake til opprinnelig, ikke nullet ut)</a:t>
            </a:r>
          </a:p>
        </p:txBody>
      </p:sp>
      <p:pic>
        <p:nvPicPr>
          <p:cNvPr id="48" name="Bilde 47">
            <a:extLst>
              <a:ext uri="{FF2B5EF4-FFF2-40B4-BE49-F238E27FC236}">
                <a16:creationId xmlns:a16="http://schemas.microsoft.com/office/drawing/2014/main" id="{809E2E28-7C31-538D-FF59-E0532771F660}"/>
              </a:ext>
            </a:extLst>
          </p:cNvPr>
          <p:cNvPicPr>
            <a:picLocks noChangeAspect="1"/>
          </p:cNvPicPr>
          <p:nvPr/>
        </p:nvPicPr>
        <p:blipFill>
          <a:blip r:embed="rId13"/>
          <a:stretch>
            <a:fillRect/>
          </a:stretch>
        </p:blipFill>
        <p:spPr>
          <a:xfrm>
            <a:off x="5593960" y="4147808"/>
            <a:ext cx="1086002" cy="209579"/>
          </a:xfrm>
          <a:prstGeom prst="rect">
            <a:avLst/>
          </a:prstGeom>
        </p:spPr>
      </p:pic>
      <p:sp>
        <p:nvSpPr>
          <p:cNvPr id="49" name="TekstSylinder 48">
            <a:extLst>
              <a:ext uri="{FF2B5EF4-FFF2-40B4-BE49-F238E27FC236}">
                <a16:creationId xmlns:a16="http://schemas.microsoft.com/office/drawing/2014/main" id="{B72D9AE4-BD2D-E907-30AF-AE598C0590A5}"/>
              </a:ext>
            </a:extLst>
          </p:cNvPr>
          <p:cNvSpPr txBox="1"/>
          <p:nvPr/>
        </p:nvSpPr>
        <p:spPr>
          <a:xfrm>
            <a:off x="1189668" y="5263756"/>
            <a:ext cx="7987229" cy="307777"/>
          </a:xfrm>
          <a:prstGeom prst="rect">
            <a:avLst/>
          </a:prstGeom>
          <a:noFill/>
        </p:spPr>
        <p:txBody>
          <a:bodyPr wrap="square" rtlCol="0">
            <a:spAutoFit/>
          </a:bodyPr>
          <a:lstStyle/>
          <a:p>
            <a:r>
              <a:rPr lang="nb-NO" sz="1400" dirty="0"/>
              <a:t>Vise kun valgte elementer (de som ikke er satt til 0 / begrenset)</a:t>
            </a:r>
          </a:p>
        </p:txBody>
      </p:sp>
      <p:sp>
        <p:nvSpPr>
          <p:cNvPr id="50" name="TekstSylinder 49">
            <a:extLst>
              <a:ext uri="{FF2B5EF4-FFF2-40B4-BE49-F238E27FC236}">
                <a16:creationId xmlns:a16="http://schemas.microsoft.com/office/drawing/2014/main" id="{30D6C3A8-1FBB-C0B5-A856-F76763F5AA31}"/>
              </a:ext>
            </a:extLst>
          </p:cNvPr>
          <p:cNvSpPr txBox="1"/>
          <p:nvPr/>
        </p:nvSpPr>
        <p:spPr>
          <a:xfrm>
            <a:off x="1189668" y="5849639"/>
            <a:ext cx="6999996" cy="307777"/>
          </a:xfrm>
          <a:prstGeom prst="rect">
            <a:avLst/>
          </a:prstGeom>
          <a:noFill/>
        </p:spPr>
        <p:txBody>
          <a:bodyPr wrap="square" rtlCol="0">
            <a:spAutoFit/>
          </a:bodyPr>
          <a:lstStyle/>
          <a:p>
            <a:r>
              <a:rPr lang="nb-NO" sz="1400" dirty="0"/>
              <a:t>Vise templatet som en trestruktur eller en tabell. </a:t>
            </a:r>
          </a:p>
        </p:txBody>
      </p:sp>
      <p:sp>
        <p:nvSpPr>
          <p:cNvPr id="51" name="TekstSylinder 50">
            <a:extLst>
              <a:ext uri="{FF2B5EF4-FFF2-40B4-BE49-F238E27FC236}">
                <a16:creationId xmlns:a16="http://schemas.microsoft.com/office/drawing/2014/main" id="{9A3A0CD3-6E36-C286-94DC-1B392F0BF431}"/>
              </a:ext>
            </a:extLst>
          </p:cNvPr>
          <p:cNvSpPr txBox="1"/>
          <p:nvPr/>
        </p:nvSpPr>
        <p:spPr>
          <a:xfrm>
            <a:off x="1189668" y="6358345"/>
            <a:ext cx="5236771" cy="307777"/>
          </a:xfrm>
          <a:prstGeom prst="rect">
            <a:avLst/>
          </a:prstGeom>
          <a:noFill/>
        </p:spPr>
        <p:txBody>
          <a:bodyPr wrap="square" rtlCol="0">
            <a:spAutoFit/>
          </a:bodyPr>
          <a:lstStyle/>
          <a:p>
            <a:r>
              <a:rPr lang="nb-NO" sz="1400" dirty="0"/>
              <a:t>Høyt og lavt detaljnivå på visningen </a:t>
            </a:r>
          </a:p>
        </p:txBody>
      </p:sp>
      <p:sp>
        <p:nvSpPr>
          <p:cNvPr id="52" name="TekstSylinder 51">
            <a:extLst>
              <a:ext uri="{FF2B5EF4-FFF2-40B4-BE49-F238E27FC236}">
                <a16:creationId xmlns:a16="http://schemas.microsoft.com/office/drawing/2014/main" id="{43880570-6ED1-8F53-752D-7807C5F73F16}"/>
              </a:ext>
            </a:extLst>
          </p:cNvPr>
          <p:cNvSpPr txBox="1"/>
          <p:nvPr/>
        </p:nvSpPr>
        <p:spPr>
          <a:xfrm>
            <a:off x="345269" y="176270"/>
            <a:ext cx="11134307" cy="553998"/>
          </a:xfrm>
          <a:prstGeom prst="rect">
            <a:avLst/>
          </a:prstGeom>
          <a:noFill/>
        </p:spPr>
        <p:txBody>
          <a:bodyPr wrap="square" rtlCol="0">
            <a:spAutoFit/>
          </a:bodyPr>
          <a:lstStyle/>
          <a:p>
            <a:r>
              <a:rPr lang="nb-NO" sz="3000" dirty="0"/>
              <a:t>Verktøylinjen i </a:t>
            </a:r>
            <a:r>
              <a:rPr lang="nb-NO" sz="3000" dirty="0" err="1"/>
              <a:t>Archetype</a:t>
            </a:r>
            <a:r>
              <a:rPr lang="nb-NO" sz="3000" dirty="0"/>
              <a:t> Designer</a:t>
            </a:r>
          </a:p>
        </p:txBody>
      </p:sp>
      <p:pic>
        <p:nvPicPr>
          <p:cNvPr id="54" name="Bilde 53">
            <a:extLst>
              <a:ext uri="{FF2B5EF4-FFF2-40B4-BE49-F238E27FC236}">
                <a16:creationId xmlns:a16="http://schemas.microsoft.com/office/drawing/2014/main" id="{8E4FD8AB-0691-5E5B-20CE-27C874620F88}"/>
              </a:ext>
            </a:extLst>
          </p:cNvPr>
          <p:cNvPicPr>
            <a:picLocks noChangeAspect="1"/>
          </p:cNvPicPr>
          <p:nvPr/>
        </p:nvPicPr>
        <p:blipFill>
          <a:blip r:embed="rId14"/>
          <a:stretch>
            <a:fillRect/>
          </a:stretch>
        </p:blipFill>
        <p:spPr>
          <a:xfrm>
            <a:off x="6096000" y="191878"/>
            <a:ext cx="4239217" cy="457264"/>
          </a:xfrm>
          <a:prstGeom prst="rect">
            <a:avLst/>
          </a:prstGeom>
        </p:spPr>
      </p:pic>
      <p:pic>
        <p:nvPicPr>
          <p:cNvPr id="2" name="Bilde 1">
            <a:extLst>
              <a:ext uri="{FF2B5EF4-FFF2-40B4-BE49-F238E27FC236}">
                <a16:creationId xmlns:a16="http://schemas.microsoft.com/office/drawing/2014/main" id="{17D32A11-DC80-3AD9-01F2-83ECA623985F}"/>
              </a:ext>
            </a:extLst>
          </p:cNvPr>
          <p:cNvPicPr>
            <a:picLocks noChangeAspect="1"/>
          </p:cNvPicPr>
          <p:nvPr/>
        </p:nvPicPr>
        <p:blipFill>
          <a:blip r:embed="rId15"/>
          <a:stretch>
            <a:fillRect/>
          </a:stretch>
        </p:blipFill>
        <p:spPr>
          <a:xfrm>
            <a:off x="0" y="652550"/>
            <a:ext cx="11315160" cy="228117"/>
          </a:xfrm>
          <a:prstGeom prst="rect">
            <a:avLst/>
          </a:prstGeom>
        </p:spPr>
      </p:pic>
    </p:spTree>
    <p:extLst>
      <p:ext uri="{BB962C8B-B14F-4D97-AF65-F5344CB8AC3E}">
        <p14:creationId xmlns:p14="http://schemas.microsoft.com/office/powerpoint/2010/main" val="243463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lassholder for innhold 4">
            <a:extLst>
              <a:ext uri="{FF2B5EF4-FFF2-40B4-BE49-F238E27FC236}">
                <a16:creationId xmlns:a16="http://schemas.microsoft.com/office/drawing/2014/main" id="{546C707C-4E98-68EB-34F3-48556F43C0AA}"/>
              </a:ext>
            </a:extLst>
          </p:cNvPr>
          <p:cNvPicPr>
            <a:picLocks noChangeAspect="1"/>
          </p:cNvPicPr>
          <p:nvPr/>
        </p:nvPicPr>
        <p:blipFill>
          <a:blip r:embed="rId3"/>
          <a:stretch>
            <a:fillRect/>
          </a:stretch>
        </p:blipFill>
        <p:spPr>
          <a:xfrm>
            <a:off x="5344099" y="-4007"/>
            <a:ext cx="5838022" cy="961947"/>
          </a:xfrm>
          <a:prstGeom prst="rect">
            <a:avLst/>
          </a:prstGeom>
        </p:spPr>
      </p:pic>
      <p:sp>
        <p:nvSpPr>
          <p:cNvPr id="7" name="Ellipse 6">
            <a:extLst>
              <a:ext uri="{FF2B5EF4-FFF2-40B4-BE49-F238E27FC236}">
                <a16:creationId xmlns:a16="http://schemas.microsoft.com/office/drawing/2014/main" id="{0B1ADBAE-963B-F720-6BAF-FD89B2D68ADD}"/>
              </a:ext>
            </a:extLst>
          </p:cNvPr>
          <p:cNvSpPr/>
          <p:nvPr/>
        </p:nvSpPr>
        <p:spPr>
          <a:xfrm>
            <a:off x="5541484" y="198304"/>
            <a:ext cx="440675" cy="6499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noFill/>
            </a:endParaRPr>
          </a:p>
        </p:txBody>
      </p:sp>
      <p:pic>
        <p:nvPicPr>
          <p:cNvPr id="12" name="Bilde 11">
            <a:extLst>
              <a:ext uri="{FF2B5EF4-FFF2-40B4-BE49-F238E27FC236}">
                <a16:creationId xmlns:a16="http://schemas.microsoft.com/office/drawing/2014/main" id="{0C69713E-FFE5-605C-871F-15885C06F8C1}"/>
              </a:ext>
            </a:extLst>
          </p:cNvPr>
          <p:cNvPicPr>
            <a:picLocks noChangeAspect="1"/>
          </p:cNvPicPr>
          <p:nvPr/>
        </p:nvPicPr>
        <p:blipFill>
          <a:blip r:embed="rId4"/>
          <a:stretch>
            <a:fillRect/>
          </a:stretch>
        </p:blipFill>
        <p:spPr>
          <a:xfrm>
            <a:off x="132357" y="1614500"/>
            <a:ext cx="9384380" cy="5122638"/>
          </a:xfrm>
          <a:prstGeom prst="rect">
            <a:avLst/>
          </a:prstGeom>
        </p:spPr>
      </p:pic>
      <p:sp>
        <p:nvSpPr>
          <p:cNvPr id="10" name="TekstSylinder 9">
            <a:extLst>
              <a:ext uri="{FF2B5EF4-FFF2-40B4-BE49-F238E27FC236}">
                <a16:creationId xmlns:a16="http://schemas.microsoft.com/office/drawing/2014/main" id="{03971606-16F5-42A5-D79B-3B384D454A52}"/>
              </a:ext>
            </a:extLst>
          </p:cNvPr>
          <p:cNvSpPr txBox="1"/>
          <p:nvPr/>
        </p:nvSpPr>
        <p:spPr>
          <a:xfrm>
            <a:off x="0" y="340467"/>
            <a:ext cx="4824547" cy="1015663"/>
          </a:xfrm>
          <a:prstGeom prst="rect">
            <a:avLst/>
          </a:prstGeom>
          <a:solidFill>
            <a:schemeClr val="accent1">
              <a:lumMod val="40000"/>
              <a:lumOff val="60000"/>
            </a:schemeClr>
          </a:solidFill>
        </p:spPr>
        <p:txBody>
          <a:bodyPr wrap="square" lIns="91440" tIns="45720" rIns="91440" bIns="45720" rtlCol="0" anchor="t">
            <a:spAutoFit/>
          </a:bodyPr>
          <a:lstStyle/>
          <a:p>
            <a:r>
              <a:rPr lang="nb-NO" sz="1200" dirty="0"/>
              <a:t>Lager en .</a:t>
            </a:r>
            <a:r>
              <a:rPr lang="nb-NO" sz="1200" dirty="0" err="1"/>
              <a:t>adoc</a:t>
            </a:r>
            <a:r>
              <a:rPr lang="nb-NO" sz="1200" dirty="0"/>
              <a:t> fil,  en form for formatert tekstfil. </a:t>
            </a:r>
          </a:p>
          <a:p>
            <a:r>
              <a:rPr lang="nb-NO" sz="1200" dirty="0"/>
              <a:t>Her får du en definisjon av hva som er i templatet, navn, koder, tekst. </a:t>
            </a:r>
          </a:p>
          <a:p>
            <a:endParaRPr lang="nb-NO" sz="1200" dirty="0"/>
          </a:p>
          <a:p>
            <a:r>
              <a:rPr lang="nb-NO" sz="1200" dirty="0"/>
              <a:t>NB! Den viser teksten som er i </a:t>
            </a:r>
            <a:r>
              <a:rPr lang="nb-NO" sz="1200" dirty="0" err="1"/>
              <a:t>comment</a:t>
            </a:r>
            <a:r>
              <a:rPr lang="nb-NO" sz="1200" dirty="0"/>
              <a:t> som kommer inn i .</a:t>
            </a:r>
            <a:r>
              <a:rPr lang="nb-NO" sz="1200" dirty="0" err="1"/>
              <a:t>adoc</a:t>
            </a:r>
            <a:r>
              <a:rPr lang="nb-NO" sz="1200" dirty="0"/>
              <a:t>.</a:t>
            </a:r>
          </a:p>
          <a:p>
            <a:r>
              <a:rPr lang="nb-NO" sz="1200" dirty="0"/>
              <a:t>Denne kan lastes ned og leses riktig formatert i GitHub.</a:t>
            </a:r>
            <a:endParaRPr lang="nb-NO" sz="1200" dirty="0">
              <a:ea typeface="Calibri"/>
              <a:cs typeface="Calibri"/>
            </a:endParaRPr>
          </a:p>
        </p:txBody>
      </p:sp>
      <p:pic>
        <p:nvPicPr>
          <p:cNvPr id="14" name="Bilde 13">
            <a:extLst>
              <a:ext uri="{FF2B5EF4-FFF2-40B4-BE49-F238E27FC236}">
                <a16:creationId xmlns:a16="http://schemas.microsoft.com/office/drawing/2014/main" id="{34848A9B-FA0D-8627-1BF4-F9F71AFE6141}"/>
              </a:ext>
            </a:extLst>
          </p:cNvPr>
          <p:cNvPicPr>
            <a:picLocks noChangeAspect="1"/>
          </p:cNvPicPr>
          <p:nvPr/>
        </p:nvPicPr>
        <p:blipFill>
          <a:blip r:embed="rId5"/>
          <a:stretch>
            <a:fillRect/>
          </a:stretch>
        </p:blipFill>
        <p:spPr>
          <a:xfrm>
            <a:off x="8593157" y="2093205"/>
            <a:ext cx="3250540" cy="4285356"/>
          </a:xfrm>
          <a:prstGeom prst="rect">
            <a:avLst/>
          </a:prstGeom>
        </p:spPr>
      </p:pic>
      <p:cxnSp>
        <p:nvCxnSpPr>
          <p:cNvPr id="9" name="Rett pilkobling 8">
            <a:extLst>
              <a:ext uri="{FF2B5EF4-FFF2-40B4-BE49-F238E27FC236}">
                <a16:creationId xmlns:a16="http://schemas.microsoft.com/office/drawing/2014/main" id="{179956A7-AC43-719B-B244-EB771EE14C76}"/>
              </a:ext>
            </a:extLst>
          </p:cNvPr>
          <p:cNvCxnSpPr/>
          <p:nvPr/>
        </p:nvCxnSpPr>
        <p:spPr>
          <a:xfrm flipH="1">
            <a:off x="4647358" y="493732"/>
            <a:ext cx="903383" cy="5838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tt pilkobling 15">
            <a:extLst>
              <a:ext uri="{FF2B5EF4-FFF2-40B4-BE49-F238E27FC236}">
                <a16:creationId xmlns:a16="http://schemas.microsoft.com/office/drawing/2014/main" id="{A18F2674-75CB-DF59-2723-EBB162682060}"/>
              </a:ext>
            </a:extLst>
          </p:cNvPr>
          <p:cNvCxnSpPr>
            <a:cxnSpLocks/>
          </p:cNvCxnSpPr>
          <p:nvPr/>
        </p:nvCxnSpPr>
        <p:spPr>
          <a:xfrm flipH="1" flipV="1">
            <a:off x="7293166" y="4583017"/>
            <a:ext cx="1443211" cy="506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5276C1-092D-89A0-DDBC-F26F26474724}"/>
              </a:ext>
            </a:extLst>
          </p:cNvPr>
          <p:cNvSpPr txBox="1"/>
          <p:nvPr/>
        </p:nvSpPr>
        <p:spPr>
          <a:xfrm>
            <a:off x="9734938" y="4323183"/>
            <a:ext cx="2324876" cy="446438"/>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Calibri"/>
                <a:cs typeface="Calibri"/>
              </a:rPr>
              <a:t>Denne </a:t>
            </a:r>
            <a:r>
              <a:rPr lang="en-US" sz="1100" dirty="0" err="1">
                <a:ea typeface="Calibri"/>
                <a:cs typeface="Calibri"/>
              </a:rPr>
              <a:t>teksten</a:t>
            </a:r>
            <a:r>
              <a:rPr lang="en-US" sz="1100" dirty="0">
                <a:ea typeface="Calibri"/>
                <a:cs typeface="Calibri"/>
              </a:rPr>
              <a:t> I Description </a:t>
            </a:r>
            <a:r>
              <a:rPr lang="en-US" sz="1100" dirty="0" err="1">
                <a:ea typeface="Calibri"/>
                <a:cs typeface="Calibri"/>
              </a:rPr>
              <a:t>som</a:t>
            </a:r>
            <a:r>
              <a:rPr lang="en-US" sz="1100" dirty="0">
                <a:ea typeface="Calibri"/>
                <a:cs typeface="Calibri"/>
              </a:rPr>
              <a:t> vises </a:t>
            </a:r>
            <a:r>
              <a:rPr lang="en-US" sz="1100" dirty="0" err="1">
                <a:ea typeface="Calibri"/>
                <a:cs typeface="Calibri"/>
              </a:rPr>
              <a:t>som</a:t>
            </a:r>
            <a:r>
              <a:rPr lang="en-US" sz="1100" dirty="0">
                <a:ea typeface="Calibri"/>
                <a:cs typeface="Calibri"/>
              </a:rPr>
              <a:t> tooltip </a:t>
            </a:r>
            <a:r>
              <a:rPr lang="en-US" sz="1100" dirty="0" err="1">
                <a:ea typeface="Calibri"/>
                <a:cs typeface="Calibri"/>
              </a:rPr>
              <a:t>i</a:t>
            </a:r>
            <a:r>
              <a:rPr lang="en-US" sz="1100" dirty="0">
                <a:ea typeface="Calibri"/>
                <a:cs typeface="Calibri"/>
              </a:rPr>
              <a:t> DIPS</a:t>
            </a:r>
          </a:p>
        </p:txBody>
      </p:sp>
    </p:spTree>
    <p:extLst>
      <p:ext uri="{BB962C8B-B14F-4D97-AF65-F5344CB8AC3E}">
        <p14:creationId xmlns:p14="http://schemas.microsoft.com/office/powerpoint/2010/main" val="51141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6B920AA-F8D9-6474-F8A2-5B8F94876C4D}"/>
              </a:ext>
            </a:extLst>
          </p:cNvPr>
          <p:cNvSpPr>
            <a:spLocks noGrp="1"/>
          </p:cNvSpPr>
          <p:nvPr>
            <p:ph type="title"/>
          </p:nvPr>
        </p:nvSpPr>
        <p:spPr/>
        <p:txBody>
          <a:bodyPr/>
          <a:lstStyle/>
          <a:p>
            <a:r>
              <a:rPr lang="nb-NO" dirty="0"/>
              <a:t>Strukturhierarki</a:t>
            </a:r>
            <a:br>
              <a:rPr lang="nb-NO" i="1" dirty="0">
                <a:solidFill>
                  <a:srgbClr val="FF0000"/>
                </a:solidFill>
              </a:rPr>
            </a:br>
            <a:endParaRPr lang="nb-NO" dirty="0"/>
          </a:p>
        </p:txBody>
      </p:sp>
      <p:sp>
        <p:nvSpPr>
          <p:cNvPr id="3" name="Plassholder for innhold 2">
            <a:extLst>
              <a:ext uri="{FF2B5EF4-FFF2-40B4-BE49-F238E27FC236}">
                <a16:creationId xmlns:a16="http://schemas.microsoft.com/office/drawing/2014/main" id="{03C1B036-7794-E644-8F26-3CDAD9CA7BC2}"/>
              </a:ext>
            </a:extLst>
          </p:cNvPr>
          <p:cNvSpPr>
            <a:spLocks noGrp="1"/>
          </p:cNvSpPr>
          <p:nvPr>
            <p:ph idx="1"/>
          </p:nvPr>
        </p:nvSpPr>
        <p:spPr>
          <a:xfrm>
            <a:off x="385590" y="3411347"/>
            <a:ext cx="11600761" cy="3375733"/>
          </a:xfrm>
        </p:spPr>
        <p:txBody>
          <a:bodyPr>
            <a:noAutofit/>
          </a:bodyPr>
          <a:lstStyle/>
          <a:p>
            <a:r>
              <a:rPr lang="nb-NO" sz="1800" b="1" dirty="0"/>
              <a:t>COMPOSITION</a:t>
            </a:r>
            <a:r>
              <a:rPr lang="nb-NO" sz="1800" dirty="0"/>
              <a:t> </a:t>
            </a:r>
            <a:r>
              <a:rPr lang="nb-NO" sz="1800" i="1" dirty="0"/>
              <a:t>- En klinisk dokumentasjonsenhet – f.eks. en konsultasjon, epikrise eller laboratoriesvar.</a:t>
            </a:r>
          </a:p>
          <a:p>
            <a:r>
              <a:rPr lang="nb-NO" sz="1800" b="1" dirty="0"/>
              <a:t>SECTION</a:t>
            </a:r>
            <a:r>
              <a:rPr lang="nb-NO" sz="1800" dirty="0"/>
              <a:t> (valgfritt) </a:t>
            </a:r>
            <a:r>
              <a:rPr lang="nb-NO" sz="1800" i="1" dirty="0"/>
              <a:t>- En seksjon brukes til å gruppere informasjon logisk inne i en </a:t>
            </a:r>
            <a:r>
              <a:rPr lang="nb-NO" sz="1800" i="1" dirty="0" err="1"/>
              <a:t>Composition</a:t>
            </a:r>
            <a:r>
              <a:rPr lang="nb-NO" sz="1800" i="1" dirty="0"/>
              <a:t>.</a:t>
            </a:r>
          </a:p>
          <a:p>
            <a:r>
              <a:rPr lang="nb-NO" sz="1800" b="1" dirty="0"/>
              <a:t>ENTRY</a:t>
            </a:r>
            <a:r>
              <a:rPr lang="nb-NO" sz="1800" dirty="0"/>
              <a:t> (</a:t>
            </a:r>
            <a:r>
              <a:rPr lang="nb-NO" sz="1800" dirty="0" err="1"/>
              <a:t>Observation</a:t>
            </a:r>
            <a:r>
              <a:rPr lang="nb-NO" sz="1800" dirty="0"/>
              <a:t> / Evaluation / </a:t>
            </a:r>
            <a:r>
              <a:rPr lang="nb-NO" sz="1800" dirty="0" err="1"/>
              <a:t>Instruction</a:t>
            </a:r>
            <a:r>
              <a:rPr lang="nb-NO" sz="1800" dirty="0"/>
              <a:t> / Action</a:t>
            </a:r>
            <a:r>
              <a:rPr lang="nb-NO" sz="1800" i="1" dirty="0"/>
              <a:t>) - Dette er overordnede informasjonsobjekter som beskriver ulike typer klinisk informasjon.</a:t>
            </a:r>
          </a:p>
          <a:p>
            <a:pPr lvl="1">
              <a:buFont typeface="+mj-lt"/>
              <a:buAutoNum type="arabicPeriod"/>
            </a:pPr>
            <a:r>
              <a:rPr lang="nb-NO" sz="1400" dirty="0"/>
              <a:t>INSTRUCTION - Det som er planlagt (ordre, plan)</a:t>
            </a:r>
          </a:p>
          <a:p>
            <a:pPr lvl="1">
              <a:buFont typeface="+mj-lt"/>
              <a:buAutoNum type="arabicPeriod"/>
            </a:pPr>
            <a:r>
              <a:rPr lang="nb-NO" sz="1400" dirty="0"/>
              <a:t>ACTION -Det som er utført (handling, tiltak)</a:t>
            </a:r>
          </a:p>
          <a:p>
            <a:pPr lvl="1">
              <a:buFont typeface="+mj-lt"/>
              <a:buAutoNum type="arabicPeriod"/>
            </a:pPr>
            <a:r>
              <a:rPr lang="nb-NO" sz="1400" dirty="0"/>
              <a:t>OBSERVATION / EVALUATION - Det som er resultatet (måling, vurdering)</a:t>
            </a:r>
          </a:p>
          <a:p>
            <a:r>
              <a:rPr lang="nb-NO" sz="1800" b="1" dirty="0"/>
              <a:t>CLUSTER  - </a:t>
            </a:r>
            <a:r>
              <a:rPr lang="nb-NO" sz="1800" i="1" dirty="0"/>
              <a:t>Et CLUSTER er en </a:t>
            </a:r>
            <a:r>
              <a:rPr lang="nb-NO" sz="1800" i="1" dirty="0" err="1"/>
              <a:t>gjentakbar</a:t>
            </a:r>
            <a:r>
              <a:rPr lang="nb-NO" sz="1800" i="1" dirty="0"/>
              <a:t>, gjenbrukbar delstruktur og brukes for å samle sammen dataverdier (</a:t>
            </a:r>
            <a:r>
              <a:rPr lang="nb-NO" sz="1800" i="1" dirty="0" err="1"/>
              <a:t>ELEMENTer</a:t>
            </a:r>
            <a:r>
              <a:rPr lang="nb-NO" sz="1800" i="1" dirty="0"/>
              <a:t>) som hører naturlig sammen. Brukes ofte som "underdeler" i en ENTRY.</a:t>
            </a:r>
          </a:p>
          <a:p>
            <a:r>
              <a:rPr lang="nb-NO" sz="1800" b="1" dirty="0"/>
              <a:t>ELEMENT - </a:t>
            </a:r>
            <a:r>
              <a:rPr lang="nb-NO" sz="1800" i="1" dirty="0"/>
              <a:t>Den minste enheten for data i </a:t>
            </a:r>
            <a:r>
              <a:rPr lang="nb-NO" sz="1800" i="1" dirty="0" err="1"/>
              <a:t>openEHR</a:t>
            </a:r>
            <a:r>
              <a:rPr lang="nb-NO" sz="1800" i="1" dirty="0"/>
              <a:t>. Ett enkelt datapunkt, som en verdi med valgfri terminologi eller enhet.</a:t>
            </a:r>
          </a:p>
          <a:p>
            <a:endParaRPr lang="nb-NO" sz="1800" i="1" dirty="0">
              <a:solidFill>
                <a:srgbClr val="FF0000"/>
              </a:solidFill>
            </a:endParaRPr>
          </a:p>
          <a:p>
            <a:endParaRPr lang="nb-NO" sz="1800" i="1" dirty="0">
              <a:solidFill>
                <a:srgbClr val="FF0000"/>
              </a:solidFill>
            </a:endParaRPr>
          </a:p>
          <a:p>
            <a:endParaRPr lang="nb-NO" sz="1800" i="1" dirty="0">
              <a:solidFill>
                <a:srgbClr val="FF0000"/>
              </a:solidFill>
            </a:endParaRPr>
          </a:p>
          <a:p>
            <a:endParaRPr lang="nb-NO" sz="1800" i="1" dirty="0">
              <a:solidFill>
                <a:srgbClr val="FF0000"/>
              </a:solidFill>
            </a:endParaRPr>
          </a:p>
          <a:p>
            <a:endParaRPr lang="nb-NO" sz="1800" i="1" dirty="0">
              <a:solidFill>
                <a:srgbClr val="FF0000"/>
              </a:solidFill>
            </a:endParaRPr>
          </a:p>
          <a:p>
            <a:endParaRPr lang="nb-NO" sz="1800" dirty="0"/>
          </a:p>
        </p:txBody>
      </p:sp>
      <p:pic>
        <p:nvPicPr>
          <p:cNvPr id="7" name="Bilde 6">
            <a:extLst>
              <a:ext uri="{FF2B5EF4-FFF2-40B4-BE49-F238E27FC236}">
                <a16:creationId xmlns:a16="http://schemas.microsoft.com/office/drawing/2014/main" id="{525C9733-908D-31EF-1B8A-AE54C1559334}"/>
              </a:ext>
            </a:extLst>
          </p:cNvPr>
          <p:cNvPicPr>
            <a:picLocks noChangeAspect="1"/>
          </p:cNvPicPr>
          <p:nvPr/>
        </p:nvPicPr>
        <p:blipFill>
          <a:blip r:embed="rId3"/>
          <a:stretch>
            <a:fillRect/>
          </a:stretch>
        </p:blipFill>
        <p:spPr>
          <a:xfrm>
            <a:off x="2132784" y="1482646"/>
            <a:ext cx="6790792" cy="1770980"/>
          </a:xfrm>
          <a:prstGeom prst="rect">
            <a:avLst/>
          </a:prstGeom>
        </p:spPr>
      </p:pic>
      <p:pic>
        <p:nvPicPr>
          <p:cNvPr id="4" name="Bilde 3">
            <a:extLst>
              <a:ext uri="{FF2B5EF4-FFF2-40B4-BE49-F238E27FC236}">
                <a16:creationId xmlns:a16="http://schemas.microsoft.com/office/drawing/2014/main" id="{31E11C37-AB1D-3F55-76FA-01DDF00734A1}"/>
              </a:ext>
            </a:extLst>
          </p:cNvPr>
          <p:cNvPicPr>
            <a:picLocks noChangeAspect="1"/>
          </p:cNvPicPr>
          <p:nvPr/>
        </p:nvPicPr>
        <p:blipFill>
          <a:blip r:embed="rId4"/>
          <a:stretch>
            <a:fillRect/>
          </a:stretch>
        </p:blipFill>
        <p:spPr>
          <a:xfrm>
            <a:off x="38640" y="913847"/>
            <a:ext cx="11315160" cy="228117"/>
          </a:xfrm>
          <a:prstGeom prst="rect">
            <a:avLst/>
          </a:prstGeom>
        </p:spPr>
      </p:pic>
    </p:spTree>
    <p:extLst>
      <p:ext uri="{BB962C8B-B14F-4D97-AF65-F5344CB8AC3E}">
        <p14:creationId xmlns:p14="http://schemas.microsoft.com/office/powerpoint/2010/main" val="91857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91FF58B-837C-8283-65AD-80382FB99B1A}"/>
              </a:ext>
            </a:extLst>
          </p:cNvPr>
          <p:cNvSpPr>
            <a:spLocks noGrp="1"/>
          </p:cNvSpPr>
          <p:nvPr>
            <p:ph type="title"/>
          </p:nvPr>
        </p:nvSpPr>
        <p:spPr/>
        <p:txBody>
          <a:bodyPr/>
          <a:lstStyle/>
          <a:p>
            <a:r>
              <a:rPr lang="nb-NO" dirty="0"/>
              <a:t>Lage nytt templat</a:t>
            </a:r>
          </a:p>
        </p:txBody>
      </p:sp>
      <p:pic>
        <p:nvPicPr>
          <p:cNvPr id="7" name="Bilde 6">
            <a:extLst>
              <a:ext uri="{FF2B5EF4-FFF2-40B4-BE49-F238E27FC236}">
                <a16:creationId xmlns:a16="http://schemas.microsoft.com/office/drawing/2014/main" id="{A8ECAE51-23D6-82A9-86D7-CC3E570AFAAE}"/>
              </a:ext>
            </a:extLst>
          </p:cNvPr>
          <p:cNvPicPr>
            <a:picLocks noChangeAspect="1"/>
          </p:cNvPicPr>
          <p:nvPr/>
        </p:nvPicPr>
        <p:blipFill>
          <a:blip r:embed="rId3"/>
          <a:stretch>
            <a:fillRect/>
          </a:stretch>
        </p:blipFill>
        <p:spPr>
          <a:xfrm>
            <a:off x="525753" y="1668339"/>
            <a:ext cx="5049499" cy="1786166"/>
          </a:xfrm>
          <a:prstGeom prst="rect">
            <a:avLst/>
          </a:prstGeom>
        </p:spPr>
      </p:pic>
      <p:pic>
        <p:nvPicPr>
          <p:cNvPr id="5" name="Plassholder for innhold 4">
            <a:extLst>
              <a:ext uri="{FF2B5EF4-FFF2-40B4-BE49-F238E27FC236}">
                <a16:creationId xmlns:a16="http://schemas.microsoft.com/office/drawing/2014/main" id="{49E826DD-1211-CE61-C444-4DC3C84F8979}"/>
              </a:ext>
            </a:extLst>
          </p:cNvPr>
          <p:cNvPicPr>
            <a:picLocks noGrp="1" noChangeAspect="1"/>
          </p:cNvPicPr>
          <p:nvPr>
            <p:ph idx="1"/>
          </p:nvPr>
        </p:nvPicPr>
        <p:blipFill>
          <a:blip r:embed="rId4"/>
          <a:stretch>
            <a:fillRect/>
          </a:stretch>
        </p:blipFill>
        <p:spPr>
          <a:xfrm>
            <a:off x="4334108" y="2141537"/>
            <a:ext cx="1470349" cy="4351338"/>
          </a:xfrm>
        </p:spPr>
      </p:pic>
      <p:sp>
        <p:nvSpPr>
          <p:cNvPr id="8" name="Ellipse 7">
            <a:extLst>
              <a:ext uri="{FF2B5EF4-FFF2-40B4-BE49-F238E27FC236}">
                <a16:creationId xmlns:a16="http://schemas.microsoft.com/office/drawing/2014/main" id="{5D07861E-88D9-CC8E-01A2-0DC58182CC95}"/>
              </a:ext>
            </a:extLst>
          </p:cNvPr>
          <p:cNvSpPr/>
          <p:nvPr/>
        </p:nvSpPr>
        <p:spPr>
          <a:xfrm>
            <a:off x="2731556" y="1894902"/>
            <a:ext cx="1222872" cy="7601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9" name="Ellipse 8">
            <a:extLst>
              <a:ext uri="{FF2B5EF4-FFF2-40B4-BE49-F238E27FC236}">
                <a16:creationId xmlns:a16="http://schemas.microsoft.com/office/drawing/2014/main" id="{17CF348C-A654-CF59-34ED-B463E5D9493F}"/>
              </a:ext>
            </a:extLst>
          </p:cNvPr>
          <p:cNvSpPr/>
          <p:nvPr/>
        </p:nvSpPr>
        <p:spPr>
          <a:xfrm>
            <a:off x="4334107" y="3822852"/>
            <a:ext cx="1470349" cy="33050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1" name="Bilde 10">
            <a:extLst>
              <a:ext uri="{FF2B5EF4-FFF2-40B4-BE49-F238E27FC236}">
                <a16:creationId xmlns:a16="http://schemas.microsoft.com/office/drawing/2014/main" id="{5876A9FA-4467-FE79-51CC-FC40D6C42700}"/>
              </a:ext>
            </a:extLst>
          </p:cNvPr>
          <p:cNvPicPr>
            <a:picLocks noChangeAspect="1"/>
          </p:cNvPicPr>
          <p:nvPr/>
        </p:nvPicPr>
        <p:blipFill>
          <a:blip r:embed="rId5"/>
          <a:stretch>
            <a:fillRect/>
          </a:stretch>
        </p:blipFill>
        <p:spPr>
          <a:xfrm>
            <a:off x="6184136" y="2141537"/>
            <a:ext cx="4777167" cy="2547319"/>
          </a:xfrm>
          <a:prstGeom prst="rect">
            <a:avLst/>
          </a:prstGeom>
        </p:spPr>
      </p:pic>
      <p:pic>
        <p:nvPicPr>
          <p:cNvPr id="3" name="Bilde 2">
            <a:extLst>
              <a:ext uri="{FF2B5EF4-FFF2-40B4-BE49-F238E27FC236}">
                <a16:creationId xmlns:a16="http://schemas.microsoft.com/office/drawing/2014/main" id="{65778B57-53A5-C865-B121-5D136176FED4}"/>
              </a:ext>
            </a:extLst>
          </p:cNvPr>
          <p:cNvPicPr>
            <a:picLocks noChangeAspect="1"/>
          </p:cNvPicPr>
          <p:nvPr/>
        </p:nvPicPr>
        <p:blipFill>
          <a:blip r:embed="rId6"/>
          <a:stretch>
            <a:fillRect/>
          </a:stretch>
        </p:blipFill>
        <p:spPr>
          <a:xfrm>
            <a:off x="146876" y="1299992"/>
            <a:ext cx="11315160" cy="228117"/>
          </a:xfrm>
          <a:prstGeom prst="rect">
            <a:avLst/>
          </a:prstGeom>
        </p:spPr>
      </p:pic>
    </p:spTree>
    <p:extLst>
      <p:ext uri="{BB962C8B-B14F-4D97-AF65-F5344CB8AC3E}">
        <p14:creationId xmlns:p14="http://schemas.microsoft.com/office/powerpoint/2010/main" val="220165572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22c6a50-f582-44ce-8249-ce32d37d33b8">
      <Terms xmlns="http://schemas.microsoft.com/office/infopath/2007/PartnerControls"/>
    </lcf76f155ced4ddcb4097134ff3c332f>
    <TaxCatchAll xmlns="44a25b43-dc38-4896-b4e7-b33d685e776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CC819E97CF0F3448BDDA8F51A93A8378" ma:contentTypeVersion="12" ma:contentTypeDescription="Opprett et nytt dokument." ma:contentTypeScope="" ma:versionID="e7c74da81bea34109a9e2014781feedf">
  <xsd:schema xmlns:xsd="http://www.w3.org/2001/XMLSchema" xmlns:xs="http://www.w3.org/2001/XMLSchema" xmlns:p="http://schemas.microsoft.com/office/2006/metadata/properties" xmlns:ns2="522c6a50-f582-44ce-8249-ce32d37d33b8" xmlns:ns3="44a25b43-dc38-4896-b4e7-b33d685e776d" targetNamespace="http://schemas.microsoft.com/office/2006/metadata/properties" ma:root="true" ma:fieldsID="80e31ada98a7a1bee665eeec52660880" ns2:_="" ns3:_="">
    <xsd:import namespace="522c6a50-f582-44ce-8249-ce32d37d33b8"/>
    <xsd:import namespace="44a25b43-dc38-4896-b4e7-b33d685e77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2c6a50-f582-44ce-8249-ce32d37d33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Bildemerkelapper" ma:readOnly="false" ma:fieldId="{5cf76f15-5ced-4ddc-b409-7134ff3c332f}" ma:taxonomyMulti="true" ma:sspId="9ea7ea9d-a6ab-4abd-80e0-0faecda8377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a25b43-dc38-4896-b4e7-b33d685e776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4ad94903-3cb8-4cc4-a134-2a6c677dbd79}" ma:internalName="TaxCatchAll" ma:showField="CatchAllData" ma:web="44a25b43-dc38-4896-b4e7-b33d685e77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CCFDA0-7C1C-4CC5-9BD9-34B74286B05D}">
  <ds:schemaRefs>
    <ds:schemaRef ds:uri="http://schemas.microsoft.com/sharepoint/v3/contenttype/forms"/>
  </ds:schemaRefs>
</ds:datastoreItem>
</file>

<file path=customXml/itemProps2.xml><?xml version="1.0" encoding="utf-8"?>
<ds:datastoreItem xmlns:ds="http://schemas.openxmlformats.org/officeDocument/2006/customXml" ds:itemID="{B8C75A97-F88D-4336-AF8E-953756F53DDD}">
  <ds:schemaRefs>
    <ds:schemaRef ds:uri="522c6a50-f582-44ce-8249-ce32d37d33b8"/>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44a25b43-dc38-4896-b4e7-b33d685e776d"/>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C5FDA2C-2DD1-453D-A508-F08D7A1FC2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2c6a50-f582-44ce-8249-ce32d37d33b8"/>
    <ds:schemaRef ds:uri="44a25b43-dc38-4896-b4e7-b33d685e77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5b906c1f-19d2-4ac1-bea8-1ddf524e35b3}" enabled="1" method="Standard" siteId="{7f8e4cf0-71fb-489c-a336-3f9252a63908}" removed="0"/>
</clbl:labelList>
</file>

<file path=docProps/app.xml><?xml version="1.0" encoding="utf-8"?>
<Properties xmlns="http://schemas.openxmlformats.org/officeDocument/2006/extended-properties" xmlns:vt="http://schemas.openxmlformats.org/officeDocument/2006/docPropsVTypes">
  <TotalTime>11793</TotalTime>
  <Words>4066</Words>
  <Application>Microsoft Office PowerPoint</Application>
  <PresentationFormat>Widescreen</PresentationFormat>
  <Paragraphs>379</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Office-tema</vt:lpstr>
      <vt:lpstr>Templatbygging i Arketypedesigner openEHR</vt:lpstr>
      <vt:lpstr>Innhold</vt:lpstr>
      <vt:lpstr>PowerPoint Presentation</vt:lpstr>
      <vt:lpstr>PowerPoint Presentation</vt:lpstr>
      <vt:lpstr>PowerPoint Presentation</vt:lpstr>
      <vt:lpstr>PowerPoint Presentation</vt:lpstr>
      <vt:lpstr>PowerPoint Presentation</vt:lpstr>
      <vt:lpstr>Strukturhierarki </vt:lpstr>
      <vt:lpstr>Lage nytt templat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Hele innkommstjornalen samt  utklipp fra xMind og Arketype Designeren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Helse Sør-Øst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Generell Innkomstjournal tankekart</dc:title>
  <dc:creator>Liv Laugen</dc:creator>
  <cp:lastModifiedBy>Liv Laugen</cp:lastModifiedBy>
  <cp:revision>870</cp:revision>
  <cp:lastPrinted>2025-05-16T14:25:24Z</cp:lastPrinted>
  <dcterms:created xsi:type="dcterms:W3CDTF">2024-08-08T08:53:32Z</dcterms:created>
  <dcterms:modified xsi:type="dcterms:W3CDTF">2025-05-26T13:21:13Z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0x010100CC819E97CF0F3448BDDA8F51A93A8378</vt:lpwstr>
  </property>
  <property fmtid="{D5CDD505-2E9C-101B-9397-08002B2CF9AE}" pid="3" name="MediaServiceImageTags">
    <vt:lpwstr/>
  </property>
</Properties>
</file>