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Lst>
  <p:sldSz cx="18288000" cy="10287000"/>
  <p:notesSz cx="6858000" cy="9144000"/>
  <p:embeddedFontLst>
    <p:embeddedFont>
      <p:font typeface="DM Sans Bold" charset="1" panose="00000000000000000000"/>
      <p:regular r:id="rId8"/>
    </p:embeddedFont>
    <p:embeddedFont>
      <p:font typeface="DM Sans" charset="1" panose="0000000000000000000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11" Target="../media/image8.svg" Type="http://schemas.openxmlformats.org/officeDocument/2006/relationships/image"/><Relationship Id="rId12" Target="../media/image9.png" Type="http://schemas.openxmlformats.org/officeDocument/2006/relationships/image"/><Relationship Id="rId13" Target="../media/image10.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2177896" y="-1263481"/>
            <a:ext cx="7674877" cy="5116584"/>
          </a:xfrm>
          <a:custGeom>
            <a:avLst/>
            <a:gdLst/>
            <a:ahLst/>
            <a:cxnLst/>
            <a:rect r="r" b="b" t="t" l="l"/>
            <a:pathLst>
              <a:path h="5116584" w="7674877">
                <a:moveTo>
                  <a:pt x="0" y="0"/>
                </a:moveTo>
                <a:lnTo>
                  <a:pt x="7674877" y="0"/>
                </a:lnTo>
                <a:lnTo>
                  <a:pt x="7674877" y="5116584"/>
                </a:lnTo>
                <a:lnTo>
                  <a:pt x="0" y="5116584"/>
                </a:lnTo>
                <a:lnTo>
                  <a:pt x="0" y="0"/>
                </a:lnTo>
                <a:close/>
              </a:path>
            </a:pathLst>
          </a:custGeom>
          <a:blipFill>
            <a:blip r:embed="rId12"/>
            <a:stretch>
              <a:fillRect l="0" t="0" r="0" b="0"/>
            </a:stretch>
          </a:blipFill>
        </p:spPr>
      </p:sp>
      <p:sp>
        <p:nvSpPr>
          <p:cNvPr name="Freeform 8" id="8"/>
          <p:cNvSpPr/>
          <p:nvPr/>
        </p:nvSpPr>
        <p:spPr>
          <a:xfrm flipH="false" flipV="false" rot="0">
            <a:off x="0" y="2135169"/>
            <a:ext cx="9852773" cy="6281143"/>
          </a:xfrm>
          <a:custGeom>
            <a:avLst/>
            <a:gdLst/>
            <a:ahLst/>
            <a:cxnLst/>
            <a:rect r="r" b="b" t="t" l="l"/>
            <a:pathLst>
              <a:path h="6281143" w="9852773">
                <a:moveTo>
                  <a:pt x="0" y="0"/>
                </a:moveTo>
                <a:lnTo>
                  <a:pt x="9852773" y="0"/>
                </a:lnTo>
                <a:lnTo>
                  <a:pt x="9852773" y="6281142"/>
                </a:lnTo>
                <a:lnTo>
                  <a:pt x="0" y="6281142"/>
                </a:lnTo>
                <a:lnTo>
                  <a:pt x="0" y="0"/>
                </a:lnTo>
                <a:close/>
              </a:path>
            </a:pathLst>
          </a:custGeom>
          <a:blipFill>
            <a:blip r:embed="rId13"/>
            <a:stretch>
              <a:fillRect l="0" t="0" r="0" b="0"/>
            </a:stretch>
          </a:blipFill>
        </p:spPr>
      </p:sp>
      <p:sp>
        <p:nvSpPr>
          <p:cNvPr name="TextBox 9" id="9"/>
          <p:cNvSpPr txBox="true"/>
          <p:nvPr/>
        </p:nvSpPr>
        <p:spPr>
          <a:xfrm rot="0">
            <a:off x="279993" y="7392122"/>
            <a:ext cx="9823869" cy="3099435"/>
          </a:xfrm>
          <a:prstGeom prst="rect">
            <a:avLst/>
          </a:prstGeom>
        </p:spPr>
        <p:txBody>
          <a:bodyPr anchor="t" rtlCol="false" tIns="0" lIns="0" bIns="0" rIns="0">
            <a:spAutoFit/>
          </a:bodyPr>
          <a:lstStyle/>
          <a:p>
            <a:pPr algn="l">
              <a:lnSpc>
                <a:spcPts val="3509"/>
              </a:lnSpc>
            </a:pPr>
            <a:r>
              <a:rPr lang="en-US" sz="2599" spc="155" b="true">
                <a:solidFill>
                  <a:srgbClr val="000000"/>
                </a:solidFill>
                <a:latin typeface="DM Sans Bold"/>
                <a:ea typeface="DM Sans Bold"/>
                <a:cs typeface="DM Sans Bold"/>
                <a:sym typeface="DM Sans Bold"/>
              </a:rPr>
              <a:t>What is it?</a:t>
            </a:r>
          </a:p>
          <a:p>
            <a:pPr algn="l" marL="431799" indent="-215899" lvl="1">
              <a:lnSpc>
                <a:spcPts val="2699"/>
              </a:lnSpc>
              <a:spcBef>
                <a:spcPct val="0"/>
              </a:spcBef>
              <a:buFont typeface="Arial"/>
              <a:buChar char="•"/>
            </a:pPr>
            <a:r>
              <a:rPr lang="en-US" sz="1999" spc="119">
                <a:solidFill>
                  <a:srgbClr val="000000"/>
                </a:solidFill>
                <a:latin typeface="DM Sans"/>
                <a:ea typeface="DM Sans"/>
                <a:cs typeface="DM Sans"/>
                <a:sym typeface="DM Sans"/>
              </a:rPr>
              <a:t>C</a:t>
            </a:r>
            <a:r>
              <a:rPr lang="en-US" sz="1999" spc="119" u="none">
                <a:solidFill>
                  <a:srgbClr val="000000"/>
                </a:solidFill>
                <a:latin typeface="DM Sans"/>
                <a:ea typeface="DM Sans"/>
                <a:cs typeface="DM Sans"/>
                <a:sym typeface="DM Sans"/>
              </a:rPr>
              <a:t>entralized vacation planner for managing all trip logistics.</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Tracks budgeting, flights, accommodations, itineraries, excursions, activities, and notes.</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Provides real-time currency conversion for international travel.</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Advises users on saving money and setting allowances.</a:t>
            </a: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Reduces uncertainty and encourages organized, stress-free travel planning.</a:t>
            </a:r>
          </a:p>
          <a:p>
            <a:pPr algn="l" marL="0" indent="0" lvl="0">
              <a:lnSpc>
                <a:spcPts val="2699"/>
              </a:lnSpc>
              <a:spcBef>
                <a:spcPct val="0"/>
              </a:spcBef>
            </a:pPr>
          </a:p>
        </p:txBody>
      </p:sp>
      <p:sp>
        <p:nvSpPr>
          <p:cNvPr name="TextBox 10" id="10"/>
          <p:cNvSpPr txBox="true"/>
          <p:nvPr/>
        </p:nvSpPr>
        <p:spPr>
          <a:xfrm rot="0">
            <a:off x="9633686" y="1957862"/>
            <a:ext cx="8654314" cy="7451408"/>
          </a:xfrm>
          <a:prstGeom prst="rect">
            <a:avLst/>
          </a:prstGeom>
        </p:spPr>
        <p:txBody>
          <a:bodyPr anchor="t" rtlCol="false" tIns="0" lIns="0" bIns="0" rIns="0">
            <a:spAutoFit/>
          </a:bodyPr>
          <a:lstStyle/>
          <a:p>
            <a:pPr algn="l">
              <a:lnSpc>
                <a:spcPts val="3644"/>
              </a:lnSpc>
            </a:pPr>
            <a:r>
              <a:rPr lang="en-US" sz="2699" spc="161" b="true">
                <a:solidFill>
                  <a:srgbClr val="000000"/>
                </a:solidFill>
                <a:latin typeface="DM Sans Bold"/>
                <a:ea typeface="DM Sans Bold"/>
                <a:cs typeface="DM Sans Bold"/>
                <a:sym typeface="DM Sans Bold"/>
              </a:rPr>
              <a:t>What Now?</a:t>
            </a:r>
          </a:p>
          <a:p>
            <a:pPr algn="l" marL="431799" indent="-215899" lvl="1">
              <a:lnSpc>
                <a:spcPts val="2699"/>
              </a:lnSpc>
              <a:spcBef>
                <a:spcPct val="0"/>
              </a:spcBef>
              <a:buFont typeface="Arial"/>
              <a:buChar char="•"/>
            </a:pPr>
            <a:r>
              <a:rPr lang="en-US" sz="1999" spc="119">
                <a:solidFill>
                  <a:srgbClr val="000000"/>
                </a:solidFill>
                <a:latin typeface="DM Sans"/>
                <a:ea typeface="DM Sans"/>
                <a:cs typeface="DM Sans"/>
                <a:sym typeface="DM Sans"/>
              </a:rPr>
              <a:t>C</a:t>
            </a:r>
            <a:r>
              <a:rPr lang="en-US" sz="1999" spc="119" u="none">
                <a:solidFill>
                  <a:srgbClr val="000000"/>
                </a:solidFill>
                <a:latin typeface="DM Sans"/>
                <a:ea typeface="DM Sans"/>
                <a:cs typeface="DM Sans"/>
                <a:sym typeface="DM Sans"/>
              </a:rPr>
              <a:t>loud-native Travel Planning Platform: budgeting, itineraries, expense tracking, and collaboration.</a:t>
            </a:r>
          </a:p>
          <a:p>
            <a:pPr algn="l">
              <a:lnSpc>
                <a:spcPts val="2699"/>
              </a:lnSpc>
              <a:spcBef>
                <a:spcPct val="0"/>
              </a:spcBef>
            </a:pP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T</a:t>
            </a:r>
            <a:r>
              <a:rPr lang="en-US" sz="1999" spc="119" u="none">
                <a:solidFill>
                  <a:srgbClr val="000000"/>
                </a:solidFill>
                <a:latin typeface="DM Sans"/>
                <a:ea typeface="DM Sans"/>
                <a:cs typeface="DM Sans"/>
                <a:sym typeface="DM Sans"/>
              </a:rPr>
              <a:t>ransitioned from Docker Compose → Kubernetes for scalability, resilience, and production readiness.</a:t>
            </a:r>
          </a:p>
          <a:p>
            <a:pPr algn="l">
              <a:lnSpc>
                <a:spcPts val="2699"/>
              </a:lnSpc>
              <a:spcBef>
                <a:spcPct val="0"/>
              </a:spcBef>
            </a:pP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Planned AI recommendations (hotels, activities, destinations) powered by OpenAI API.</a:t>
            </a:r>
          </a:p>
          <a:p>
            <a:pPr algn="l">
              <a:lnSpc>
                <a:spcPts val="2699"/>
              </a:lnSpc>
              <a:spcBef>
                <a:spcPct val="0"/>
              </a:spcBef>
            </a:pP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AI Chatbot to help you with itinerary questions and planning.</a:t>
            </a:r>
          </a:p>
          <a:p>
            <a:pPr algn="l">
              <a:lnSpc>
                <a:spcPts val="2699"/>
              </a:lnSpc>
              <a:spcBef>
                <a:spcPct val="0"/>
              </a:spcBef>
            </a:pP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Updated UI/UX, more professional rebranding.</a:t>
            </a:r>
          </a:p>
          <a:p>
            <a:pPr algn="l">
              <a:lnSpc>
                <a:spcPts val="2699"/>
              </a:lnSpc>
              <a:spcBef>
                <a:spcPct val="0"/>
              </a:spcBef>
            </a:pP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Scale the backend: Add more security, autoscaling for pods, and automated testing.</a:t>
            </a:r>
          </a:p>
          <a:p>
            <a:pPr algn="l">
              <a:lnSpc>
                <a:spcPts val="2699"/>
              </a:lnSpc>
              <a:spcBef>
                <a:spcPct val="0"/>
              </a:spcBef>
            </a:pPr>
          </a:p>
          <a:p>
            <a:pPr algn="l" marL="431799" indent="-215899" lvl="1">
              <a:lnSpc>
                <a:spcPts val="2699"/>
              </a:lnSpc>
              <a:spcBef>
                <a:spcPct val="0"/>
              </a:spcBef>
              <a:buFont typeface="Arial"/>
              <a:buChar char="•"/>
            </a:pPr>
            <a:r>
              <a:rPr lang="en-US" sz="1999" spc="119" u="none">
                <a:solidFill>
                  <a:srgbClr val="000000"/>
                </a:solidFill>
                <a:latin typeface="DM Sans"/>
                <a:ea typeface="DM Sans"/>
                <a:cs typeface="DM Sans"/>
                <a:sym typeface="DM Sans"/>
              </a:rPr>
              <a:t>Sharing travel plans with friends, uploading receipts and pictures.</a:t>
            </a:r>
          </a:p>
          <a:p>
            <a:pPr algn="l">
              <a:lnSpc>
                <a:spcPts val="2699"/>
              </a:lnSpc>
              <a:spcBef>
                <a:spcPct val="0"/>
              </a:spcBef>
            </a:pPr>
          </a:p>
          <a:p>
            <a:pPr algn="l">
              <a:lnSpc>
                <a:spcPts val="2699"/>
              </a:lnSpc>
              <a:spcBef>
                <a:spcPct val="0"/>
              </a:spcBef>
            </a:pPr>
          </a:p>
          <a:p>
            <a:pPr algn="l" marL="0" indent="0" lvl="0">
              <a:lnSpc>
                <a:spcPts val="2699"/>
              </a:lnSpc>
              <a:spcBef>
                <a:spcPct val="0"/>
              </a:spcBef>
            </a:pPr>
          </a:p>
        </p:txBody>
      </p:sp>
      <p:sp>
        <p:nvSpPr>
          <p:cNvPr name="TextBox 11" id="11"/>
          <p:cNvSpPr txBox="true"/>
          <p:nvPr/>
        </p:nvSpPr>
        <p:spPr>
          <a:xfrm rot="0">
            <a:off x="8902789" y="782366"/>
            <a:ext cx="7848753"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Infrastructure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0994934" y="2091045"/>
            <a:ext cx="6264366" cy="6104909"/>
          </a:xfrm>
          <a:custGeom>
            <a:avLst/>
            <a:gdLst/>
            <a:ahLst/>
            <a:cxnLst/>
            <a:rect r="r" b="b" t="t" l="l"/>
            <a:pathLst>
              <a:path h="6104909" w="6264366">
                <a:moveTo>
                  <a:pt x="0" y="0"/>
                </a:moveTo>
                <a:lnTo>
                  <a:pt x="6264366" y="0"/>
                </a:lnTo>
                <a:lnTo>
                  <a:pt x="6264366" y="6104910"/>
                </a:lnTo>
                <a:lnTo>
                  <a:pt x="0" y="6104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04950" y="2345718"/>
            <a:ext cx="7848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Origin of the creative idea</a:t>
            </a:r>
          </a:p>
        </p:txBody>
      </p:sp>
      <p:sp>
        <p:nvSpPr>
          <p:cNvPr name="TextBox 4" id="4"/>
          <p:cNvSpPr txBox="true"/>
          <p:nvPr/>
        </p:nvSpPr>
        <p:spPr>
          <a:xfrm rot="0">
            <a:off x="1504950" y="4807557"/>
            <a:ext cx="7707571" cy="3324225"/>
          </a:xfrm>
          <a:prstGeom prst="rect">
            <a:avLst/>
          </a:prstGeom>
        </p:spPr>
        <p:txBody>
          <a:bodyPr anchor="t" rtlCol="false" tIns="0" lIns="0" bIns="0" rIns="0">
            <a:spAutoFit/>
          </a:bodyPr>
          <a:lstStyle/>
          <a:p>
            <a:pPr algn="l" marL="0" indent="0" lvl="0">
              <a:lnSpc>
                <a:spcPts val="2699"/>
              </a:lnSpc>
              <a:spcBef>
                <a:spcPct val="0"/>
              </a:spcBef>
            </a:pPr>
            <a:r>
              <a:rPr lang="en-US" sz="1999" spc="119" u="none">
                <a:solidFill>
                  <a:srgbClr val="000000"/>
                </a:solidFill>
                <a:latin typeface="DM Sans"/>
                <a:ea typeface="DM Sans"/>
                <a:cs typeface="DM Sans"/>
                <a:sym typeface="DM Sans"/>
              </a:rPr>
              <a:t>Lorem ipsum dolor sit amet, consectetur adipiscing elit, sed do eiusmod tempor incididunt ut labore et dolore magna aliqua. Ut enim ad minim veniam, quis nostrud exercitation ullamco laboris nisi ut aliquip ex ea commodo consequat.</a:t>
            </a:r>
          </a:p>
          <a:p>
            <a:pPr algn="l" marL="0" indent="0" lvl="0">
              <a:lnSpc>
                <a:spcPts val="2699"/>
              </a:lnSpc>
              <a:spcBef>
                <a:spcPct val="0"/>
              </a:spcBef>
            </a:pPr>
          </a:p>
          <a:p>
            <a:pPr algn="l" marL="0" indent="0" lvl="0">
              <a:lnSpc>
                <a:spcPts val="2699"/>
              </a:lnSpc>
              <a:spcBef>
                <a:spcPct val="0"/>
              </a:spcBef>
            </a:pPr>
            <a:r>
              <a:rPr lang="en-US" sz="1999" spc="119" u="none">
                <a:solidFill>
                  <a:srgbClr val="000000"/>
                </a:solidFill>
                <a:latin typeface="DM Sans"/>
                <a:ea typeface="DM Sans"/>
                <a:cs typeface="DM Sans"/>
                <a:sym typeface="DM Sans"/>
              </a:rPr>
              <a:t>Duis aute irure dolor in reprehenderit in voluptate velit esse cillum dolore eu fugiat nulla pariatur. Excepteur sint occaecat cupidatat non proident, sunt in culpa qui officia deserunt mollit anim id est laborum.</a:t>
            </a:r>
          </a:p>
        </p:txBody>
      </p:sp>
      <p:sp>
        <p:nvSpPr>
          <p:cNvPr name="Freeform 5" id="5"/>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7" id="7"/>
          <p:cNvSpPr/>
          <p:nvPr/>
        </p:nvSpPr>
        <p:spPr>
          <a:xfrm flipH="false" flipV="false" rot="0">
            <a:off x="9144000"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8" id="8"/>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9" id="9"/>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DAG0kM_af2o</dc:identifier>
  <dcterms:modified xsi:type="dcterms:W3CDTF">2011-08-01T06:04:30Z</dcterms:modified>
  <cp:revision>1</cp:revision>
  <dc:title>Blue Doodle Project Presentation</dc:title>
</cp:coreProperties>
</file>