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0"/>
  </p:notesMasterIdLst>
  <p:sldIdLst>
    <p:sldId id="256" r:id="rId2"/>
    <p:sldId id="266" r:id="rId3"/>
    <p:sldId id="279" r:id="rId4"/>
    <p:sldId id="267" r:id="rId5"/>
    <p:sldId id="257" r:id="rId6"/>
    <p:sldId id="268" r:id="rId7"/>
    <p:sldId id="276" r:id="rId8"/>
    <p:sldId id="287" r:id="rId9"/>
    <p:sldId id="288" r:id="rId10"/>
    <p:sldId id="289" r:id="rId11"/>
    <p:sldId id="277" r:id="rId12"/>
    <p:sldId id="269" r:id="rId13"/>
    <p:sldId id="278" r:id="rId14"/>
    <p:sldId id="270" r:id="rId15"/>
    <p:sldId id="271" r:id="rId16"/>
    <p:sldId id="262" r:id="rId17"/>
    <p:sldId id="272" r:id="rId18"/>
    <p:sldId id="273" r:id="rId19"/>
    <p:sldId id="261" r:id="rId20"/>
    <p:sldId id="274" r:id="rId21"/>
    <p:sldId id="260" r:id="rId22"/>
    <p:sldId id="290" r:id="rId23"/>
    <p:sldId id="284" r:id="rId24"/>
    <p:sldId id="285" r:id="rId25"/>
    <p:sldId id="264" r:id="rId26"/>
    <p:sldId id="286" r:id="rId27"/>
    <p:sldId id="282" r:id="rId28"/>
    <p:sldId id="263" r:id="rId29"/>
    <p:sldId id="280" r:id="rId30"/>
    <p:sldId id="295" r:id="rId31"/>
    <p:sldId id="291" r:id="rId32"/>
    <p:sldId id="292" r:id="rId33"/>
    <p:sldId id="296" r:id="rId34"/>
    <p:sldId id="293" r:id="rId35"/>
    <p:sldId id="265" r:id="rId36"/>
    <p:sldId id="283" r:id="rId37"/>
    <p:sldId id="281" r:id="rId38"/>
    <p:sldId id="297" r:id="rId39"/>
    <p:sldId id="298" r:id="rId40"/>
    <p:sldId id="309" r:id="rId41"/>
    <p:sldId id="307" r:id="rId42"/>
    <p:sldId id="299" r:id="rId43"/>
    <p:sldId id="306" r:id="rId44"/>
    <p:sldId id="308" r:id="rId45"/>
    <p:sldId id="300" r:id="rId46"/>
    <p:sldId id="294" r:id="rId47"/>
    <p:sldId id="301" r:id="rId48"/>
    <p:sldId id="302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323" autoAdjust="0"/>
  </p:normalViewPr>
  <p:slideViewPr>
    <p:cSldViewPr>
      <p:cViewPr varScale="1">
        <p:scale>
          <a:sx n="63" d="100"/>
          <a:sy n="63" d="100"/>
        </p:scale>
        <p:origin x="-3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6C24A-6C7A-4DE1-830D-7E532BDE9DD2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2008C-FC57-49A2-85DA-28F1C778C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96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8532-224E-4953-A8AA-C46D30DAB984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A6-3DCC-41E4-B717-E725CA8C1A2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8532-224E-4953-A8AA-C46D30DAB984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A6-3DCC-41E4-B717-E725CA8C1A2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8532-224E-4953-A8AA-C46D30DAB984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A6-3DCC-41E4-B717-E725CA8C1A2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8532-224E-4953-A8AA-C46D30DAB984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A6-3DCC-41E4-B717-E725CA8C1A2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8532-224E-4953-A8AA-C46D30DAB984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A6-3DCC-41E4-B717-E725CA8C1A2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8532-224E-4953-A8AA-C46D30DAB984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A6-3DCC-41E4-B717-E725CA8C1A2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8532-224E-4953-A8AA-C46D30DAB984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A6-3DCC-41E4-B717-E725CA8C1A2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8532-224E-4953-A8AA-C46D30DAB984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A6-3DCC-41E4-B717-E725CA8C1A2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8532-224E-4953-A8AA-C46D30DAB984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A6-3DCC-41E4-B717-E725CA8C1A2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8532-224E-4953-A8AA-C46D30DAB984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FDA6-3DCC-41E4-B717-E725CA8C1A2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8532-224E-4953-A8AA-C46D30DAB984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B25FDA6-3DCC-41E4-B717-E725CA8C1A25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958532-224E-4953-A8AA-C46D30DAB984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25FDA6-3DCC-41E4-B717-E725CA8C1A25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LT Operations Monitoring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>
                <a:solidFill>
                  <a:srgbClr val="002060"/>
                </a:solidFill>
              </a:rPr>
              <a:t>A new architecture for telescope systems</a:t>
            </a:r>
            <a:r>
              <a:rPr lang="en-GB" i="1" baseline="0" dirty="0" smtClean="0">
                <a:solidFill>
                  <a:srgbClr val="002060"/>
                </a:solidFill>
              </a:rPr>
              <a:t> </a:t>
            </a:r>
            <a:r>
              <a:rPr lang="en-GB" i="1" dirty="0" smtClean="0">
                <a:solidFill>
                  <a:srgbClr val="002060"/>
                </a:solidFill>
              </a:rPr>
              <a:t>telemetry</a:t>
            </a:r>
            <a:endParaRPr lang="en-GB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2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versus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Developers are more focused on the flows of the application internally while operations are more focused on ensuring the business goals are being met by the system. </a:t>
            </a:r>
            <a:endParaRPr lang="en-GB" dirty="0" smtClean="0"/>
          </a:p>
          <a:p>
            <a:r>
              <a:rPr lang="en-GB" dirty="0" smtClean="0"/>
              <a:t>Developers </a:t>
            </a:r>
            <a:r>
              <a:rPr lang="en-GB" dirty="0"/>
              <a:t>need to understand why the application fails in a particular way while operations needs to understand what components can impact the application and how those components are behaving.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challenge to date has been that logging frameworks, which are focused on the application developer have been pressed into the secondary duty of providing operational information as well.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9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and against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422155"/>
              </p:ext>
            </p:extLst>
          </p:nvPr>
        </p:nvGraphicFramePr>
        <p:xfrm>
          <a:off x="395536" y="1988840"/>
          <a:ext cx="8291265" cy="432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312368"/>
                <a:gridCol w="3538737"/>
              </a:tblGrid>
              <a:tr h="71338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Logging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Telemetry</a:t>
                      </a:r>
                      <a:endParaRPr lang="en-GB" sz="3200" dirty="0"/>
                    </a:p>
                  </a:txBody>
                  <a:tcPr/>
                </a:tc>
              </a:tr>
              <a:tr h="1803549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For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Trace events in sequence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Human readable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May be able to extract info using scripts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Machine readable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Interpret</a:t>
                      </a:r>
                      <a:r>
                        <a:rPr lang="en-GB" baseline="0" dirty="0" smtClean="0"/>
                        <a:t> sequences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baseline="0" dirty="0" smtClean="0"/>
                        <a:t>Disentangle multi-threaded issues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baseline="0" dirty="0" smtClean="0"/>
                        <a:t>Extract timing information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baseline="0" dirty="0" smtClean="0"/>
                        <a:t>Instantaneous display</a:t>
                      </a:r>
                      <a:endParaRPr lang="en-GB" dirty="0"/>
                    </a:p>
                  </a:txBody>
                  <a:tcPr/>
                </a:tc>
              </a:tr>
              <a:tr h="1803549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Against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Difficult to disentangle multi-threaded logs.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Difficult</a:t>
                      </a:r>
                      <a:r>
                        <a:rPr lang="en-GB" baseline="0" dirty="0" smtClean="0"/>
                        <a:t> to extract embedded  sequences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baseline="0" dirty="0" smtClean="0"/>
                        <a:t>Scripts reliant on constancy of message format.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Needs</a:t>
                      </a:r>
                      <a:r>
                        <a:rPr lang="en-GB" baseline="0" dirty="0" smtClean="0"/>
                        <a:t> clients written and modified if message format changes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baseline="0" dirty="0" smtClean="0"/>
                        <a:t>Not immediately human readable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0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i="1" dirty="0" smtClean="0"/>
              <a:t>Measuring system metrics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Low level logging</a:t>
            </a:r>
          </a:p>
          <a:p>
            <a:pPr marL="393192" lvl="1" indent="0">
              <a:buNone/>
            </a:pPr>
            <a:r>
              <a:rPr lang="en-GB" i="1" dirty="0" smtClean="0"/>
              <a:t>Simple logging.</a:t>
            </a:r>
          </a:p>
          <a:p>
            <a:r>
              <a:rPr lang="en-GB" dirty="0" smtClean="0"/>
              <a:t>Medium level logging</a:t>
            </a:r>
          </a:p>
          <a:p>
            <a:pPr marL="393192" lvl="1" indent="0">
              <a:buNone/>
            </a:pPr>
            <a:r>
              <a:rPr lang="en-GB" i="1" dirty="0" smtClean="0"/>
              <a:t>Add categories keys, operation timings</a:t>
            </a:r>
            <a:endParaRPr lang="en-GB" i="1" dirty="0"/>
          </a:p>
          <a:p>
            <a:r>
              <a:rPr lang="en-GB" dirty="0" smtClean="0"/>
              <a:t>High level logging</a:t>
            </a:r>
          </a:p>
          <a:p>
            <a:pPr marL="393192" lvl="1" indent="0">
              <a:buNone/>
            </a:pPr>
            <a:r>
              <a:rPr lang="en-GB" i="1" dirty="0" smtClean="0"/>
              <a:t>Operation statistics</a:t>
            </a:r>
          </a:p>
          <a:p>
            <a:r>
              <a:rPr lang="en-GB" dirty="0" smtClean="0"/>
              <a:t>Embedded monitoring</a:t>
            </a:r>
          </a:p>
          <a:p>
            <a:pPr marL="393192" lvl="1" indent="0">
              <a:buNone/>
            </a:pPr>
            <a:r>
              <a:rPr lang="en-GB" i="1" dirty="0" smtClean="0"/>
              <a:t>Full monitoring, analysis, statistics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Telemetry</a:t>
            </a:r>
          </a:p>
          <a:p>
            <a:pPr marL="393192" lvl="1" indent="0">
              <a:buNone/>
            </a:pPr>
            <a:r>
              <a:rPr lang="en-GB" i="1" dirty="0" smtClean="0"/>
              <a:t>External client performs analysis and statistics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8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Metrics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090009"/>
              </p:ext>
            </p:extLst>
          </p:nvPr>
        </p:nvGraphicFramePr>
        <p:xfrm>
          <a:off x="539552" y="2708920"/>
          <a:ext cx="8229600" cy="23153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0"/>
                <a:gridCol w="2743200"/>
                <a:gridCol w="2743200"/>
              </a:tblGrid>
              <a:tr h="461179">
                <a:tc>
                  <a:txBody>
                    <a:bodyPr/>
                    <a:lstStyle/>
                    <a:p>
                      <a:r>
                        <a:rPr lang="en-GB" dirty="0" smtClean="0"/>
                        <a:t>Monitoring System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Operator effort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System intrusion</a:t>
                      </a:r>
                      <a:endParaRPr lang="en-GB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Low level logging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V.</a:t>
                      </a:r>
                      <a:r>
                        <a:rPr lang="en-GB" baseline="0" dirty="0" smtClean="0"/>
                        <a:t> High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Low</a:t>
                      </a:r>
                      <a:endParaRPr lang="en-GB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Medium level logging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High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Medium</a:t>
                      </a:r>
                      <a:endParaRPr lang="en-GB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High level logging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Medium</a:t>
                      </a:r>
                      <a:endParaRPr lang="en-GB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High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Embedded monitor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Low</a:t>
                      </a:r>
                      <a:endParaRPr lang="en-GB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V. High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Telemetry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Low</a:t>
                      </a:r>
                      <a:endParaRPr lang="en-GB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Low</a:t>
                      </a:r>
                      <a:endParaRPr lang="en-GB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0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System has numerous processes running in parallel and interleaved.</a:t>
            </a:r>
          </a:p>
          <a:p>
            <a:r>
              <a:rPr lang="en-GB" dirty="0" smtClean="0"/>
              <a:t>We are only interested in instances of process (A).</a:t>
            </a:r>
          </a:p>
          <a:p>
            <a:r>
              <a:rPr lang="en-GB" dirty="0" smtClean="0"/>
              <a:t>While these (A)’s are running, associated sub-processes B,C, D, E </a:t>
            </a:r>
            <a:r>
              <a:rPr lang="en-GB" dirty="0" err="1" smtClean="0"/>
              <a:t>etc</a:t>
            </a:r>
            <a:r>
              <a:rPr lang="en-GB" dirty="0" smtClean="0"/>
              <a:t> will also run but not always the same ones and not in same order.</a:t>
            </a:r>
          </a:p>
          <a:p>
            <a:r>
              <a:rPr lang="en-GB" dirty="0" smtClean="0"/>
              <a:t>Aims are to measure:</a:t>
            </a:r>
          </a:p>
          <a:p>
            <a:pPr lvl="1"/>
            <a:r>
              <a:rPr lang="en-GB" dirty="0" smtClean="0"/>
              <a:t>Average run time of an (A) process.</a:t>
            </a:r>
          </a:p>
          <a:p>
            <a:pPr lvl="1"/>
            <a:r>
              <a:rPr lang="en-GB" dirty="0" smtClean="0"/>
              <a:t>How many sub-processes run by (A).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9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Scenario solution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 smtClean="0"/>
              <a:t>Low level logging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Can we identify in log which processes are (A) ?</a:t>
            </a:r>
          </a:p>
          <a:p>
            <a:pPr marL="393192" lvl="1" indent="0">
              <a:buNone/>
            </a:pPr>
            <a:r>
              <a:rPr lang="en-GB" i="1" dirty="0" smtClean="0"/>
              <a:t>Starting process A-16</a:t>
            </a:r>
          </a:p>
          <a:p>
            <a:r>
              <a:rPr lang="en-GB" dirty="0" smtClean="0"/>
              <a:t>Do we log both start and end of an (A) process ?</a:t>
            </a:r>
          </a:p>
          <a:p>
            <a:pPr marL="393192" lvl="1" indent="0">
              <a:buNone/>
            </a:pPr>
            <a:r>
              <a:rPr lang="en-GB" i="1" dirty="0" smtClean="0"/>
              <a:t>End process A-16</a:t>
            </a:r>
          </a:p>
          <a:p>
            <a:r>
              <a:rPr lang="en-GB" dirty="0" smtClean="0"/>
              <a:t>Can we identify B, C, D </a:t>
            </a:r>
            <a:r>
              <a:rPr lang="en-GB" dirty="0" err="1" smtClean="0"/>
              <a:t>etc</a:t>
            </a:r>
            <a:r>
              <a:rPr lang="en-GB" dirty="0" smtClean="0"/>
              <a:t> in the logs ?</a:t>
            </a:r>
          </a:p>
          <a:p>
            <a:pPr marL="393192" lvl="1" indent="0">
              <a:buNone/>
            </a:pPr>
            <a:r>
              <a:rPr lang="en-GB" i="1" dirty="0" smtClean="0"/>
              <a:t>Starting sub-process B-3</a:t>
            </a:r>
          </a:p>
          <a:p>
            <a:pPr marL="393192" lvl="1" indent="0">
              <a:buNone/>
            </a:pPr>
            <a:r>
              <a:rPr lang="en-GB" i="1" dirty="0" smtClean="0"/>
              <a:t>Starting sub-process A-16.B2</a:t>
            </a:r>
          </a:p>
        </p:txBody>
      </p:sp>
    </p:spTree>
    <p:extLst>
      <p:ext uri="{BB962C8B-B14F-4D97-AF65-F5344CB8AC3E}">
        <p14:creationId xmlns:p14="http://schemas.microsoft.com/office/powerpoint/2010/main" val="5755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Just need to check these logs 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Might be able to </a:t>
            </a:r>
            <a:r>
              <a:rPr lang="en-GB" dirty="0" err="1">
                <a:solidFill>
                  <a:srgbClr val="002060"/>
                </a:solidFill>
              </a:rPr>
              <a:t>grep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for </a:t>
            </a:r>
            <a:r>
              <a:rPr lang="en-GB" i="1" dirty="0">
                <a:solidFill>
                  <a:srgbClr val="FF0000"/>
                </a:solidFill>
              </a:rPr>
              <a:t>starting process </a:t>
            </a:r>
            <a:r>
              <a:rPr lang="en-GB" dirty="0"/>
              <a:t>and then </a:t>
            </a:r>
            <a:endParaRPr lang="en-GB" dirty="0" smtClean="0"/>
          </a:p>
          <a:p>
            <a:r>
              <a:rPr lang="en-GB" dirty="0" smtClean="0"/>
              <a:t>manually </a:t>
            </a:r>
            <a:r>
              <a:rPr lang="en-GB" dirty="0"/>
              <a:t>go thro identifying which </a:t>
            </a:r>
            <a:r>
              <a:rPr lang="en-GB" dirty="0" smtClean="0"/>
              <a:t>type</a:t>
            </a:r>
          </a:p>
          <a:p>
            <a:r>
              <a:rPr lang="en-GB" dirty="0" smtClean="0"/>
              <a:t>note </a:t>
            </a:r>
            <a:r>
              <a:rPr lang="en-GB" dirty="0"/>
              <a:t>start and end </a:t>
            </a:r>
            <a:r>
              <a:rPr lang="en-GB" dirty="0" smtClean="0"/>
              <a:t>times</a:t>
            </a:r>
          </a:p>
          <a:p>
            <a:r>
              <a:rPr lang="en-GB" dirty="0" smtClean="0"/>
              <a:t> </a:t>
            </a:r>
            <a:r>
              <a:rPr lang="en-GB" dirty="0"/>
              <a:t>work out </a:t>
            </a:r>
            <a:r>
              <a:rPr lang="en-GB" dirty="0" smtClean="0"/>
              <a:t>duration</a:t>
            </a:r>
          </a:p>
          <a:p>
            <a:r>
              <a:rPr lang="en-GB" dirty="0" smtClean="0"/>
              <a:t>count </a:t>
            </a:r>
            <a:r>
              <a:rPr lang="en-GB" dirty="0"/>
              <a:t>number of other processes starting and ending in that </a:t>
            </a:r>
            <a:r>
              <a:rPr lang="en-GB" dirty="0" smtClean="0"/>
              <a:t>period</a:t>
            </a:r>
          </a:p>
          <a:p>
            <a:r>
              <a:rPr lang="en-GB" dirty="0" smtClean="0"/>
              <a:t>then </a:t>
            </a:r>
            <a:r>
              <a:rPr lang="en-GB" dirty="0"/>
              <a:t>sum up and calculate average </a:t>
            </a:r>
            <a:r>
              <a:rPr lang="en-GB" dirty="0" err="1"/>
              <a:t>etc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098" name="Picture 2" descr="C:\Users\ASTSFRAS\AppData\Local\Microsoft\Windows\Temporary Internet Files\Content.IE5\OVBGA5R1\MC90019629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80928"/>
            <a:ext cx="2994474" cy="30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73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Scenario solution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 smtClean="0"/>
              <a:t>High level (intelligent) logging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Embedded code works out the start and end of each process and totals up the run-time, running average and standard deviation.</a:t>
            </a:r>
          </a:p>
          <a:p>
            <a:r>
              <a:rPr lang="en-GB" dirty="0" smtClean="0"/>
              <a:t>Sometimes processes B,C,D </a:t>
            </a:r>
            <a:r>
              <a:rPr lang="en-GB" dirty="0" err="1" smtClean="0"/>
              <a:t>etc</a:t>
            </a:r>
            <a:r>
              <a:rPr lang="en-GB" dirty="0" smtClean="0"/>
              <a:t> run outside the context of a process (A) so the code needs to be doctored to push various flags around telling the monitoring code whether to record stuff or not.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89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Scenario solution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i="1" dirty="0" smtClean="0"/>
              <a:t>Telemetry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System sends out messages when each process starts and ends along with time and process class.</a:t>
            </a:r>
          </a:p>
          <a:p>
            <a:r>
              <a:rPr lang="en-GB" dirty="0" smtClean="0"/>
              <a:t>Receiving client extracts sequence information, calculates average, </a:t>
            </a:r>
            <a:r>
              <a:rPr lang="en-GB" dirty="0" err="1" smtClean="0"/>
              <a:t>std</a:t>
            </a:r>
            <a:r>
              <a:rPr lang="en-GB" dirty="0" smtClean="0"/>
              <a:t> </a:t>
            </a:r>
            <a:r>
              <a:rPr lang="en-GB" dirty="0" err="1" smtClean="0"/>
              <a:t>dev</a:t>
            </a:r>
            <a:r>
              <a:rPr lang="en-GB" dirty="0" smtClean="0"/>
              <a:t> etc.</a:t>
            </a:r>
          </a:p>
          <a:p>
            <a:pPr lvl="1"/>
            <a:r>
              <a:rPr lang="en-GB" dirty="0" smtClean="0"/>
              <a:t>Plots graphs of runtime against time, </a:t>
            </a:r>
          </a:p>
          <a:p>
            <a:pPr lvl="1"/>
            <a:r>
              <a:rPr lang="en-GB" dirty="0" smtClean="0"/>
              <a:t>histogram of range of runtime and number of sub-processes, </a:t>
            </a:r>
          </a:p>
          <a:p>
            <a:pPr lvl="1"/>
            <a:r>
              <a:rPr lang="en-GB" dirty="0" smtClean="0"/>
              <a:t>data fields showing current runtime and number of sub-processes running, </a:t>
            </a:r>
          </a:p>
          <a:p>
            <a:pPr lvl="1"/>
            <a:r>
              <a:rPr lang="en-GB" dirty="0" smtClean="0"/>
              <a:t>indicator showing red if runtime is too high, green if in-range.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9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it working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The green light is on so all is well.</a:t>
            </a:r>
          </a:p>
          <a:p>
            <a:r>
              <a:rPr lang="en-GB" dirty="0" smtClean="0"/>
              <a:t>I see the run-time has settled down over the last hour.</a:t>
            </a:r>
          </a:p>
          <a:p>
            <a:r>
              <a:rPr lang="en-GB" dirty="0" smtClean="0"/>
              <a:t>We seem to be running a lot of sub-processes at the moment</a:t>
            </a:r>
          </a:p>
        </p:txBody>
      </p:sp>
      <p:pic>
        <p:nvPicPr>
          <p:cNvPr id="3074" name="Picture 2" descr="C:\Users\ASTSFRAS\AppData\Local\Microsoft\Windows\Temporary Internet Files\Content.IE5\VHGXNHIO\MC900198073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92896"/>
            <a:ext cx="3537839" cy="30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3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to systems monitoring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Telemetry architecture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Operations UI architecture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Demonstration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61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u="sng" dirty="0" smtClean="0"/>
              <a:t>PART 2 – Telemetry Architecture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2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</a:t>
            </a:r>
            <a:r>
              <a:rPr lang="en-GB" dirty="0"/>
              <a:t>T</a:t>
            </a:r>
            <a:r>
              <a:rPr lang="en-GB" dirty="0" smtClean="0"/>
              <a:t>elemetry </a:t>
            </a:r>
            <a:r>
              <a:rPr lang="en-GB" dirty="0"/>
              <a:t>N</a:t>
            </a:r>
            <a:r>
              <a:rPr lang="en-GB" dirty="0" smtClean="0"/>
              <a:t>etwork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67" y="1935163"/>
            <a:ext cx="5574666" cy="4389437"/>
          </a:xfrm>
        </p:spPr>
      </p:pic>
    </p:spTree>
    <p:extLst>
      <p:ext uri="{BB962C8B-B14F-4D97-AF65-F5344CB8AC3E}">
        <p14:creationId xmlns:p14="http://schemas.microsoft.com/office/powerpoint/2010/main" val="20552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Different streams of data should all look essentially the same - </a:t>
            </a:r>
            <a:r>
              <a:rPr lang="en-GB" i="1" dirty="0" smtClean="0"/>
              <a:t>consistent architecture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Extendable to new systems.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Able to obtain historic data in addition to live data.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Event data available as it happens.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Detachment of source from receiver.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0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63272" cy="437384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Polling</a:t>
            </a:r>
          </a:p>
          <a:p>
            <a:pPr lvl="1"/>
            <a:r>
              <a:rPr lang="en-GB" dirty="0" smtClean="0"/>
              <a:t>Client sends out requests to server at regular intervals.</a:t>
            </a:r>
          </a:p>
          <a:p>
            <a:pPr marL="393192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Publish-Subscribe</a:t>
            </a:r>
          </a:p>
          <a:p>
            <a:pPr lvl="1"/>
            <a:r>
              <a:rPr lang="en-GB" dirty="0" smtClean="0"/>
              <a:t>Client subscribes to feed, system sends out data as available.</a:t>
            </a:r>
          </a:p>
        </p:txBody>
      </p:sp>
    </p:spTree>
    <p:extLst>
      <p:ext uri="{BB962C8B-B14F-4D97-AF65-F5344CB8AC3E}">
        <p14:creationId xmlns:p14="http://schemas.microsoft.com/office/powerpoint/2010/main" val="7557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Polling v Pub-Sub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092766"/>
              </p:ext>
            </p:extLst>
          </p:nvPr>
        </p:nvGraphicFramePr>
        <p:xfrm>
          <a:off x="395536" y="2132856"/>
          <a:ext cx="8229600" cy="4072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3096344"/>
                <a:gridCol w="3621088"/>
              </a:tblGrid>
              <a:tr h="50405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Polling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Publish-Subscribe</a:t>
                      </a:r>
                      <a:endParaRPr lang="en-GB" sz="2800" dirty="0"/>
                    </a:p>
                  </a:txBody>
                  <a:tcPr/>
                </a:tc>
              </a:tr>
              <a:tr h="1777357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For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Conceptually simple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Minimum intrusion to</a:t>
                      </a:r>
                      <a:r>
                        <a:rPr lang="en-GB" baseline="0" dirty="0" smtClean="0"/>
                        <a:t> system.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baseline="0" dirty="0" smtClean="0"/>
                        <a:t>Up to date, speed matching.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baseline="0" dirty="0" smtClean="0"/>
                        <a:t>Event handling.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baseline="0" dirty="0" smtClean="0"/>
                        <a:t>Add new data categories easily.</a:t>
                      </a:r>
                      <a:endParaRPr lang="en-GB" dirty="0"/>
                    </a:p>
                  </a:txBody>
                  <a:tcPr/>
                </a:tc>
              </a:tr>
              <a:tr h="1777357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Against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Infrastructure at system.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Poor for event handling.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Over/under</a:t>
                      </a:r>
                      <a:r>
                        <a:rPr lang="en-GB" baseline="0" dirty="0" smtClean="0"/>
                        <a:t> sampling.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baseline="0" dirty="0" smtClean="0"/>
                        <a:t>Client polling -infrastructure and configuration.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Re-registration “polling”.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Telemetry Architecture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76" y="2289297"/>
            <a:ext cx="5910448" cy="3681169"/>
          </a:xfrm>
        </p:spPr>
      </p:pic>
    </p:spTree>
    <p:extLst>
      <p:ext uri="{BB962C8B-B14F-4D97-AF65-F5344CB8AC3E}">
        <p14:creationId xmlns:p14="http://schemas.microsoft.com/office/powerpoint/2010/main" val="14635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Gateway architecture</a:t>
            </a:r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92" y="1935163"/>
            <a:ext cx="5436216" cy="4389437"/>
          </a:xfrm>
        </p:spPr>
      </p:pic>
    </p:spTree>
    <p:extLst>
      <p:ext uri="{BB962C8B-B14F-4D97-AF65-F5344CB8AC3E}">
        <p14:creationId xmlns:p14="http://schemas.microsoft.com/office/powerpoint/2010/main" val="38689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System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15" y="3203873"/>
            <a:ext cx="6024770" cy="1852017"/>
          </a:xfrm>
        </p:spPr>
      </p:pic>
    </p:spTree>
    <p:extLst>
      <p:ext uri="{BB962C8B-B14F-4D97-AF65-F5344CB8AC3E}">
        <p14:creationId xmlns:p14="http://schemas.microsoft.com/office/powerpoint/2010/main" val="20455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New Telemetry Network 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42" y="1935163"/>
            <a:ext cx="5370316" cy="4389437"/>
          </a:xfrm>
        </p:spPr>
      </p:pic>
    </p:spTree>
    <p:extLst>
      <p:ext uri="{BB962C8B-B14F-4D97-AF65-F5344CB8AC3E}">
        <p14:creationId xmlns:p14="http://schemas.microsoft.com/office/powerpoint/2010/main" val="2673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u="sng" dirty="0" smtClean="0"/>
              <a:t>PART 3 – UI Architecture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9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PART 1 - Systems Monitoring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62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Old </a:t>
            </a:r>
            <a:r>
              <a:rPr lang="en-GB" smtClean="0"/>
              <a:t>RCS-GUI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02" y="1935163"/>
            <a:ext cx="5486796" cy="4389437"/>
          </a:xfrm>
        </p:spPr>
      </p:pic>
    </p:spTree>
    <p:extLst>
      <p:ext uri="{BB962C8B-B14F-4D97-AF65-F5344CB8AC3E}">
        <p14:creationId xmlns:p14="http://schemas.microsoft.com/office/powerpoint/2010/main" val="377706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Requirements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Displays from different sources (themes/topics) collected together. 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Easy to personalize – individual user configuration of layouts and content.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Able to link components to do searches, tracing, auditing.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3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Terminology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Perspective</a:t>
            </a:r>
          </a:p>
          <a:p>
            <a:pPr lvl="1"/>
            <a:r>
              <a:rPr lang="en-GB" dirty="0" smtClean="0"/>
              <a:t>A component which  processes all of the data relating to a particular theme/topic.</a:t>
            </a:r>
          </a:p>
          <a:p>
            <a:pPr lvl="1"/>
            <a:r>
              <a:rPr lang="en-GB" dirty="0" smtClean="0"/>
              <a:t>Typically this originates from a single source/provider.</a:t>
            </a:r>
          </a:p>
          <a:p>
            <a:pPr lvl="1"/>
            <a:r>
              <a:rPr lang="en-GB" dirty="0" smtClean="0"/>
              <a:t>Contains various visual display sub-components.</a:t>
            </a:r>
          </a:p>
          <a:p>
            <a:pPr lvl="2"/>
            <a:r>
              <a:rPr lang="en-GB" dirty="0" smtClean="0"/>
              <a:t>Graphs, Histograms, Data fields, State indicators, Timelines, Tables, Trees, Custom components.</a:t>
            </a:r>
            <a:endParaRPr lang="en-GB" dirty="0"/>
          </a:p>
          <a:p>
            <a:r>
              <a:rPr lang="en-GB" dirty="0" smtClean="0"/>
              <a:t>Display</a:t>
            </a:r>
          </a:p>
          <a:p>
            <a:pPr lvl="1"/>
            <a:r>
              <a:rPr lang="en-GB" dirty="0" smtClean="0"/>
              <a:t>A frame or window containing one or more perspectives.</a:t>
            </a:r>
          </a:p>
          <a:p>
            <a:r>
              <a:rPr lang="en-GB" dirty="0" smtClean="0"/>
              <a:t>Layout</a:t>
            </a:r>
          </a:p>
          <a:p>
            <a:pPr lvl="1"/>
            <a:r>
              <a:rPr lang="en-GB" dirty="0" smtClean="0"/>
              <a:t>A collection of displays.</a:t>
            </a:r>
          </a:p>
        </p:txBody>
      </p:sp>
    </p:spTree>
    <p:extLst>
      <p:ext uri="{BB962C8B-B14F-4D97-AF65-F5344CB8AC3E}">
        <p14:creationId xmlns:p14="http://schemas.microsoft.com/office/powerpoint/2010/main" val="26785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Perspectives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Scheduling</a:t>
            </a:r>
          </a:p>
          <a:p>
            <a:r>
              <a:rPr lang="en-GB" dirty="0" smtClean="0"/>
              <a:t>Instruments</a:t>
            </a:r>
          </a:p>
          <a:p>
            <a:r>
              <a:rPr lang="en-GB" dirty="0" smtClean="0"/>
              <a:t>Operations</a:t>
            </a:r>
          </a:p>
          <a:p>
            <a:r>
              <a:rPr lang="en-GB" dirty="0" smtClean="0"/>
              <a:t>Telescope</a:t>
            </a:r>
          </a:p>
          <a:p>
            <a:r>
              <a:rPr lang="en-GB" dirty="0" smtClean="0"/>
              <a:t>Meteorology</a:t>
            </a:r>
          </a:p>
          <a:p>
            <a:r>
              <a:rPr lang="en-GB" dirty="0" smtClean="0"/>
              <a:t>Task Management</a:t>
            </a:r>
          </a:p>
          <a:p>
            <a:r>
              <a:rPr lang="en-GB" dirty="0" smtClean="0"/>
              <a:t>Reactive State Model</a:t>
            </a:r>
          </a:p>
          <a:p>
            <a:r>
              <a:rPr lang="en-GB" dirty="0" err="1" smtClean="0"/>
              <a:t>PhaseII</a:t>
            </a:r>
            <a:endParaRPr lang="en-GB" dirty="0" smtClean="0"/>
          </a:p>
          <a:p>
            <a:r>
              <a:rPr lang="en-GB" dirty="0" smtClean="0"/>
              <a:t>Tracking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7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ommunications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79" y="1935163"/>
            <a:ext cx="7333442" cy="4389437"/>
          </a:xfrm>
        </p:spPr>
      </p:pic>
    </p:spTree>
    <p:extLst>
      <p:ext uri="{BB962C8B-B14F-4D97-AF65-F5344CB8AC3E}">
        <p14:creationId xmlns:p14="http://schemas.microsoft.com/office/powerpoint/2010/main" val="40076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 Architecture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01" y="1935163"/>
            <a:ext cx="4856398" cy="4389437"/>
          </a:xfrm>
        </p:spPr>
      </p:pic>
    </p:spTree>
    <p:extLst>
      <p:ext uri="{BB962C8B-B14F-4D97-AF65-F5344CB8AC3E}">
        <p14:creationId xmlns:p14="http://schemas.microsoft.com/office/powerpoint/2010/main" val="12387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Systems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75" y="1935163"/>
            <a:ext cx="6521449" cy="4389437"/>
          </a:xfrm>
        </p:spPr>
      </p:pic>
    </p:spTree>
    <p:extLst>
      <p:ext uri="{BB962C8B-B14F-4D97-AF65-F5344CB8AC3E}">
        <p14:creationId xmlns:p14="http://schemas.microsoft.com/office/powerpoint/2010/main" val="18392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PART 4 – Operations UI demo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32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RCS-GUI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1" y="1935163"/>
            <a:ext cx="7023098" cy="4389437"/>
          </a:xfrm>
        </p:spPr>
      </p:pic>
    </p:spTree>
    <p:extLst>
      <p:ext uri="{BB962C8B-B14F-4D97-AF65-F5344CB8AC3E}">
        <p14:creationId xmlns:p14="http://schemas.microsoft.com/office/powerpoint/2010/main" val="10280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Ops UI: General Layout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02" y="1935163"/>
            <a:ext cx="5486796" cy="4389437"/>
          </a:xfrm>
        </p:spPr>
      </p:pic>
    </p:spTree>
    <p:extLst>
      <p:ext uri="{BB962C8B-B14F-4D97-AF65-F5344CB8AC3E}">
        <p14:creationId xmlns:p14="http://schemas.microsoft.com/office/powerpoint/2010/main" val="26370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Systems Monitoring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47248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 smtClean="0"/>
              <a:t>What is it and why do we need it ?</a:t>
            </a:r>
            <a:endParaRPr lang="en-GB" i="1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Finding out what the system is doing.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Measuring its performance against metrics.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Detecting problems early.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6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Ops UI: </a:t>
            </a:r>
            <a:r>
              <a:rPr lang="en-GB" dirty="0" err="1" smtClean="0"/>
              <a:t>Sched:Candidates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02" y="1935163"/>
            <a:ext cx="5486796" cy="4389437"/>
          </a:xfrm>
        </p:spPr>
      </p:pic>
    </p:spTree>
    <p:extLst>
      <p:ext uri="{BB962C8B-B14F-4D97-AF65-F5344CB8AC3E}">
        <p14:creationId xmlns:p14="http://schemas.microsoft.com/office/powerpoint/2010/main" val="41179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Ops UI: </a:t>
            </a:r>
            <a:r>
              <a:rPr lang="en-GB" dirty="0" err="1" smtClean="0"/>
              <a:t>Sched:Summary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02" y="1935163"/>
            <a:ext cx="5486796" cy="4389437"/>
          </a:xfrm>
        </p:spPr>
      </p:pic>
    </p:spTree>
    <p:extLst>
      <p:ext uri="{BB962C8B-B14F-4D97-AF65-F5344CB8AC3E}">
        <p14:creationId xmlns:p14="http://schemas.microsoft.com/office/powerpoint/2010/main" val="29440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Ops UI: </a:t>
            </a:r>
            <a:r>
              <a:rPr lang="en-GB" dirty="0" err="1" smtClean="0"/>
              <a:t>Sched:Contention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02" y="1935163"/>
            <a:ext cx="5486796" cy="4389437"/>
          </a:xfrm>
        </p:spPr>
      </p:pic>
    </p:spTree>
    <p:extLst>
      <p:ext uri="{BB962C8B-B14F-4D97-AF65-F5344CB8AC3E}">
        <p14:creationId xmlns:p14="http://schemas.microsoft.com/office/powerpoint/2010/main" val="90158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Ops UI: </a:t>
            </a:r>
            <a:r>
              <a:rPr lang="en-GB" dirty="0" err="1" smtClean="0"/>
              <a:t>Sched:Scoring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02" y="1935163"/>
            <a:ext cx="5486796" cy="4389437"/>
          </a:xfrm>
        </p:spPr>
      </p:pic>
    </p:spTree>
    <p:extLst>
      <p:ext uri="{BB962C8B-B14F-4D97-AF65-F5344CB8AC3E}">
        <p14:creationId xmlns:p14="http://schemas.microsoft.com/office/powerpoint/2010/main" val="37082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Ops UI: Phase2:Tree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02" y="1935163"/>
            <a:ext cx="5486796" cy="4389437"/>
          </a:xfrm>
        </p:spPr>
      </p:pic>
    </p:spTree>
    <p:extLst>
      <p:ext uri="{BB962C8B-B14F-4D97-AF65-F5344CB8AC3E}">
        <p14:creationId xmlns:p14="http://schemas.microsoft.com/office/powerpoint/2010/main" val="20883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Ops UI: Phase2:Feasibility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02" y="1935163"/>
            <a:ext cx="5486796" cy="4389437"/>
          </a:xfrm>
        </p:spPr>
      </p:pic>
    </p:spTree>
    <p:extLst>
      <p:ext uri="{BB962C8B-B14F-4D97-AF65-F5344CB8AC3E}">
        <p14:creationId xmlns:p14="http://schemas.microsoft.com/office/powerpoint/2010/main" val="33014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Ops UI: Phase2:SkyBSlice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38" y="1935163"/>
            <a:ext cx="6263323" cy="4389437"/>
          </a:xfrm>
        </p:spPr>
      </p:pic>
    </p:spTree>
    <p:extLst>
      <p:ext uri="{BB962C8B-B14F-4D97-AF65-F5344CB8AC3E}">
        <p14:creationId xmlns:p14="http://schemas.microsoft.com/office/powerpoint/2010/main" val="19858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Ops UI: </a:t>
            </a:r>
            <a:r>
              <a:rPr lang="en-GB" dirty="0" err="1" smtClean="0"/>
              <a:t>Tracking:Altaz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1" y="1935163"/>
            <a:ext cx="7023098" cy="4389437"/>
          </a:xfrm>
        </p:spPr>
      </p:pic>
    </p:spTree>
    <p:extLst>
      <p:ext uri="{BB962C8B-B14F-4D97-AF65-F5344CB8AC3E}">
        <p14:creationId xmlns:p14="http://schemas.microsoft.com/office/powerpoint/2010/main" val="35053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Ops UI: </a:t>
            </a:r>
            <a:r>
              <a:rPr lang="en-GB" dirty="0" err="1" smtClean="0"/>
              <a:t>ERS:MeteoGraphs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02" y="1935163"/>
            <a:ext cx="5486796" cy="4389437"/>
          </a:xfrm>
        </p:spPr>
      </p:pic>
    </p:spTree>
    <p:extLst>
      <p:ext uri="{BB962C8B-B14F-4D97-AF65-F5344CB8AC3E}">
        <p14:creationId xmlns:p14="http://schemas.microsoft.com/office/powerpoint/2010/main" val="19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Logging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smtClean="0"/>
              <a:t>text generated by embedded code</a:t>
            </a:r>
            <a:endParaRPr lang="en-GB" i="1" dirty="0"/>
          </a:p>
          <a:p>
            <a:pPr marL="393192" lvl="1" indent="0">
              <a:buNone/>
            </a:pPr>
            <a:r>
              <a:rPr lang="en-GB" dirty="0"/>
              <a:t>A human readable account of what the various software components of the system are doing</a:t>
            </a:r>
            <a:r>
              <a:rPr lang="en-GB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Telemetry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smtClean="0"/>
              <a:t>data generated by embedded code</a:t>
            </a:r>
            <a:endParaRPr lang="en-GB" i="1" dirty="0"/>
          </a:p>
          <a:p>
            <a:pPr marL="393192" lvl="1" indent="0">
              <a:buNone/>
            </a:pPr>
            <a:r>
              <a:rPr lang="en-GB" dirty="0" smtClean="0"/>
              <a:t>structured data</a:t>
            </a:r>
            <a:r>
              <a:rPr lang="en-GB" baseline="0" dirty="0" smtClean="0"/>
              <a:t> which can be used by remote clients to interpret and analyse what the system is doing.</a:t>
            </a:r>
          </a:p>
          <a:p>
            <a:pPr lvl="2">
              <a:buSzPct val="100000"/>
              <a:buFont typeface="Arial" pitchFamily="34" charset="0"/>
              <a:buChar char="•"/>
            </a:pPr>
            <a:endParaRPr lang="en-GB" baseline="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5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GB" dirty="0" smtClean="0"/>
              <a:t>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67512" lvl="2" indent="0">
              <a:buSzPct val="113000"/>
              <a:buNone/>
            </a:pPr>
            <a:endParaRPr lang="en-GB" dirty="0" smtClean="0"/>
          </a:p>
          <a:p>
            <a:pPr>
              <a:buSzPct val="113000"/>
            </a:pPr>
            <a:r>
              <a:rPr lang="en-GB" dirty="0" smtClean="0"/>
              <a:t>May be formatted to show things like:</a:t>
            </a:r>
          </a:p>
          <a:p>
            <a:pPr lvl="1">
              <a:buSzPct val="113000"/>
            </a:pPr>
            <a:r>
              <a:rPr lang="en-GB" dirty="0" smtClean="0"/>
              <a:t>Time</a:t>
            </a:r>
          </a:p>
          <a:p>
            <a:pPr lvl="1">
              <a:buSzPct val="113000"/>
            </a:pPr>
            <a:r>
              <a:rPr lang="en-GB" dirty="0" smtClean="0"/>
              <a:t>Source component</a:t>
            </a:r>
          </a:p>
          <a:p>
            <a:pPr lvl="1">
              <a:buSzPct val="113000"/>
            </a:pPr>
            <a:r>
              <a:rPr lang="en-GB" dirty="0" smtClean="0"/>
              <a:t>Level of detail </a:t>
            </a:r>
          </a:p>
          <a:p>
            <a:pPr>
              <a:buSzPct val="113000"/>
            </a:pPr>
            <a:r>
              <a:rPr lang="en-GB" dirty="0" smtClean="0"/>
              <a:t>Keywords </a:t>
            </a:r>
            <a:r>
              <a:rPr lang="en-GB" dirty="0"/>
              <a:t>to highlight specific categories of message</a:t>
            </a:r>
            <a:r>
              <a:rPr lang="en-GB" dirty="0" smtClean="0"/>
              <a:t>.</a:t>
            </a:r>
          </a:p>
          <a:p>
            <a:pPr lvl="1">
              <a:buSzPct val="113000"/>
            </a:pPr>
            <a:r>
              <a:rPr lang="en-GB" dirty="0" smtClean="0"/>
              <a:t>Error</a:t>
            </a:r>
          </a:p>
          <a:p>
            <a:pPr lvl="1">
              <a:buSzPct val="113000"/>
            </a:pPr>
            <a:r>
              <a:rPr lang="en-GB" dirty="0" err="1" smtClean="0"/>
              <a:t>StartingOperation</a:t>
            </a:r>
            <a:endParaRPr lang="en-GB" dirty="0" smtClean="0"/>
          </a:p>
          <a:p>
            <a:pPr lvl="1">
              <a:buSzPct val="113000"/>
            </a:pPr>
            <a:r>
              <a:rPr lang="en-GB" dirty="0" err="1" smtClean="0"/>
              <a:t>DataReceived</a:t>
            </a:r>
            <a:endParaRPr lang="en-GB" dirty="0" smtClean="0"/>
          </a:p>
          <a:p>
            <a:pPr lvl="1">
              <a:buSzPct val="113000"/>
            </a:pPr>
            <a:r>
              <a:rPr lang="en-GB" dirty="0" err="1" smtClean="0"/>
              <a:t>CalculationResult</a:t>
            </a:r>
            <a:endParaRPr lang="en-GB" dirty="0" smtClean="0"/>
          </a:p>
          <a:p>
            <a:pPr>
              <a:buSzPct val="113000"/>
            </a:pPr>
            <a:r>
              <a:rPr lang="en-GB" dirty="0" smtClean="0"/>
              <a:t>Data logging – logging values of environmental variables </a:t>
            </a:r>
          </a:p>
          <a:p>
            <a:pPr lvl="1">
              <a:buSzPct val="113000"/>
            </a:pPr>
            <a:r>
              <a:rPr lang="en-GB" dirty="0" smtClean="0"/>
              <a:t>(sometimes confusingly called telemetry)</a:t>
            </a:r>
          </a:p>
          <a:p>
            <a:pPr lvl="1">
              <a:buSzPct val="113000"/>
            </a:pPr>
            <a:endParaRPr lang="en-GB" dirty="0" smtClean="0"/>
          </a:p>
          <a:p>
            <a:pPr marL="393192" lvl="1" indent="0">
              <a:buSzPct val="113000"/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5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Telemetry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en-GB" dirty="0"/>
              <a:t>Event </a:t>
            </a:r>
            <a:r>
              <a:rPr lang="en-GB" dirty="0" smtClean="0"/>
              <a:t>notifications</a:t>
            </a:r>
          </a:p>
          <a:p>
            <a:pPr lvl="1">
              <a:buSzPct val="100000"/>
            </a:pPr>
            <a:r>
              <a:rPr lang="en-GB" dirty="0" smtClean="0"/>
              <a:t>starting-scheduler-sweep (time, </a:t>
            </a:r>
            <a:r>
              <a:rPr lang="en-GB" dirty="0" err="1" smtClean="0"/>
              <a:t>swpno</a:t>
            </a:r>
            <a:r>
              <a:rPr lang="en-GB" dirty="0" smtClean="0"/>
              <a:t>, conditions)</a:t>
            </a:r>
          </a:p>
          <a:p>
            <a:pPr lvl="1">
              <a:buSzPct val="100000"/>
            </a:pPr>
            <a:r>
              <a:rPr lang="en-GB" dirty="0" smtClean="0"/>
              <a:t>completed-group (group, duration, status)</a:t>
            </a:r>
            <a:endParaRPr lang="en-GB" dirty="0"/>
          </a:p>
          <a:p>
            <a:r>
              <a:rPr lang="en-GB" dirty="0"/>
              <a:t>Environmental </a:t>
            </a:r>
            <a:r>
              <a:rPr lang="en-GB" dirty="0" smtClean="0"/>
              <a:t>variables</a:t>
            </a:r>
          </a:p>
          <a:p>
            <a:pPr lvl="1"/>
            <a:r>
              <a:rPr lang="en-GB" dirty="0" smtClean="0"/>
              <a:t>buffer-size </a:t>
            </a:r>
          </a:p>
          <a:p>
            <a:pPr lvl="1"/>
            <a:r>
              <a:rPr lang="en-GB" dirty="0" smtClean="0"/>
              <a:t>instrument-temperature</a:t>
            </a:r>
          </a:p>
          <a:p>
            <a:pPr lvl="1"/>
            <a:r>
              <a:rPr lang="en-GB" dirty="0" smtClean="0"/>
              <a:t>rotator-position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ind-speed</a:t>
            </a:r>
          </a:p>
          <a:p>
            <a:pPr marL="393192" lvl="1" indent="0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0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Logging versus Telemetry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Telemetry differs from logging in terms of both goals and content. </a:t>
            </a:r>
            <a:endParaRPr lang="en-GB" dirty="0" smtClean="0"/>
          </a:p>
          <a:p>
            <a:pPr lvl="1"/>
            <a:r>
              <a:rPr lang="en-GB" dirty="0" smtClean="0"/>
              <a:t>Logging </a:t>
            </a:r>
            <a:r>
              <a:rPr lang="en-GB" dirty="0"/>
              <a:t>attempts to provide information for both operational monitoring and software debugging. </a:t>
            </a:r>
            <a:endParaRPr lang="en-GB" dirty="0" smtClean="0"/>
          </a:p>
          <a:p>
            <a:pPr lvl="1"/>
            <a:r>
              <a:rPr lang="en-GB" dirty="0" smtClean="0"/>
              <a:t>In </a:t>
            </a:r>
            <a:r>
              <a:rPr lang="en-GB" dirty="0"/>
              <a:t>doing so, it is required to serve two masters and often neither of them particularly well.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software developer is constantly faced with the problem of what to log with the result often being too much and too little is logged, at the same time. </a:t>
            </a:r>
            <a:endParaRPr lang="en-GB" dirty="0" smtClean="0"/>
          </a:p>
          <a:p>
            <a:pPr lvl="1"/>
            <a:r>
              <a:rPr lang="en-GB" dirty="0" smtClean="0"/>
              <a:t>Telemetry </a:t>
            </a:r>
            <a:r>
              <a:rPr lang="en-GB" dirty="0"/>
              <a:t>is focused solely on providing information that is useful for understanding the operation of the software from an operational perspective.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2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Operations Monitoring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How </a:t>
            </a:r>
            <a:r>
              <a:rPr lang="en-GB" dirty="0"/>
              <a:t>healthy is the </a:t>
            </a:r>
            <a:r>
              <a:rPr lang="en-GB" dirty="0" smtClean="0"/>
              <a:t>application ?</a:t>
            </a:r>
            <a:endParaRPr lang="en-GB" dirty="0"/>
          </a:p>
          <a:p>
            <a:r>
              <a:rPr lang="en-GB" dirty="0"/>
              <a:t>What errors is the application encountering that block proper </a:t>
            </a:r>
            <a:r>
              <a:rPr lang="en-GB" dirty="0" smtClean="0"/>
              <a:t>operation ?</a:t>
            </a:r>
            <a:endParaRPr lang="en-GB" dirty="0"/>
          </a:p>
          <a:p>
            <a:r>
              <a:rPr lang="en-GB" dirty="0"/>
              <a:t>How well is the application performing?</a:t>
            </a:r>
          </a:p>
          <a:p>
            <a:r>
              <a:rPr lang="en-GB" dirty="0"/>
              <a:t>What external dependencies does the application have that might impact it's </a:t>
            </a:r>
            <a:r>
              <a:rPr lang="en-GB" dirty="0" smtClean="0"/>
              <a:t>operation ?</a:t>
            </a:r>
            <a:endParaRPr lang="en-GB" dirty="0"/>
          </a:p>
          <a:p>
            <a:r>
              <a:rPr lang="en-GB" dirty="0"/>
              <a:t>Are the business metrics in the appropriate </a:t>
            </a:r>
            <a:r>
              <a:rPr lang="en-GB" dirty="0" smtClean="0"/>
              <a:t>ranges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3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683</TotalTime>
  <Words>1195</Words>
  <Application>Microsoft Office PowerPoint</Application>
  <PresentationFormat>On-screen Show (4:3)</PresentationFormat>
  <Paragraphs>245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Flow</vt:lpstr>
      <vt:lpstr>LT Operations Monitoring</vt:lpstr>
      <vt:lpstr>Introduction</vt:lpstr>
      <vt:lpstr>PART 1 - Systems Monitoring</vt:lpstr>
      <vt:lpstr>Systems Monitoring</vt:lpstr>
      <vt:lpstr>Solutions </vt:lpstr>
      <vt:lpstr>Logging</vt:lpstr>
      <vt:lpstr>Telemetry</vt:lpstr>
      <vt:lpstr>Logging versus Telemetry</vt:lpstr>
      <vt:lpstr>Operations Monitoring</vt:lpstr>
      <vt:lpstr>Software versus Operations</vt:lpstr>
      <vt:lpstr>For and against</vt:lpstr>
      <vt:lpstr>Performance analysis</vt:lpstr>
      <vt:lpstr>Metrics</vt:lpstr>
      <vt:lpstr>Scenario</vt:lpstr>
      <vt:lpstr>Scenario solution (1)</vt:lpstr>
      <vt:lpstr>Just need to check these logs !</vt:lpstr>
      <vt:lpstr>Scenario solution (2)</vt:lpstr>
      <vt:lpstr>Scenario solution (3)</vt:lpstr>
      <vt:lpstr>Is it working ?</vt:lpstr>
      <vt:lpstr>PART 2 – Telemetry Architecture</vt:lpstr>
      <vt:lpstr>Old Telemetry Network</vt:lpstr>
      <vt:lpstr>Design Requirements</vt:lpstr>
      <vt:lpstr>Getting the data</vt:lpstr>
      <vt:lpstr>Polling v Pub-Sub</vt:lpstr>
      <vt:lpstr>Telemetry Architecture</vt:lpstr>
      <vt:lpstr>Gateway architecture</vt:lpstr>
      <vt:lpstr>Single System</vt:lpstr>
      <vt:lpstr>New Telemetry Network </vt:lpstr>
      <vt:lpstr>PART 3 – UI Architecture</vt:lpstr>
      <vt:lpstr>Old RCS-GUI </vt:lpstr>
      <vt:lpstr>Design Requirements </vt:lpstr>
      <vt:lpstr>Terminology</vt:lpstr>
      <vt:lpstr>Perspectives</vt:lpstr>
      <vt:lpstr>Communications</vt:lpstr>
      <vt:lpstr>GUI Architecture</vt:lpstr>
      <vt:lpstr>Multiple Systems</vt:lpstr>
      <vt:lpstr>PART 4 – Operations UI demo</vt:lpstr>
      <vt:lpstr>Current RCS-GUI</vt:lpstr>
      <vt:lpstr>Ops UI: General Layout</vt:lpstr>
      <vt:lpstr>Ops UI: Sched:Candidates</vt:lpstr>
      <vt:lpstr>Ops UI: Sched:Summary</vt:lpstr>
      <vt:lpstr>Ops UI: Sched:Contention</vt:lpstr>
      <vt:lpstr>Ops UI: Sched:Scoring</vt:lpstr>
      <vt:lpstr>Ops UI: Phase2:Tree</vt:lpstr>
      <vt:lpstr>Ops UI: Phase2:Feasibility</vt:lpstr>
      <vt:lpstr>Ops UI: Phase2:SkyBSlice</vt:lpstr>
      <vt:lpstr>Ops UI: Tracking:Altaz</vt:lpstr>
      <vt:lpstr>Ops UI: ERS:MeteoGraphs</vt:lpstr>
    </vt:vector>
  </TitlesOfParts>
  <Company>Liverpool John Moores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 Telemetry</dc:title>
  <dc:creator>User</dc:creator>
  <cp:lastModifiedBy>User</cp:lastModifiedBy>
  <cp:revision>54</cp:revision>
  <dcterms:created xsi:type="dcterms:W3CDTF">2012-12-13T19:49:41Z</dcterms:created>
  <dcterms:modified xsi:type="dcterms:W3CDTF">2013-01-23T17:43:28Z</dcterms:modified>
</cp:coreProperties>
</file>