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4" d="100"/>
          <a:sy n="124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DDD6CE-B4CA-9849-A277-1C61576CCDC3}" type="datetimeFigureOut">
              <a:rPr lang="en-US" smtClean="0"/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F64682-8E3D-C441-8553-C5C742B32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Telemetry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New system</a:t>
            </a:r>
            <a:endParaRPr lang="en-US" dirty="0"/>
          </a:p>
        </p:txBody>
      </p:sp>
      <p:pic>
        <p:nvPicPr>
          <p:cNvPr id="4" name="Content Placeholder 3" descr="xtelemetry_arch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38250" y="2195512"/>
            <a:ext cx="5905500" cy="3683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Typical components which go to make up a telemetry feed/stream.</a:t>
            </a:r>
          </a:p>
          <a:p>
            <a:r>
              <a:rPr lang="en-US" dirty="0" err="1" smtClean="0"/>
              <a:t>XProvider</a:t>
            </a:r>
            <a:r>
              <a:rPr lang="en-US" dirty="0" smtClean="0"/>
              <a:t> – publisher interface</a:t>
            </a:r>
          </a:p>
          <a:p>
            <a:pPr lvl="1"/>
            <a:r>
              <a:rPr lang="en-US" dirty="0" smtClean="0"/>
              <a:t>Typically has methods to add and remove subscribers</a:t>
            </a:r>
          </a:p>
          <a:p>
            <a:pPr lvl="2"/>
            <a:r>
              <a:rPr lang="en-US" dirty="0" err="1" smtClean="0"/>
              <a:t>addXListener(xl</a:t>
            </a:r>
            <a:r>
              <a:rPr lang="en-US" dirty="0" smtClean="0"/>
              <a:t>), </a:t>
            </a:r>
            <a:r>
              <a:rPr lang="en-US" dirty="0" err="1" smtClean="0"/>
              <a:t>removeXListener(xl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XSource</a:t>
            </a:r>
            <a:r>
              <a:rPr lang="en-US" dirty="0" smtClean="0"/>
              <a:t> – an implementation of </a:t>
            </a:r>
            <a:r>
              <a:rPr lang="en-US" dirty="0" err="1" smtClean="0"/>
              <a:t>XProvider</a:t>
            </a:r>
            <a:endParaRPr lang="en-US" dirty="0" smtClean="0"/>
          </a:p>
          <a:p>
            <a:pPr lvl="1"/>
            <a:r>
              <a:rPr lang="en-US" dirty="0" smtClean="0"/>
              <a:t>This is probably a class which is an integral part of the running subsystem.</a:t>
            </a:r>
          </a:p>
          <a:p>
            <a:r>
              <a:rPr lang="en-US" dirty="0" err="1" smtClean="0"/>
              <a:t>XListener</a:t>
            </a:r>
            <a:r>
              <a:rPr lang="en-US" dirty="0" smtClean="0"/>
              <a:t> – listener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lvl="1"/>
            <a:r>
              <a:rPr lang="en-US" dirty="0" smtClean="0"/>
              <a:t>Typically has callback methods like</a:t>
            </a:r>
          </a:p>
          <a:p>
            <a:pPr lvl="2"/>
            <a:r>
              <a:rPr lang="en-US" dirty="0" err="1" smtClean="0"/>
              <a:t>xUpdated(Xstatus</a:t>
            </a:r>
            <a:r>
              <a:rPr lang="en-US" dirty="0" smtClean="0"/>
              <a:t>), </a:t>
            </a:r>
            <a:r>
              <a:rPr lang="en-US" dirty="0" err="1" smtClean="0"/>
              <a:t>xEventA</a:t>
            </a:r>
            <a:r>
              <a:rPr lang="en-US" dirty="0" smtClean="0"/>
              <a:t>(), </a:t>
            </a:r>
            <a:r>
              <a:rPr lang="en-US" dirty="0" err="1" smtClean="0"/>
              <a:t>xEventB</a:t>
            </a:r>
            <a:r>
              <a:rPr lang="en-US" dirty="0" smtClean="0"/>
              <a:t>(), etc</a:t>
            </a:r>
          </a:p>
          <a:p>
            <a:r>
              <a:rPr lang="en-US" dirty="0" err="1" smtClean="0"/>
              <a:t>XReceiver</a:t>
            </a:r>
            <a:r>
              <a:rPr lang="en-US" dirty="0" smtClean="0"/>
              <a:t> – an implementation of </a:t>
            </a:r>
            <a:r>
              <a:rPr lang="en-US" dirty="0" err="1" smtClean="0"/>
              <a:t>XListener</a:t>
            </a:r>
            <a:endParaRPr lang="en-US" dirty="0" smtClean="0"/>
          </a:p>
          <a:p>
            <a:pPr lvl="1"/>
            <a:r>
              <a:rPr lang="en-US" dirty="0" smtClean="0"/>
              <a:t>Could be a GUI component or logging class.</a:t>
            </a:r>
          </a:p>
          <a:p>
            <a:r>
              <a:rPr lang="en-US" dirty="0" err="1" smtClean="0"/>
              <a:t>XArchive</a:t>
            </a:r>
            <a:r>
              <a:rPr lang="en-US" dirty="0" smtClean="0"/>
              <a:t> – archive retrieval interface</a:t>
            </a:r>
          </a:p>
          <a:p>
            <a:pPr lvl="1"/>
            <a:r>
              <a:rPr lang="en-US" dirty="0" smtClean="0"/>
              <a:t>Typically has methods to obtain historic status.</a:t>
            </a:r>
          </a:p>
          <a:p>
            <a:r>
              <a:rPr lang="en-US" dirty="0" err="1" smtClean="0"/>
              <a:t>XArchiveGateway</a:t>
            </a:r>
            <a:r>
              <a:rPr lang="en-US" dirty="0" smtClean="0"/>
              <a:t> – a class which implements all the interfaces and acts as both a publisher endpoint for remote clients to connect with and keeps the key activity of the source separate from its publishing commitments to avoid blocking.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Telescope system telemetry feed.</a:t>
            </a:r>
          </a:p>
          <a:p>
            <a:r>
              <a:rPr lang="en-US" dirty="0" err="1" smtClean="0"/>
              <a:t>BasicTelescope</a:t>
            </a:r>
            <a:r>
              <a:rPr lang="en-US" dirty="0" smtClean="0"/>
              <a:t> is the primary publisher and implements </a:t>
            </a:r>
            <a:r>
              <a:rPr lang="en-US" dirty="0" err="1" smtClean="0"/>
              <a:t>TelescopeStatusProvider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also the class which collates status from the TCS and Autoguider.</a:t>
            </a:r>
          </a:p>
          <a:p>
            <a:r>
              <a:rPr lang="en-US" dirty="0" err="1" smtClean="0"/>
              <a:t>TelescopeArchiveGateway</a:t>
            </a:r>
            <a:r>
              <a:rPr lang="en-US" dirty="0" smtClean="0"/>
              <a:t> subscribes to Telescope as a listener. It stores the received statuses and then posts these out to real clients under control of </a:t>
            </a:r>
            <a:r>
              <a:rPr lang="en-US" smtClean="0"/>
              <a:t>a processing </a:t>
            </a:r>
            <a:r>
              <a:rPr lang="en-US" dirty="0" smtClean="0"/>
              <a:t>thread.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the LT Telemetry presentation first, it contains useful background info and various tables and diagrams which I may not reproduce here.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basically 2 paradigms used to obtain telemetry:-</a:t>
            </a:r>
          </a:p>
          <a:p>
            <a:pPr lvl="1"/>
            <a:r>
              <a:rPr lang="en-US" dirty="0" smtClean="0"/>
              <a:t>Polling</a:t>
            </a:r>
          </a:p>
          <a:p>
            <a:pPr lvl="2"/>
            <a:r>
              <a:rPr lang="en-US" dirty="0" smtClean="0"/>
              <a:t>Client sends a request for some sort of data.</a:t>
            </a:r>
          </a:p>
          <a:p>
            <a:pPr lvl="2"/>
            <a:r>
              <a:rPr lang="en-US" dirty="0" smtClean="0"/>
              <a:t>Server handles request, obtains data, sends back.</a:t>
            </a:r>
          </a:p>
          <a:p>
            <a:pPr lvl="3"/>
            <a:r>
              <a:rPr lang="en-US" dirty="0" smtClean="0"/>
              <a:t>Client is responsible for determining frequency of requests.</a:t>
            </a:r>
          </a:p>
          <a:p>
            <a:pPr lvl="4"/>
            <a:r>
              <a:rPr lang="en-US" dirty="0" smtClean="0"/>
              <a:t>Can miss rapid changes.</a:t>
            </a:r>
          </a:p>
          <a:p>
            <a:pPr lvl="4"/>
            <a:r>
              <a:rPr lang="en-US" dirty="0" smtClean="0"/>
              <a:t>Can overload system if polling too often.</a:t>
            </a:r>
          </a:p>
          <a:p>
            <a:pPr lvl="1"/>
            <a:r>
              <a:rPr lang="en-US" dirty="0" smtClean="0"/>
              <a:t>Pub-sub</a:t>
            </a:r>
          </a:p>
          <a:p>
            <a:pPr lvl="2"/>
            <a:r>
              <a:rPr lang="en-US" dirty="0" smtClean="0"/>
              <a:t>Client registers for specific </a:t>
            </a:r>
            <a:r>
              <a:rPr lang="en-US" dirty="0" err="1" smtClean="0"/>
              <a:t>feed(s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Provider sends data back as soon as available.</a:t>
            </a:r>
          </a:p>
          <a:p>
            <a:pPr lvl="4"/>
            <a:r>
              <a:rPr lang="en-US" dirty="0" smtClean="0"/>
              <a:t>Data is always most recent and fresh however fast it is changing.</a:t>
            </a:r>
          </a:p>
          <a:p>
            <a:pPr lvl="4"/>
            <a:r>
              <a:rPr lang="en-US" dirty="0" smtClean="0"/>
              <a:t>Provider may loose client registration – client does not know.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basically 2 types of feed available.</a:t>
            </a:r>
          </a:p>
          <a:p>
            <a:pPr lvl="1"/>
            <a:r>
              <a:rPr lang="en-US" dirty="0" smtClean="0"/>
              <a:t>Regular/continuous feeds.</a:t>
            </a:r>
          </a:p>
          <a:p>
            <a:pPr lvl="2"/>
            <a:r>
              <a:rPr lang="en-US" dirty="0" smtClean="0"/>
              <a:t>These consist typically of measured values or states which can be sampled at intervals and for which it is not necessary to have every data point.</a:t>
            </a:r>
          </a:p>
          <a:p>
            <a:pPr lvl="3"/>
            <a:r>
              <a:rPr lang="en-US" dirty="0" smtClean="0"/>
              <a:t>Mechanism positions, system states etc.</a:t>
            </a:r>
          </a:p>
          <a:p>
            <a:pPr lvl="1"/>
            <a:r>
              <a:rPr lang="en-US" dirty="0" smtClean="0"/>
              <a:t>Event-driven feeds.</a:t>
            </a:r>
          </a:p>
          <a:p>
            <a:pPr lvl="2"/>
            <a:r>
              <a:rPr lang="en-US" dirty="0" smtClean="0"/>
              <a:t>These feeds consist of events or state-changes for which the full history is needed to make sense of the data i.e. they cannot just be sampled at intervals.</a:t>
            </a:r>
          </a:p>
          <a:p>
            <a:pPr lvl="3"/>
            <a:r>
              <a:rPr lang="en-US" dirty="0" smtClean="0"/>
              <a:t>Detection of the start and end of a task or scheduling sweep.</a:t>
            </a:r>
          </a:p>
          <a:p>
            <a:pPr lvl="3"/>
            <a:r>
              <a:rPr lang="en-US" dirty="0" smtClean="0"/>
              <a:t>Seeing updates which occur at irregular intervals.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in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 different telemetry systems in use at this time.</a:t>
            </a:r>
          </a:p>
          <a:p>
            <a:r>
              <a:rPr lang="en-US" dirty="0" smtClean="0"/>
              <a:t>Old system – based on polling was historically used by the </a:t>
            </a:r>
            <a:r>
              <a:rPr lang="en-US" dirty="0" err="1" smtClean="0"/>
              <a:t>RCSGui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Due to network </a:t>
            </a:r>
            <a:r>
              <a:rPr lang="en-US" i="1" dirty="0" smtClean="0"/>
              <a:t>features,</a:t>
            </a:r>
            <a:r>
              <a:rPr lang="en-US" dirty="0" smtClean="0"/>
              <a:t> a modified version of this system is still required to obtain data for the Live Status web pages. </a:t>
            </a:r>
          </a:p>
          <a:p>
            <a:pPr lvl="1"/>
            <a:r>
              <a:rPr lang="en-US" dirty="0" smtClean="0"/>
              <a:t>It is limited to providing telemetry from the RCS on a single port. </a:t>
            </a:r>
          </a:p>
          <a:p>
            <a:pPr lvl="1"/>
            <a:r>
              <a:rPr lang="en-US" dirty="0" smtClean="0"/>
              <a:t>It is also limited to providing regularly changing feeds rather than event-driven feeds.</a:t>
            </a:r>
          </a:p>
          <a:p>
            <a:r>
              <a:rPr lang="en-US" dirty="0" smtClean="0"/>
              <a:t>New system is based on pub-sub.</a:t>
            </a:r>
          </a:p>
          <a:p>
            <a:pPr lvl="1"/>
            <a:r>
              <a:rPr lang="en-US" dirty="0" smtClean="0"/>
              <a:t>Feeds are available from a number of originating systems:-</a:t>
            </a:r>
          </a:p>
          <a:p>
            <a:pPr lvl="2"/>
            <a:r>
              <a:rPr lang="en-US" dirty="0" smtClean="0"/>
              <a:t>RCS, Scheduler, EMS, TCM, ICM.</a:t>
            </a:r>
          </a:p>
          <a:p>
            <a:pPr lvl="1"/>
            <a:r>
              <a:rPr lang="en-US" dirty="0" smtClean="0"/>
              <a:t>Event-driven feeds are available.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RCS provides a JMS based control-server on port 9110.</a:t>
            </a:r>
          </a:p>
          <a:p>
            <a:r>
              <a:rPr lang="en-US" dirty="0" smtClean="0"/>
              <a:t>When a GET_STATUS request is received, the server creates a handler and processes the request.</a:t>
            </a:r>
          </a:p>
          <a:p>
            <a:r>
              <a:rPr lang="en-US" dirty="0" smtClean="0"/>
              <a:t>The category parameter is extracted and used to obtain a reference to a </a:t>
            </a:r>
            <a:r>
              <a:rPr lang="en-US" dirty="0" err="1" smtClean="0"/>
              <a:t>StatusProvider</a:t>
            </a:r>
            <a:r>
              <a:rPr lang="en-US" dirty="0" smtClean="0"/>
              <a:t> (for that category) from the registry.</a:t>
            </a:r>
          </a:p>
          <a:p>
            <a:pPr lvl="1"/>
            <a:r>
              <a:rPr lang="en-US" dirty="0" smtClean="0"/>
              <a:t>E.g. MECH, AUTOGUIDER, METEO, RATCAM</a:t>
            </a:r>
          </a:p>
          <a:p>
            <a:r>
              <a:rPr lang="en-US" dirty="0" smtClean="0"/>
              <a:t>The individual providers having been previously registered against their category names.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StatusCategory</a:t>
            </a:r>
            <a:r>
              <a:rPr lang="en-US" dirty="0" smtClean="0"/>
              <a:t> object is packed into a GET_STATUS_DONE and sent back to the client.</a:t>
            </a:r>
          </a:p>
          <a:p>
            <a:r>
              <a:rPr lang="en-US" dirty="0" smtClean="0"/>
              <a:t>The client is responsible for deciding the polling rate.</a:t>
            </a:r>
          </a:p>
          <a:p>
            <a:r>
              <a:rPr lang="en-US" dirty="0" smtClean="0"/>
              <a:t>Providers obtain their statuses in various ways:-</a:t>
            </a:r>
          </a:p>
          <a:p>
            <a:pPr lvl="1"/>
            <a:r>
              <a:rPr lang="en-US" dirty="0" smtClean="0"/>
              <a:t>Various </a:t>
            </a:r>
            <a:r>
              <a:rPr lang="en-US" i="1" dirty="0" err="1" smtClean="0"/>
              <a:t>TcsStatusClients</a:t>
            </a:r>
            <a:r>
              <a:rPr lang="en-US" i="1" dirty="0" smtClean="0"/>
              <a:t> </a:t>
            </a:r>
            <a:r>
              <a:rPr lang="en-US" dirty="0" smtClean="0"/>
              <a:t>for each TCS category.</a:t>
            </a:r>
          </a:p>
          <a:p>
            <a:pPr lvl="1"/>
            <a:r>
              <a:rPr lang="en-US" i="1" dirty="0" err="1" smtClean="0"/>
              <a:t>InstrumentStatusClients</a:t>
            </a:r>
            <a:r>
              <a:rPr lang="en-US" i="1" dirty="0" smtClean="0"/>
              <a:t> </a:t>
            </a:r>
            <a:r>
              <a:rPr lang="en-US" dirty="0" smtClean="0"/>
              <a:t>for each instrument.</a:t>
            </a:r>
          </a:p>
          <a:p>
            <a:pPr lvl="1"/>
            <a:r>
              <a:rPr lang="en-US" dirty="0" smtClean="0"/>
              <a:t>Certain internal providers within the RCS.</a:t>
            </a:r>
          </a:p>
          <a:p>
            <a:pPr lvl="1"/>
            <a:r>
              <a:rPr lang="en-US" dirty="0" smtClean="0"/>
              <a:t>E.g. SM (state model), SEEING (predecessor to </a:t>
            </a:r>
            <a:r>
              <a:rPr lang="en-US" dirty="0" err="1" smtClean="0"/>
              <a:t>SkyModel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of these providers are now defunct due to the way in which status information is collated within the RCS now using TCM, ICM, 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Old system</a:t>
            </a:r>
            <a:endParaRPr lang="en-US" dirty="0"/>
          </a:p>
        </p:txBody>
      </p:sp>
      <p:pic>
        <p:nvPicPr>
          <p:cNvPr id="4" name="Content Placeholder 3" descr="status_legacy_general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496318"/>
            <a:ext cx="7467600" cy="308138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Mostly in </a:t>
            </a:r>
            <a:r>
              <a:rPr lang="en-US" dirty="0" err="1" smtClean="0"/>
              <a:t>ngat.rcs.scm.collation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StatusMonitorClient</a:t>
            </a:r>
            <a:r>
              <a:rPr lang="en-US" dirty="0" smtClean="0"/>
              <a:t> interface.</a:t>
            </a:r>
          </a:p>
          <a:p>
            <a:r>
              <a:rPr lang="en-US" dirty="0" err="1" smtClean="0"/>
              <a:t>StatusMonitorThread</a:t>
            </a:r>
            <a:r>
              <a:rPr lang="en-US" dirty="0" smtClean="0"/>
              <a:t> associated with each</a:t>
            </a:r>
          </a:p>
          <a:p>
            <a:pPr lvl="1"/>
            <a:r>
              <a:rPr lang="en-US" dirty="0" smtClean="0"/>
              <a:t>Calls on client to obtain status from its source at configured intervals.</a:t>
            </a:r>
          </a:p>
          <a:p>
            <a:pPr lvl="1"/>
            <a:r>
              <a:rPr lang="en-US" dirty="0" err="1" smtClean="0"/>
              <a:t>TcsStatusClient</a:t>
            </a:r>
            <a:r>
              <a:rPr lang="en-US" dirty="0" smtClean="0"/>
              <a:t> (per TCS  SHOW category).</a:t>
            </a:r>
          </a:p>
          <a:p>
            <a:pPr lvl="1"/>
            <a:r>
              <a:rPr lang="en-US" dirty="0" err="1" smtClean="0"/>
              <a:t>InstrumentStatusClient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RCSInternalStatusClient</a:t>
            </a:r>
            <a:r>
              <a:rPr lang="en-US" dirty="0" smtClean="0"/>
              <a:t> (</a:t>
            </a:r>
            <a:r>
              <a:rPr lang="en-US" dirty="0" err="1" smtClean="0"/>
              <a:t>statemodel</a:t>
            </a:r>
            <a:r>
              <a:rPr lang="en-US" dirty="0" smtClean="0"/>
              <a:t> etc).</a:t>
            </a:r>
          </a:p>
          <a:p>
            <a:pPr lvl="1"/>
            <a:r>
              <a:rPr lang="en-US" dirty="0" err="1" smtClean="0"/>
              <a:t>URLStatusClient</a:t>
            </a:r>
            <a:r>
              <a:rPr lang="en-US" dirty="0" smtClean="0"/>
              <a:t> – reading from data files e.g. cloud, dust, </a:t>
            </a:r>
            <a:r>
              <a:rPr lang="en-US" dirty="0" err="1" smtClean="0"/>
              <a:t>robodimm</a:t>
            </a:r>
            <a:r>
              <a:rPr lang="en-US" dirty="0" smtClean="0"/>
              <a:t> created by </a:t>
            </a:r>
            <a:r>
              <a:rPr lang="en-US" dirty="0" err="1" smtClean="0"/>
              <a:t>cron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Now all defunct.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RCS subsystems – TCM, ICM, EMS, ERS, TMS, etc and other systems e.g. SCHED, implement specific providers for the various types of status feed.</a:t>
            </a:r>
          </a:p>
          <a:p>
            <a:r>
              <a:rPr lang="en-US" dirty="0" smtClean="0"/>
              <a:t>These providers act as the publishers which external clients attach to as subscribers.</a:t>
            </a:r>
          </a:p>
          <a:p>
            <a:r>
              <a:rPr lang="en-US" dirty="0" smtClean="0"/>
              <a:t>Internally a provider is part of the running system, i.e. there could be a line of code at the start of some important operation (X) where a call is made to a method which sends out an event notification to subscribers.</a:t>
            </a:r>
          </a:p>
          <a:p>
            <a:pPr lvl="1"/>
            <a:r>
              <a:rPr lang="en-US" dirty="0" err="1" smtClean="0"/>
              <a:t>startingOperationX(subs</a:t>
            </a:r>
            <a:r>
              <a:rPr lang="en-US" dirty="0" smtClean="0"/>
              <a:t>); // notify registered subscribers… </a:t>
            </a:r>
          </a:p>
          <a:p>
            <a:r>
              <a:rPr lang="en-US" dirty="0" smtClean="0"/>
              <a:t>I</a:t>
            </a:r>
            <a:r>
              <a:rPr lang="en-US" dirty="0" smtClean="0"/>
              <a:t>t is unwise to have it make the publishing calls out to the clients directly, a slow receiver could potentially block a time-critical operation.</a:t>
            </a:r>
          </a:p>
          <a:p>
            <a:r>
              <a:rPr lang="en-US" dirty="0" smtClean="0"/>
              <a:t>A gateway is introduced to handle the direct publishing from the provider.</a:t>
            </a:r>
          </a:p>
          <a:p>
            <a:pPr lvl="1"/>
            <a:r>
              <a:rPr lang="en-US" dirty="0" smtClean="0"/>
              <a:t>Gateway acts as publisher to client</a:t>
            </a:r>
          </a:p>
          <a:p>
            <a:pPr lvl="1"/>
            <a:r>
              <a:rPr lang="en-US" dirty="0" smtClean="0"/>
              <a:t>Acts as client to real provider.</a:t>
            </a:r>
          </a:p>
          <a:p>
            <a:pPr lvl="1"/>
            <a:r>
              <a:rPr lang="en-US" dirty="0" smtClean="0"/>
              <a:t>Disconnects publisher from actual client.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4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7D40DD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534</TotalTime>
  <Words>970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Telemetry</vt:lpstr>
      <vt:lpstr>Revision </vt:lpstr>
      <vt:lpstr>Paradigms </vt:lpstr>
      <vt:lpstr>Feed types</vt:lpstr>
      <vt:lpstr>Systems in use </vt:lpstr>
      <vt:lpstr>Old system</vt:lpstr>
      <vt:lpstr>Architecture – Old system</vt:lpstr>
      <vt:lpstr>Old Providers</vt:lpstr>
      <vt:lpstr>New System</vt:lpstr>
      <vt:lpstr>Architecture – New system</vt:lpstr>
      <vt:lpstr>Components</vt:lpstr>
      <vt:lpstr>Example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>Engineer</dc:creator>
  <cp:lastModifiedBy>Engineer</cp:lastModifiedBy>
  <cp:revision>45</cp:revision>
  <dcterms:created xsi:type="dcterms:W3CDTF">2014-09-26T09:11:17Z</dcterms:created>
  <dcterms:modified xsi:type="dcterms:W3CDTF">2014-09-26T18:05:48Z</dcterms:modified>
</cp:coreProperties>
</file>