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124" d="100"/>
          <a:sy n="124" d="100"/>
        </p:scale>
        <p:origin x="-20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A90306B-E196-0841-9ED8-BFACBDF48A7A}" type="datetimeFigureOut">
              <a:rPr lang="en-US" smtClean="0"/>
              <a:t>10/1/14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11F77C-7457-934D-B0BF-9A86B1C20C0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306B-E196-0841-9ED8-BFACBDF48A7A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F77C-7457-934D-B0BF-9A86B1C20C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306B-E196-0841-9ED8-BFACBDF48A7A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F77C-7457-934D-B0BF-9A86B1C20C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A90306B-E196-0841-9ED8-BFACBDF48A7A}" type="datetimeFigureOut">
              <a:rPr lang="en-US" smtClean="0"/>
              <a:t>10/1/14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11F77C-7457-934D-B0BF-9A86B1C20C0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A90306B-E196-0841-9ED8-BFACBDF48A7A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11F77C-7457-934D-B0BF-9A86B1C20C0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306B-E196-0841-9ED8-BFACBDF48A7A}" type="datetimeFigureOut">
              <a:rPr lang="en-US" smtClean="0"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F77C-7457-934D-B0BF-9A86B1C20C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306B-E196-0841-9ED8-BFACBDF48A7A}" type="datetimeFigureOut">
              <a:rPr lang="en-US" smtClean="0"/>
              <a:t>10/1/14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F77C-7457-934D-B0BF-9A86B1C20C0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A90306B-E196-0841-9ED8-BFACBDF48A7A}" type="datetimeFigureOut">
              <a:rPr lang="en-US" smtClean="0"/>
              <a:t>10/1/14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11F77C-7457-934D-B0BF-9A86B1C20C0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306B-E196-0841-9ED8-BFACBDF48A7A}" type="datetimeFigureOut">
              <a:rPr lang="en-US" smtClean="0"/>
              <a:t>10/1/14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F77C-7457-934D-B0BF-9A86B1C20C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A90306B-E196-0841-9ED8-BFACBDF48A7A}" type="datetimeFigureOut">
              <a:rPr lang="en-US" smtClean="0"/>
              <a:t>10/1/14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11F77C-7457-934D-B0BF-9A86B1C20C0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GB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A90306B-E196-0841-9ED8-BFACBDF48A7A}" type="datetimeFigureOut">
              <a:rPr lang="en-US" smtClean="0"/>
              <a:t>10/1/14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11F77C-7457-934D-B0BF-9A86B1C20C0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GB" smtClean="0"/>
              <a:t>Click to edit Master text styles</a:t>
            </a:r>
          </a:p>
          <a:p>
            <a:pPr lvl="1" eaLnBrk="1" latinLnBrk="0" hangingPunct="1"/>
            <a:r>
              <a:rPr kumimoji="0" lang="en-GB" smtClean="0"/>
              <a:t>Second level</a:t>
            </a:r>
          </a:p>
          <a:p>
            <a:pPr lvl="2" eaLnBrk="1" latinLnBrk="0" hangingPunct="1"/>
            <a:r>
              <a:rPr kumimoji="0" lang="en-GB" smtClean="0"/>
              <a:t>Third level</a:t>
            </a:r>
          </a:p>
          <a:p>
            <a:pPr lvl="3" eaLnBrk="1" latinLnBrk="0" hangingPunct="1"/>
            <a:r>
              <a:rPr kumimoji="0" lang="en-GB" smtClean="0"/>
              <a:t>Fourth level</a:t>
            </a:r>
          </a:p>
          <a:p>
            <a:pPr lvl="4" eaLnBrk="1" latinLnBrk="0" hangingPunct="1"/>
            <a:r>
              <a:rPr kumimoji="0" lang="en-GB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A90306B-E196-0841-9ED8-BFACBDF48A7A}" type="datetimeFigureOut">
              <a:rPr lang="en-US" smtClean="0"/>
              <a:t>10/1/14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F11F77C-7457-934D-B0BF-9A86B1C20C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df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Telemetry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Operations UI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Perspectives act as handlers for the various service broadcasts.</a:t>
            </a:r>
          </a:p>
          <a:p>
            <a:pPr lvl="1"/>
            <a:r>
              <a:rPr lang="en-US" dirty="0" err="1" smtClean="0"/>
              <a:t>e.g</a:t>
            </a:r>
            <a:r>
              <a:rPr lang="en-US" i="1" dirty="0" err="1" smtClean="0"/>
              <a:t>.TrackingPerspective</a:t>
            </a:r>
            <a:r>
              <a:rPr lang="en-US" i="1" dirty="0" smtClean="0"/>
              <a:t> </a:t>
            </a:r>
            <a:r>
              <a:rPr lang="en-US" dirty="0" smtClean="0"/>
              <a:t>receives updates from both the Telescope and Scheduling services.</a:t>
            </a:r>
          </a:p>
          <a:p>
            <a:r>
              <a:rPr lang="en-US" dirty="0" smtClean="0"/>
              <a:t>They then distribute the data to their sub-components – i.e. the sub-panels. These in turn update individual components – </a:t>
            </a:r>
            <a:r>
              <a:rPr lang="en-US" dirty="0" err="1" smtClean="0"/>
              <a:t>datafields</a:t>
            </a:r>
            <a:r>
              <a:rPr lang="en-US" dirty="0" smtClean="0"/>
              <a:t>, status indicators, graphs.</a:t>
            </a:r>
          </a:p>
          <a:p>
            <a:r>
              <a:rPr lang="en-US" dirty="0" smtClean="0"/>
              <a:t>Each perspective has menus associated with it.</a:t>
            </a:r>
          </a:p>
          <a:p>
            <a:r>
              <a:rPr lang="en-US" dirty="0" smtClean="0"/>
              <a:t>When a perspective is selected, the main menu bar contains those menus in addition to those which are always present.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current </a:t>
            </a:r>
            <a:r>
              <a:rPr lang="en-US" dirty="0" err="1" smtClean="0"/>
              <a:t>OpsUi</a:t>
            </a:r>
            <a:r>
              <a:rPr lang="en-US" dirty="0" smtClean="0"/>
              <a:t> was preceded by the </a:t>
            </a:r>
            <a:r>
              <a:rPr lang="en-US" dirty="0" err="1" smtClean="0"/>
              <a:t>RcsGUI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RcsGUI</a:t>
            </a:r>
            <a:r>
              <a:rPr lang="en-US" dirty="0" smtClean="0"/>
              <a:t> used a series of client pull requests (polling) to extract status from the RCS control-server on port 9110.</a:t>
            </a:r>
          </a:p>
          <a:p>
            <a:r>
              <a:rPr lang="en-US" dirty="0" smtClean="0"/>
              <a:t>Only services within the RCS were available.</a:t>
            </a:r>
          </a:p>
          <a:p>
            <a:r>
              <a:rPr lang="en-US" dirty="0" smtClean="0"/>
              <a:t>Only continuously changing sources of data were obtainable, i.e. no event-driven feeds.</a:t>
            </a:r>
          </a:p>
          <a:p>
            <a:r>
              <a:rPr lang="en-US" dirty="0" smtClean="0"/>
              <a:t>Initially created to monitor a very limited set of data from RCS.</a:t>
            </a:r>
          </a:p>
          <a:p>
            <a:r>
              <a:rPr lang="en-US" dirty="0" smtClean="0"/>
              <a:t>Developed over a number of years on an ad-hoc basis.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Ops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Goal was to have access to all available feeds, both continuous and event-driven from any system capable of being monitored.</a:t>
            </a:r>
          </a:p>
          <a:p>
            <a:r>
              <a:rPr lang="en-US" dirty="0" smtClean="0"/>
              <a:t>Potential systems:-</a:t>
            </a:r>
          </a:p>
          <a:p>
            <a:pPr lvl="1"/>
            <a:r>
              <a:rPr lang="en-US" dirty="0" smtClean="0"/>
              <a:t>RCS</a:t>
            </a:r>
          </a:p>
          <a:p>
            <a:pPr lvl="1"/>
            <a:r>
              <a:rPr lang="en-US" dirty="0" smtClean="0"/>
              <a:t>Instruments</a:t>
            </a:r>
          </a:p>
          <a:p>
            <a:pPr lvl="1"/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Scheduler</a:t>
            </a:r>
          </a:p>
          <a:p>
            <a:pPr lvl="1"/>
            <a:r>
              <a:rPr lang="en-US" dirty="0" smtClean="0"/>
              <a:t>Synoptic Models</a:t>
            </a:r>
          </a:p>
          <a:p>
            <a:pPr lvl="1"/>
            <a:r>
              <a:rPr lang="en-US" dirty="0" smtClean="0"/>
              <a:t>OSS</a:t>
            </a:r>
          </a:p>
          <a:p>
            <a:pPr lvl="1"/>
            <a:r>
              <a:rPr lang="en-US" dirty="0" smtClean="0"/>
              <a:t>TEA</a:t>
            </a:r>
          </a:p>
          <a:p>
            <a:pPr lvl="1"/>
            <a:r>
              <a:rPr lang="en-US" dirty="0" smtClean="0"/>
              <a:t>NSO</a:t>
            </a:r>
          </a:p>
          <a:p>
            <a:pPr lvl="1"/>
            <a:r>
              <a:rPr lang="en-US" dirty="0" err="1" smtClean="0"/>
              <a:t>Skycams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– 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Each feed source is designated as a service and has a specific </a:t>
            </a:r>
            <a:r>
              <a:rPr lang="en-US" i="1" dirty="0" err="1" smtClean="0"/>
              <a:t>ServiceProvider</a:t>
            </a:r>
            <a:r>
              <a:rPr lang="en-US" i="1" dirty="0" smtClean="0"/>
              <a:t> (</a:t>
            </a:r>
            <a:r>
              <a:rPr lang="en-US" dirty="0" smtClean="0"/>
              <a:t>SP</a:t>
            </a:r>
            <a:r>
              <a:rPr lang="en-US" i="1" dirty="0" smtClean="0"/>
              <a:t>)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Different classes for each feed.</a:t>
            </a:r>
          </a:p>
          <a:p>
            <a:pPr lvl="2"/>
            <a:r>
              <a:rPr lang="en-US" dirty="0" smtClean="0"/>
              <a:t>E.g. </a:t>
            </a:r>
          </a:p>
          <a:p>
            <a:pPr lvl="3"/>
            <a:r>
              <a:rPr lang="en-US" dirty="0" err="1" smtClean="0"/>
              <a:t>ngat.opsgui.services.TelescopeStatusHandlerService</a:t>
            </a:r>
            <a:endParaRPr lang="en-US" dirty="0" smtClean="0"/>
          </a:p>
          <a:p>
            <a:pPr lvl="3"/>
            <a:r>
              <a:rPr lang="en-US" dirty="0" err="1" smtClean="0"/>
              <a:t>Ngat.opsgui.services.ReactiveSystemHandlerService</a:t>
            </a:r>
            <a:r>
              <a:rPr lang="en-US" dirty="0" smtClean="0"/>
              <a:t>	</a:t>
            </a:r>
          </a:p>
          <a:p>
            <a:r>
              <a:rPr lang="en-US" dirty="0" smtClean="0"/>
              <a:t>M</a:t>
            </a:r>
            <a:r>
              <a:rPr lang="en-US" dirty="0" smtClean="0"/>
              <a:t>anaged by the </a:t>
            </a:r>
            <a:r>
              <a:rPr lang="en-US" i="1" dirty="0" err="1" smtClean="0"/>
              <a:t>ServiceManager</a:t>
            </a:r>
            <a:r>
              <a:rPr lang="en-US" i="1" dirty="0" smtClean="0"/>
              <a:t> </a:t>
            </a:r>
            <a:r>
              <a:rPr lang="en-US" dirty="0" smtClean="0"/>
              <a:t>(SM).</a:t>
            </a:r>
          </a:p>
          <a:p>
            <a:r>
              <a:rPr lang="en-US" dirty="0" smtClean="0"/>
              <a:t>Each provider is a listener for the feed source it is attached to. </a:t>
            </a:r>
          </a:p>
          <a:p>
            <a:pPr lvl="1"/>
            <a:r>
              <a:rPr lang="en-US" i="1" dirty="0" smtClean="0"/>
              <a:t>E.g. </a:t>
            </a:r>
            <a:r>
              <a:rPr lang="en-US" i="1" dirty="0" err="1" smtClean="0"/>
              <a:t>TelescopeStatusHandlerService</a:t>
            </a:r>
            <a:r>
              <a:rPr lang="en-US" i="1" dirty="0" smtClean="0"/>
              <a:t> </a:t>
            </a:r>
            <a:r>
              <a:rPr lang="en-US" dirty="0" smtClean="0"/>
              <a:t>implements </a:t>
            </a:r>
            <a:r>
              <a:rPr lang="en-US" i="1" dirty="0" err="1" smtClean="0"/>
              <a:t>ngat.tcm.TelescopeStatusUpdateListener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Remote source (or gateway) updates SP which stores the received status in a queue.</a:t>
            </a:r>
          </a:p>
          <a:p>
            <a:r>
              <a:rPr lang="en-US" dirty="0" smtClean="0"/>
              <a:t>SM runs a registration thread and distribution thread for each service.</a:t>
            </a:r>
          </a:p>
          <a:p>
            <a:r>
              <a:rPr lang="en-US" dirty="0" smtClean="0"/>
              <a:t>Registration thread regularly re-connects to the provider (or gateway) incase the registration is lost or source restarts.</a:t>
            </a:r>
          </a:p>
          <a:p>
            <a:r>
              <a:rPr lang="en-US" dirty="0" smtClean="0"/>
              <a:t>Distribution thread broadcasts the status from the queue to any connected handlers.</a:t>
            </a:r>
          </a:p>
          <a:p>
            <a:endParaRPr lang="en-US" dirty="0" smtClean="0"/>
          </a:p>
          <a:p>
            <a:pPr lvl="3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Handling</a:t>
            </a:r>
            <a:endParaRPr lang="en-US" dirty="0"/>
          </a:p>
        </p:txBody>
      </p:sp>
      <p:pic>
        <p:nvPicPr>
          <p:cNvPr id="4" name="Content Placeholder 3" descr="xtelemetry_gui_arch.eps"/>
          <p:cNvPicPr>
            <a:picLocks noGrp="1" noChangeAspect="1"/>
          </p:cNvPicPr>
          <p:nvPr>
            <p:ph sz="quarter"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466850" y="1693862"/>
            <a:ext cx="5448300" cy="46863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-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OpsUI</a:t>
            </a:r>
            <a:r>
              <a:rPr lang="en-US" dirty="0" smtClean="0"/>
              <a:t> screen is made up of several areas.</a:t>
            </a:r>
          </a:p>
          <a:p>
            <a:r>
              <a:rPr lang="en-US" dirty="0" smtClean="0"/>
              <a:t>Side-bar</a:t>
            </a:r>
          </a:p>
          <a:p>
            <a:pPr lvl="1"/>
            <a:r>
              <a:rPr lang="en-US" dirty="0" smtClean="0"/>
              <a:t>Always visible</a:t>
            </a:r>
          </a:p>
          <a:p>
            <a:pPr lvl="1"/>
            <a:r>
              <a:rPr lang="en-US" dirty="0" smtClean="0"/>
              <a:t>Contains sub-components which show summary status for different services.</a:t>
            </a:r>
          </a:p>
          <a:p>
            <a:r>
              <a:rPr lang="en-US" dirty="0" smtClean="0"/>
              <a:t>Top-bar</a:t>
            </a:r>
          </a:p>
          <a:p>
            <a:pPr lvl="1"/>
            <a:r>
              <a:rPr lang="en-US" dirty="0" smtClean="0"/>
              <a:t>Always visible</a:t>
            </a:r>
          </a:p>
          <a:p>
            <a:pPr lvl="1"/>
            <a:r>
              <a:rPr lang="en-US" dirty="0" smtClean="0"/>
              <a:t>Contains sub-components which show summary information.</a:t>
            </a:r>
          </a:p>
          <a:p>
            <a:r>
              <a:rPr lang="en-US" dirty="0" smtClean="0"/>
              <a:t>Perspectives area</a:t>
            </a:r>
          </a:p>
          <a:p>
            <a:pPr lvl="1"/>
            <a:r>
              <a:rPr lang="en-US" dirty="0" smtClean="0"/>
              <a:t>A number of tab panels (perspectives) loosely associated with the various </a:t>
            </a:r>
            <a:r>
              <a:rPr lang="en-US" dirty="0" err="1" smtClean="0"/>
              <a:t>SPs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Perspectives are themselves tab panes and contain data in separate tabs associated with different aspects of the services they display.</a:t>
            </a:r>
          </a:p>
          <a:p>
            <a:r>
              <a:rPr lang="en-US" dirty="0" smtClean="0"/>
              <a:t>Menu bar</a:t>
            </a:r>
          </a:p>
          <a:p>
            <a:pPr lvl="1"/>
            <a:r>
              <a:rPr lang="en-US" dirty="0" smtClean="0"/>
              <a:t>Fixed menus and perspective-dependant menus.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INSTR</a:t>
            </a:r>
          </a:p>
          <a:p>
            <a:pPr lvl="1"/>
            <a:r>
              <a:rPr lang="en-US" dirty="0" err="1" smtClean="0"/>
              <a:t>InstrumentStatusHandlerService</a:t>
            </a:r>
            <a:endParaRPr lang="en-US" dirty="0" smtClean="0"/>
          </a:p>
          <a:p>
            <a:pPr lvl="2"/>
            <a:r>
              <a:rPr lang="en-US" dirty="0" smtClean="0"/>
              <a:t> implements </a:t>
            </a:r>
            <a:r>
              <a:rPr lang="en-US" dirty="0" err="1" smtClean="0"/>
              <a:t>ngat.icm.InstrumentStatusUpdateListener</a:t>
            </a:r>
            <a:endParaRPr lang="en-US" dirty="0" smtClean="0"/>
          </a:p>
          <a:p>
            <a:r>
              <a:rPr lang="en-US" dirty="0" smtClean="0"/>
              <a:t>METEO</a:t>
            </a:r>
          </a:p>
          <a:p>
            <a:pPr lvl="1"/>
            <a:r>
              <a:rPr lang="en-US" dirty="0" err="1" smtClean="0"/>
              <a:t>MeteorologyStatusHandlerService</a:t>
            </a:r>
            <a:endParaRPr lang="en-US" dirty="0" smtClean="0"/>
          </a:p>
          <a:p>
            <a:pPr lvl="2"/>
            <a:r>
              <a:rPr lang="en-US" dirty="0" smtClean="0"/>
              <a:t>implements </a:t>
            </a:r>
            <a:r>
              <a:rPr lang="en-US" dirty="0" err="1" smtClean="0"/>
              <a:t>ngat.ems.MeteorologyStatusUpdateListener</a:t>
            </a:r>
            <a:endParaRPr lang="en-US" dirty="0" smtClean="0"/>
          </a:p>
          <a:p>
            <a:r>
              <a:rPr lang="en-US" dirty="0" smtClean="0"/>
              <a:t>OPS</a:t>
            </a:r>
          </a:p>
          <a:p>
            <a:pPr lvl="1"/>
            <a:r>
              <a:rPr lang="en-US" dirty="0" err="1" smtClean="0"/>
              <a:t>OperationsEventHandlerService</a:t>
            </a:r>
            <a:endParaRPr lang="en-US" dirty="0" smtClean="0"/>
          </a:p>
          <a:p>
            <a:pPr lvl="2"/>
            <a:r>
              <a:rPr lang="en-US" dirty="0" err="1" smtClean="0"/>
              <a:t>implementsngat.rcs.ops.OperationsEventListener</a:t>
            </a:r>
            <a:endParaRPr lang="en-US" dirty="0" smtClean="0"/>
          </a:p>
          <a:p>
            <a:r>
              <a:rPr lang="en-US" dirty="0" smtClean="0"/>
              <a:t>PHASE2</a:t>
            </a:r>
          </a:p>
          <a:p>
            <a:pPr lvl="1"/>
            <a:r>
              <a:rPr lang="en-US" dirty="0" smtClean="0"/>
              <a:t>Phase2CacheService</a:t>
            </a:r>
          </a:p>
          <a:p>
            <a:r>
              <a:rPr lang="en-US" dirty="0" smtClean="0"/>
              <a:t>ERS</a:t>
            </a:r>
          </a:p>
          <a:p>
            <a:pPr lvl="1"/>
            <a:r>
              <a:rPr lang="en-US" dirty="0" err="1" smtClean="0"/>
              <a:t>ReactiveSystemUpdateHandlerService</a:t>
            </a:r>
            <a:endParaRPr lang="en-US" dirty="0" smtClean="0"/>
          </a:p>
          <a:p>
            <a:pPr lvl="2"/>
            <a:r>
              <a:rPr lang="en-US" dirty="0" smtClean="0"/>
              <a:t>implements </a:t>
            </a:r>
            <a:r>
              <a:rPr lang="en-US" dirty="0" err="1" smtClean="0"/>
              <a:t>ngat.rcs.ers.ReactiveSystemsUpdateListener</a:t>
            </a:r>
            <a:endParaRPr lang="en-US" dirty="0" smtClean="0"/>
          </a:p>
          <a:p>
            <a:r>
              <a:rPr lang="en-US" dirty="0" smtClean="0"/>
              <a:t>SCHED</a:t>
            </a:r>
          </a:p>
          <a:p>
            <a:pPr lvl="1"/>
            <a:r>
              <a:rPr lang="en-US" dirty="0" err="1" smtClean="0"/>
              <a:t>SchedulingHandlerService</a:t>
            </a:r>
            <a:endParaRPr lang="en-US" dirty="0" smtClean="0"/>
          </a:p>
          <a:p>
            <a:pPr lvl="2"/>
            <a:r>
              <a:rPr lang="en-US" dirty="0" smtClean="0"/>
              <a:t>implements </a:t>
            </a:r>
            <a:r>
              <a:rPr lang="en-US" dirty="0" err="1" smtClean="0"/>
              <a:t>ngat.sms.SchedulingStatusUpdateListener</a:t>
            </a:r>
            <a:endParaRPr lang="en-US" dirty="0" smtClean="0"/>
          </a:p>
          <a:p>
            <a:r>
              <a:rPr lang="en-US" dirty="0" smtClean="0"/>
              <a:t>SKY</a:t>
            </a:r>
          </a:p>
          <a:p>
            <a:pPr lvl="1"/>
            <a:r>
              <a:rPr lang="en-US" dirty="0" err="1" smtClean="0"/>
              <a:t>SkyModelHandlerService</a:t>
            </a:r>
            <a:endParaRPr lang="en-US" dirty="0" smtClean="0"/>
          </a:p>
          <a:p>
            <a:pPr lvl="2"/>
            <a:r>
              <a:rPr lang="en-US" dirty="0" smtClean="0"/>
              <a:t>implements </a:t>
            </a:r>
            <a:r>
              <a:rPr lang="en-US" dirty="0" err="1" smtClean="0"/>
              <a:t>ngat.ems.SkyModelUpdateListener</a:t>
            </a:r>
            <a:endParaRPr lang="en-US" dirty="0" smtClean="0"/>
          </a:p>
          <a:p>
            <a:r>
              <a:rPr lang="en-US" dirty="0" smtClean="0"/>
              <a:t>TASK</a:t>
            </a:r>
          </a:p>
          <a:p>
            <a:pPr lvl="1"/>
            <a:r>
              <a:rPr lang="en-US" dirty="0" err="1" smtClean="0"/>
              <a:t>TaskLifecycleEventHandlerService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implements </a:t>
            </a:r>
            <a:r>
              <a:rPr lang="en-US" dirty="0" err="1" smtClean="0"/>
              <a:t>ngat.rcs.tms.taskLifeCycleEventListener</a:t>
            </a:r>
            <a:endParaRPr lang="en-US" dirty="0" smtClean="0"/>
          </a:p>
          <a:p>
            <a:r>
              <a:rPr lang="en-US" dirty="0" smtClean="0"/>
              <a:t>TEL</a:t>
            </a:r>
          </a:p>
          <a:p>
            <a:pPr lvl="1"/>
            <a:r>
              <a:rPr lang="en-US" dirty="0" err="1" smtClean="0"/>
              <a:t>TelescopeStatusHandlerService</a:t>
            </a:r>
            <a:endParaRPr lang="en-US" dirty="0" smtClean="0"/>
          </a:p>
          <a:p>
            <a:pPr lvl="2"/>
            <a:r>
              <a:rPr lang="en-US" dirty="0" smtClean="0"/>
              <a:t>implements </a:t>
            </a:r>
            <a:r>
              <a:rPr lang="en-US" dirty="0" err="1" smtClean="0"/>
              <a:t>ngat.tcm.TelescopeStatusUpdateListener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Perspectives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Astrometry</a:t>
            </a:r>
          </a:p>
          <a:p>
            <a:r>
              <a:rPr lang="en-US" dirty="0" smtClean="0"/>
              <a:t>Instruments</a:t>
            </a:r>
          </a:p>
          <a:p>
            <a:r>
              <a:rPr lang="en-US" dirty="0" smtClean="0"/>
              <a:t>Meteorology</a:t>
            </a:r>
          </a:p>
          <a:p>
            <a:r>
              <a:rPr lang="en-US" dirty="0" smtClean="0"/>
              <a:t>Operations</a:t>
            </a:r>
          </a:p>
          <a:p>
            <a:r>
              <a:rPr lang="en-US" dirty="0" smtClean="0"/>
              <a:t>Phase2</a:t>
            </a:r>
          </a:p>
          <a:p>
            <a:r>
              <a:rPr lang="en-US" dirty="0" smtClean="0"/>
              <a:t>Reactive</a:t>
            </a:r>
          </a:p>
          <a:p>
            <a:r>
              <a:rPr lang="en-US" dirty="0" smtClean="0"/>
              <a:t>Scheduling</a:t>
            </a:r>
          </a:p>
          <a:p>
            <a:r>
              <a:rPr lang="en-US" dirty="0" smtClean="0"/>
              <a:t>Services</a:t>
            </a:r>
          </a:p>
          <a:p>
            <a:r>
              <a:rPr lang="en-US" dirty="0" smtClean="0"/>
              <a:t>Tracking</a:t>
            </a:r>
          </a:p>
          <a:p>
            <a:r>
              <a:rPr lang="en-US" dirty="0" smtClean="0"/>
              <a:t>Task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Perspectives display data associated with one or more telemetry feeds. They have several tabs to display different types of information.</a:t>
            </a:r>
          </a:p>
          <a:p>
            <a:r>
              <a:rPr lang="en-US" dirty="0" smtClean="0"/>
              <a:t>Perspectives are grouped into Displays. A display can have one or more perspectives, selected using the tabs on the right. (these are meant to have icons rather than letters, a job for someone with graphic design capabilities.</a:t>
            </a:r>
          </a:p>
          <a:p>
            <a:r>
              <a:rPr lang="en-US" dirty="0" smtClean="0"/>
              <a:t>A collection of displays is a Layout. These can be setup at startup – in principle this should be configurable per user but needs a little more work.</a:t>
            </a:r>
          </a:p>
          <a:p>
            <a:r>
              <a:rPr lang="en-US" dirty="0" smtClean="0"/>
              <a:t>One display has the sidebar and </a:t>
            </a:r>
            <a:r>
              <a:rPr lang="en-US" dirty="0" err="1" smtClean="0"/>
              <a:t>topbar</a:t>
            </a:r>
            <a:r>
              <a:rPr lang="en-US" dirty="0" smtClean="0"/>
              <a:t>. If only a single display in the layout then it has them.</a:t>
            </a:r>
          </a:p>
          <a:p>
            <a:r>
              <a:rPr lang="en-US" dirty="0" smtClean="0"/>
              <a:t>Individual perspectives can be torn off the display and popup in their own standalone display. Clicking the close or minimize icon will pop them back where they came from.</a:t>
            </a:r>
          </a:p>
          <a:p>
            <a:r>
              <a:rPr lang="en-US" dirty="0" smtClean="0"/>
              <a:t>Some individual tab panels within a perspective can be torn off – this currently only works with the Scheduling perspective.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ustom 5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9500C4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Oriel.thmx</Template>
  <TotalTime>449</TotalTime>
  <Words>648</Words>
  <Application>Microsoft Macintosh PowerPoint</Application>
  <PresentationFormat>On-screen Show (4:3)</PresentationFormat>
  <Paragraphs>99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Telemetry </vt:lpstr>
      <vt:lpstr>History</vt:lpstr>
      <vt:lpstr>Ops UI</vt:lpstr>
      <vt:lpstr>Design – data collection</vt:lpstr>
      <vt:lpstr>Data Handling</vt:lpstr>
      <vt:lpstr>Design - UI</vt:lpstr>
      <vt:lpstr>Available Services</vt:lpstr>
      <vt:lpstr>Available Perspectives</vt:lpstr>
      <vt:lpstr>Structure</vt:lpstr>
      <vt:lpstr>Perspectives</vt:lpstr>
    </vt:vector>
  </TitlesOfParts>
  <Company>LJMU ARI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Telemetry </dc:title>
  <dc:creator>Engineer</dc:creator>
  <cp:lastModifiedBy>Engineer</cp:lastModifiedBy>
  <cp:revision>45</cp:revision>
  <dcterms:created xsi:type="dcterms:W3CDTF">2014-10-01T11:40:41Z</dcterms:created>
  <dcterms:modified xsi:type="dcterms:W3CDTF">2014-10-01T19:09:53Z</dcterms:modified>
</cp:coreProperties>
</file>