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Default Extension="pdf" ContentType="application/pdf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124" d="100"/>
          <a:sy n="124" d="100"/>
        </p:scale>
        <p:origin x="-20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GB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764D01C-344A-EB43-930F-9B58755AD373}" type="datetimeFigureOut">
              <a:rPr lang="en-US" smtClean="0"/>
              <a:t>10/3/14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1488B96-AAC3-FD48-B063-A3CEE608EB9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4D01C-344A-EB43-930F-9B58755AD373}" type="datetimeFigureOut">
              <a:rPr lang="en-US" smtClean="0"/>
              <a:t>10/3/14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88B96-AAC3-FD48-B063-A3CEE608EB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4D01C-344A-EB43-930F-9B58755AD373}" type="datetimeFigureOut">
              <a:rPr lang="en-US" smtClean="0"/>
              <a:t>10/3/14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88B96-AAC3-FD48-B063-A3CEE608EB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764D01C-344A-EB43-930F-9B58755AD373}" type="datetimeFigureOut">
              <a:rPr lang="en-US" smtClean="0"/>
              <a:t>10/3/14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1488B96-AAC3-FD48-B063-A3CEE608EB9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764D01C-344A-EB43-930F-9B58755AD373}" type="datetimeFigureOut">
              <a:rPr lang="en-US" smtClean="0"/>
              <a:t>10/3/14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1488B96-AAC3-FD48-B063-A3CEE608EB9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4D01C-344A-EB43-930F-9B58755AD373}" type="datetimeFigureOut">
              <a:rPr lang="en-US" smtClean="0"/>
              <a:t>10/3/14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88B96-AAC3-FD48-B063-A3CEE608EB9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4D01C-344A-EB43-930F-9B58755AD373}" type="datetimeFigureOut">
              <a:rPr lang="en-US" smtClean="0"/>
              <a:t>10/3/14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88B96-AAC3-FD48-B063-A3CEE608EB9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764D01C-344A-EB43-930F-9B58755AD373}" type="datetimeFigureOut">
              <a:rPr lang="en-US" smtClean="0"/>
              <a:t>10/3/14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1488B96-AAC3-FD48-B063-A3CEE608EB9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4D01C-344A-EB43-930F-9B58755AD373}" type="datetimeFigureOut">
              <a:rPr lang="en-US" smtClean="0"/>
              <a:t>10/3/14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88B96-AAC3-FD48-B063-A3CEE608EB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764D01C-344A-EB43-930F-9B58755AD373}" type="datetimeFigureOut">
              <a:rPr lang="en-US" smtClean="0"/>
              <a:t>10/3/14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1488B96-AAC3-FD48-B063-A3CEE608EB92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GB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764D01C-344A-EB43-930F-9B58755AD373}" type="datetimeFigureOut">
              <a:rPr lang="en-US" smtClean="0"/>
              <a:t>10/3/14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1488B96-AAC3-FD48-B063-A3CEE608EB92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GB" smtClean="0"/>
              <a:t>Click to edit Master text styles</a:t>
            </a:r>
          </a:p>
          <a:p>
            <a:pPr lvl="1" eaLnBrk="1" latinLnBrk="0" hangingPunct="1"/>
            <a:r>
              <a:rPr kumimoji="0" lang="en-GB" smtClean="0"/>
              <a:t>Second level</a:t>
            </a:r>
          </a:p>
          <a:p>
            <a:pPr lvl="2" eaLnBrk="1" latinLnBrk="0" hangingPunct="1"/>
            <a:r>
              <a:rPr kumimoji="0" lang="en-GB" smtClean="0"/>
              <a:t>Third level</a:t>
            </a:r>
          </a:p>
          <a:p>
            <a:pPr lvl="3" eaLnBrk="1" latinLnBrk="0" hangingPunct="1"/>
            <a:r>
              <a:rPr kumimoji="0" lang="en-GB" smtClean="0"/>
              <a:t>Fourth level</a:t>
            </a:r>
          </a:p>
          <a:p>
            <a:pPr lvl="4" eaLnBrk="1" latinLnBrk="0" hangingPunct="1"/>
            <a:r>
              <a:rPr kumimoji="0" lang="en-GB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764D01C-344A-EB43-930F-9B58755AD373}" type="datetimeFigureOut">
              <a:rPr lang="en-US" smtClean="0"/>
              <a:t>10/3/14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1488B96-AAC3-FD48-B063-A3CEE608EB9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1drv.ms/1xx9tBd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df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Scheduling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 (Sweep)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i="1" dirty="0" smtClean="0">
                <a:solidFill>
                  <a:srgbClr val="0000FF"/>
                </a:solidFill>
              </a:rPr>
              <a:t>[</a:t>
            </a:r>
            <a:r>
              <a:rPr lang="en-US" i="1" dirty="0" smtClean="0">
                <a:solidFill>
                  <a:srgbClr val="0000FF"/>
                </a:solidFill>
              </a:rPr>
              <a:t>Telemetry (sweep starting)]</a:t>
            </a:r>
          </a:p>
          <a:p>
            <a:r>
              <a:rPr lang="en-US" dirty="0" smtClean="0"/>
              <a:t>Find any fixed groups</a:t>
            </a:r>
          </a:p>
          <a:p>
            <a:r>
              <a:rPr lang="en-US" dirty="0" smtClean="0"/>
              <a:t>Determine sky conditions</a:t>
            </a:r>
          </a:p>
          <a:p>
            <a:r>
              <a:rPr lang="en-US" dirty="0" smtClean="0"/>
              <a:t>For each group {</a:t>
            </a:r>
          </a:p>
          <a:p>
            <a:pPr lvl="1"/>
            <a:r>
              <a:rPr lang="en-US" dirty="0" smtClean="0"/>
              <a:t>Get execution history synopsis</a:t>
            </a:r>
          </a:p>
          <a:p>
            <a:pPr lvl="1"/>
            <a:r>
              <a:rPr lang="en-US" dirty="0" smtClean="0"/>
              <a:t>Get Account synopsis</a:t>
            </a:r>
          </a:p>
          <a:p>
            <a:pPr lvl="1"/>
            <a:r>
              <a:rPr lang="en-US" dirty="0" smtClean="0"/>
              <a:t>Check feasibility</a:t>
            </a:r>
          </a:p>
          <a:p>
            <a:pPr lvl="1"/>
            <a:r>
              <a:rPr lang="en-US" dirty="0" smtClean="0"/>
              <a:t>Either add to candidates or reject with reason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Test each candidate in lists (primary, background, fixed) {</a:t>
            </a:r>
          </a:p>
          <a:p>
            <a:pPr lvl="1"/>
            <a:r>
              <a:rPr lang="en-US" i="1" dirty="0" smtClean="0">
                <a:solidFill>
                  <a:srgbClr val="0000FF"/>
                </a:solidFill>
              </a:rPr>
              <a:t>[Telemetry (candidate group)]</a:t>
            </a:r>
          </a:p>
          <a:p>
            <a:pPr lvl="1"/>
            <a:r>
              <a:rPr lang="en-US" dirty="0" smtClean="0"/>
              <a:t>Calculate score</a:t>
            </a:r>
          </a:p>
          <a:p>
            <a:pPr lvl="1"/>
            <a:r>
              <a:rPr lang="en-US" dirty="0" smtClean="0"/>
              <a:t>Find highest score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Highest scoring group is selected</a:t>
            </a:r>
          </a:p>
          <a:p>
            <a:r>
              <a:rPr lang="en-US" dirty="0" smtClean="0"/>
              <a:t>Obtain history ID reference (from history model)</a:t>
            </a:r>
          </a:p>
          <a:p>
            <a:r>
              <a:rPr lang="en-US" i="1" dirty="0" smtClean="0">
                <a:solidFill>
                  <a:srgbClr val="0000FF"/>
                </a:solidFill>
              </a:rPr>
              <a:t>[Telemetry (selected group)]</a:t>
            </a:r>
          </a:p>
          <a:p>
            <a:r>
              <a:rPr lang="en-US" dirty="0" smtClean="0"/>
              <a:t>Return selected group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Feasibility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StandardExecutionFeasibilityModel</a:t>
            </a:r>
            <a:endParaRPr lang="en-US" dirty="0" smtClean="0"/>
          </a:p>
          <a:p>
            <a:pPr lvl="1"/>
            <a:r>
              <a:rPr lang="en-US" dirty="0" smtClean="0"/>
              <a:t>Timing constraints</a:t>
            </a:r>
          </a:p>
          <a:p>
            <a:pPr lvl="2"/>
            <a:r>
              <a:rPr lang="en-US" dirty="0" smtClean="0"/>
              <a:t>Inside window, start and end times, repeat count</a:t>
            </a:r>
          </a:p>
          <a:p>
            <a:pPr lvl="1"/>
            <a:r>
              <a:rPr lang="en-US" dirty="0" smtClean="0"/>
              <a:t>Observing constraints</a:t>
            </a:r>
          </a:p>
          <a:p>
            <a:pPr lvl="2"/>
            <a:r>
              <a:rPr lang="en-US" dirty="0" err="1" smtClean="0"/>
              <a:t>SkyBrightness</a:t>
            </a:r>
            <a:r>
              <a:rPr lang="en-US" dirty="0" smtClean="0"/>
              <a:t> at </a:t>
            </a:r>
            <a:r>
              <a:rPr lang="en-US" dirty="0" err="1" smtClean="0"/>
              <a:t>target(s</a:t>
            </a:r>
            <a:r>
              <a:rPr lang="en-US" dirty="0" smtClean="0"/>
              <a:t>) location</a:t>
            </a:r>
          </a:p>
          <a:p>
            <a:pPr lvl="2"/>
            <a:r>
              <a:rPr lang="en-US" dirty="0" err="1" smtClean="0"/>
              <a:t>Airmass</a:t>
            </a:r>
            <a:endParaRPr lang="en-US" dirty="0" smtClean="0"/>
          </a:p>
          <a:p>
            <a:pPr lvl="2"/>
            <a:r>
              <a:rPr lang="en-US" dirty="0" smtClean="0"/>
              <a:t>Hour Angle</a:t>
            </a:r>
          </a:p>
          <a:p>
            <a:pPr lvl="2"/>
            <a:r>
              <a:rPr lang="en-US" dirty="0" smtClean="0"/>
              <a:t>Seeing</a:t>
            </a:r>
          </a:p>
          <a:p>
            <a:pPr lvl="2"/>
            <a:r>
              <a:rPr lang="en-US" dirty="0" err="1" smtClean="0"/>
              <a:t>Photometricity</a:t>
            </a:r>
            <a:endParaRPr lang="en-US" dirty="0" smtClean="0"/>
          </a:p>
          <a:p>
            <a:pPr lvl="1"/>
            <a:r>
              <a:rPr lang="en-US" dirty="0" smtClean="0"/>
              <a:t>Implicit constraints</a:t>
            </a:r>
          </a:p>
          <a:p>
            <a:pPr lvl="2"/>
            <a:r>
              <a:rPr lang="en-US" dirty="0" smtClean="0"/>
              <a:t>Accounts – sufficient time</a:t>
            </a:r>
          </a:p>
          <a:p>
            <a:pPr lvl="2"/>
            <a:r>
              <a:rPr lang="en-US" dirty="0" smtClean="0"/>
              <a:t>Enablement (group, proposal)</a:t>
            </a:r>
          </a:p>
          <a:p>
            <a:pPr lvl="2"/>
            <a:r>
              <a:rPr lang="en-US" dirty="0" smtClean="0"/>
              <a:t>Target visible</a:t>
            </a:r>
          </a:p>
          <a:p>
            <a:pPr lvl="2"/>
            <a:r>
              <a:rPr lang="en-US" dirty="0" smtClean="0"/>
              <a:t>Time to sunrise</a:t>
            </a:r>
          </a:p>
          <a:p>
            <a:pPr lvl="2"/>
            <a:r>
              <a:rPr lang="en-US" dirty="0" smtClean="0"/>
              <a:t>Instrument online, functioning, enabled</a:t>
            </a:r>
          </a:p>
          <a:p>
            <a:pPr lvl="2"/>
            <a:r>
              <a:rPr lang="en-US" dirty="0" smtClean="0"/>
              <a:t>Rotator settings feasible</a:t>
            </a:r>
          </a:p>
          <a:p>
            <a:pPr lvl="2"/>
            <a:r>
              <a:rPr lang="en-US" dirty="0" smtClean="0"/>
              <a:t>Acquisition instrument available</a:t>
            </a:r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Last night (3-10-2014)</a:t>
            </a:r>
          </a:p>
          <a:p>
            <a:pPr lvl="1"/>
            <a:r>
              <a:rPr lang="en-US" dirty="0" smtClean="0"/>
              <a:t>Number of groups in cache: 1142</a:t>
            </a:r>
          </a:p>
          <a:p>
            <a:pPr lvl="1"/>
            <a:r>
              <a:rPr lang="en-US" dirty="0" smtClean="0"/>
              <a:t>Max candidates per sweep: 160</a:t>
            </a:r>
          </a:p>
          <a:p>
            <a:pPr lvl="1"/>
            <a:r>
              <a:rPr lang="en-US" dirty="0" smtClean="0"/>
              <a:t>Time per sweep: 7-9 sec</a:t>
            </a:r>
          </a:p>
          <a:p>
            <a:r>
              <a:rPr lang="en-US" dirty="0" smtClean="0"/>
              <a:t>Number of active groups rises over time</a:t>
            </a:r>
          </a:p>
          <a:p>
            <a:r>
              <a:rPr lang="en-US" dirty="0" smtClean="0"/>
              <a:t>Sweep time also increases</a:t>
            </a:r>
          </a:p>
          <a:p>
            <a:r>
              <a:rPr lang="en-US" dirty="0" smtClean="0"/>
              <a:t>Add </a:t>
            </a:r>
            <a:r>
              <a:rPr lang="en-US" smtClean="0"/>
              <a:t>graph here….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/>
            <a:r>
              <a:rPr lang="en-US" dirty="0" smtClean="0"/>
              <a:t>Determine best choice of Group to execute under given sky conditions with reference to priority and </a:t>
            </a:r>
            <a:r>
              <a:rPr lang="en-US" dirty="0" err="1" smtClean="0"/>
              <a:t>observability</a:t>
            </a:r>
            <a:r>
              <a:rPr lang="en-US" dirty="0" smtClean="0"/>
              <a:t>.</a:t>
            </a:r>
          </a:p>
          <a:p>
            <a:pPr marL="457200" indent="-457200"/>
            <a:endParaRPr lang="en-US" dirty="0" smtClean="0"/>
          </a:p>
          <a:p>
            <a:r>
              <a:rPr lang="en-US" dirty="0" smtClean="0"/>
              <a:t>Scheduler on LT is a passive </a:t>
            </a:r>
            <a:r>
              <a:rPr lang="en-US" dirty="0" smtClean="0"/>
              <a:t>system</a:t>
            </a:r>
          </a:p>
          <a:p>
            <a:pPr lvl="1"/>
            <a:r>
              <a:rPr lang="en-US" dirty="0" smtClean="0"/>
              <a:t>It generates schedule only on request by RCS.</a:t>
            </a:r>
          </a:p>
          <a:p>
            <a:pPr lvl="1"/>
            <a:r>
              <a:rPr lang="en-US" dirty="0" smtClean="0"/>
              <a:t>RCS then executes or may do something else.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Alternative is an active scheduler.</a:t>
            </a:r>
          </a:p>
          <a:p>
            <a:pPr lvl="1"/>
            <a:r>
              <a:rPr lang="en-US" dirty="0" smtClean="0"/>
              <a:t>Generates a schedule or plan and gets rest of system to implement it.  </a:t>
            </a:r>
          </a:p>
          <a:p>
            <a:pPr lvl="1"/>
            <a:r>
              <a:rPr lang="en-US" dirty="0" smtClean="0"/>
              <a:t>T</a:t>
            </a:r>
            <a:r>
              <a:rPr lang="en-US" dirty="0" smtClean="0"/>
              <a:t>his is what most people seem to assume happens.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Despatcher</a:t>
            </a:r>
            <a:endParaRPr lang="en-US" dirty="0" smtClean="0"/>
          </a:p>
          <a:p>
            <a:pPr lvl="1"/>
            <a:r>
              <a:rPr lang="en-US" dirty="0" smtClean="0"/>
              <a:t>Selects an individual group on request which is suited to conditions, feasible and in some way optimal.</a:t>
            </a:r>
          </a:p>
          <a:p>
            <a:pPr lvl="1"/>
            <a:r>
              <a:rPr lang="en-US" dirty="0" smtClean="0"/>
              <a:t>Always picks the best group </a:t>
            </a:r>
            <a:r>
              <a:rPr lang="en-US" i="1" dirty="0" smtClean="0"/>
              <a:t>at that time.</a:t>
            </a:r>
          </a:p>
          <a:p>
            <a:pPr lvl="1"/>
            <a:r>
              <a:rPr lang="en-US" dirty="0" smtClean="0"/>
              <a:t>T</a:t>
            </a:r>
            <a:r>
              <a:rPr lang="en-US" dirty="0" smtClean="0"/>
              <a:t>he executed sequence however may not be optimal.</a:t>
            </a:r>
          </a:p>
          <a:p>
            <a:r>
              <a:rPr lang="en-US" dirty="0" smtClean="0"/>
              <a:t>Look-ahead</a:t>
            </a:r>
          </a:p>
          <a:p>
            <a:pPr lvl="1"/>
            <a:r>
              <a:rPr lang="en-US" dirty="0" smtClean="0"/>
              <a:t>Generates a sequence of groups which are then passed back to requestor as needed</a:t>
            </a:r>
          </a:p>
          <a:p>
            <a:pPr lvl="1"/>
            <a:r>
              <a:rPr lang="en-US" dirty="0" smtClean="0"/>
              <a:t>Optimal sequence at the time – may not be same as sequence generated by </a:t>
            </a:r>
            <a:r>
              <a:rPr lang="en-US" dirty="0" err="1" smtClean="0"/>
              <a:t>despatcher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Sequence may break due to environmental changes and become sub-optimal.</a:t>
            </a:r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Adaptive Optimal Telescope Scheduling</a:t>
            </a:r>
          </a:p>
          <a:p>
            <a:pPr lvl="1"/>
            <a:r>
              <a:rPr lang="en-US" u="sng" dirty="0" smtClean="0">
                <a:hlinkClick r:id="rId2"/>
              </a:rPr>
              <a:t>http://1drv.ms/</a:t>
            </a:r>
            <a:r>
              <a:rPr lang="en-US" u="sng" dirty="0" smtClean="0">
                <a:hlinkClick r:id="rId2"/>
              </a:rPr>
              <a:t>1xx9tBd</a:t>
            </a:r>
            <a:endParaRPr lang="en-US" u="sng" dirty="0" smtClean="0"/>
          </a:p>
          <a:p>
            <a:pPr lvl="1"/>
            <a:r>
              <a:rPr lang="en-US" u="sng" dirty="0" smtClean="0"/>
              <a:t>Chapters 1 (intro) and 5 (architecture)</a:t>
            </a:r>
          </a:p>
          <a:p>
            <a:r>
              <a:rPr lang="en-US" dirty="0" smtClean="0"/>
              <a:t>The LT scheduling system SMS and the scheduler (BDS) is in the </a:t>
            </a:r>
            <a:r>
              <a:rPr lang="en-US" i="1" dirty="0" err="1" smtClean="0"/>
              <a:t>ngat.sms</a:t>
            </a:r>
            <a:r>
              <a:rPr lang="en-US" i="1" dirty="0" smtClean="0"/>
              <a:t> </a:t>
            </a:r>
            <a:r>
              <a:rPr lang="en-US" dirty="0" smtClean="0"/>
              <a:t>package.</a:t>
            </a:r>
          </a:p>
          <a:p>
            <a:r>
              <a:rPr lang="en-US" dirty="0" smtClean="0"/>
              <a:t>Older schedulers and OSS classes are in the defunct</a:t>
            </a:r>
          </a:p>
          <a:p>
            <a:pPr lvl="1"/>
            <a:r>
              <a:rPr lang="en-US" dirty="0" err="1" smtClean="0"/>
              <a:t>ltdevsrv:</a:t>
            </a:r>
            <a:r>
              <a:rPr lang="en-US" i="1" dirty="0" err="1" smtClean="0"/>
              <a:t>~dev/src/oss</a:t>
            </a:r>
            <a:r>
              <a:rPr lang="en-US" i="1" dirty="0" smtClean="0"/>
              <a:t>/</a:t>
            </a:r>
          </a:p>
          <a:p>
            <a:r>
              <a:rPr lang="en-US" dirty="0" smtClean="0"/>
              <a:t>Current </a:t>
            </a:r>
            <a:r>
              <a:rPr lang="en-US" dirty="0" err="1" smtClean="0"/>
              <a:t>despatch</a:t>
            </a:r>
            <a:r>
              <a:rPr lang="en-US" dirty="0" smtClean="0"/>
              <a:t> scheduler:- </a:t>
            </a:r>
          </a:p>
          <a:p>
            <a:pPr lvl="1"/>
            <a:r>
              <a:rPr lang="en-US" i="1" dirty="0" err="1" smtClean="0"/>
              <a:t>ngat.sms.bds.BasicDespatchScheduler</a:t>
            </a:r>
            <a:endParaRPr lang="en-US" i="1" dirty="0" smtClean="0"/>
          </a:p>
          <a:p>
            <a:r>
              <a:rPr lang="en-US" dirty="0" smtClean="0"/>
              <a:t>Various Look-ahead schedulers also implemented</a:t>
            </a:r>
          </a:p>
          <a:p>
            <a:pPr lvl="1"/>
            <a:r>
              <a:rPr lang="en-US" dirty="0" smtClean="0"/>
              <a:t>TLAS  </a:t>
            </a:r>
          </a:p>
          <a:p>
            <a:pPr lvl="2"/>
            <a:r>
              <a:rPr lang="en-US" dirty="0" err="1" smtClean="0"/>
              <a:t>ngat.sms.tlas.TestLookAheadScheduler</a:t>
            </a:r>
            <a:endParaRPr lang="en-US" dirty="0" smtClean="0"/>
          </a:p>
          <a:p>
            <a:pPr lvl="1"/>
            <a:r>
              <a:rPr lang="en-US" dirty="0" smtClean="0"/>
              <a:t>QLAS</a:t>
            </a:r>
          </a:p>
          <a:p>
            <a:pPr lvl="2"/>
            <a:r>
              <a:rPr lang="en-US" dirty="0" err="1" smtClean="0"/>
              <a:t>ngat.oss.simulation.QuantumLookAheadScheduler</a:t>
            </a:r>
            <a:r>
              <a:rPr lang="en-US" dirty="0" smtClean="0"/>
              <a:t> </a:t>
            </a:r>
            <a:r>
              <a:rPr lang="en-US" i="1" dirty="0" smtClean="0"/>
              <a:t> 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6" name="Content Placeholder 5" descr="sca.eps"/>
          <p:cNvPicPr>
            <a:picLocks noGrp="1" noChangeAspect="1"/>
          </p:cNvPicPr>
          <p:nvPr>
            <p:ph sz="quarter" idx="1"/>
          </p:nvPr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34923" y="1600200"/>
            <a:ext cx="6912154" cy="48736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Synoptic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Generally referred to as </a:t>
            </a:r>
            <a:r>
              <a:rPr lang="en-US" i="1" dirty="0" smtClean="0"/>
              <a:t>the cache.</a:t>
            </a:r>
          </a:p>
          <a:p>
            <a:r>
              <a:rPr lang="en-US" dirty="0" smtClean="0"/>
              <a:t>Phase2CompositeModel</a:t>
            </a:r>
          </a:p>
          <a:p>
            <a:pPr lvl="1"/>
            <a:r>
              <a:rPr lang="en-US" dirty="0" smtClean="0"/>
              <a:t>Active and unexpired groups and details of:-</a:t>
            </a:r>
          </a:p>
          <a:p>
            <a:pPr lvl="2"/>
            <a:r>
              <a:rPr lang="en-US" dirty="0" smtClean="0"/>
              <a:t>Proposal, PI User, TAG, Sequence</a:t>
            </a:r>
          </a:p>
          <a:p>
            <a:r>
              <a:rPr lang="en-US" dirty="0" err="1" smtClean="0"/>
              <a:t>AccountSynopsisModel</a:t>
            </a:r>
            <a:endParaRPr lang="en-US" dirty="0" smtClean="0"/>
          </a:p>
          <a:p>
            <a:pPr lvl="1"/>
            <a:r>
              <a:rPr lang="en-US" dirty="0" smtClean="0"/>
              <a:t>Details of accounts per group</a:t>
            </a:r>
          </a:p>
          <a:p>
            <a:pPr lvl="1"/>
            <a:r>
              <a:rPr lang="en-US" dirty="0" smtClean="0"/>
              <a:t>Just balances, not transactions</a:t>
            </a:r>
          </a:p>
          <a:p>
            <a:r>
              <a:rPr lang="en-US" dirty="0" err="1" smtClean="0"/>
              <a:t>HistorySynopsisModel</a:t>
            </a:r>
            <a:endParaRPr lang="en-US" dirty="0" smtClean="0"/>
          </a:p>
          <a:p>
            <a:pPr lvl="1"/>
            <a:r>
              <a:rPr lang="en-US" dirty="0" smtClean="0"/>
              <a:t>Details of execution history per group</a:t>
            </a:r>
          </a:p>
          <a:p>
            <a:pPr lvl="1"/>
            <a:r>
              <a:rPr lang="en-US" dirty="0" smtClean="0"/>
              <a:t>Last successful exec and count</a:t>
            </a:r>
          </a:p>
          <a:p>
            <a:r>
              <a:rPr lang="en-US" dirty="0" smtClean="0"/>
              <a:t>Individual models are collected together and served by a </a:t>
            </a:r>
            <a:r>
              <a:rPr lang="en-US" dirty="0" err="1" smtClean="0"/>
              <a:t>SynopticModelProvider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Models are connected to base models.</a:t>
            </a:r>
          </a:p>
          <a:p>
            <a:pPr lvl="1"/>
            <a:r>
              <a:rPr lang="en-US" dirty="0" smtClean="0"/>
              <a:t>Phase2Model, </a:t>
            </a:r>
            <a:r>
              <a:rPr lang="en-US" dirty="0" err="1" smtClean="0"/>
              <a:t>AccountingModel</a:t>
            </a:r>
            <a:r>
              <a:rPr lang="en-US" dirty="0" smtClean="0"/>
              <a:t>, </a:t>
            </a:r>
            <a:r>
              <a:rPr lang="en-US" dirty="0" err="1" smtClean="0"/>
              <a:t>HistoryModel</a:t>
            </a:r>
            <a:endParaRPr lang="en-US" dirty="0" smtClean="0"/>
          </a:p>
          <a:p>
            <a:pPr lvl="1"/>
            <a:r>
              <a:rPr lang="en-US" dirty="0" smtClean="0"/>
              <a:t>They receive callbacks when the base models change.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Synoptic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InstrumentSynopsisModel</a:t>
            </a:r>
            <a:endParaRPr lang="en-US" dirty="0" smtClean="0"/>
          </a:p>
          <a:p>
            <a:pPr lvl="1"/>
            <a:r>
              <a:rPr lang="en-US" dirty="0" err="1" smtClean="0"/>
              <a:t>InstrumentSynopsis</a:t>
            </a:r>
            <a:r>
              <a:rPr lang="en-US" dirty="0" smtClean="0"/>
              <a:t> for each instrument</a:t>
            </a:r>
          </a:p>
          <a:p>
            <a:pPr lvl="1"/>
            <a:r>
              <a:rPr lang="en-US" dirty="0" smtClean="0"/>
              <a:t>Connected to </a:t>
            </a:r>
            <a:r>
              <a:rPr lang="en-US" dirty="0" err="1" smtClean="0"/>
              <a:t>InstrumentRegistry</a:t>
            </a:r>
            <a:r>
              <a:rPr lang="en-US" dirty="0" smtClean="0"/>
              <a:t> to obtain </a:t>
            </a:r>
            <a:r>
              <a:rPr lang="en-US" dirty="0" err="1" smtClean="0"/>
              <a:t>InstrumentStatus</a:t>
            </a:r>
            <a:r>
              <a:rPr lang="en-US" dirty="0" smtClean="0"/>
              <a:t> and </a:t>
            </a:r>
            <a:r>
              <a:rPr lang="en-US" dirty="0" err="1" smtClean="0"/>
              <a:t>capcabilities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TelescopeSystemsSynopsis</a:t>
            </a:r>
            <a:endParaRPr lang="en-US" dirty="0" smtClean="0"/>
          </a:p>
          <a:p>
            <a:pPr lvl="1"/>
            <a:r>
              <a:rPr lang="en-US" dirty="0" smtClean="0"/>
              <a:t>Details of telescope state and </a:t>
            </a:r>
            <a:r>
              <a:rPr lang="en-US" dirty="0" err="1" smtClean="0"/>
              <a:t>capcabilities</a:t>
            </a:r>
            <a:endParaRPr lang="en-US" dirty="0" smtClean="0"/>
          </a:p>
          <a:p>
            <a:pPr lvl="1"/>
            <a:r>
              <a:rPr lang="en-US" dirty="0" smtClean="0"/>
              <a:t>Connected to </a:t>
            </a:r>
            <a:r>
              <a:rPr lang="en-US" dirty="0" err="1" smtClean="0"/>
              <a:t>TelescopeStatusProvider</a:t>
            </a:r>
            <a:r>
              <a:rPr lang="en-US" dirty="0" smtClean="0"/>
              <a:t> and </a:t>
            </a:r>
            <a:r>
              <a:rPr lang="en-US" dirty="0" err="1" smtClean="0"/>
              <a:t>TelescopeCapabilitesProvider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ExecutionResourceUsageEstimator</a:t>
            </a:r>
            <a:endParaRPr lang="en-US" dirty="0" smtClean="0"/>
          </a:p>
          <a:p>
            <a:pPr lvl="1"/>
            <a:r>
              <a:rPr lang="en-US" dirty="0" smtClean="0"/>
              <a:t>Calculates execution time for a group</a:t>
            </a:r>
          </a:p>
          <a:p>
            <a:pPr lvl="2"/>
            <a:r>
              <a:rPr lang="en-US" dirty="0" smtClean="0"/>
              <a:t>By reference to its sequence components</a:t>
            </a:r>
          </a:p>
          <a:p>
            <a:pPr lvl="2"/>
            <a:r>
              <a:rPr lang="en-US" dirty="0" smtClean="0"/>
              <a:t>Fairly crude – needs improving using gathered statistics – (see: </a:t>
            </a:r>
            <a:r>
              <a:rPr lang="en-US" dirty="0" err="1" smtClean="0"/>
              <a:t>rcs</a:t>
            </a:r>
            <a:r>
              <a:rPr lang="en-US" dirty="0" smtClean="0"/>
              <a:t> task log)</a:t>
            </a:r>
          </a:p>
          <a:p>
            <a:pPr lvl="2"/>
            <a:r>
              <a:rPr lang="en-US" sz="1600" i="1" dirty="0" err="1" smtClean="0"/>
              <a:t>ngat.sms.bds.StandardExecResourceUsageEstimator</a:t>
            </a:r>
            <a:endParaRPr lang="en-US" sz="1600" i="1" dirty="0" smtClean="0"/>
          </a:p>
          <a:p>
            <a:endParaRPr lang="en-US" sz="2200" dirty="0" smtClean="0"/>
          </a:p>
          <a:p>
            <a:r>
              <a:rPr lang="en-US" sz="2200" dirty="0" err="1" smtClean="0"/>
              <a:t>ExecutionFeasibilityModel</a:t>
            </a:r>
            <a:endParaRPr lang="en-US" sz="2200" dirty="0" smtClean="0"/>
          </a:p>
          <a:p>
            <a:pPr lvl="1"/>
            <a:r>
              <a:rPr lang="en-US" sz="1900" dirty="0" smtClean="0"/>
              <a:t>Determine if a group can execute:-</a:t>
            </a:r>
          </a:p>
          <a:p>
            <a:pPr lvl="2"/>
            <a:r>
              <a:rPr lang="en-US" sz="1600" dirty="0" smtClean="0"/>
              <a:t>At a specified time</a:t>
            </a:r>
          </a:p>
          <a:p>
            <a:pPr lvl="2"/>
            <a:r>
              <a:rPr lang="en-US" sz="1600" dirty="0" smtClean="0"/>
              <a:t>Under specified sky conditions</a:t>
            </a:r>
          </a:p>
          <a:p>
            <a:pPr lvl="2"/>
            <a:r>
              <a:rPr lang="en-US" sz="1600" dirty="0" smtClean="0"/>
              <a:t>Given its execution history</a:t>
            </a:r>
          </a:p>
          <a:p>
            <a:pPr lvl="2"/>
            <a:r>
              <a:rPr lang="en-US" sz="1600" dirty="0" smtClean="0"/>
              <a:t>Given its (Proposal’s) account balance</a:t>
            </a:r>
          </a:p>
          <a:p>
            <a:pPr lvl="2"/>
            <a:r>
              <a:rPr lang="en-US" sz="1600" i="1" dirty="0" err="1" smtClean="0"/>
              <a:t>n</a:t>
            </a:r>
            <a:r>
              <a:rPr lang="en-US" sz="1600" i="1" dirty="0" err="1" smtClean="0"/>
              <a:t>gat.sms.models.standard.StandardExecutionFeasibilityModel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ChargeAccountingModel</a:t>
            </a:r>
            <a:endParaRPr lang="en-US" dirty="0" smtClean="0"/>
          </a:p>
          <a:p>
            <a:pPr lvl="1"/>
            <a:r>
              <a:rPr lang="en-US" dirty="0" smtClean="0"/>
              <a:t>Calculates how much time a group should use</a:t>
            </a:r>
          </a:p>
          <a:p>
            <a:pPr lvl="2"/>
            <a:r>
              <a:rPr lang="en-US" dirty="0" smtClean="0"/>
              <a:t>Based on figures published on website (overheads)</a:t>
            </a:r>
          </a:p>
          <a:p>
            <a:pPr lvl="2"/>
            <a:r>
              <a:rPr lang="en-US" dirty="0" smtClean="0"/>
              <a:t>Needs keeping </a:t>
            </a:r>
            <a:r>
              <a:rPr lang="en-US" dirty="0" err="1" smtClean="0"/>
              <a:t>upto</a:t>
            </a:r>
            <a:r>
              <a:rPr lang="en-US" dirty="0" smtClean="0"/>
              <a:t> date as things change</a:t>
            </a:r>
          </a:p>
          <a:p>
            <a:r>
              <a:rPr lang="en-US" dirty="0" smtClean="0"/>
              <a:t>Scoring model</a:t>
            </a:r>
          </a:p>
          <a:p>
            <a:pPr lvl="1"/>
            <a:r>
              <a:rPr lang="en-US" dirty="0" smtClean="0"/>
              <a:t>Built in to </a:t>
            </a:r>
            <a:r>
              <a:rPr lang="en-US" dirty="0" err="1" smtClean="0"/>
              <a:t>despatcher</a:t>
            </a:r>
            <a:r>
              <a:rPr lang="en-US" dirty="0" smtClean="0"/>
              <a:t> but has in the past been extracted as a separate model – would be better.</a:t>
            </a:r>
          </a:p>
          <a:p>
            <a:pPr lvl="1"/>
            <a:r>
              <a:rPr lang="en-US" dirty="0" smtClean="0"/>
              <a:t>Used to create group scores.</a:t>
            </a:r>
          </a:p>
          <a:p>
            <a:r>
              <a:rPr lang="en-US" dirty="0" smtClean="0"/>
              <a:t>Selection heuristics</a:t>
            </a:r>
          </a:p>
          <a:p>
            <a:pPr lvl="1"/>
            <a:r>
              <a:rPr lang="en-US" dirty="0" smtClean="0"/>
              <a:t>Used to decide which of the scored groups to select.</a:t>
            </a:r>
          </a:p>
          <a:p>
            <a:pPr lvl="1"/>
            <a:r>
              <a:rPr lang="en-US" dirty="0" smtClean="0"/>
              <a:t>Currently embedded in </a:t>
            </a:r>
            <a:r>
              <a:rPr lang="en-US" dirty="0" err="1" smtClean="0"/>
              <a:t>despatcher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In the past several models have been </a:t>
            </a:r>
            <a:r>
              <a:rPr lang="en-US" dirty="0" smtClean="0"/>
              <a:t>tried.</a:t>
            </a:r>
          </a:p>
          <a:p>
            <a:pPr lvl="1"/>
            <a:r>
              <a:rPr lang="en-US" dirty="0" smtClean="0"/>
              <a:t>Currently we select highest ranked from scoring model.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Custom 7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D84C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Oriel.thmx</Template>
  <TotalTime>250</TotalTime>
  <Words>696</Words>
  <Application>Microsoft Macintosh PowerPoint</Application>
  <PresentationFormat>On-screen Show (4:3)</PresentationFormat>
  <Paragraphs>129</Paragraphs>
  <Slides>12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Oriel</vt:lpstr>
      <vt:lpstr>Scheduling</vt:lpstr>
      <vt:lpstr>Purpose</vt:lpstr>
      <vt:lpstr>Types of scheduler</vt:lpstr>
      <vt:lpstr>Background</vt:lpstr>
      <vt:lpstr>Architecture</vt:lpstr>
      <vt:lpstr>Synoptic models</vt:lpstr>
      <vt:lpstr>Additional Synoptic Models</vt:lpstr>
      <vt:lpstr>Computational Models</vt:lpstr>
      <vt:lpstr>More Models</vt:lpstr>
      <vt:lpstr>Operation (Sweep)</vt:lpstr>
      <vt:lpstr>Feasibility Criteria</vt:lpstr>
      <vt:lpstr>Statistics</vt:lpstr>
    </vt:vector>
  </TitlesOfParts>
  <Company>LJMU ARI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Scheduling</dc:title>
  <dc:creator>Engineer</dc:creator>
  <cp:lastModifiedBy>Engineer</cp:lastModifiedBy>
  <cp:revision>23</cp:revision>
  <dcterms:created xsi:type="dcterms:W3CDTF">2014-10-03T08:32:56Z</dcterms:created>
  <dcterms:modified xsi:type="dcterms:W3CDTF">2014-10-03T12:42:59Z</dcterms:modified>
</cp:coreProperties>
</file>