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Default Extension="pdf" ContentType="application/pd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3" r:id="rId8"/>
    <p:sldId id="264" r:id="rId9"/>
    <p:sldId id="270" r:id="rId10"/>
    <p:sldId id="269" r:id="rId11"/>
    <p:sldId id="262" r:id="rId12"/>
    <p:sldId id="265" r:id="rId13"/>
    <p:sldId id="266" r:id="rId14"/>
    <p:sldId id="275" r:id="rId15"/>
    <p:sldId id="274" r:id="rId16"/>
    <p:sldId id="267" r:id="rId17"/>
    <p:sldId id="273" r:id="rId18"/>
    <p:sldId id="271" r:id="rId19"/>
    <p:sldId id="268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38" d="100"/>
          <a:sy n="138" d="100"/>
        </p:scale>
        <p:origin x="-16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3DDD6CE-B4CA-9849-A277-1C61576CCDC3}" type="datetimeFigureOut">
              <a:rPr lang="en-US" smtClean="0"/>
              <a:pPr/>
              <a:t>10/1/14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DF64682-8E3D-C441-8553-C5C742B32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D6CE-B4CA-9849-A277-1C61576CCDC3}" type="datetimeFigureOut">
              <a:rPr lang="en-US" smtClean="0"/>
              <a:pPr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4682-8E3D-C441-8553-C5C742B32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D6CE-B4CA-9849-A277-1C61576CCDC3}" type="datetimeFigureOut">
              <a:rPr lang="en-US" smtClean="0"/>
              <a:pPr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4682-8E3D-C441-8553-C5C742B32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3DDD6CE-B4CA-9849-A277-1C61576CCDC3}" type="datetimeFigureOut">
              <a:rPr lang="en-US" smtClean="0"/>
              <a:pPr/>
              <a:t>10/1/14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DF64682-8E3D-C441-8553-C5C742B32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3DDD6CE-B4CA-9849-A277-1C61576CCDC3}" type="datetimeFigureOut">
              <a:rPr lang="en-US" smtClean="0"/>
              <a:pPr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DF64682-8E3D-C441-8553-C5C742B32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D6CE-B4CA-9849-A277-1C61576CCDC3}" type="datetimeFigureOut">
              <a:rPr lang="en-US" smtClean="0"/>
              <a:pPr/>
              <a:t>10/1/14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4682-8E3D-C441-8553-C5C742B32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D6CE-B4CA-9849-A277-1C61576CCDC3}" type="datetimeFigureOut">
              <a:rPr lang="en-US" smtClean="0"/>
              <a:pPr/>
              <a:t>10/1/14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4682-8E3D-C441-8553-C5C742B32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3DDD6CE-B4CA-9849-A277-1C61576CCDC3}" type="datetimeFigureOut">
              <a:rPr lang="en-US" smtClean="0"/>
              <a:pPr/>
              <a:t>10/1/14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DF64682-8E3D-C441-8553-C5C742B32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D6CE-B4CA-9849-A277-1C61576CCDC3}" type="datetimeFigureOut">
              <a:rPr lang="en-US" smtClean="0"/>
              <a:pPr/>
              <a:t>10/1/14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4682-8E3D-C441-8553-C5C742B32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3DDD6CE-B4CA-9849-A277-1C61576CCDC3}" type="datetimeFigureOut">
              <a:rPr lang="en-US" smtClean="0"/>
              <a:pPr/>
              <a:t>10/1/14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DF64682-8E3D-C441-8553-C5C742B32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GB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3DDD6CE-B4CA-9849-A277-1C61576CCDC3}" type="datetimeFigureOut">
              <a:rPr lang="en-US" smtClean="0"/>
              <a:pPr/>
              <a:t>10/1/14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DF64682-8E3D-C441-8553-C5C742B32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GB" smtClean="0"/>
              <a:t>Click to edit Master text styles</a:t>
            </a:r>
          </a:p>
          <a:p>
            <a:pPr lvl="1" eaLnBrk="1" latinLnBrk="0" hangingPunct="1"/>
            <a:r>
              <a:rPr kumimoji="0" lang="en-GB" smtClean="0"/>
              <a:t>Second level</a:t>
            </a:r>
          </a:p>
          <a:p>
            <a:pPr lvl="2" eaLnBrk="1" latinLnBrk="0" hangingPunct="1"/>
            <a:r>
              <a:rPr kumimoji="0" lang="en-GB" smtClean="0"/>
              <a:t>Third level</a:t>
            </a:r>
          </a:p>
          <a:p>
            <a:pPr lvl="3" eaLnBrk="1" latinLnBrk="0" hangingPunct="1"/>
            <a:r>
              <a:rPr kumimoji="0" lang="en-GB" smtClean="0"/>
              <a:t>Fourth level</a:t>
            </a:r>
          </a:p>
          <a:p>
            <a:pPr lvl="4" eaLnBrk="1" latinLnBrk="0" hangingPunct="1"/>
            <a:r>
              <a:rPr kumimoji="0" lang="en-GB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3DDD6CE-B4CA-9849-A277-1C61576CCDC3}" type="datetimeFigureOut">
              <a:rPr lang="en-US" smtClean="0"/>
              <a:pPr/>
              <a:t>10/1/14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DF64682-8E3D-C441-8553-C5C742B32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df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df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df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df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df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df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Telemetry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Architecture (Old)</a:t>
            </a:r>
            <a:endParaRPr lang="en-US" dirty="0"/>
          </a:p>
        </p:txBody>
      </p:sp>
      <p:pic>
        <p:nvPicPr>
          <p:cNvPr id="4" name="Content Placeholder 3" descr="old-telemetry-network-arch.eps"/>
          <p:cNvPicPr>
            <a:picLocks noGrp="1" noChangeAspect="1"/>
          </p:cNvPicPr>
          <p:nvPr>
            <p:ph sz="quarter" idx="1"/>
          </p:nvPr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093271" y="1600200"/>
            <a:ext cx="6195457" cy="4873625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RCS subsystems – TCM, ICM, EMS, ERS, TMS, etc and other systems e.g. SCHED, implement specific providers for the various types of status feed.</a:t>
            </a:r>
          </a:p>
          <a:p>
            <a:r>
              <a:rPr lang="en-US" dirty="0" smtClean="0"/>
              <a:t>These providers act as the publishers which external clients attach to as subscribers.</a:t>
            </a:r>
          </a:p>
          <a:p>
            <a:r>
              <a:rPr lang="en-US" dirty="0" smtClean="0"/>
              <a:t>Internally a provider is part of the running system, i.e. there could be a line of code at the start of some important operation (X) where a call is made to a method which sends out an event notification to subscribers.</a:t>
            </a:r>
          </a:p>
          <a:p>
            <a:pPr lvl="1"/>
            <a:r>
              <a:rPr lang="en-US" dirty="0" err="1" smtClean="0"/>
              <a:t>startingOperationX(subs</a:t>
            </a:r>
            <a:r>
              <a:rPr lang="en-US" dirty="0" smtClean="0"/>
              <a:t>); // notify registered subscribers… </a:t>
            </a:r>
          </a:p>
          <a:p>
            <a:r>
              <a:rPr lang="en-US" dirty="0" smtClean="0"/>
              <a:t>It is unwise to have it make the publishing calls out to the clients directly, a slow receiver could potentially block a time-critical operation.</a:t>
            </a:r>
          </a:p>
          <a:p>
            <a:r>
              <a:rPr lang="en-US" dirty="0" smtClean="0"/>
              <a:t>A gateway is introduced to handle the direct publishing from the provider.</a:t>
            </a:r>
          </a:p>
          <a:p>
            <a:pPr lvl="1"/>
            <a:r>
              <a:rPr lang="en-US" dirty="0" smtClean="0"/>
              <a:t>Gateway acts as publisher to client</a:t>
            </a:r>
          </a:p>
          <a:p>
            <a:pPr lvl="1"/>
            <a:r>
              <a:rPr lang="en-US" dirty="0" smtClean="0"/>
              <a:t>Acts as client to real provider.</a:t>
            </a:r>
          </a:p>
          <a:p>
            <a:pPr lvl="1"/>
            <a:r>
              <a:rPr lang="en-US" dirty="0" smtClean="0"/>
              <a:t>Disconnects publisher from actual client.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– New system</a:t>
            </a:r>
            <a:endParaRPr lang="en-US" dirty="0"/>
          </a:p>
        </p:txBody>
      </p:sp>
      <p:pic>
        <p:nvPicPr>
          <p:cNvPr id="4" name="Content Placeholder 3" descr="xtelemetry_arch.eps"/>
          <p:cNvPicPr>
            <a:picLocks noGrp="1" noChangeAspect="1"/>
          </p:cNvPicPr>
          <p:nvPr>
            <p:ph sz="quarter" idx="1"/>
          </p:nvPr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238250" y="2195512"/>
            <a:ext cx="5905500" cy="36830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Typical components which go to make up a telemetry feed/stream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Note: Substitute X for relevant acronym </a:t>
            </a:r>
            <a:r>
              <a:rPr lang="en-US" dirty="0" err="1" smtClean="0"/>
              <a:t>e.g</a:t>
            </a:r>
            <a:r>
              <a:rPr lang="en-US" dirty="0" smtClean="0"/>
              <a:t> Telescope, Scheduler, etc</a:t>
            </a:r>
            <a:endParaRPr lang="en-US" dirty="0" smtClean="0"/>
          </a:p>
          <a:p>
            <a:r>
              <a:rPr lang="en-US" i="1" dirty="0" err="1" smtClean="0"/>
              <a:t>XProvider</a:t>
            </a:r>
            <a:r>
              <a:rPr lang="en-US" i="1" dirty="0" smtClean="0"/>
              <a:t> </a:t>
            </a:r>
            <a:r>
              <a:rPr lang="en-US" dirty="0" smtClean="0"/>
              <a:t>– publisher interface</a:t>
            </a:r>
          </a:p>
          <a:p>
            <a:pPr lvl="1"/>
            <a:r>
              <a:rPr lang="en-US" dirty="0" smtClean="0"/>
              <a:t>Typically has methods to add and remove subscribers</a:t>
            </a:r>
          </a:p>
          <a:p>
            <a:pPr lvl="2"/>
            <a:r>
              <a:rPr lang="en-US" dirty="0" err="1" smtClean="0"/>
              <a:t>addXListener(xl</a:t>
            </a:r>
            <a:r>
              <a:rPr lang="en-US" dirty="0" smtClean="0"/>
              <a:t>), </a:t>
            </a:r>
            <a:r>
              <a:rPr lang="en-US" dirty="0" err="1" smtClean="0"/>
              <a:t>removeXListener(xl</a:t>
            </a:r>
            <a:r>
              <a:rPr lang="en-US" dirty="0" smtClean="0"/>
              <a:t>)</a:t>
            </a:r>
          </a:p>
          <a:p>
            <a:r>
              <a:rPr lang="en-US" i="1" dirty="0" err="1" smtClean="0"/>
              <a:t>XSource</a:t>
            </a:r>
            <a:r>
              <a:rPr lang="en-US" i="1" dirty="0" smtClean="0"/>
              <a:t> </a:t>
            </a:r>
            <a:r>
              <a:rPr lang="en-US" dirty="0" smtClean="0"/>
              <a:t>– an implementation of </a:t>
            </a:r>
            <a:r>
              <a:rPr lang="en-US" i="1" dirty="0" err="1" smtClean="0"/>
              <a:t>XProvider</a:t>
            </a:r>
            <a:endParaRPr lang="en-US" i="1" dirty="0" smtClean="0"/>
          </a:p>
          <a:p>
            <a:pPr lvl="1"/>
            <a:r>
              <a:rPr lang="en-US" dirty="0" smtClean="0"/>
              <a:t>This is probably a class which is an integral part of the running subsystem.</a:t>
            </a:r>
          </a:p>
          <a:p>
            <a:r>
              <a:rPr lang="en-US" i="1" dirty="0" err="1" smtClean="0"/>
              <a:t>XListener</a:t>
            </a:r>
            <a:r>
              <a:rPr lang="en-US" i="1" dirty="0" smtClean="0"/>
              <a:t> </a:t>
            </a:r>
            <a:r>
              <a:rPr lang="en-US" dirty="0" smtClean="0"/>
              <a:t>– listener </a:t>
            </a:r>
            <a:r>
              <a:rPr lang="en-US" dirty="0" smtClean="0"/>
              <a:t>interface</a:t>
            </a:r>
            <a:endParaRPr lang="en-US" dirty="0" smtClean="0"/>
          </a:p>
          <a:p>
            <a:pPr lvl="1"/>
            <a:r>
              <a:rPr lang="en-US" dirty="0" smtClean="0"/>
              <a:t>Typically has callback methods like</a:t>
            </a:r>
          </a:p>
          <a:p>
            <a:pPr lvl="2"/>
            <a:r>
              <a:rPr lang="en-US" dirty="0" err="1" smtClean="0"/>
              <a:t>xUpdated(Xstatus</a:t>
            </a:r>
            <a:r>
              <a:rPr lang="en-US" dirty="0" smtClean="0"/>
              <a:t>), </a:t>
            </a:r>
            <a:r>
              <a:rPr lang="en-US" dirty="0" err="1" smtClean="0"/>
              <a:t>xEventA</a:t>
            </a:r>
            <a:r>
              <a:rPr lang="en-US" dirty="0" smtClean="0"/>
              <a:t>(), </a:t>
            </a:r>
            <a:r>
              <a:rPr lang="en-US" dirty="0" err="1" smtClean="0"/>
              <a:t>xEventB</a:t>
            </a:r>
            <a:r>
              <a:rPr lang="en-US" dirty="0" smtClean="0"/>
              <a:t>(), etc</a:t>
            </a:r>
          </a:p>
          <a:p>
            <a:r>
              <a:rPr lang="en-US" i="1" dirty="0" err="1" smtClean="0"/>
              <a:t>XReceiver</a:t>
            </a:r>
            <a:r>
              <a:rPr lang="en-US" i="1" dirty="0" smtClean="0"/>
              <a:t> </a:t>
            </a:r>
            <a:r>
              <a:rPr lang="en-US" dirty="0" smtClean="0"/>
              <a:t>– an implementation of </a:t>
            </a:r>
            <a:r>
              <a:rPr lang="en-US" i="1" dirty="0" err="1" smtClean="0"/>
              <a:t>XListener</a:t>
            </a:r>
            <a:endParaRPr lang="en-US" i="1" dirty="0" smtClean="0"/>
          </a:p>
          <a:p>
            <a:pPr lvl="1"/>
            <a:r>
              <a:rPr lang="en-US" dirty="0" smtClean="0"/>
              <a:t>Could be a GUI component or logging class.</a:t>
            </a:r>
          </a:p>
          <a:p>
            <a:r>
              <a:rPr lang="en-US" i="1" dirty="0" err="1" smtClean="0"/>
              <a:t>XArchive</a:t>
            </a:r>
            <a:r>
              <a:rPr lang="en-US" i="1" dirty="0" smtClean="0"/>
              <a:t> </a:t>
            </a:r>
            <a:r>
              <a:rPr lang="en-US" dirty="0" smtClean="0"/>
              <a:t>– archive retrieval interface</a:t>
            </a:r>
          </a:p>
          <a:p>
            <a:pPr lvl="1"/>
            <a:r>
              <a:rPr lang="en-US" dirty="0" smtClean="0"/>
              <a:t>Typically has methods to obtain historic status.</a:t>
            </a:r>
          </a:p>
          <a:p>
            <a:r>
              <a:rPr lang="en-US" i="1" dirty="0" err="1" smtClean="0"/>
              <a:t>XArchiveGateway</a:t>
            </a:r>
            <a:r>
              <a:rPr lang="en-US" i="1" dirty="0" smtClean="0"/>
              <a:t> </a:t>
            </a:r>
            <a:r>
              <a:rPr lang="en-US" dirty="0" smtClean="0"/>
              <a:t>– a class which implements all the interfaces and acts as both a publisher endpoint for remote clients to connect with and keeps the key activity of the source separate from its publishing commitments to avoid </a:t>
            </a:r>
            <a:r>
              <a:rPr lang="en-US" dirty="0" smtClean="0"/>
              <a:t>blocking as well as storing historic data.</a:t>
            </a: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Archive gateway Architecture</a:t>
            </a:r>
            <a:endParaRPr lang="en-US" dirty="0"/>
          </a:p>
        </p:txBody>
      </p:sp>
      <p:pic>
        <p:nvPicPr>
          <p:cNvPr id="4" name="Content Placeholder 3" descr="archive-gateway-internal-arch.eps"/>
          <p:cNvPicPr>
            <a:picLocks noGrp="1" noChangeAspect="1"/>
          </p:cNvPicPr>
          <p:nvPr>
            <p:ph sz="quarter" idx="1"/>
          </p:nvPr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174767" y="1600200"/>
            <a:ext cx="6032465" cy="4873625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Telemetry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ngat.tcm.BasicTelescope</a:t>
            </a:r>
            <a:endParaRPr lang="en-US" dirty="0" smtClean="0"/>
          </a:p>
          <a:p>
            <a:pPr lvl="1"/>
            <a:r>
              <a:rPr lang="en-US" dirty="0" err="1" smtClean="0"/>
              <a:t>TelescopeStatusProvider</a:t>
            </a:r>
            <a:endParaRPr lang="en-US" dirty="0" smtClean="0"/>
          </a:p>
          <a:p>
            <a:r>
              <a:rPr lang="en-US" dirty="0" err="1" smtClean="0"/>
              <a:t>ngat.icm.BasicInstrument</a:t>
            </a:r>
            <a:endParaRPr lang="en-US" dirty="0" smtClean="0"/>
          </a:p>
          <a:p>
            <a:pPr lvl="1"/>
            <a:r>
              <a:rPr lang="en-US" dirty="0" err="1" smtClean="0"/>
              <a:t>InstrumentStatusProvider</a:t>
            </a:r>
            <a:endParaRPr lang="en-US" dirty="0" smtClean="0"/>
          </a:p>
          <a:p>
            <a:r>
              <a:rPr lang="en-US" dirty="0" err="1" smtClean="0"/>
              <a:t>ngat.ems.DefaultMutableSkyModel</a:t>
            </a:r>
            <a:endParaRPr lang="en-US" dirty="0" smtClean="0"/>
          </a:p>
          <a:p>
            <a:pPr lvl="1"/>
            <a:r>
              <a:rPr lang="en-US" dirty="0" err="1" smtClean="0"/>
              <a:t>SkyModel</a:t>
            </a:r>
            <a:endParaRPr lang="en-US" dirty="0" smtClean="0"/>
          </a:p>
          <a:p>
            <a:r>
              <a:rPr lang="en-US" dirty="0" err="1" smtClean="0"/>
              <a:t>ngat.ems.BasicMeteorologyProvider</a:t>
            </a:r>
            <a:endParaRPr lang="en-US" dirty="0" smtClean="0"/>
          </a:p>
          <a:p>
            <a:pPr lvl="1"/>
            <a:r>
              <a:rPr lang="en-US" dirty="0" err="1" smtClean="0"/>
              <a:t>MeteorologyProvider</a:t>
            </a:r>
            <a:endParaRPr lang="en-US" dirty="0" smtClean="0"/>
          </a:p>
          <a:p>
            <a:r>
              <a:rPr lang="en-US" dirty="0" err="1" smtClean="0"/>
              <a:t>ngat.sms.bds.BasicDespatchScheduler</a:t>
            </a:r>
            <a:endParaRPr lang="en-US" dirty="0" smtClean="0"/>
          </a:p>
          <a:p>
            <a:pPr lvl="1"/>
            <a:r>
              <a:rPr lang="en-US" dirty="0" err="1" smtClean="0"/>
              <a:t>ScheduleStatusProvider</a:t>
            </a:r>
            <a:endParaRPr lang="en-US" dirty="0" smtClean="0"/>
          </a:p>
          <a:p>
            <a:r>
              <a:rPr lang="en-US" dirty="0" err="1" smtClean="0"/>
              <a:t>ngat.rcs.tms.BasicTaskMonitor</a:t>
            </a:r>
            <a:endParaRPr lang="en-US" dirty="0" smtClean="0"/>
          </a:p>
          <a:p>
            <a:pPr lvl="1"/>
            <a:r>
              <a:rPr lang="en-US" dirty="0" err="1" smtClean="0"/>
              <a:t>TaskMonitor</a:t>
            </a:r>
            <a:endParaRPr lang="en-US" dirty="0" smtClean="0"/>
          </a:p>
          <a:p>
            <a:r>
              <a:rPr lang="en-US" dirty="0" err="1" smtClean="0"/>
              <a:t>ngat.rcs.newstatemodel.StandardStateModel</a:t>
            </a:r>
            <a:endParaRPr lang="en-US" dirty="0" smtClean="0"/>
          </a:p>
          <a:p>
            <a:pPr lvl="1"/>
            <a:r>
              <a:rPr lang="en-US" dirty="0" smtClean="0"/>
              <a:t>StateModel</a:t>
            </a:r>
          </a:p>
          <a:p>
            <a:r>
              <a:rPr lang="en-US" dirty="0" err="1" smtClean="0"/>
              <a:t>ngat.rcs.ops.OperationsManager</a:t>
            </a:r>
            <a:endParaRPr lang="en-US" dirty="0" smtClean="0"/>
          </a:p>
          <a:p>
            <a:pPr lvl="1"/>
            <a:r>
              <a:rPr lang="en-US" dirty="0" err="1" smtClean="0"/>
              <a:t>OperationsMonitor</a:t>
            </a:r>
            <a:endParaRPr lang="en-US" dirty="0" smtClean="0"/>
          </a:p>
          <a:p>
            <a:r>
              <a:rPr lang="en-US" dirty="0" smtClean="0"/>
              <a:t>ngat.oss.impl.mysql.Phase2Model</a:t>
            </a:r>
          </a:p>
          <a:p>
            <a:pPr lvl="1"/>
            <a:r>
              <a:rPr lang="en-US" dirty="0" smtClean="0"/>
              <a:t>Phase2Monitor</a:t>
            </a:r>
          </a:p>
          <a:p>
            <a:r>
              <a:rPr lang="en-US" dirty="0" err="1" smtClean="0"/>
              <a:t>ngat.oss.impl.mysql.AccountModel</a:t>
            </a:r>
            <a:endParaRPr lang="en-US" dirty="0" smtClean="0"/>
          </a:p>
          <a:p>
            <a:pPr lvl="1"/>
            <a:r>
              <a:rPr lang="en-US" dirty="0" err="1" smtClean="0"/>
              <a:t>AccountMonitor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Telescope system telemetry feed.</a:t>
            </a:r>
          </a:p>
          <a:p>
            <a:r>
              <a:rPr lang="en-US" i="1" dirty="0" err="1" smtClean="0"/>
              <a:t>BasicTelescope</a:t>
            </a:r>
            <a:r>
              <a:rPr lang="en-US" i="1" dirty="0" smtClean="0"/>
              <a:t> </a:t>
            </a:r>
            <a:r>
              <a:rPr lang="en-US" dirty="0" smtClean="0"/>
              <a:t>is the primary publisher and implements </a:t>
            </a:r>
            <a:r>
              <a:rPr lang="en-US" i="1" dirty="0" err="1" smtClean="0"/>
              <a:t>TelescopeStatusProvider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the class which collates status from the TCS and Autoguider.</a:t>
            </a:r>
          </a:p>
          <a:p>
            <a:r>
              <a:rPr lang="en-US" i="1" dirty="0" err="1" smtClean="0"/>
              <a:t>TelescopeArchiveGateway</a:t>
            </a:r>
            <a:r>
              <a:rPr lang="en-US" i="1" dirty="0" smtClean="0"/>
              <a:t> </a:t>
            </a:r>
            <a:r>
              <a:rPr lang="en-US" dirty="0" smtClean="0"/>
              <a:t>subscribes to </a:t>
            </a:r>
            <a:r>
              <a:rPr lang="en-US" i="1" dirty="0" smtClean="0"/>
              <a:t>Telescope </a:t>
            </a:r>
            <a:r>
              <a:rPr lang="en-US" dirty="0" smtClean="0"/>
              <a:t>as a </a:t>
            </a:r>
            <a:r>
              <a:rPr lang="en-US" i="1" dirty="0" err="1" smtClean="0"/>
              <a:t>TelescopeStatusUpdateListener</a:t>
            </a:r>
            <a:r>
              <a:rPr lang="en-US" dirty="0" smtClean="0"/>
              <a:t>. It stores the received statuses and then posts these out to real clients under control of a processing thread.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 </a:t>
            </a:r>
            <a:r>
              <a:rPr lang="en-US" dirty="0" smtClean="0"/>
              <a:t>Telemetry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Ideally all network telemetry should be via the new pub-sub</a:t>
            </a:r>
            <a:r>
              <a:rPr lang="en-US" dirty="0" smtClean="0"/>
              <a:t> </a:t>
            </a:r>
            <a:r>
              <a:rPr lang="en-US" dirty="0" smtClean="0"/>
              <a:t>feeds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RCS, </a:t>
            </a:r>
            <a:r>
              <a:rPr lang="en-US" dirty="0" err="1" smtClean="0"/>
              <a:t>Sched</a:t>
            </a:r>
            <a:r>
              <a:rPr lang="en-US" dirty="0" smtClean="0"/>
              <a:t>, TEA, </a:t>
            </a:r>
            <a:r>
              <a:rPr lang="en-US" dirty="0" smtClean="0"/>
              <a:t>NSO, OSS </a:t>
            </a:r>
            <a:r>
              <a:rPr lang="en-US" dirty="0" smtClean="0"/>
              <a:t>all feeding to clients such as </a:t>
            </a:r>
            <a:r>
              <a:rPr lang="en-US" dirty="0" err="1" smtClean="0"/>
              <a:t>OpsUI</a:t>
            </a:r>
            <a:r>
              <a:rPr lang="en-US" dirty="0" smtClean="0"/>
              <a:t> and </a:t>
            </a:r>
            <a:r>
              <a:rPr lang="en-US" dirty="0" err="1" smtClean="0"/>
              <a:t>LiveStatus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Live Status is still however restricted to the old system but the source providers are now linked to the normal pub-sub feeds within RCS rather than collecting their own status info.</a:t>
            </a:r>
          </a:p>
          <a:p>
            <a:r>
              <a:rPr lang="en-US" dirty="0" smtClean="0"/>
              <a:t>E.g. Legacy Instrument providers are fed by the real ICM Instrument status providers.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Architecture (Ideal)</a:t>
            </a:r>
            <a:endParaRPr lang="en-US" dirty="0"/>
          </a:p>
        </p:txBody>
      </p:sp>
      <p:pic>
        <p:nvPicPr>
          <p:cNvPr id="4" name="Content Placeholder 3" descr="new-telemetry-network-arch.eps"/>
          <p:cNvPicPr>
            <a:picLocks noGrp="1" noChangeAspect="1"/>
          </p:cNvPicPr>
          <p:nvPr>
            <p:ph sz="quarter" idx="1"/>
          </p:nvPr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209310" y="1600200"/>
            <a:ext cx="5963380" cy="4873625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Telemetry </a:t>
            </a:r>
            <a:r>
              <a:rPr lang="en-US" smtClean="0"/>
              <a:t>Network (</a:t>
            </a:r>
            <a:r>
              <a:rPr lang="en-US" dirty="0" smtClean="0"/>
              <a:t>Actual)</a:t>
            </a:r>
            <a:endParaRPr lang="en-US" dirty="0"/>
          </a:p>
        </p:txBody>
      </p:sp>
      <p:pic>
        <p:nvPicPr>
          <p:cNvPr id="8" name="Content Placeholder 7" descr="livestatusreq.eps"/>
          <p:cNvPicPr>
            <a:picLocks noGrp="1" noChangeAspect="1"/>
          </p:cNvPicPr>
          <p:nvPr>
            <p:ph sz="quarter" idx="1"/>
          </p:nvPr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912961" y="1600200"/>
            <a:ext cx="6556077" cy="487362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Read the LT Telemetry presentation first, it contains useful background info and various tables and diagrams which I may not reproduce here.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Legacy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These provide status information on demand via </a:t>
            </a:r>
            <a:r>
              <a:rPr lang="en-US" i="1" dirty="0" err="1" smtClean="0"/>
              <a:t>GET_STATUSImpl</a:t>
            </a:r>
            <a:r>
              <a:rPr lang="en-US" i="1" dirty="0" smtClean="0"/>
              <a:t> </a:t>
            </a:r>
            <a:r>
              <a:rPr lang="en-US" dirty="0" smtClean="0"/>
              <a:t>invoked from </a:t>
            </a:r>
            <a:r>
              <a:rPr lang="en-US" dirty="0" err="1" smtClean="0"/>
              <a:t>CtrlServer</a:t>
            </a:r>
            <a:r>
              <a:rPr lang="en-US" dirty="0" smtClean="0"/>
              <a:t> on port 9110 </a:t>
            </a:r>
            <a:r>
              <a:rPr lang="en-US" dirty="0" smtClean="0"/>
              <a:t>on receiving </a:t>
            </a:r>
            <a:r>
              <a:rPr lang="en-US" dirty="0" smtClean="0"/>
              <a:t>a command of one of the classes:-			</a:t>
            </a:r>
          </a:p>
          <a:p>
            <a:pPr lvl="1"/>
            <a:r>
              <a:rPr lang="en-US" i="1" dirty="0" err="1" smtClean="0"/>
              <a:t>ngat.message.GUI_RCS.GET_STATUS</a:t>
            </a:r>
            <a:r>
              <a:rPr lang="en-US" i="1" dirty="0" smtClean="0"/>
              <a:t> </a:t>
            </a:r>
          </a:p>
          <a:p>
            <a:pPr lvl="1"/>
            <a:r>
              <a:rPr lang="en-US" i="1" dirty="0" smtClean="0"/>
              <a:t>also </a:t>
            </a:r>
            <a:r>
              <a:rPr lang="en-US" i="1" dirty="0" smtClean="0"/>
              <a:t>GET_STATE_MODEL</a:t>
            </a:r>
            <a:r>
              <a:rPr lang="en-US" dirty="0" smtClean="0"/>
              <a:t>, ID and </a:t>
            </a:r>
            <a:r>
              <a:rPr lang="en-US" i="1" dirty="0" smtClean="0"/>
              <a:t>GET_SEEING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They are attached to various raw telemetry providers (new architecture) as listeners </a:t>
            </a:r>
            <a:r>
              <a:rPr lang="en-US" dirty="0" err="1" smtClean="0"/>
              <a:t>i.e</a:t>
            </a:r>
            <a:r>
              <a:rPr lang="en-US" dirty="0" smtClean="0"/>
              <a:t> as various types of </a:t>
            </a:r>
            <a:r>
              <a:rPr lang="en-US" dirty="0" err="1" smtClean="0"/>
              <a:t>XListener</a:t>
            </a:r>
            <a:r>
              <a:rPr lang="en-US" dirty="0" smtClean="0"/>
              <a:t>.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 </a:t>
            </a:r>
            <a:r>
              <a:rPr lang="en-US" dirty="0" smtClean="0"/>
              <a:t>the case of the TCS providers this is via another hop as it still utilizes the legacy </a:t>
            </a:r>
            <a:r>
              <a:rPr lang="en-US" dirty="0" err="1" smtClean="0"/>
              <a:t>StatusPool</a:t>
            </a:r>
            <a:r>
              <a:rPr lang="en-US" dirty="0" smtClean="0"/>
              <a:t>. (see TCM </a:t>
            </a:r>
            <a:r>
              <a:rPr lang="en-US" dirty="0" smtClean="0"/>
              <a:t>document).</a:t>
            </a:r>
          </a:p>
          <a:p>
            <a:r>
              <a:rPr lang="en-US" dirty="0" err="1" smtClean="0"/>
              <a:t>ngat.rcs.scm.collation.StatusPoolProvider</a:t>
            </a:r>
            <a:endParaRPr lang="en-US" dirty="0" smtClean="0"/>
          </a:p>
          <a:p>
            <a:pPr lvl="1"/>
            <a:r>
              <a:rPr lang="en-US" dirty="0" err="1" smtClean="0"/>
              <a:t>TCS_Status.Segment</a:t>
            </a:r>
            <a:endParaRPr lang="en-US" dirty="0" smtClean="0"/>
          </a:p>
          <a:p>
            <a:r>
              <a:rPr lang="en-US" dirty="0" err="1" smtClean="0"/>
              <a:t>ngat.rcs.scm.collation.InstrumentStatusProvider</a:t>
            </a:r>
            <a:endParaRPr lang="en-US" dirty="0" smtClean="0"/>
          </a:p>
          <a:p>
            <a:pPr lvl="1"/>
            <a:r>
              <a:rPr lang="en-US" dirty="0" err="1" smtClean="0"/>
              <a:t>InstrumentStatus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ngat.rcs.scm.collation.BcsCloudStatusProvider</a:t>
            </a:r>
            <a:endParaRPr lang="en-US" dirty="0" smtClean="0"/>
          </a:p>
          <a:p>
            <a:pPr lvl="1"/>
            <a:r>
              <a:rPr lang="en-US" dirty="0" err="1" smtClean="0"/>
              <a:t>MappedStatusCategory</a:t>
            </a:r>
            <a:endParaRPr lang="en-US" dirty="0" smtClean="0"/>
          </a:p>
          <a:p>
            <a:r>
              <a:rPr lang="en-US" dirty="0" err="1" smtClean="0"/>
              <a:t>ngat.rcs.scm.collation.TngDustStatusProvider</a:t>
            </a:r>
            <a:endParaRPr lang="en-US" dirty="0" smtClean="0"/>
          </a:p>
          <a:p>
            <a:pPr lvl="1"/>
            <a:r>
              <a:rPr lang="en-US" dirty="0" err="1" smtClean="0"/>
              <a:t>MappedStatusCategory</a:t>
            </a:r>
            <a:endParaRPr lang="en-US" dirty="0" smtClean="0"/>
          </a:p>
          <a:p>
            <a:r>
              <a:rPr lang="en-US" dirty="0" err="1" smtClean="0"/>
              <a:t>ngat.rcs.scm.collation.AgActiveProvider</a:t>
            </a:r>
            <a:endParaRPr lang="en-US" dirty="0" smtClean="0"/>
          </a:p>
          <a:p>
            <a:pPr lvl="1"/>
            <a:r>
              <a:rPr lang="en-US" dirty="0" err="1" smtClean="0"/>
              <a:t>AgActiveStatus</a:t>
            </a:r>
            <a:endParaRPr lang="en-US" dirty="0" smtClean="0"/>
          </a:p>
          <a:p>
            <a:r>
              <a:rPr lang="en-US" dirty="0" err="1" smtClean="0"/>
              <a:t>ngat.rcs.scm.collation.SkyModelProvider</a:t>
            </a:r>
            <a:endParaRPr lang="en-US" dirty="0" smtClean="0"/>
          </a:p>
          <a:p>
            <a:pPr lvl="1"/>
            <a:r>
              <a:rPr lang="en-US" dirty="0" err="1" smtClean="0"/>
              <a:t>SeeingHistoryStatus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various archive-gateways are mostly in the package </a:t>
            </a:r>
            <a:r>
              <a:rPr lang="en-US" i="1" dirty="0" err="1" smtClean="0"/>
              <a:t>ngat.rcs.telemetry</a:t>
            </a:r>
            <a:r>
              <a:rPr lang="en-US" dirty="0" smtClean="0"/>
              <a:t>.</a:t>
            </a:r>
          </a:p>
          <a:p>
            <a:pPr lvl="1"/>
            <a:r>
              <a:rPr lang="en-US" i="1" dirty="0" err="1" smtClean="0"/>
              <a:t>InstrumentArchiveGateway</a:t>
            </a:r>
            <a:endParaRPr lang="en-US" i="1" dirty="0" smtClean="0"/>
          </a:p>
          <a:p>
            <a:pPr lvl="1"/>
            <a:r>
              <a:rPr lang="en-US" i="1" dirty="0" err="1" smtClean="0"/>
              <a:t>MeteorologyArchiveGateway</a:t>
            </a:r>
            <a:endParaRPr lang="en-US" i="1" dirty="0" smtClean="0"/>
          </a:p>
          <a:p>
            <a:pPr lvl="1"/>
            <a:r>
              <a:rPr lang="en-US" i="1" dirty="0" err="1" smtClean="0"/>
              <a:t>OperationsArchiveGateway</a:t>
            </a:r>
            <a:endParaRPr lang="en-US" i="1" dirty="0" smtClean="0"/>
          </a:p>
          <a:p>
            <a:pPr lvl="1"/>
            <a:r>
              <a:rPr lang="en-US" i="1" dirty="0" err="1" smtClean="0"/>
              <a:t>ReactiveSystemArchiveGateway</a:t>
            </a:r>
            <a:endParaRPr lang="en-US" i="1" dirty="0" smtClean="0"/>
          </a:p>
          <a:p>
            <a:pPr lvl="1"/>
            <a:r>
              <a:rPr lang="en-US" i="1" dirty="0" err="1" smtClean="0"/>
              <a:t>SkyModelArchiveGateway</a:t>
            </a:r>
            <a:endParaRPr lang="en-US" i="1" dirty="0" smtClean="0"/>
          </a:p>
          <a:p>
            <a:pPr lvl="1"/>
            <a:r>
              <a:rPr lang="en-US" i="1" dirty="0" err="1" smtClean="0"/>
              <a:t>StateModelArchiveGateway</a:t>
            </a:r>
            <a:endParaRPr lang="en-US" i="1" dirty="0" smtClean="0"/>
          </a:p>
          <a:p>
            <a:pPr lvl="1"/>
            <a:r>
              <a:rPr lang="en-US" i="1" dirty="0" err="1" smtClean="0"/>
              <a:t>TaskArchiveGateway</a:t>
            </a:r>
            <a:endParaRPr lang="en-US" i="1" dirty="0" smtClean="0"/>
          </a:p>
          <a:p>
            <a:pPr lvl="1"/>
            <a:r>
              <a:rPr lang="en-US" i="1" dirty="0" err="1" smtClean="0"/>
              <a:t>TelescopeArchiveGateway</a:t>
            </a:r>
            <a:endParaRPr lang="en-US" i="1" dirty="0" smtClean="0"/>
          </a:p>
          <a:p>
            <a:r>
              <a:rPr lang="en-US" dirty="0" smtClean="0"/>
              <a:t>Scheduler status archive is in the package </a:t>
            </a:r>
            <a:r>
              <a:rPr lang="en-US" i="1" dirty="0" err="1" smtClean="0"/>
              <a:t>ngat.sms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>
                <a:latin typeface="Optima"/>
                <a:cs typeface="Optima"/>
              </a:rPr>
              <a:t>public class </a:t>
            </a:r>
            <a:r>
              <a:rPr lang="en-US" dirty="0" err="1" smtClean="0">
                <a:latin typeface="Optima"/>
                <a:cs typeface="Optima"/>
              </a:rPr>
              <a:t>SchedulingArchiveGateway</a:t>
            </a:r>
            <a:r>
              <a:rPr lang="en-US" dirty="0" smtClean="0">
                <a:latin typeface="Optima"/>
                <a:cs typeface="Optima"/>
              </a:rPr>
              <a:t> extends </a:t>
            </a:r>
            <a:r>
              <a:rPr lang="en-US" dirty="0" err="1" smtClean="0">
                <a:latin typeface="Optima"/>
                <a:cs typeface="Optima"/>
              </a:rPr>
              <a:t>UnicastRemoteObject</a:t>
            </a:r>
            <a:r>
              <a:rPr lang="en-US" dirty="0" smtClean="0">
                <a:latin typeface="Optima"/>
                <a:cs typeface="Optima"/>
              </a:rPr>
              <a:t> </a:t>
            </a:r>
            <a:r>
              <a:rPr lang="en-US" dirty="0" smtClean="0">
                <a:latin typeface="Optima"/>
                <a:cs typeface="Optima"/>
              </a:rPr>
              <a:t>implements</a:t>
            </a:r>
          </a:p>
          <a:p>
            <a:pPr lvl="3"/>
            <a:r>
              <a:rPr lang="en-US" dirty="0" err="1" smtClean="0">
                <a:latin typeface="Optima"/>
                <a:cs typeface="Optima"/>
              </a:rPr>
              <a:t>SchedulingStatusUpdateListener</a:t>
            </a:r>
            <a:r>
              <a:rPr lang="en-US" dirty="0" smtClean="0">
                <a:latin typeface="Optima"/>
                <a:cs typeface="Optima"/>
              </a:rPr>
              <a:t>,</a:t>
            </a:r>
          </a:p>
          <a:p>
            <a:pPr lvl="3"/>
            <a:r>
              <a:rPr lang="en-US" dirty="0" err="1" smtClean="0">
                <a:latin typeface="Optima"/>
                <a:cs typeface="Optima"/>
              </a:rPr>
              <a:t>SchedulingStatusProvider</a:t>
            </a:r>
            <a:r>
              <a:rPr lang="en-US" dirty="0" smtClean="0">
                <a:latin typeface="Optima"/>
                <a:cs typeface="Optima"/>
              </a:rPr>
              <a:t>,</a:t>
            </a:r>
            <a:r>
              <a:rPr lang="en-US" dirty="0" smtClean="0">
                <a:latin typeface="Optima"/>
                <a:cs typeface="Optima"/>
              </a:rPr>
              <a:t> </a:t>
            </a:r>
          </a:p>
          <a:p>
            <a:pPr lvl="3"/>
            <a:r>
              <a:rPr lang="en-US" dirty="0" err="1" smtClean="0">
                <a:latin typeface="Optima"/>
                <a:cs typeface="Optima"/>
              </a:rPr>
              <a:t>SchedulingStatusArchive</a:t>
            </a:r>
            <a:r>
              <a:rPr lang="en-US" dirty="0" smtClean="0">
                <a:latin typeface="Optima"/>
                <a:cs typeface="Optima"/>
              </a:rPr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Gateway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Gateways accept incoming status from the raw source and store the data in a live-cache i.e. a FIFO queue.</a:t>
            </a:r>
          </a:p>
          <a:p>
            <a:r>
              <a:rPr lang="en-US" dirty="0" smtClean="0"/>
              <a:t>Data older than a specified age is dumped to a secondary cache. </a:t>
            </a:r>
          </a:p>
          <a:p>
            <a:r>
              <a:rPr lang="en-US" dirty="0" smtClean="0"/>
              <a:t>This may be null in which case the data is lost.</a:t>
            </a:r>
          </a:p>
          <a:p>
            <a:r>
              <a:rPr lang="en-US" dirty="0" smtClean="0"/>
              <a:t>The archive aspect of the gateway allows external clients to retrieve historic data – this should be from the secondary cache if one exists.</a:t>
            </a:r>
          </a:p>
          <a:p>
            <a:r>
              <a:rPr lang="en-US" dirty="0" smtClean="0"/>
              <a:t>This is an aspect which has not really been addressed yet.</a:t>
            </a:r>
          </a:p>
          <a:p>
            <a:r>
              <a:rPr lang="en-US" dirty="0" smtClean="0"/>
              <a:t>For (the only) example of a secondary cache see:-</a:t>
            </a:r>
          </a:p>
          <a:p>
            <a:pPr lvl="1"/>
            <a:r>
              <a:rPr lang="en-US" i="1" dirty="0" err="1" smtClean="0"/>
              <a:t>ngat.rcs.telemetry.InstrumentBackingStoreHelper</a:t>
            </a:r>
            <a:endParaRPr lang="en-US" dirty="0" smtClean="0"/>
          </a:p>
          <a:p>
            <a:r>
              <a:rPr lang="en-US" dirty="0" smtClean="0"/>
              <a:t>The gateways operate a processing thread, the function of which follows this template.</a:t>
            </a:r>
          </a:p>
          <a:p>
            <a:pPr>
              <a:buNone/>
            </a:pPr>
            <a:r>
              <a:rPr lang="en-US" dirty="0" smtClean="0"/>
              <a:t>	Repeat forever {</a:t>
            </a:r>
          </a:p>
          <a:p>
            <a:pPr lvl="1"/>
            <a:r>
              <a:rPr lang="en-US" dirty="0" smtClean="0"/>
              <a:t>Sleep (interval)</a:t>
            </a:r>
          </a:p>
          <a:p>
            <a:pPr lvl="1"/>
            <a:r>
              <a:rPr lang="en-US" dirty="0" smtClean="0"/>
              <a:t>Cull aged items to backing store (if any)</a:t>
            </a:r>
          </a:p>
          <a:p>
            <a:pPr lvl="1"/>
            <a:r>
              <a:rPr lang="en-US" dirty="0" smtClean="0"/>
              <a:t>Process pending statuses, send to subscribers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basically 2 paradigms used to obtain telemetry:-</a:t>
            </a:r>
          </a:p>
          <a:p>
            <a:pPr lvl="1"/>
            <a:r>
              <a:rPr lang="en-US" dirty="0" smtClean="0"/>
              <a:t>Polling</a:t>
            </a:r>
          </a:p>
          <a:p>
            <a:pPr lvl="2"/>
            <a:r>
              <a:rPr lang="en-US" dirty="0" smtClean="0"/>
              <a:t>Client sends a request for some sort of data.</a:t>
            </a:r>
          </a:p>
          <a:p>
            <a:pPr lvl="2"/>
            <a:r>
              <a:rPr lang="en-US" dirty="0" smtClean="0"/>
              <a:t>Server handles request, obtains data, sends back.</a:t>
            </a:r>
          </a:p>
          <a:p>
            <a:pPr lvl="3"/>
            <a:r>
              <a:rPr lang="en-US" dirty="0" smtClean="0"/>
              <a:t>Client is responsible for determining frequency of requests.</a:t>
            </a:r>
          </a:p>
          <a:p>
            <a:pPr lvl="4"/>
            <a:r>
              <a:rPr lang="en-US" dirty="0" smtClean="0"/>
              <a:t>Can miss rapid changes.</a:t>
            </a:r>
          </a:p>
          <a:p>
            <a:pPr lvl="4"/>
            <a:r>
              <a:rPr lang="en-US" dirty="0" smtClean="0"/>
              <a:t>Can overload system if polling too often.</a:t>
            </a:r>
          </a:p>
          <a:p>
            <a:pPr lvl="1"/>
            <a:r>
              <a:rPr lang="en-US" dirty="0" smtClean="0"/>
              <a:t>Pub-sub</a:t>
            </a:r>
          </a:p>
          <a:p>
            <a:pPr lvl="2"/>
            <a:r>
              <a:rPr lang="en-US" dirty="0" smtClean="0"/>
              <a:t>Client registers for specific </a:t>
            </a:r>
            <a:r>
              <a:rPr lang="en-US" dirty="0" err="1" smtClean="0"/>
              <a:t>feed(s</a:t>
            </a:r>
            <a:r>
              <a:rPr lang="en-US" dirty="0" smtClean="0"/>
              <a:t>).</a:t>
            </a:r>
          </a:p>
          <a:p>
            <a:pPr lvl="2"/>
            <a:r>
              <a:rPr lang="en-US" dirty="0" smtClean="0"/>
              <a:t>Provider sends data back as soon as available.</a:t>
            </a:r>
          </a:p>
          <a:p>
            <a:pPr lvl="4"/>
            <a:r>
              <a:rPr lang="en-US" dirty="0" smtClean="0"/>
              <a:t>Data is always most recent and fresh however fast it is changing.</a:t>
            </a:r>
          </a:p>
          <a:p>
            <a:pPr lvl="4"/>
            <a:r>
              <a:rPr lang="en-US" dirty="0" smtClean="0"/>
              <a:t>Provider may loose client registration – client does not know.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are basically 2 types of feed available.</a:t>
            </a:r>
          </a:p>
          <a:p>
            <a:pPr lvl="1"/>
            <a:r>
              <a:rPr lang="en-US" dirty="0" smtClean="0"/>
              <a:t>Regular/continuous feeds.</a:t>
            </a:r>
          </a:p>
          <a:p>
            <a:pPr lvl="2"/>
            <a:r>
              <a:rPr lang="en-US" dirty="0" smtClean="0"/>
              <a:t>These consist typically of measured values or states which can be sampled at intervals and for which it is not necessary to have every data point.</a:t>
            </a:r>
          </a:p>
          <a:p>
            <a:pPr lvl="3"/>
            <a:r>
              <a:rPr lang="en-US" dirty="0" smtClean="0"/>
              <a:t>Mechanism positions, system states etc.</a:t>
            </a:r>
          </a:p>
          <a:p>
            <a:pPr lvl="1"/>
            <a:r>
              <a:rPr lang="en-US" dirty="0" smtClean="0"/>
              <a:t>Event-driven feeds.</a:t>
            </a:r>
          </a:p>
          <a:p>
            <a:pPr lvl="2"/>
            <a:r>
              <a:rPr lang="en-US" dirty="0" smtClean="0"/>
              <a:t>These feeds consist of events or state-changes for which the full history is needed to make sense of the data i.e. they cannot just be sampled at intervals.</a:t>
            </a:r>
          </a:p>
          <a:p>
            <a:pPr lvl="3"/>
            <a:r>
              <a:rPr lang="en-US" dirty="0" smtClean="0"/>
              <a:t>Detection of the start and end of a task or scheduling sweep.</a:t>
            </a:r>
          </a:p>
          <a:p>
            <a:pPr lvl="3"/>
            <a:r>
              <a:rPr lang="en-US" dirty="0" smtClean="0"/>
              <a:t>Seeing updates which occur at irregular intervals.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in use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There are 2 different telemetry systems in use at this time.</a:t>
            </a:r>
          </a:p>
          <a:p>
            <a:r>
              <a:rPr lang="en-US" dirty="0" smtClean="0"/>
              <a:t>Old system – based on polling was historically used by the </a:t>
            </a:r>
            <a:r>
              <a:rPr lang="en-US" dirty="0" err="1" smtClean="0"/>
              <a:t>RCSGui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Due to network </a:t>
            </a:r>
            <a:r>
              <a:rPr lang="en-US" i="1" dirty="0" smtClean="0"/>
              <a:t>features,</a:t>
            </a:r>
            <a:r>
              <a:rPr lang="en-US" dirty="0" smtClean="0"/>
              <a:t> a modified version of this system is still required to obtain data for the Live Status web pages. </a:t>
            </a:r>
          </a:p>
          <a:p>
            <a:pPr lvl="1"/>
            <a:r>
              <a:rPr lang="en-US" dirty="0" smtClean="0"/>
              <a:t>It is limited to providing telemetry from the RCS on a single port. </a:t>
            </a:r>
          </a:p>
          <a:p>
            <a:pPr lvl="1"/>
            <a:r>
              <a:rPr lang="en-US" dirty="0" smtClean="0"/>
              <a:t>It is also limited to providing regularly changing feeds rather than event-driven feeds.</a:t>
            </a:r>
          </a:p>
          <a:p>
            <a:r>
              <a:rPr lang="en-US" dirty="0" smtClean="0"/>
              <a:t>New system is based on pub-sub.</a:t>
            </a:r>
          </a:p>
          <a:p>
            <a:pPr lvl="1"/>
            <a:r>
              <a:rPr lang="en-US" dirty="0" smtClean="0"/>
              <a:t>Feeds are available from a number of originating systems:-</a:t>
            </a:r>
          </a:p>
          <a:p>
            <a:pPr lvl="2"/>
            <a:r>
              <a:rPr lang="en-US" dirty="0" smtClean="0"/>
              <a:t>RCS, Scheduler, EMS, TCM, ICM.</a:t>
            </a:r>
          </a:p>
          <a:p>
            <a:pPr lvl="1"/>
            <a:r>
              <a:rPr lang="en-US" dirty="0" smtClean="0"/>
              <a:t>Event-driven feeds are available.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The RCS provides a JMS based control-server on port 9110.</a:t>
            </a:r>
          </a:p>
          <a:p>
            <a:r>
              <a:rPr lang="en-US" dirty="0" smtClean="0"/>
              <a:t>When a GET_STATUS request is received, the server creates a handler and processes the request.</a:t>
            </a:r>
          </a:p>
          <a:p>
            <a:r>
              <a:rPr lang="en-US" dirty="0" smtClean="0"/>
              <a:t>The category parameter is extracted and used to obtain a reference to a </a:t>
            </a:r>
            <a:r>
              <a:rPr lang="en-US" i="1" dirty="0" err="1" smtClean="0"/>
              <a:t>StatusProvider</a:t>
            </a:r>
            <a:r>
              <a:rPr lang="en-US" i="1" dirty="0" smtClean="0"/>
              <a:t> </a:t>
            </a:r>
            <a:r>
              <a:rPr lang="en-US" dirty="0" smtClean="0"/>
              <a:t>(for that category) from the registry.</a:t>
            </a:r>
          </a:p>
          <a:p>
            <a:pPr lvl="1"/>
            <a:r>
              <a:rPr lang="en-US" dirty="0" smtClean="0"/>
              <a:t>E.g. MECH, AUTOGUIDER, METEO, RATCAM</a:t>
            </a:r>
          </a:p>
          <a:p>
            <a:r>
              <a:rPr lang="en-US" dirty="0" smtClean="0"/>
              <a:t>The individual providers having been previously registered against their category names.</a:t>
            </a:r>
          </a:p>
          <a:p>
            <a:r>
              <a:rPr lang="en-US" dirty="0" smtClean="0"/>
              <a:t>The </a:t>
            </a:r>
            <a:r>
              <a:rPr lang="en-US" i="1" dirty="0" err="1" smtClean="0"/>
              <a:t>StatusCategory</a:t>
            </a:r>
            <a:r>
              <a:rPr lang="en-US" i="1" dirty="0" smtClean="0"/>
              <a:t> </a:t>
            </a:r>
            <a:r>
              <a:rPr lang="en-US" dirty="0" smtClean="0"/>
              <a:t>object is packed into a GET_STATUS_DONE and sent back to the client.</a:t>
            </a:r>
          </a:p>
          <a:p>
            <a:r>
              <a:rPr lang="en-US" dirty="0" smtClean="0"/>
              <a:t>The client is responsible for deciding the polling rate.</a:t>
            </a:r>
          </a:p>
          <a:p>
            <a:r>
              <a:rPr lang="en-US" dirty="0" smtClean="0"/>
              <a:t>Providers (running within the RCS) </a:t>
            </a:r>
            <a:r>
              <a:rPr lang="en-US" dirty="0" smtClean="0"/>
              <a:t>obtain their statuses in various ways:-</a:t>
            </a:r>
          </a:p>
          <a:p>
            <a:pPr lvl="1"/>
            <a:r>
              <a:rPr lang="en-US" dirty="0" smtClean="0"/>
              <a:t>Various </a:t>
            </a:r>
            <a:r>
              <a:rPr lang="en-US" i="1" dirty="0" err="1" smtClean="0"/>
              <a:t>TcsStatusClients</a:t>
            </a:r>
            <a:r>
              <a:rPr lang="en-US" i="1" dirty="0" smtClean="0"/>
              <a:t> </a:t>
            </a:r>
            <a:r>
              <a:rPr lang="en-US" dirty="0" smtClean="0"/>
              <a:t>for each TCS category.</a:t>
            </a:r>
          </a:p>
          <a:p>
            <a:pPr lvl="1"/>
            <a:r>
              <a:rPr lang="en-US" i="1" dirty="0" err="1" smtClean="0"/>
              <a:t>InstrumentStatusClients</a:t>
            </a:r>
            <a:r>
              <a:rPr lang="en-US" i="1" dirty="0" smtClean="0"/>
              <a:t> </a:t>
            </a:r>
            <a:r>
              <a:rPr lang="en-US" dirty="0" smtClean="0"/>
              <a:t>for each instrument.</a:t>
            </a:r>
          </a:p>
          <a:p>
            <a:pPr lvl="1"/>
            <a:r>
              <a:rPr lang="en-US" dirty="0" smtClean="0"/>
              <a:t>Certain internal providers within the RCS.</a:t>
            </a:r>
          </a:p>
          <a:p>
            <a:pPr lvl="1"/>
            <a:r>
              <a:rPr lang="en-US" dirty="0" smtClean="0"/>
              <a:t>E.g. SM (state model), SEEING (predecessor to </a:t>
            </a:r>
            <a:r>
              <a:rPr lang="en-US" dirty="0" err="1" smtClean="0"/>
              <a:t>SkyModel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T</a:t>
            </a:r>
            <a:r>
              <a:rPr lang="en-US" dirty="0" smtClean="0"/>
              <a:t>hese </a:t>
            </a:r>
            <a:r>
              <a:rPr lang="en-US" dirty="0" smtClean="0"/>
              <a:t>providers are now defunct due to the way in which status information is collated within the RCS now using TCM, ICM, </a:t>
            </a:r>
            <a:r>
              <a:rPr lang="en-US" dirty="0" smtClean="0"/>
              <a:t>EMS, ERS, OPS.</a:t>
            </a:r>
          </a:p>
          <a:p>
            <a:r>
              <a:rPr lang="en-US" dirty="0" smtClean="0"/>
              <a:t>However a set of legacy providers are still required to serve </a:t>
            </a:r>
            <a:r>
              <a:rPr lang="en-US" dirty="0" err="1" smtClean="0"/>
              <a:t>LiveStatus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These are connected to the new telemetry feed sources.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– Old system</a:t>
            </a:r>
            <a:endParaRPr lang="en-US" dirty="0"/>
          </a:p>
        </p:txBody>
      </p:sp>
      <p:pic>
        <p:nvPicPr>
          <p:cNvPr id="6" name="Content Placeholder 5" descr="status_legacy_general.eps"/>
          <p:cNvPicPr>
            <a:picLocks noGrp="1" noChangeAspect="1"/>
          </p:cNvPicPr>
          <p:nvPr>
            <p:ph sz="quarter" idx="1"/>
          </p:nvPr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57200" y="2496318"/>
            <a:ext cx="7467600" cy="3081389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</a:t>
            </a:r>
            <a:r>
              <a:rPr lang="en-US" dirty="0" smtClean="0"/>
              <a:t>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Only of historic interest.</a:t>
            </a:r>
          </a:p>
          <a:p>
            <a:r>
              <a:rPr lang="en-US" dirty="0" smtClean="0"/>
              <a:t>Mostly </a:t>
            </a:r>
            <a:r>
              <a:rPr lang="en-US" dirty="0" smtClean="0"/>
              <a:t>in </a:t>
            </a:r>
            <a:r>
              <a:rPr lang="en-US" dirty="0" err="1" smtClean="0"/>
              <a:t>ngat.rcs.scm.collation</a:t>
            </a:r>
            <a:r>
              <a:rPr lang="en-US" dirty="0" smtClean="0"/>
              <a:t> package.</a:t>
            </a:r>
          </a:p>
          <a:p>
            <a:r>
              <a:rPr lang="en-US" dirty="0" smtClean="0"/>
              <a:t>Implement </a:t>
            </a:r>
            <a:r>
              <a:rPr lang="en-US" i="1" dirty="0" err="1" smtClean="0"/>
              <a:t>StatusMonitorClient</a:t>
            </a:r>
            <a:r>
              <a:rPr lang="en-US" i="1" dirty="0" smtClean="0"/>
              <a:t> </a:t>
            </a:r>
            <a:r>
              <a:rPr lang="en-US" dirty="0" smtClean="0"/>
              <a:t>interface.</a:t>
            </a:r>
          </a:p>
          <a:p>
            <a:r>
              <a:rPr lang="en-US" i="1" dirty="0" err="1" smtClean="0"/>
              <a:t>StatusMonitorThread</a:t>
            </a:r>
            <a:r>
              <a:rPr lang="en-US" i="1" dirty="0" smtClean="0"/>
              <a:t> </a:t>
            </a:r>
            <a:r>
              <a:rPr lang="en-US" dirty="0" smtClean="0"/>
              <a:t>associated with each</a:t>
            </a:r>
          </a:p>
          <a:p>
            <a:pPr lvl="1"/>
            <a:r>
              <a:rPr lang="en-US" dirty="0" smtClean="0"/>
              <a:t>Calls on client to obtain status from its source at configured intervals.</a:t>
            </a:r>
          </a:p>
          <a:p>
            <a:pPr lvl="1"/>
            <a:r>
              <a:rPr lang="en-US" i="1" dirty="0" err="1" smtClean="0"/>
              <a:t>TcsStatusClient</a:t>
            </a:r>
            <a:r>
              <a:rPr lang="en-US" i="1" dirty="0" smtClean="0"/>
              <a:t> </a:t>
            </a:r>
            <a:r>
              <a:rPr lang="en-US" dirty="0" smtClean="0"/>
              <a:t>(per TCS  SHOW category).</a:t>
            </a:r>
          </a:p>
          <a:p>
            <a:pPr lvl="1"/>
            <a:r>
              <a:rPr lang="en-US" i="1" dirty="0" err="1" smtClean="0"/>
              <a:t>InstrumentStatusClient</a:t>
            </a:r>
            <a:r>
              <a:rPr lang="en-US" dirty="0" smtClean="0"/>
              <a:t>.</a:t>
            </a:r>
          </a:p>
          <a:p>
            <a:pPr lvl="1"/>
            <a:r>
              <a:rPr lang="en-US" i="1" dirty="0" err="1" smtClean="0"/>
              <a:t>RCSInternalStatusClient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statemodel</a:t>
            </a:r>
            <a:r>
              <a:rPr lang="en-US" dirty="0" smtClean="0"/>
              <a:t> etc).</a:t>
            </a:r>
          </a:p>
          <a:p>
            <a:pPr lvl="1"/>
            <a:r>
              <a:rPr lang="en-US" i="1" dirty="0" err="1" smtClean="0"/>
              <a:t>URLStatusClient</a:t>
            </a:r>
            <a:r>
              <a:rPr lang="en-US" i="1" dirty="0" smtClean="0"/>
              <a:t> </a:t>
            </a:r>
            <a:r>
              <a:rPr lang="en-US" dirty="0" smtClean="0"/>
              <a:t>– reading from data files e.g. cloud, dust, </a:t>
            </a:r>
            <a:r>
              <a:rPr lang="en-US" dirty="0" err="1" smtClean="0"/>
              <a:t>robodimm</a:t>
            </a:r>
            <a:r>
              <a:rPr lang="en-US" dirty="0" smtClean="0"/>
              <a:t> created by </a:t>
            </a:r>
            <a:r>
              <a:rPr lang="en-US" dirty="0" err="1" smtClean="0"/>
              <a:t>cron</a:t>
            </a:r>
            <a:r>
              <a:rPr lang="en-US" dirty="0" smtClean="0"/>
              <a:t> scripts.</a:t>
            </a:r>
          </a:p>
          <a:p>
            <a:r>
              <a:rPr lang="en-US" dirty="0" smtClean="0"/>
              <a:t>Now ALL defunct.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Telemetry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Old system uses a number of different mechanisms due to network restrictions.</a:t>
            </a:r>
          </a:p>
          <a:p>
            <a:r>
              <a:rPr lang="en-US" dirty="0" smtClean="0"/>
              <a:t>Server push from RCS to </a:t>
            </a:r>
            <a:r>
              <a:rPr lang="en-US" dirty="0" err="1" smtClean="0"/>
              <a:t>RcsGUI</a:t>
            </a:r>
            <a:r>
              <a:rPr lang="en-US" dirty="0" smtClean="0"/>
              <a:t> and TEA – a form of simple pub-sub.</a:t>
            </a:r>
          </a:p>
          <a:p>
            <a:r>
              <a:rPr lang="en-US" dirty="0" smtClean="0"/>
              <a:t>Client pull – various polled feeds from RCS to </a:t>
            </a:r>
            <a:r>
              <a:rPr lang="en-US" dirty="0" err="1" smtClean="0"/>
              <a:t>RcsGUI</a:t>
            </a:r>
            <a:r>
              <a:rPr lang="en-US" dirty="0" smtClean="0"/>
              <a:t>.</a:t>
            </a:r>
          </a:p>
          <a:p>
            <a:r>
              <a:rPr lang="en-US" dirty="0" smtClean="0"/>
              <a:t>UDP from </a:t>
            </a:r>
            <a:r>
              <a:rPr lang="en-US" dirty="0" err="1" smtClean="0"/>
              <a:t>LiveStatus</a:t>
            </a:r>
            <a:r>
              <a:rPr lang="en-US" dirty="0" smtClean="0"/>
              <a:t> requestor to </a:t>
            </a:r>
            <a:r>
              <a:rPr lang="en-US" dirty="0" err="1" smtClean="0"/>
              <a:t>LiveStatus</a:t>
            </a:r>
            <a:r>
              <a:rPr lang="en-US" dirty="0" smtClean="0"/>
              <a:t> receiver.</a:t>
            </a:r>
          </a:p>
          <a:p>
            <a:r>
              <a:rPr lang="en-US" dirty="0" smtClean="0"/>
              <a:t>A few pub-sub streams using new architecture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SkyModel</a:t>
            </a:r>
            <a:r>
              <a:rPr lang="en-US" dirty="0" smtClean="0"/>
              <a:t> to </a:t>
            </a:r>
            <a:r>
              <a:rPr lang="en-US" dirty="0" err="1" smtClean="0"/>
              <a:t>RcsGUI</a:t>
            </a:r>
            <a:r>
              <a:rPr lang="en-US" dirty="0" smtClean="0"/>
              <a:t>.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Custom 4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7D40DD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Oriel.thmx</Template>
  <TotalTime>678</TotalTime>
  <Words>1499</Words>
  <Application>Microsoft Macintosh PowerPoint</Application>
  <PresentationFormat>On-screen Show (4:3)</PresentationFormat>
  <Paragraphs>179</Paragraphs>
  <Slides>22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Oriel</vt:lpstr>
      <vt:lpstr>Telemetry</vt:lpstr>
      <vt:lpstr>Revision </vt:lpstr>
      <vt:lpstr>Paradigms </vt:lpstr>
      <vt:lpstr>Feed types</vt:lpstr>
      <vt:lpstr>Systems in use </vt:lpstr>
      <vt:lpstr>Old system</vt:lpstr>
      <vt:lpstr>Architecture – Old system</vt:lpstr>
      <vt:lpstr>Old Providers</vt:lpstr>
      <vt:lpstr>Old Telemetry Network</vt:lpstr>
      <vt:lpstr>Network Architecture (Old)</vt:lpstr>
      <vt:lpstr>New System</vt:lpstr>
      <vt:lpstr>Architecture – New system</vt:lpstr>
      <vt:lpstr>Components</vt:lpstr>
      <vt:lpstr>Archive gateway Architecture</vt:lpstr>
      <vt:lpstr>Telemetry Sources</vt:lpstr>
      <vt:lpstr>Example</vt:lpstr>
      <vt:lpstr>Ideal Telemetry System</vt:lpstr>
      <vt:lpstr>Network Architecture (Ideal)</vt:lpstr>
      <vt:lpstr>Telemetry Network (Actual)</vt:lpstr>
      <vt:lpstr>Legacy providers</vt:lpstr>
      <vt:lpstr>Gateways</vt:lpstr>
      <vt:lpstr>Gateway Operation</vt:lpstr>
    </vt:vector>
  </TitlesOfParts>
  <Company>LJMU ARI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Telemetry</dc:title>
  <dc:creator>Engineer</dc:creator>
  <cp:lastModifiedBy>Engineer</cp:lastModifiedBy>
  <cp:revision>62</cp:revision>
  <dcterms:created xsi:type="dcterms:W3CDTF">2014-10-01T08:48:08Z</dcterms:created>
  <dcterms:modified xsi:type="dcterms:W3CDTF">2014-10-01T10:10:41Z</dcterms:modified>
</cp:coreProperties>
</file>