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8983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16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A312C-BE93-4877-895F-DD18988AACB9}" type="datetimeFigureOut">
              <a:rPr lang="en-US"/>
              <a:pPr/>
              <a:t>8/7/14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6FAAC-150E-42F7-AE91-CA53BFDA18C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8697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5090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3612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35744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412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9109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1195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FAAC-150E-42F7-AE91-CA53BFDA18CA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600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F1FA7AC5-6045-4418-8E60-F48788734473}" type="datetimeFigureOut">
              <a:rPr lang="en-US" smtClean="0"/>
              <a:pPr/>
              <a:t>8/7/14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8/7/14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8/7/14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8/7/14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7793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1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8/7/14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3182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FA7AC5-6045-4418-8E60-F48788734473}" type="datetimeFigureOut">
              <a:rPr lang="en-US" smtClean="0"/>
              <a:pPr/>
              <a:t>8/7/14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1FA7AC5-6045-4418-8E60-F48788734473}" type="datetimeFigureOut">
              <a:rPr lang="en-US" smtClean="0"/>
              <a:pPr/>
              <a:t>8/7/14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8/7/14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8/7/14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FA7AC5-6045-4418-8E60-F48788734473}" type="datetimeFigureOut">
              <a:rPr lang="en-US" smtClean="0"/>
              <a:pPr/>
              <a:t>8/7/14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8/7/14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FA7AC5-6045-4418-8E60-F48788734473}" type="datetimeFigureOut">
              <a:rPr lang="en-US" smtClean="0"/>
              <a:pPr/>
              <a:t>8/7/14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FA7AC5-6045-4418-8E60-F48788734473}" type="datetimeFigureOut">
              <a:rPr lang="en-US" smtClean="0"/>
              <a:pPr/>
              <a:t>8/7/14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pPr/>
              <a:t>8/7/14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Robotic </a:t>
            </a:r>
            <a:r>
              <a:rPr lang="en-US" sz="3200" dirty="0" smtClean="0"/>
              <a:t>Control System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 Level Overview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RCS within overall system</a:t>
            </a:r>
          </a:p>
        </p:txBody>
      </p:sp>
      <p:pic>
        <p:nvPicPr>
          <p:cNvPr id="7" name="Picture Placeholder 6" descr="system_comms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648" t="-228" r="-1300" b="-1064"/>
          <a:stretch>
            <a:fillRect/>
          </a:stretch>
        </p:blipFill>
        <p:spPr>
          <a:xfrm>
            <a:off x="1197632" y="440064"/>
            <a:ext cx="8515035" cy="4240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Communications paths and message types passed between systems. Note the variety of different mechanisms.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740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entury Schoolbook"/>
                <a:cs typeface="Century Schoolbook"/>
              </a:rPr>
              <a:t>Systems controlled and monitored by RCS</a:t>
            </a:r>
            <a:r>
              <a:rPr lang="en-US" dirty="0">
                <a:solidFill>
                  <a:srgbClr val="000000"/>
                </a:solidFill>
                <a:latin typeface="Century Gothic"/>
              </a:rPr>
              <a:t>.</a:t>
            </a:r>
          </a:p>
        </p:txBody>
      </p:sp>
      <p:pic>
        <p:nvPicPr>
          <p:cNvPr id="21" name="Picture Placeholder 20" descr="rcs_subsys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17646" t="-2789" r="-6790" b="-5434"/>
          <a:stretch>
            <a:fillRect/>
          </a:stretch>
        </p:blipFill>
        <p:spPr>
          <a:xfrm>
            <a:off x="1540590" y="398021"/>
            <a:ext cx="6765189" cy="4176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High level sub-systems not shown in detail.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427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Sub-systems - low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TCM (Telescope Control and Monitoring)</a:t>
            </a:r>
          </a:p>
          <a:p>
            <a:pPr lvl="1"/>
            <a:r>
              <a:rPr lang="en-US" dirty="0">
                <a:latin typeface="Century Gothic"/>
              </a:rPr>
              <a:t>Provides information about telescope capabilities and a hook to attach status listeners. Monitors TCS and Autoguider.</a:t>
            </a:r>
          </a:p>
          <a:p>
            <a:r>
              <a:rPr lang="en-US" dirty="0">
                <a:latin typeface="Century Gothic"/>
              </a:rPr>
              <a:t>ICM (Instrument Control and Monitoring)</a:t>
            </a:r>
          </a:p>
          <a:p>
            <a:pPr lvl="1"/>
            <a:r>
              <a:rPr lang="en-US" dirty="0">
                <a:latin typeface="Century Gothic"/>
              </a:rPr>
              <a:t>Provides information about instrument capabilities and hooks to attach status listeners. Monitors instruments for health and connectivity.</a:t>
            </a:r>
          </a:p>
          <a:p>
            <a:r>
              <a:rPr lang="en-US" dirty="0">
                <a:latin typeface="Century Gothic"/>
              </a:rPr>
              <a:t>EMS (Environmental Monitoring System)</a:t>
            </a:r>
          </a:p>
          <a:p>
            <a:pPr lvl="1"/>
            <a:r>
              <a:rPr lang="en-US" dirty="0">
                <a:latin typeface="Century Gothic"/>
              </a:rPr>
              <a:t>Provides information about sky conditions (seeing, </a:t>
            </a:r>
            <a:r>
              <a:rPr lang="en-US" dirty="0" err="1">
                <a:latin typeface="Century Gothic"/>
              </a:rPr>
              <a:t>photom</a:t>
            </a:r>
            <a:r>
              <a:rPr lang="en-US" dirty="0">
                <a:latin typeface="Century Gothic"/>
              </a:rPr>
              <a:t>) and weather (WMS, BCS, </a:t>
            </a:r>
            <a:r>
              <a:rPr lang="en-US" dirty="0" err="1">
                <a:latin typeface="Century Gothic"/>
              </a:rPr>
              <a:t>Dust).Updated</a:t>
            </a:r>
            <a:r>
              <a:rPr lang="en-US" dirty="0">
                <a:latin typeface="Century Gothic"/>
              </a:rPr>
              <a:t> using DPRT results.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161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Sub-systems - high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ERS (Environmental Reactive System)</a:t>
            </a:r>
          </a:p>
          <a:p>
            <a:pPr lvl="1"/>
            <a:r>
              <a:rPr lang="en-US" dirty="0"/>
              <a:t>Accepts telemetry from the EMS, TCM, ICM. </a:t>
            </a:r>
          </a:p>
          <a:p>
            <a:pPr lvl="1"/>
            <a:r>
              <a:rPr lang="en-US" dirty="0"/>
              <a:t>Filtering of inputs.</a:t>
            </a:r>
          </a:p>
          <a:p>
            <a:pPr lvl="1"/>
            <a:r>
              <a:rPr lang="en-US" dirty="0"/>
              <a:t>Triggers rules which feed into State Model.</a:t>
            </a:r>
          </a:p>
          <a:p>
            <a:r>
              <a:rPr lang="en-US" dirty="0"/>
              <a:t>TMS (Task Management System)</a:t>
            </a:r>
          </a:p>
          <a:p>
            <a:pPr lvl="1"/>
            <a:r>
              <a:rPr lang="en-US" dirty="0"/>
              <a:t>Controls the operations of the telescope.</a:t>
            </a:r>
          </a:p>
          <a:p>
            <a:pPr lvl="1"/>
            <a:r>
              <a:rPr lang="en-US" dirty="0"/>
              <a:t>Makes decisions on what to do, when and how.</a:t>
            </a:r>
          </a:p>
          <a:p>
            <a:r>
              <a:rPr lang="en-US" dirty="0"/>
              <a:t>OPS (Operations subsystem)</a:t>
            </a:r>
          </a:p>
          <a:p>
            <a:pPr lvl="1"/>
            <a:r>
              <a:rPr lang="en-US" dirty="0"/>
              <a:t>Finite state-model fed from ERS environmental change events .</a:t>
            </a:r>
          </a:p>
          <a:p>
            <a:pPr lvl="1"/>
            <a:r>
              <a:rPr lang="en-US" dirty="0"/>
              <a:t>Operations Manager performs actions through TMS.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051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Interconnections</a:t>
            </a:r>
          </a:p>
        </p:txBody>
      </p:sp>
      <p:pic>
        <p:nvPicPr>
          <p:cNvPr id="13" name="Content Placeholder 12" descr="rcs_subsys_connect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3105" y="2318515"/>
            <a:ext cx="4395787" cy="3116533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2465" y="2069348"/>
            <a:ext cx="4397375" cy="423302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Comms</a:t>
            </a:r>
            <a:r>
              <a:rPr lang="en-US" dirty="0"/>
              <a:t> with external systems</a:t>
            </a:r>
          </a:p>
          <a:p>
            <a:pPr lvl="1"/>
            <a:r>
              <a:rPr lang="en-US" dirty="0"/>
              <a:t> via JMS - serialized objects and CIL.</a:t>
            </a:r>
          </a:p>
          <a:p>
            <a:r>
              <a:rPr lang="en-US" dirty="0"/>
              <a:t>Recent sub-systems </a:t>
            </a:r>
          </a:p>
          <a:p>
            <a:pPr lvl="1"/>
            <a:r>
              <a:rPr lang="en-US" dirty="0"/>
              <a:t>communicate via RMI through..</a:t>
            </a:r>
          </a:p>
          <a:p>
            <a:pPr lvl="2"/>
            <a:r>
              <a:rPr lang="en-US" dirty="0" err="1"/>
              <a:t>EnvironmentChangeListener</a:t>
            </a:r>
            <a:endParaRPr lang="en-US" dirty="0"/>
          </a:p>
          <a:p>
            <a:pPr lvl="2"/>
            <a:r>
              <a:rPr lang="en-US" dirty="0" err="1"/>
              <a:t>MeteorologyUpdateListener</a:t>
            </a:r>
            <a:endParaRPr lang="en-US" dirty="0"/>
          </a:p>
          <a:p>
            <a:pPr lvl="2"/>
            <a:r>
              <a:rPr lang="en-US" dirty="0" err="1"/>
              <a:t>TelescopeUpdateListener</a:t>
            </a:r>
            <a:endParaRPr lang="en-US" dirty="0"/>
          </a:p>
          <a:p>
            <a:pPr lvl="2"/>
            <a:r>
              <a:rPr lang="en-US" dirty="0" err="1"/>
              <a:t>InstrumentUpdateListener</a:t>
            </a:r>
            <a:endParaRPr lang="en-US" dirty="0"/>
          </a:p>
          <a:p>
            <a:pPr lvl="2"/>
            <a:r>
              <a:rPr lang="en-US" dirty="0" err="1"/>
              <a:t>SkyModelListener</a:t>
            </a:r>
            <a:endParaRPr lang="en-US" dirty="0"/>
          </a:p>
          <a:p>
            <a:pPr lvl="2"/>
            <a:r>
              <a:rPr lang="en-US" dirty="0" err="1"/>
              <a:t>ControlActionImplementor</a:t>
            </a:r>
            <a:endParaRPr lang="en-US" dirty="0"/>
          </a:p>
          <a:p>
            <a:pPr lvl="2"/>
            <a:r>
              <a:rPr lang="en-US" dirty="0"/>
              <a:t>others....</a:t>
            </a:r>
          </a:p>
          <a:p>
            <a:r>
              <a:rPr lang="en-US" dirty="0"/>
              <a:t>Most sub-systems generate external telemetry feeds.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48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112" y="452720"/>
            <a:ext cx="9401723" cy="920763"/>
          </a:xfrm>
        </p:spPr>
        <p:txBody>
          <a:bodyPr/>
          <a:lstStyle/>
          <a:p>
            <a:r>
              <a:rPr lang="en-US" dirty="0" smtClean="0"/>
              <a:t>Packages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EB500"/>
                </a:solidFill>
                <a:latin typeface="Menlo" charset="0"/>
              </a:rPr>
              <a:t>High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ngat/rcs</a:t>
            </a:r>
            <a:r>
              <a:rPr lang="en-US" dirty="0" smtClean="0"/>
              <a:t>/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ngat/rcs/tms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/>
              <a:t>ngat/rcs/tms/events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/>
              <a:t>ngat/rcs/tms/manager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/>
              <a:t>ngat/rcs/tms/executive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ngat/rcs/ers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ngat/rcs/ops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ngat/rcs/newstatemodel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ngat/rcs/calib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ngat/rcs/sciops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ngat/rcs/tocs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ngat/rcs/pos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Low level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>
          <a:xfrm>
            <a:off x="3873105" y="2667001"/>
            <a:ext cx="2946795" cy="156633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1200" dirty="0" err="1" smtClean="0"/>
              <a:t>ngat/rcs/comms</a:t>
            </a:r>
            <a:endParaRPr lang="en-US" sz="1200" dirty="0" smtClean="0"/>
          </a:p>
          <a:p>
            <a:pPr>
              <a:buFont typeface="Arial"/>
              <a:buChar char="•"/>
            </a:pPr>
            <a:r>
              <a:rPr lang="en-US" sz="1200" dirty="0" err="1" smtClean="0"/>
              <a:t>ngat/rcs/control</a:t>
            </a:r>
            <a:endParaRPr lang="en-US" sz="1200" dirty="0" smtClean="0"/>
          </a:p>
          <a:p>
            <a:pPr>
              <a:buFont typeface="Arial"/>
              <a:buChar char="•"/>
            </a:pPr>
            <a:r>
              <a:rPr lang="en-US" sz="1200" dirty="0" err="1" smtClean="0"/>
              <a:t>ngat/rcs/telemetry</a:t>
            </a:r>
            <a:endParaRPr lang="en-US" sz="1200" dirty="0" smtClean="0"/>
          </a:p>
          <a:p>
            <a:pPr>
              <a:buFont typeface="Arial"/>
              <a:buChar char="•"/>
            </a:pPr>
            <a:r>
              <a:rPr lang="en-US" sz="1200" dirty="0" err="1" smtClean="0"/>
              <a:t>ngat/rcs/iss</a:t>
            </a:r>
            <a:endParaRPr lang="en-US" sz="1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EB500"/>
                </a:solidFill>
              </a:rPr>
              <a:t>(Semi)-Obsolete</a:t>
            </a:r>
            <a:endParaRPr lang="en-US" dirty="0">
              <a:solidFill>
                <a:srgbClr val="CEB5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1200" dirty="0" err="1" smtClean="0"/>
              <a:t>ngat/rcs/emm</a:t>
            </a:r>
            <a:endParaRPr lang="en-US" sz="1200" dirty="0" smtClean="0"/>
          </a:p>
          <a:p>
            <a:pPr>
              <a:buFont typeface="Arial"/>
              <a:buChar char="•"/>
            </a:pPr>
            <a:r>
              <a:rPr lang="en-US" sz="1200" dirty="0" err="1" smtClean="0"/>
              <a:t>ngat/rcs/oldstatemodel</a:t>
            </a:r>
            <a:endParaRPr lang="en-US" sz="1200" dirty="0" smtClean="0"/>
          </a:p>
          <a:p>
            <a:pPr>
              <a:buFont typeface="Arial"/>
              <a:buChar char="•"/>
            </a:pPr>
            <a:r>
              <a:rPr lang="en-US" sz="1200" dirty="0" err="1" smtClean="0"/>
              <a:t>ngat/rcs/oldscience</a:t>
            </a:r>
            <a:endParaRPr lang="en-US" sz="1200" dirty="0" smtClean="0"/>
          </a:p>
          <a:p>
            <a:pPr>
              <a:buFont typeface="Arial"/>
              <a:buChar char="•"/>
            </a:pPr>
            <a:r>
              <a:rPr lang="en-US" sz="1200" dirty="0" err="1" smtClean="0"/>
              <a:t>ngat/rcs/scm</a:t>
            </a:r>
            <a:endParaRPr lang="en-US" sz="1200" dirty="0" smtClean="0"/>
          </a:p>
          <a:p>
            <a:pPr lvl="1">
              <a:buFont typeface="Arial"/>
              <a:buChar char="•"/>
            </a:pPr>
            <a:r>
              <a:rPr lang="en-US" sz="1000" dirty="0" err="1" smtClean="0"/>
              <a:t>ngat/rcs/scm/collation</a:t>
            </a:r>
            <a:endParaRPr lang="en-US" sz="1000" dirty="0" smtClean="0"/>
          </a:p>
          <a:p>
            <a:pPr lvl="1">
              <a:buFont typeface="Arial"/>
              <a:buChar char="•"/>
            </a:pPr>
            <a:r>
              <a:rPr lang="en-US" sz="1000" dirty="0" err="1" smtClean="0"/>
              <a:t>ngat/rcs/sc</a:t>
            </a:r>
            <a:r>
              <a:rPr lang="en-US" sz="1000" dirty="0" smtClean="0"/>
              <a:t> </a:t>
            </a:r>
            <a:r>
              <a:rPr lang="en-US" sz="1000" dirty="0" err="1" smtClean="0"/>
              <a:t>m</a:t>
            </a:r>
            <a:r>
              <a:rPr lang="en-US" sz="1000" dirty="0" smtClean="0"/>
              <a:t>/detection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1407" y="1599260"/>
            <a:ext cx="702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</a:t>
            </a:r>
            <a:r>
              <a:rPr lang="en-US" i="1" dirty="0" err="1" smtClean="0"/>
              <a:t>rcs</a:t>
            </a:r>
            <a:r>
              <a:rPr lang="en-US" i="1" dirty="0" smtClean="0"/>
              <a:t> packages are found under: </a:t>
            </a:r>
            <a:r>
              <a:rPr lang="en-US" i="1" dirty="0" err="1" smtClean="0"/>
              <a:t>ltdevsrv</a:t>
            </a:r>
            <a:r>
              <a:rPr lang="en-US" i="1" dirty="0" smtClean="0"/>
              <a:t>: ~dev/</a:t>
            </a:r>
            <a:r>
              <a:rPr lang="en-US" i="1" dirty="0" err="1" smtClean="0"/>
              <a:t>src/rcs/java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1" y="4957704"/>
            <a:ext cx="3019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200" dirty="0" err="1" smtClean="0"/>
              <a:t>ngat/tcm</a:t>
            </a:r>
            <a:endParaRPr lang="en-US" sz="1200" dirty="0" smtClean="0"/>
          </a:p>
          <a:p>
            <a:pPr lvl="2">
              <a:buFont typeface="Arial"/>
              <a:buChar char="•"/>
            </a:pPr>
            <a:r>
              <a:rPr lang="en-US" sz="1200" dirty="0" smtClean="0"/>
              <a:t> </a:t>
            </a:r>
            <a:r>
              <a:rPr lang="en-US" sz="1000" dirty="0" smtClean="0"/>
              <a:t>(~dev/</a:t>
            </a:r>
            <a:r>
              <a:rPr lang="en-US" sz="1000" dirty="0" err="1" smtClean="0"/>
              <a:t>src/ntcm</a:t>
            </a:r>
            <a:r>
              <a:rPr lang="en-US" sz="1000" dirty="0" smtClean="0"/>
              <a:t>)</a:t>
            </a:r>
          </a:p>
          <a:p>
            <a:pPr>
              <a:buFont typeface="Arial"/>
              <a:buChar char="•"/>
            </a:pPr>
            <a:r>
              <a:rPr lang="en-US" sz="1200" dirty="0" err="1" smtClean="0"/>
              <a:t>ngat/ems</a:t>
            </a:r>
            <a:r>
              <a:rPr lang="en-US" sz="1200" dirty="0" smtClean="0"/>
              <a:t> </a:t>
            </a:r>
          </a:p>
          <a:p>
            <a:pPr lvl="2">
              <a:buFont typeface="Arial"/>
              <a:buChar char="•"/>
            </a:pPr>
            <a:r>
              <a:rPr lang="en-US" sz="1000" dirty="0" smtClean="0"/>
              <a:t>(~/dev/</a:t>
            </a:r>
            <a:r>
              <a:rPr lang="en-US" sz="1000" dirty="0" err="1" smtClean="0"/>
              <a:t>src/ems</a:t>
            </a:r>
            <a:r>
              <a:rPr lang="en-US" sz="1000" dirty="0" smtClean="0"/>
              <a:t>)</a:t>
            </a:r>
            <a:endParaRPr lang="en-US" sz="1200" dirty="0" smtClean="0"/>
          </a:p>
          <a:p>
            <a:pPr>
              <a:buFont typeface="Arial"/>
              <a:buChar char="•"/>
            </a:pPr>
            <a:r>
              <a:rPr lang="en-US" sz="1200" dirty="0" err="1" smtClean="0"/>
              <a:t>ngat/icm</a:t>
            </a:r>
            <a:r>
              <a:rPr lang="en-US" sz="1200" dirty="0" smtClean="0"/>
              <a:t> </a:t>
            </a:r>
          </a:p>
          <a:p>
            <a:pPr lvl="2">
              <a:buFont typeface="Arial"/>
              <a:buChar char="•"/>
            </a:pPr>
            <a:r>
              <a:rPr lang="en-US" sz="1000" dirty="0" smtClean="0"/>
              <a:t>(~dev/</a:t>
            </a:r>
            <a:r>
              <a:rPr lang="en-US" sz="1000" dirty="0" err="1" smtClean="0"/>
              <a:t>src/icm</a:t>
            </a:r>
            <a:r>
              <a:rPr lang="en-US" sz="1000" dirty="0" smtClean="0"/>
              <a:t>)</a:t>
            </a:r>
            <a:endParaRPr lang="en-US" sz="1200" dirty="0" smtClean="0"/>
          </a:p>
          <a:p>
            <a:pPr>
              <a:buFont typeface="Arial"/>
              <a:buChar char="•"/>
            </a:pPr>
            <a:r>
              <a:rPr lang="en-US" sz="1200" dirty="0" err="1" smtClean="0"/>
              <a:t>ngat/net/cil</a:t>
            </a:r>
            <a:r>
              <a:rPr lang="en-US" sz="1200" dirty="0" smtClean="0"/>
              <a:t>  </a:t>
            </a:r>
          </a:p>
          <a:p>
            <a:pPr lvl="2">
              <a:buFont typeface="Arial"/>
              <a:buChar char="•"/>
            </a:pPr>
            <a:r>
              <a:rPr lang="en-US" sz="1000" dirty="0" smtClean="0"/>
              <a:t>(~dev/</a:t>
            </a:r>
            <a:r>
              <a:rPr lang="en-US" sz="1000" dirty="0" err="1" smtClean="0"/>
              <a:t>src/cil</a:t>
            </a:r>
            <a:r>
              <a:rPr lang="en-US" sz="1000" dirty="0" smtClean="0"/>
              <a:t>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894668" y="4101631"/>
            <a:ext cx="286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EB500"/>
                </a:solidFill>
              </a:rPr>
              <a:t>External sub-systems</a:t>
            </a:r>
            <a:endParaRPr lang="en-US" dirty="0">
              <a:solidFill>
                <a:srgbClr val="CEB5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7036" y="4524964"/>
            <a:ext cx="2935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(not under </a:t>
            </a:r>
            <a:r>
              <a:rPr lang="en-US" sz="1400" i="1" dirty="0" err="1" smtClean="0"/>
              <a:t>rcs</a:t>
            </a:r>
            <a:r>
              <a:rPr lang="en-US" sz="1400" i="1" dirty="0" smtClean="0"/>
              <a:t> source tree)</a:t>
            </a:r>
            <a:endParaRPr lang="en-US" sz="1400" i="1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155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658</TotalTime>
  <Words>470</Words>
  <Application>Microsoft Office PowerPoint</Application>
  <PresentationFormat>Custom</PresentationFormat>
  <Paragraphs>82</Paragraphs>
  <Slides>7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Robotic Control System</vt:lpstr>
      <vt:lpstr>RCS within overall system</vt:lpstr>
      <vt:lpstr>Systems controlled and monitored by RCS.</vt:lpstr>
      <vt:lpstr>Sub-systems - low level</vt:lpstr>
      <vt:lpstr>Sub-systems - high level</vt:lpstr>
      <vt:lpstr>Interconnections</vt:lpstr>
      <vt:lpstr>Packages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Control System</dc:title>
  <dc:creator/>
  <cp:lastModifiedBy>Engineer</cp:lastModifiedBy>
  <cp:revision>49</cp:revision>
  <dcterms:created xsi:type="dcterms:W3CDTF">2014-08-07T18:55:44Z</dcterms:created>
  <dcterms:modified xsi:type="dcterms:W3CDTF">2014-08-07T19:01:50Z</dcterms:modified>
</cp:coreProperties>
</file>