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9" autoAdjust="0"/>
    <p:restoredTop sz="94723" autoAdjust="0"/>
  </p:normalViewPr>
  <p:slideViewPr>
    <p:cSldViewPr snapToObjects="1">
      <p:cViewPr varScale="1">
        <p:scale>
          <a:sx n="128" d="100"/>
          <a:sy n="128" d="100"/>
        </p:scale>
        <p:origin x="-18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GB"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5967B2C-19D2-9045-9CD6-AF5579D9E927}" type="datetimeFigureOut">
              <a:rPr lang="en-US" smtClean="0"/>
              <a:t>9/12/14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00F522B-7E43-F944-952A-413E10F0B0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D5967B2C-19D2-9045-9CD6-AF5579D9E927}" type="datetimeFigureOut">
              <a:rPr lang="en-US" smtClean="0"/>
              <a:t>9/12/14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F522B-7E43-F944-952A-413E10F0B0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D5967B2C-19D2-9045-9CD6-AF5579D9E927}" type="datetimeFigureOut">
              <a:rPr lang="en-US" smtClean="0"/>
              <a:t>9/12/14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F522B-7E43-F944-952A-413E10F0B0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7" name="Date Placeholder 6"/>
          <p:cNvSpPr>
            <a:spLocks noGrp="1"/>
          </p:cNvSpPr>
          <p:nvPr>
            <p:ph type="dt" sz="half" idx="14"/>
          </p:nvPr>
        </p:nvSpPr>
        <p:spPr/>
        <p:txBody>
          <a:bodyPr rtlCol="0"/>
          <a:lstStyle/>
          <a:p>
            <a:fld id="{D5967B2C-19D2-9045-9CD6-AF5579D9E927}" type="datetimeFigureOut">
              <a:rPr lang="en-US" smtClean="0"/>
              <a:t>9/12/14</a:t>
            </a:fld>
            <a:endParaRPr lang="en-US"/>
          </a:p>
        </p:txBody>
      </p:sp>
      <p:sp>
        <p:nvSpPr>
          <p:cNvPr id="9" name="Slide Number Placeholder 8"/>
          <p:cNvSpPr>
            <a:spLocks noGrp="1"/>
          </p:cNvSpPr>
          <p:nvPr>
            <p:ph type="sldNum" sz="quarter" idx="15"/>
          </p:nvPr>
        </p:nvSpPr>
        <p:spPr/>
        <p:txBody>
          <a:bodyPr rtlCol="0"/>
          <a:lstStyle/>
          <a:p>
            <a:fld id="{500F522B-7E43-F944-952A-413E10F0B0C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5967B2C-19D2-9045-9CD6-AF5579D9E927}" type="datetimeFigureOut">
              <a:rPr lang="en-US" smtClean="0"/>
              <a:t>9/12/14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00F522B-7E43-F944-952A-413E10F0B0C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5" name="Date Placeholder 4"/>
          <p:cNvSpPr>
            <a:spLocks noGrp="1"/>
          </p:cNvSpPr>
          <p:nvPr>
            <p:ph type="dt" sz="half" idx="10"/>
          </p:nvPr>
        </p:nvSpPr>
        <p:spPr/>
        <p:txBody>
          <a:bodyPr/>
          <a:lstStyle/>
          <a:p>
            <a:fld id="{D5967B2C-19D2-9045-9CD6-AF5579D9E927}" type="datetimeFigureOut">
              <a:rPr lang="en-US" smtClean="0"/>
              <a:t>9/12/14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F522B-7E43-F944-952A-413E10F0B0C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GB" smtClean="0"/>
              <a:t>Click to edit Master title style</a:t>
            </a:r>
            <a:endParaRPr kumimoji="0" lang="en-US"/>
          </a:p>
        </p:txBody>
      </p:sp>
      <p:sp>
        <p:nvSpPr>
          <p:cNvPr id="7" name="Date Placeholder 6"/>
          <p:cNvSpPr>
            <a:spLocks noGrp="1"/>
          </p:cNvSpPr>
          <p:nvPr>
            <p:ph type="dt" sz="half" idx="10"/>
          </p:nvPr>
        </p:nvSpPr>
        <p:spPr/>
        <p:txBody>
          <a:bodyPr/>
          <a:lstStyle/>
          <a:p>
            <a:fld id="{D5967B2C-19D2-9045-9CD6-AF5579D9E927}" type="datetimeFigureOut">
              <a:rPr lang="en-US" smtClean="0"/>
              <a:t>9/12/14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F522B-7E43-F944-952A-413E10F0B0C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GB"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GB"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6" name="Date Placeholder 5"/>
          <p:cNvSpPr>
            <a:spLocks noGrp="1"/>
          </p:cNvSpPr>
          <p:nvPr>
            <p:ph type="dt" sz="half" idx="10"/>
          </p:nvPr>
        </p:nvSpPr>
        <p:spPr/>
        <p:txBody>
          <a:bodyPr rtlCol="0"/>
          <a:lstStyle/>
          <a:p>
            <a:fld id="{D5967B2C-19D2-9045-9CD6-AF5579D9E927}" type="datetimeFigureOut">
              <a:rPr lang="en-US" smtClean="0"/>
              <a:t>9/12/14</a:t>
            </a:fld>
            <a:endParaRPr lang="en-US"/>
          </a:p>
        </p:txBody>
      </p:sp>
      <p:sp>
        <p:nvSpPr>
          <p:cNvPr id="7" name="Slide Number Placeholder 6"/>
          <p:cNvSpPr>
            <a:spLocks noGrp="1"/>
          </p:cNvSpPr>
          <p:nvPr>
            <p:ph type="sldNum" sz="quarter" idx="11"/>
          </p:nvPr>
        </p:nvSpPr>
        <p:spPr/>
        <p:txBody>
          <a:bodyPr rtlCol="0"/>
          <a:lstStyle/>
          <a:p>
            <a:fld id="{500F522B-7E43-F944-952A-413E10F0B0C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67B2C-19D2-9045-9CD6-AF5579D9E927}" type="datetimeFigureOut">
              <a:rPr lang="en-US" smtClean="0"/>
              <a:t>9/12/14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F522B-7E43-F944-952A-413E10F0B0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GB"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21" name="Date Placeholder 20"/>
          <p:cNvSpPr>
            <a:spLocks noGrp="1"/>
          </p:cNvSpPr>
          <p:nvPr>
            <p:ph type="dt" sz="half" idx="14"/>
          </p:nvPr>
        </p:nvSpPr>
        <p:spPr/>
        <p:txBody>
          <a:bodyPr rtlCol="0"/>
          <a:lstStyle/>
          <a:p>
            <a:fld id="{D5967B2C-19D2-9045-9CD6-AF5579D9E927}" type="datetimeFigureOut">
              <a:rPr lang="en-US" smtClean="0"/>
              <a:t>9/12/14</a:t>
            </a:fld>
            <a:endParaRPr lang="en-US"/>
          </a:p>
        </p:txBody>
      </p:sp>
      <p:sp>
        <p:nvSpPr>
          <p:cNvPr id="22" name="Slide Number Placeholder 21"/>
          <p:cNvSpPr>
            <a:spLocks noGrp="1"/>
          </p:cNvSpPr>
          <p:nvPr>
            <p:ph type="sldNum" sz="quarter" idx="15"/>
          </p:nvPr>
        </p:nvSpPr>
        <p:spPr/>
        <p:txBody>
          <a:bodyPr rtlCol="0"/>
          <a:lstStyle/>
          <a:p>
            <a:fld id="{500F522B-7E43-F944-952A-413E10F0B0C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GB"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GB"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5967B2C-19D2-9045-9CD6-AF5579D9E927}" type="datetimeFigureOut">
              <a:rPr lang="en-US" smtClean="0"/>
              <a:t>9/12/14</a:t>
            </a:fld>
            <a:endParaRPr lang="en-US"/>
          </a:p>
        </p:txBody>
      </p:sp>
      <p:sp>
        <p:nvSpPr>
          <p:cNvPr id="18" name="Slide Number Placeholder 17"/>
          <p:cNvSpPr>
            <a:spLocks noGrp="1"/>
          </p:cNvSpPr>
          <p:nvPr>
            <p:ph type="sldNum" sz="quarter" idx="11"/>
          </p:nvPr>
        </p:nvSpPr>
        <p:spPr/>
        <p:txBody>
          <a:bodyPr rtlCol="0"/>
          <a:lstStyle/>
          <a:p>
            <a:fld id="{500F522B-7E43-F944-952A-413E10F0B0C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GB"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GB" smtClean="0"/>
              <a:t>Click to edit Master text styles</a:t>
            </a:r>
          </a:p>
          <a:p>
            <a:pPr lvl="1" eaLnBrk="1" latinLnBrk="0" hangingPunct="1"/>
            <a:r>
              <a:rPr kumimoji="0" lang="en-GB" smtClean="0"/>
              <a:t>Second level</a:t>
            </a:r>
          </a:p>
          <a:p>
            <a:pPr lvl="2" eaLnBrk="1" latinLnBrk="0" hangingPunct="1"/>
            <a:r>
              <a:rPr kumimoji="0" lang="en-GB" smtClean="0"/>
              <a:t>Third level</a:t>
            </a:r>
          </a:p>
          <a:p>
            <a:pPr lvl="3" eaLnBrk="1" latinLnBrk="0" hangingPunct="1"/>
            <a:r>
              <a:rPr kumimoji="0" lang="en-GB" smtClean="0"/>
              <a:t>Fourth level</a:t>
            </a:r>
          </a:p>
          <a:p>
            <a:pPr lvl="4" eaLnBrk="1" latinLnBrk="0" hangingPunct="1"/>
            <a:r>
              <a:rPr kumimoji="0" lang="en-GB"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5967B2C-19D2-9045-9CD6-AF5579D9E927}" type="datetimeFigureOut">
              <a:rPr lang="en-US" smtClean="0"/>
              <a:t>9/12/14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00F522B-7E43-F944-952A-413E10F0B0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 Utilities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Call Info</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Method </a:t>
            </a:r>
            <a:r>
              <a:rPr lang="en-US" i="1" dirty="0" err="1" smtClean="0"/>
              <a:t>LogCollator.extractCallInfo</a:t>
            </a:r>
            <a:r>
              <a:rPr lang="en-US" i="1" dirty="0" smtClean="0"/>
              <a:t>()</a:t>
            </a:r>
            <a:r>
              <a:rPr lang="en-US" dirty="0" smtClean="0"/>
              <a:t> pulls data from the stack for the current logging call and populates the </a:t>
            </a:r>
            <a:r>
              <a:rPr lang="en-US" i="1" dirty="0" err="1" smtClean="0"/>
              <a:t>LogCollator</a:t>
            </a:r>
            <a:r>
              <a:rPr lang="en-US" i="1" dirty="0" smtClean="0"/>
              <a:t> </a:t>
            </a:r>
            <a:r>
              <a:rPr lang="en-US" dirty="0" smtClean="0"/>
              <a:t>with this information. </a:t>
            </a:r>
          </a:p>
          <a:p>
            <a:r>
              <a:rPr lang="en-US" dirty="0" smtClean="0"/>
              <a:t>It is potentially expensive but so far does not appear to have had any spurious effects. </a:t>
            </a:r>
          </a:p>
          <a:p>
            <a:r>
              <a:rPr lang="en-US" dirty="0" smtClean="0"/>
              <a:t>It should probably be used sparingly i.e. not used in logging calls which are made hundreds/thousands of times per second.</a:t>
            </a:r>
          </a:p>
          <a:p>
            <a:r>
              <a:rPr lang="en-US" dirty="0" smtClean="0"/>
              <a:t>Information extracted includes:</a:t>
            </a:r>
          </a:p>
          <a:p>
            <a:pPr lvl="1"/>
            <a:r>
              <a:rPr lang="en-US" dirty="0" smtClean="0"/>
              <a:t>Class name.</a:t>
            </a:r>
          </a:p>
          <a:p>
            <a:pPr lvl="1"/>
            <a:r>
              <a:rPr lang="en-US" dirty="0" smtClean="0"/>
              <a:t>Calling thread.</a:t>
            </a:r>
          </a:p>
          <a:p>
            <a:pPr lvl="1"/>
            <a:r>
              <a:rPr lang="en-US" dirty="0" smtClean="0"/>
              <a:t>Method name.</a:t>
            </a:r>
          </a:p>
          <a:p>
            <a:pPr lvl="1"/>
            <a:r>
              <a:rPr lang="en-US" dirty="0" smtClean="0"/>
              <a:t>Source line number if available.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Astrometry</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The astrometry package is used extensively in many places including:-</a:t>
            </a:r>
          </a:p>
          <a:p>
            <a:pPr lvl="1"/>
            <a:r>
              <a:rPr lang="en-US" dirty="0" smtClean="0"/>
              <a:t>RCS</a:t>
            </a:r>
          </a:p>
          <a:p>
            <a:pPr lvl="1"/>
            <a:r>
              <a:rPr lang="en-US" dirty="0" smtClean="0"/>
              <a:t>Scheduler</a:t>
            </a:r>
          </a:p>
          <a:p>
            <a:pPr lvl="1"/>
            <a:r>
              <a:rPr lang="en-US" dirty="0" err="1" smtClean="0"/>
              <a:t>OpsUI</a:t>
            </a:r>
            <a:endParaRPr lang="en-US" dirty="0" smtClean="0"/>
          </a:p>
          <a:p>
            <a:pPr lvl="1"/>
            <a:r>
              <a:rPr lang="en-US" dirty="0" smtClean="0"/>
              <a:t>Phase2UI</a:t>
            </a:r>
          </a:p>
          <a:p>
            <a:pPr lvl="1"/>
            <a:r>
              <a:rPr lang="en-US" dirty="0" smtClean="0"/>
              <a:t>Simulator</a:t>
            </a:r>
          </a:p>
          <a:p>
            <a:pPr lvl="1"/>
            <a:r>
              <a:rPr lang="en-US" dirty="0" smtClean="0"/>
              <a:t>TEA</a:t>
            </a:r>
          </a:p>
          <a:p>
            <a:pPr lvl="1"/>
            <a:r>
              <a:rPr lang="en-US" dirty="0" smtClean="0"/>
              <a:t>NSO Interface</a:t>
            </a:r>
          </a:p>
          <a:p>
            <a:r>
              <a:rPr lang="en-US" dirty="0" smtClean="0"/>
              <a:t>There are 2 versions of this package:-</a:t>
            </a:r>
          </a:p>
          <a:p>
            <a:pPr lvl="1"/>
            <a:r>
              <a:rPr lang="en-US" dirty="0" smtClean="0"/>
              <a:t>Old system is quite cumbersome to use.</a:t>
            </a:r>
          </a:p>
          <a:p>
            <a:pPr lvl="1"/>
            <a:r>
              <a:rPr lang="en-US" dirty="0" smtClean="0"/>
              <a:t>Newer system is simpler and more powerful.</a:t>
            </a:r>
          </a:p>
          <a:p>
            <a:pPr lvl="1"/>
            <a:r>
              <a:rPr lang="en-US" dirty="0" smtClean="0"/>
              <a:t>Any recent software uses the new system exclusively and many older systems have been updated.</a:t>
            </a:r>
          </a:p>
          <a:p>
            <a:pPr lvl="1"/>
            <a:r>
              <a:rPr lang="en-US" dirty="0" smtClean="0"/>
              <a:t>There are still chunks of old </a:t>
            </a:r>
            <a:r>
              <a:rPr lang="en-US" dirty="0" err="1" smtClean="0"/>
              <a:t>astro</a:t>
            </a:r>
            <a:r>
              <a:rPr lang="en-US" dirty="0" smtClean="0"/>
              <a:t> lib code dotted about.</a:t>
            </a:r>
          </a:p>
          <a:p>
            <a:r>
              <a:rPr lang="en-US" dirty="0" smtClean="0"/>
              <a:t>Both systems make use of </a:t>
            </a:r>
            <a:r>
              <a:rPr lang="en-US" dirty="0" err="1" smtClean="0"/>
              <a:t>Slalib</a:t>
            </a:r>
            <a:r>
              <a:rPr lang="en-US" dirty="0" smtClean="0"/>
              <a:t> via JNI calls.</a:t>
            </a:r>
          </a:p>
          <a:p>
            <a:pPr lvl="1"/>
            <a:r>
              <a:rPr lang="en-US" dirty="0" smtClean="0"/>
              <a:t>This part of both systems is the most troublesome.</a:t>
            </a:r>
          </a:p>
          <a:p>
            <a:pPr lvl="1"/>
            <a:r>
              <a:rPr lang="en-US" dirty="0" smtClean="0"/>
              <a:t>Neither set of JNI code have been successfully compiled for 64 bit </a:t>
            </a:r>
            <a:r>
              <a:rPr lang="en-US" dirty="0" err="1" smtClean="0"/>
              <a:t>linux</a:t>
            </a:r>
            <a:r>
              <a:rPr lang="en-US" dirty="0" smtClean="0"/>
              <a:t>.</a:t>
            </a:r>
          </a:p>
          <a:p>
            <a:r>
              <a:rPr lang="en-US" dirty="0" smtClean="0"/>
              <a:t>There are a small number of functions available in the new system which do not use </a:t>
            </a:r>
            <a:r>
              <a:rPr lang="en-US" dirty="0" err="1" smtClean="0"/>
              <a:t>Slalib</a:t>
            </a:r>
            <a:r>
              <a:rPr lang="en-US" dirty="0" smtClean="0"/>
              <a:t> so as to be available in Phase2UI.</a:t>
            </a:r>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Library	</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New library: </a:t>
            </a:r>
            <a:r>
              <a:rPr lang="en-US" i="1" dirty="0" err="1" smtClean="0"/>
              <a:t>ngat_new_astrometry.jar</a:t>
            </a:r>
            <a:endParaRPr lang="en-US" i="1" dirty="0" smtClean="0"/>
          </a:p>
          <a:p>
            <a:r>
              <a:rPr lang="en-US" i="1" dirty="0" err="1" smtClean="0"/>
              <a:t>AstrometryCalculator</a:t>
            </a:r>
            <a:r>
              <a:rPr lang="en-US" i="1" dirty="0" smtClean="0"/>
              <a:t> </a:t>
            </a:r>
            <a:r>
              <a:rPr lang="en-US" dirty="0" smtClean="0"/>
              <a:t>and </a:t>
            </a:r>
            <a:r>
              <a:rPr lang="en-US" i="1" dirty="0" err="1" smtClean="0"/>
              <a:t>AstrometrySiteCalculator</a:t>
            </a:r>
            <a:endParaRPr lang="en-US" i="1" dirty="0" smtClean="0"/>
          </a:p>
          <a:p>
            <a:pPr lvl="1"/>
            <a:r>
              <a:rPr lang="en-US" dirty="0" smtClean="0"/>
              <a:t>Main interfaces of interest.</a:t>
            </a:r>
          </a:p>
          <a:p>
            <a:pPr lvl="1"/>
            <a:r>
              <a:rPr lang="en-US" dirty="0" smtClean="0"/>
              <a:t>Provide methods to find alt, </a:t>
            </a:r>
            <a:r>
              <a:rPr lang="en-US" dirty="0" err="1" smtClean="0"/>
              <a:t>az</a:t>
            </a:r>
            <a:r>
              <a:rPr lang="en-US" dirty="0" smtClean="0"/>
              <a:t>, rise and set, transit elevation etc of targets.</a:t>
            </a:r>
          </a:p>
          <a:p>
            <a:r>
              <a:rPr lang="en-US" dirty="0" smtClean="0"/>
              <a:t>Implemented as </a:t>
            </a:r>
            <a:r>
              <a:rPr lang="en-US" i="1" dirty="0" err="1" smtClean="0"/>
              <a:t>BasicAstrometryCalculator</a:t>
            </a:r>
            <a:r>
              <a:rPr lang="en-US" i="1" dirty="0" smtClean="0"/>
              <a:t> a</a:t>
            </a:r>
            <a:r>
              <a:rPr lang="en-US" dirty="0" smtClean="0"/>
              <a:t>nd as  </a:t>
            </a:r>
            <a:r>
              <a:rPr lang="en-US" i="1" dirty="0" err="1" smtClean="0"/>
              <a:t>BasicAstrometrySiteCalculator</a:t>
            </a:r>
            <a:r>
              <a:rPr lang="en-US" i="1" dirty="0" smtClean="0"/>
              <a:t>.</a:t>
            </a:r>
            <a:endParaRPr lang="en-US" dirty="0" smtClean="0"/>
          </a:p>
          <a:p>
            <a:r>
              <a:rPr lang="en-US" i="1" dirty="0" smtClean="0"/>
              <a:t>Coordinates </a:t>
            </a:r>
            <a:r>
              <a:rPr lang="en-US" dirty="0" smtClean="0"/>
              <a:t>are a representation of a target’s position on the celestial sphere at a given instant.</a:t>
            </a:r>
          </a:p>
          <a:p>
            <a:pPr lvl="1"/>
            <a:r>
              <a:rPr lang="en-US" dirty="0" err="1" smtClean="0"/>
              <a:t>getRa</a:t>
            </a:r>
            <a:r>
              <a:rPr lang="en-US" dirty="0" smtClean="0"/>
              <a:t>(): double</a:t>
            </a:r>
          </a:p>
          <a:p>
            <a:pPr lvl="1"/>
            <a:r>
              <a:rPr lang="en-US" dirty="0" err="1" smtClean="0"/>
              <a:t>getDec</a:t>
            </a:r>
            <a:r>
              <a:rPr lang="en-US" dirty="0" smtClean="0"/>
              <a:t>(): double</a:t>
            </a:r>
          </a:p>
          <a:p>
            <a:r>
              <a:rPr lang="en-US" i="1" dirty="0" err="1" smtClean="0"/>
              <a:t>TrackCalculator</a:t>
            </a:r>
            <a:r>
              <a:rPr lang="en-US" i="1" dirty="0" smtClean="0"/>
              <a:t> </a:t>
            </a:r>
            <a:r>
              <a:rPr lang="en-US" dirty="0" smtClean="0"/>
              <a:t>is a representation of a target’s track over a period of time.</a:t>
            </a:r>
          </a:p>
          <a:p>
            <a:pPr lvl="1"/>
            <a:r>
              <a:rPr lang="en-US" dirty="0" err="1" smtClean="0"/>
              <a:t>g</a:t>
            </a:r>
            <a:r>
              <a:rPr lang="en-US" dirty="0" err="1" smtClean="0"/>
              <a:t>etCoordinates(long</a:t>
            </a:r>
            <a:r>
              <a:rPr lang="en-US" dirty="0" smtClean="0"/>
              <a:t> time): Coordinates</a:t>
            </a:r>
          </a:p>
          <a:p>
            <a:r>
              <a:rPr lang="en-US" dirty="0" smtClean="0"/>
              <a:t>Various implementations:-</a:t>
            </a:r>
          </a:p>
          <a:p>
            <a:pPr lvl="1"/>
            <a:r>
              <a:rPr lang="en-US" i="1" dirty="0" err="1" smtClean="0"/>
              <a:t>SolarCalculator</a:t>
            </a:r>
            <a:r>
              <a:rPr lang="en-US" i="1" dirty="0" smtClean="0"/>
              <a:t> </a:t>
            </a:r>
            <a:r>
              <a:rPr lang="en-US" dirty="0" smtClean="0"/>
              <a:t>– sun track.</a:t>
            </a:r>
          </a:p>
          <a:p>
            <a:pPr lvl="1"/>
            <a:r>
              <a:rPr lang="en-US" i="1" dirty="0" err="1" smtClean="0"/>
              <a:t>LunarCalculator</a:t>
            </a:r>
            <a:r>
              <a:rPr lang="en-US" i="1" dirty="0" smtClean="0"/>
              <a:t> </a:t>
            </a:r>
            <a:r>
              <a:rPr lang="en-US" dirty="0" smtClean="0"/>
              <a:t>– moon track.</a:t>
            </a:r>
          </a:p>
          <a:p>
            <a:pPr lvl="1"/>
            <a:r>
              <a:rPr lang="en-US" i="1" dirty="0" err="1" smtClean="0"/>
              <a:t>BasicTargetCalculator</a:t>
            </a:r>
            <a:r>
              <a:rPr lang="en-US" i="1" dirty="0" smtClean="0"/>
              <a:t> </a:t>
            </a:r>
            <a:r>
              <a:rPr lang="en-US" dirty="0" smtClean="0"/>
              <a:t>– track for general target.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Astrometry Methods</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dirty="0" err="1" smtClean="0"/>
              <a:t>BasicAstrometrySiteCalculator</a:t>
            </a:r>
            <a:endParaRPr lang="en-US" dirty="0" smtClean="0"/>
          </a:p>
          <a:p>
            <a:r>
              <a:rPr lang="en-US" dirty="0" err="1" smtClean="0"/>
              <a:t>boolean</a:t>
            </a:r>
            <a:r>
              <a:rPr lang="en-US" dirty="0" smtClean="0"/>
              <a:t> </a:t>
            </a:r>
            <a:r>
              <a:rPr lang="en-US" dirty="0" err="1" smtClean="0"/>
              <a:t>canRise(Coordinates</a:t>
            </a:r>
            <a:r>
              <a:rPr lang="en-US" dirty="0" smtClean="0"/>
              <a:t> </a:t>
            </a:r>
            <a:r>
              <a:rPr lang="en-US" dirty="0" err="1" smtClean="0"/>
              <a:t>coord</a:t>
            </a:r>
            <a:r>
              <a:rPr lang="en-US" dirty="0" smtClean="0"/>
              <a:t>, double horizon, long time)  </a:t>
            </a:r>
            <a:r>
              <a:rPr lang="en-US" dirty="0" smtClean="0"/>
              <a:t> </a:t>
            </a:r>
          </a:p>
          <a:p>
            <a:r>
              <a:rPr lang="en-US" dirty="0" err="1" smtClean="0"/>
              <a:t>boolean</a:t>
            </a:r>
            <a:r>
              <a:rPr lang="en-US" dirty="0" smtClean="0"/>
              <a:t> </a:t>
            </a:r>
            <a:r>
              <a:rPr lang="en-US" dirty="0" err="1" smtClean="0"/>
              <a:t>canSet(Coordinates</a:t>
            </a:r>
            <a:r>
              <a:rPr lang="en-US" dirty="0" smtClean="0"/>
              <a:t> </a:t>
            </a:r>
            <a:r>
              <a:rPr lang="en-US" dirty="0" err="1" smtClean="0"/>
              <a:t>coord</a:t>
            </a:r>
            <a:r>
              <a:rPr lang="en-US" dirty="0" smtClean="0"/>
              <a:t>, double horizon, long time)  </a:t>
            </a:r>
            <a:r>
              <a:rPr lang="en-US" dirty="0" smtClean="0"/>
              <a:t> </a:t>
            </a:r>
          </a:p>
          <a:p>
            <a:r>
              <a:rPr lang="en-US" dirty="0" smtClean="0"/>
              <a:t>double </a:t>
            </a:r>
            <a:r>
              <a:rPr lang="en-US" dirty="0" err="1" smtClean="0"/>
              <a:t>getAltitude(Coordinates</a:t>
            </a:r>
            <a:r>
              <a:rPr lang="en-US" dirty="0" smtClean="0"/>
              <a:t> </a:t>
            </a:r>
            <a:r>
              <a:rPr lang="en-US" dirty="0" err="1" smtClean="0"/>
              <a:t>coord</a:t>
            </a:r>
            <a:r>
              <a:rPr lang="en-US" dirty="0" smtClean="0"/>
              <a:t>, long time)  </a:t>
            </a:r>
            <a:r>
              <a:rPr lang="en-US" dirty="0" smtClean="0"/>
              <a:t> </a:t>
            </a:r>
          </a:p>
          <a:p>
            <a:r>
              <a:rPr lang="en-US" dirty="0" smtClean="0"/>
              <a:t>double </a:t>
            </a:r>
            <a:r>
              <a:rPr lang="en-US" dirty="0" err="1" smtClean="0"/>
              <a:t>getAzimuth(Coordinates</a:t>
            </a:r>
            <a:r>
              <a:rPr lang="en-US" dirty="0" smtClean="0"/>
              <a:t> </a:t>
            </a:r>
            <a:r>
              <a:rPr lang="en-US" dirty="0" err="1" smtClean="0"/>
              <a:t>coord</a:t>
            </a:r>
            <a:r>
              <a:rPr lang="en-US" dirty="0" smtClean="0"/>
              <a:t>, long time) </a:t>
            </a:r>
            <a:r>
              <a:rPr lang="en-US" dirty="0" smtClean="0"/>
              <a:t> </a:t>
            </a:r>
          </a:p>
          <a:p>
            <a:r>
              <a:rPr lang="en-US" dirty="0" smtClean="0"/>
              <a:t>double </a:t>
            </a:r>
            <a:r>
              <a:rPr lang="en-US" dirty="0" err="1" smtClean="0"/>
              <a:t>getHourAngle(Coordinates</a:t>
            </a:r>
            <a:r>
              <a:rPr lang="en-US" dirty="0" smtClean="0"/>
              <a:t> </a:t>
            </a:r>
            <a:r>
              <a:rPr lang="en-US" dirty="0" err="1" smtClean="0"/>
              <a:t>c</a:t>
            </a:r>
            <a:r>
              <a:rPr lang="en-US" dirty="0" smtClean="0"/>
              <a:t>, long time)  </a:t>
            </a:r>
            <a:r>
              <a:rPr lang="en-US" dirty="0" smtClean="0"/>
              <a:t> </a:t>
            </a:r>
          </a:p>
          <a:p>
            <a:r>
              <a:rPr lang="en-US" dirty="0" smtClean="0"/>
              <a:t>double </a:t>
            </a:r>
            <a:r>
              <a:rPr lang="en-US" dirty="0" err="1" smtClean="0"/>
              <a:t>getMaximumAltitude(TargetTrackCalculator</a:t>
            </a:r>
            <a:r>
              <a:rPr lang="en-US" dirty="0" smtClean="0"/>
              <a:t> track, long t1, long t2)  </a:t>
            </a:r>
            <a:r>
              <a:rPr lang="en-US" dirty="0" smtClean="0"/>
              <a:t> </a:t>
            </a:r>
          </a:p>
          <a:p>
            <a:r>
              <a:rPr lang="en-US" dirty="0" smtClean="0"/>
              <a:t>double </a:t>
            </a:r>
            <a:r>
              <a:rPr lang="en-US" dirty="0" err="1" smtClean="0"/>
              <a:t>getMinimumAltitude</a:t>
            </a:r>
            <a:r>
              <a:rPr lang="en-US" dirty="0" err="1" smtClean="0"/>
              <a:t>(TargetTrackCalculator</a:t>
            </a:r>
            <a:r>
              <a:rPr lang="en-US" dirty="0" smtClean="0"/>
              <a:t> track, long t1, long t2)  </a:t>
            </a:r>
            <a:r>
              <a:rPr lang="en-US" dirty="0" smtClean="0"/>
              <a:t> </a:t>
            </a:r>
          </a:p>
          <a:p>
            <a:r>
              <a:rPr lang="en-US" dirty="0" smtClean="0"/>
              <a:t>long </a:t>
            </a:r>
            <a:r>
              <a:rPr lang="en-US" dirty="0" err="1" smtClean="0"/>
              <a:t>getTimeSinceLastRise(Coordinates</a:t>
            </a:r>
            <a:r>
              <a:rPr lang="en-US" dirty="0" smtClean="0"/>
              <a:t> </a:t>
            </a:r>
            <a:r>
              <a:rPr lang="en-US" dirty="0" err="1" smtClean="0"/>
              <a:t>coord</a:t>
            </a:r>
            <a:r>
              <a:rPr lang="en-US" dirty="0" smtClean="0"/>
              <a:t>, double horizon, long time) </a:t>
            </a:r>
            <a:r>
              <a:rPr lang="en-US" dirty="0" smtClean="0"/>
              <a:t> </a:t>
            </a:r>
          </a:p>
          <a:p>
            <a:r>
              <a:rPr lang="en-US" dirty="0" smtClean="0"/>
              <a:t>long </a:t>
            </a:r>
            <a:r>
              <a:rPr lang="en-US" dirty="0" err="1" smtClean="0"/>
              <a:t>getTimeSinceLastSet(Coordinates</a:t>
            </a:r>
            <a:r>
              <a:rPr lang="en-US" dirty="0" smtClean="0"/>
              <a:t> </a:t>
            </a:r>
            <a:r>
              <a:rPr lang="en-US" dirty="0" err="1" smtClean="0"/>
              <a:t>coord</a:t>
            </a:r>
            <a:r>
              <a:rPr lang="en-US" dirty="0" smtClean="0"/>
              <a:t>, double horizon, long time) </a:t>
            </a:r>
            <a:r>
              <a:rPr lang="en-US" dirty="0" smtClean="0"/>
              <a:t> </a:t>
            </a:r>
          </a:p>
          <a:p>
            <a:r>
              <a:rPr lang="en-US" dirty="0" smtClean="0"/>
              <a:t>long </a:t>
            </a:r>
            <a:r>
              <a:rPr lang="en-US" dirty="0" err="1" smtClean="0"/>
              <a:t>getTimeSinceLastTransit(Coordinates</a:t>
            </a:r>
            <a:r>
              <a:rPr lang="en-US" dirty="0" smtClean="0"/>
              <a:t> </a:t>
            </a:r>
            <a:r>
              <a:rPr lang="en-US" dirty="0" err="1" smtClean="0"/>
              <a:t>coord</a:t>
            </a:r>
            <a:r>
              <a:rPr lang="en-US" dirty="0" smtClean="0"/>
              <a:t>, long time) </a:t>
            </a:r>
            <a:r>
              <a:rPr lang="en-US" dirty="0" smtClean="0"/>
              <a:t> </a:t>
            </a:r>
          </a:p>
          <a:p>
            <a:r>
              <a:rPr lang="en-US" dirty="0" smtClean="0"/>
              <a:t>long </a:t>
            </a:r>
            <a:r>
              <a:rPr lang="en-US" dirty="0" err="1" smtClean="0"/>
              <a:t>getTimeUntilNextRise(Coordinates</a:t>
            </a:r>
            <a:r>
              <a:rPr lang="en-US" dirty="0" smtClean="0"/>
              <a:t> </a:t>
            </a:r>
            <a:r>
              <a:rPr lang="en-US" dirty="0" err="1" smtClean="0"/>
              <a:t>coord</a:t>
            </a:r>
            <a:r>
              <a:rPr lang="en-US" dirty="0" smtClean="0"/>
              <a:t>, double horizon, long time) </a:t>
            </a:r>
            <a:r>
              <a:rPr lang="en-US" dirty="0" smtClean="0"/>
              <a:t> </a:t>
            </a:r>
          </a:p>
          <a:p>
            <a:r>
              <a:rPr lang="en-US" dirty="0" smtClean="0"/>
              <a:t>long </a:t>
            </a:r>
            <a:r>
              <a:rPr lang="en-US" dirty="0" err="1" smtClean="0"/>
              <a:t>getTimeUntilNextSet(Coordinates</a:t>
            </a:r>
            <a:r>
              <a:rPr lang="en-US" dirty="0" smtClean="0"/>
              <a:t> </a:t>
            </a:r>
            <a:r>
              <a:rPr lang="en-US" dirty="0" err="1" smtClean="0"/>
              <a:t>coord</a:t>
            </a:r>
            <a:r>
              <a:rPr lang="en-US" dirty="0" smtClean="0"/>
              <a:t>, double horizon, long time) </a:t>
            </a:r>
            <a:r>
              <a:rPr lang="en-US" dirty="0" smtClean="0"/>
              <a:t> </a:t>
            </a:r>
          </a:p>
          <a:p>
            <a:r>
              <a:rPr lang="en-US" dirty="0" smtClean="0"/>
              <a:t>long </a:t>
            </a:r>
            <a:r>
              <a:rPr lang="en-US" dirty="0" err="1" smtClean="0"/>
              <a:t>getTimeUntilNextTransit(Coordinates</a:t>
            </a:r>
            <a:r>
              <a:rPr lang="en-US" dirty="0" smtClean="0"/>
              <a:t> </a:t>
            </a:r>
            <a:r>
              <a:rPr lang="en-US" dirty="0" err="1" smtClean="0"/>
              <a:t>coord</a:t>
            </a:r>
            <a:r>
              <a:rPr lang="en-US" dirty="0" smtClean="0"/>
              <a:t>, long time)  </a:t>
            </a:r>
            <a:r>
              <a:rPr lang="en-US" dirty="0" smtClean="0"/>
              <a:t> </a:t>
            </a:r>
          </a:p>
          <a:p>
            <a:r>
              <a:rPr lang="en-US" dirty="0" smtClean="0"/>
              <a:t>double </a:t>
            </a:r>
            <a:r>
              <a:rPr lang="en-US" dirty="0" err="1" smtClean="0"/>
              <a:t>getTransitAltitude(Coordinates</a:t>
            </a:r>
            <a:r>
              <a:rPr lang="en-US" dirty="0" smtClean="0"/>
              <a:t> </a:t>
            </a:r>
            <a:r>
              <a:rPr lang="en-US" dirty="0" err="1" smtClean="0"/>
              <a:t>coord</a:t>
            </a:r>
            <a:r>
              <a:rPr lang="en-US" dirty="0" smtClean="0"/>
              <a:t>, long time) </a:t>
            </a:r>
            <a:r>
              <a:rPr lang="en-US" dirty="0" smtClean="0"/>
              <a:t> </a:t>
            </a:r>
          </a:p>
          <a:p>
            <a:r>
              <a:rPr lang="en-US" dirty="0" err="1" smtClean="0"/>
              <a:t>boolean</a:t>
            </a:r>
            <a:r>
              <a:rPr lang="en-US" dirty="0" smtClean="0"/>
              <a:t> </a:t>
            </a:r>
            <a:r>
              <a:rPr lang="en-US" dirty="0" err="1" smtClean="0"/>
              <a:t>isRisen(Coordinates</a:t>
            </a:r>
            <a:r>
              <a:rPr lang="en-US" dirty="0" smtClean="0"/>
              <a:t> </a:t>
            </a:r>
            <a:r>
              <a:rPr lang="en-US" dirty="0" err="1" smtClean="0"/>
              <a:t>coord</a:t>
            </a:r>
            <a:r>
              <a:rPr lang="en-US" dirty="0" smtClean="0"/>
              <a:t>, double horizon, long time) </a:t>
            </a:r>
            <a:r>
              <a:rPr lang="en-US" dirty="0" smtClean="0"/>
              <a:t> </a:t>
            </a:r>
          </a:p>
          <a:p>
            <a:r>
              <a:rPr lang="en-US" dirty="0" err="1" smtClean="0"/>
              <a:t>boolean</a:t>
            </a:r>
            <a:r>
              <a:rPr lang="en-US" dirty="0" smtClean="0"/>
              <a:t> </a:t>
            </a:r>
            <a:r>
              <a:rPr lang="en-US" dirty="0" err="1" smtClean="0"/>
              <a:t>isSet(Coordinates</a:t>
            </a:r>
            <a:r>
              <a:rPr lang="en-US" dirty="0" smtClean="0"/>
              <a:t> </a:t>
            </a:r>
            <a:r>
              <a:rPr lang="en-US" dirty="0" err="1" smtClean="0"/>
              <a:t>coord</a:t>
            </a:r>
            <a:r>
              <a:rPr lang="en-US" dirty="0" smtClean="0"/>
              <a:t>, double horizon, long time) </a:t>
            </a:r>
            <a:r>
              <a:rPr lang="en-US" dirty="0" smtClean="0"/>
              <a:t>    </a:t>
            </a:r>
          </a:p>
          <a:p>
            <a:r>
              <a:rPr lang="en-US" dirty="0" smtClean="0"/>
              <a:t>double </a:t>
            </a:r>
            <a:r>
              <a:rPr lang="en-US" dirty="0" err="1" smtClean="0"/>
              <a:t>getParalacticAngle(Coordinates</a:t>
            </a:r>
            <a:r>
              <a:rPr lang="en-US" dirty="0" smtClean="0"/>
              <a:t> c1, long time) </a:t>
            </a:r>
            <a:r>
              <a:rPr lang="en-US" dirty="0" smtClean="0"/>
              <a:t> </a:t>
            </a:r>
          </a:p>
          <a:p>
            <a:r>
              <a:rPr lang="en-US" dirty="0" smtClean="0"/>
              <a:t>double </a:t>
            </a:r>
            <a:r>
              <a:rPr lang="en-US" dirty="0" err="1" smtClean="0"/>
              <a:t>getAngularSeperation(Coordinates</a:t>
            </a:r>
            <a:r>
              <a:rPr lang="en-US" dirty="0" smtClean="0"/>
              <a:t> c1, Coordinates c2) </a:t>
            </a:r>
            <a:r>
              <a:rPr lang="en-US" dirty="0" smtClean="0"/>
              <a:t> </a:t>
            </a:r>
          </a:p>
          <a:p>
            <a:r>
              <a:rPr lang="en-US" dirty="0" smtClean="0"/>
              <a:t>double </a:t>
            </a:r>
            <a:r>
              <a:rPr lang="en-US" dirty="0" err="1" smtClean="0"/>
              <a:t>getClosestPointOfApproach(TargetTrackCalculator</a:t>
            </a:r>
            <a:r>
              <a:rPr lang="en-US" dirty="0" smtClean="0"/>
              <a:t> </a:t>
            </a:r>
            <a:r>
              <a:rPr lang="en-US" dirty="0" smtClean="0"/>
              <a:t>trk1</a:t>
            </a:r>
            <a:r>
              <a:rPr lang="en-US" dirty="0" smtClean="0"/>
              <a:t>, </a:t>
            </a:r>
            <a:r>
              <a:rPr lang="en-US" dirty="0" err="1" smtClean="0"/>
              <a:t>TargetTrackCalculator</a:t>
            </a:r>
            <a:r>
              <a:rPr lang="en-US" dirty="0" smtClean="0"/>
              <a:t> trk2</a:t>
            </a:r>
            <a:r>
              <a:rPr lang="en-US" dirty="0" smtClean="0"/>
              <a:t>, long t1, long t2)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sz="1600" dirty="0" smtClean="0"/>
              <a:t>// Setup calculator for LT. approx site</a:t>
            </a:r>
          </a:p>
          <a:p>
            <a:pPr>
              <a:buNone/>
            </a:pPr>
            <a:r>
              <a:rPr lang="en-US" sz="1600" dirty="0" smtClean="0"/>
              <a:t>f</a:t>
            </a:r>
            <a:r>
              <a:rPr lang="en-US" sz="1600" dirty="0" smtClean="0"/>
              <a:t>inal double LT_LAT = Math.toRadians(28.0);</a:t>
            </a:r>
          </a:p>
          <a:p>
            <a:pPr>
              <a:buNone/>
            </a:pPr>
            <a:r>
              <a:rPr lang="en-US" sz="1600" dirty="0" smtClean="0"/>
              <a:t>f</a:t>
            </a:r>
            <a:r>
              <a:rPr lang="en-US" sz="1600" dirty="0" smtClean="0"/>
              <a:t>inal double LT_LONG = Math.toRadians(-17.0);</a:t>
            </a:r>
          </a:p>
          <a:p>
            <a:pPr>
              <a:buNone/>
            </a:pPr>
            <a:r>
              <a:rPr lang="en-US" sz="1600" dirty="0" err="1" smtClean="0"/>
              <a:t>ISite</a:t>
            </a:r>
            <a:r>
              <a:rPr lang="en-US" sz="1600" dirty="0" smtClean="0"/>
              <a:t> </a:t>
            </a:r>
            <a:r>
              <a:rPr lang="en-US" sz="1600" dirty="0" err="1" smtClean="0"/>
              <a:t>lt</a:t>
            </a:r>
            <a:r>
              <a:rPr lang="en-US" sz="1600" dirty="0" smtClean="0"/>
              <a:t> = new </a:t>
            </a:r>
            <a:r>
              <a:rPr lang="en-US" sz="1600" dirty="0" err="1" smtClean="0"/>
              <a:t>B</a:t>
            </a:r>
            <a:r>
              <a:rPr lang="en-US" sz="1600" dirty="0" err="1" smtClean="0"/>
              <a:t>asicSite(“Liverpool</a:t>
            </a:r>
            <a:r>
              <a:rPr lang="en-US" sz="1600" dirty="0" smtClean="0"/>
              <a:t> Telescope”, LT_LAT, LT_LONG)</a:t>
            </a:r>
          </a:p>
          <a:p>
            <a:pPr>
              <a:buNone/>
            </a:pPr>
            <a:r>
              <a:rPr lang="en-US" sz="1600" dirty="0" err="1" smtClean="0"/>
              <a:t>AstrometrySiteCalculator</a:t>
            </a:r>
            <a:r>
              <a:rPr lang="en-US" sz="1600" dirty="0" smtClean="0"/>
              <a:t> </a:t>
            </a:r>
            <a:r>
              <a:rPr lang="en-US" sz="1600" dirty="0" err="1" smtClean="0"/>
              <a:t>astro</a:t>
            </a:r>
            <a:r>
              <a:rPr lang="en-US" sz="1600" dirty="0" smtClean="0"/>
              <a:t> = new </a:t>
            </a:r>
            <a:r>
              <a:rPr lang="en-US" sz="1600" dirty="0" err="1" smtClean="0"/>
              <a:t>BasicAstrometrySiteCalculator(lt</a:t>
            </a:r>
            <a:r>
              <a:rPr lang="en-US" sz="1600" dirty="0" smtClean="0"/>
              <a:t>);</a:t>
            </a:r>
          </a:p>
          <a:p>
            <a:pPr>
              <a:buNone/>
            </a:pPr>
            <a:endParaRPr lang="en-US" sz="1600" dirty="0" smtClean="0"/>
          </a:p>
          <a:p>
            <a:pPr>
              <a:buNone/>
            </a:pPr>
            <a:r>
              <a:rPr lang="en-US" sz="1600" dirty="0" smtClean="0"/>
              <a:t>// Obtain sun Ra, </a:t>
            </a:r>
            <a:r>
              <a:rPr lang="en-US" sz="1600" dirty="0" err="1" smtClean="0"/>
              <a:t>dec</a:t>
            </a:r>
            <a:r>
              <a:rPr lang="en-US" sz="1600" dirty="0" smtClean="0"/>
              <a:t>,  elevation in 30 minutes</a:t>
            </a:r>
          </a:p>
          <a:p>
            <a:pPr>
              <a:buNone/>
            </a:pPr>
            <a:r>
              <a:rPr lang="en-US" sz="1600" dirty="0" err="1" smtClean="0"/>
              <a:t>SolarCalculator</a:t>
            </a:r>
            <a:r>
              <a:rPr lang="en-US" sz="1600" dirty="0" smtClean="0"/>
              <a:t> sun = new </a:t>
            </a:r>
            <a:r>
              <a:rPr lang="en-US" sz="1600" dirty="0" err="1" smtClean="0"/>
              <a:t>SolarCalculator</a:t>
            </a:r>
            <a:r>
              <a:rPr lang="en-US" sz="1600" dirty="0" smtClean="0"/>
              <a:t>();</a:t>
            </a:r>
          </a:p>
          <a:p>
            <a:pPr>
              <a:buNone/>
            </a:pPr>
            <a:r>
              <a:rPr lang="en-US" sz="1600" dirty="0" smtClean="0"/>
              <a:t>l</a:t>
            </a:r>
            <a:r>
              <a:rPr lang="en-US" sz="1600" dirty="0" smtClean="0"/>
              <a:t>ong nowPlus30 = </a:t>
            </a:r>
            <a:r>
              <a:rPr lang="en-US" sz="1600" dirty="0" err="1" smtClean="0"/>
              <a:t>System.currentTimeMillis</a:t>
            </a:r>
            <a:r>
              <a:rPr lang="en-US" sz="1600" dirty="0" smtClean="0"/>
              <a:t>() + 30*60*1000L; </a:t>
            </a:r>
          </a:p>
          <a:p>
            <a:pPr>
              <a:buNone/>
            </a:pPr>
            <a:r>
              <a:rPr lang="en-US" sz="1600" dirty="0" smtClean="0"/>
              <a:t>Coordinates sun30 = sun.getCoordinates(nowPlus30);</a:t>
            </a:r>
          </a:p>
          <a:p>
            <a:pPr>
              <a:buNone/>
            </a:pPr>
            <a:r>
              <a:rPr lang="en-US" sz="1600" dirty="0" smtClean="0"/>
              <a:t>d</a:t>
            </a:r>
            <a:r>
              <a:rPr lang="en-US" sz="1600" dirty="0" smtClean="0"/>
              <a:t>ouble sunRa30 = sun30.getRa();</a:t>
            </a:r>
          </a:p>
          <a:p>
            <a:pPr>
              <a:buNone/>
            </a:pPr>
            <a:r>
              <a:rPr lang="en-US" sz="1600" dirty="0" smtClean="0"/>
              <a:t>double sunDec30 = sun30.getDec();</a:t>
            </a:r>
          </a:p>
          <a:p>
            <a:pPr>
              <a:buNone/>
            </a:pPr>
            <a:r>
              <a:rPr lang="en-US" sz="1600" dirty="0" smtClean="0"/>
              <a:t>d</a:t>
            </a:r>
            <a:r>
              <a:rPr lang="en-US" sz="1600" dirty="0" smtClean="0"/>
              <a:t>ouble sun30Height = astro.getAltitude(sun30,  nowPlus30);</a:t>
            </a:r>
          </a:p>
          <a:p>
            <a:pPr>
              <a:buNone/>
            </a:pPr>
            <a:endParaRPr lang="en-US" sz="1600" dirty="0" smtClean="0"/>
          </a:p>
          <a:p>
            <a:pPr>
              <a:buNone/>
            </a:pPr>
            <a:r>
              <a:rPr lang="en-US" sz="1600" dirty="0" smtClean="0"/>
              <a:t>// How close is an NEO ephemeris target to the moon ?</a:t>
            </a:r>
          </a:p>
          <a:p>
            <a:pPr>
              <a:buNone/>
            </a:pPr>
            <a:r>
              <a:rPr lang="en-US" sz="1600" dirty="0" err="1" smtClean="0"/>
              <a:t>XEphemerisTarget</a:t>
            </a:r>
            <a:r>
              <a:rPr lang="en-US" sz="1600" dirty="0" smtClean="0"/>
              <a:t> </a:t>
            </a:r>
            <a:r>
              <a:rPr lang="en-US" sz="1600" dirty="0" err="1" smtClean="0"/>
              <a:t>neoEphem</a:t>
            </a:r>
            <a:r>
              <a:rPr lang="en-US" sz="1600" dirty="0" smtClean="0"/>
              <a:t>;</a:t>
            </a:r>
          </a:p>
          <a:p>
            <a:pPr>
              <a:buNone/>
            </a:pPr>
            <a:r>
              <a:rPr lang="en-US" sz="1600" dirty="0" err="1" smtClean="0"/>
              <a:t>LunarCalculator</a:t>
            </a:r>
            <a:r>
              <a:rPr lang="en-US" sz="1600" dirty="0" smtClean="0"/>
              <a:t> </a:t>
            </a:r>
            <a:r>
              <a:rPr lang="en-US" sz="1600" dirty="0" err="1" smtClean="0"/>
              <a:t>moonTrack</a:t>
            </a:r>
            <a:r>
              <a:rPr lang="en-US" sz="1600" dirty="0" smtClean="0"/>
              <a:t> = new </a:t>
            </a:r>
            <a:r>
              <a:rPr lang="en-US" sz="1600" dirty="0" err="1" smtClean="0"/>
              <a:t>LunarCalculator(lt</a:t>
            </a:r>
            <a:r>
              <a:rPr lang="en-US" sz="1600" dirty="0" smtClean="0"/>
              <a:t>);</a:t>
            </a:r>
          </a:p>
          <a:p>
            <a:pPr>
              <a:buNone/>
            </a:pPr>
            <a:r>
              <a:rPr lang="en-US" sz="1600" dirty="0" err="1" smtClean="0"/>
              <a:t>TargetCalculator</a:t>
            </a:r>
            <a:r>
              <a:rPr lang="en-US" sz="1600" dirty="0" smtClean="0"/>
              <a:t> </a:t>
            </a:r>
            <a:r>
              <a:rPr lang="en-US" sz="1600" dirty="0" err="1" smtClean="0"/>
              <a:t>neoTrack</a:t>
            </a:r>
            <a:r>
              <a:rPr lang="en-US" sz="1600" dirty="0" smtClean="0"/>
              <a:t> = new </a:t>
            </a:r>
            <a:r>
              <a:rPr lang="en-US" sz="1600" dirty="0" err="1" smtClean="0"/>
              <a:t>BasicTargetCalculator(neoEphem</a:t>
            </a:r>
            <a:r>
              <a:rPr lang="en-US" sz="1600" dirty="0" smtClean="0"/>
              <a:t>, </a:t>
            </a:r>
            <a:r>
              <a:rPr lang="en-US" sz="1600" dirty="0" err="1" smtClean="0"/>
              <a:t>lt</a:t>
            </a:r>
            <a:r>
              <a:rPr lang="en-US" sz="1600" dirty="0" smtClean="0"/>
              <a:t>);</a:t>
            </a:r>
          </a:p>
          <a:p>
            <a:pPr>
              <a:buNone/>
            </a:pPr>
            <a:r>
              <a:rPr lang="en-US" sz="1600" dirty="0" smtClean="0"/>
              <a:t>Coordinates neo = </a:t>
            </a:r>
            <a:r>
              <a:rPr lang="en-US" sz="1600" dirty="0" err="1" smtClean="0"/>
              <a:t>neoTrack.getCoordinates(now</a:t>
            </a:r>
            <a:r>
              <a:rPr lang="en-US" sz="1600" dirty="0" smtClean="0"/>
              <a:t>);</a:t>
            </a:r>
          </a:p>
          <a:p>
            <a:pPr>
              <a:buNone/>
            </a:pPr>
            <a:r>
              <a:rPr lang="en-US" sz="1600" dirty="0" smtClean="0"/>
              <a:t>Coordinates moon = </a:t>
            </a:r>
            <a:r>
              <a:rPr lang="en-US" sz="1600" dirty="0" err="1" smtClean="0"/>
              <a:t>moonTrack.getCoordinates(now</a:t>
            </a:r>
            <a:r>
              <a:rPr lang="en-US" sz="1600" dirty="0" smtClean="0"/>
              <a:t>)</a:t>
            </a:r>
          </a:p>
          <a:p>
            <a:pPr>
              <a:buNone/>
            </a:pPr>
            <a:r>
              <a:rPr lang="en-US" sz="1600" dirty="0" smtClean="0"/>
              <a:t>Double </a:t>
            </a:r>
            <a:r>
              <a:rPr lang="en-US" sz="1600" dirty="0" err="1" smtClean="0"/>
              <a:t>distRads</a:t>
            </a:r>
            <a:r>
              <a:rPr lang="en-US" sz="1600" dirty="0" smtClean="0"/>
              <a:t> = </a:t>
            </a:r>
            <a:r>
              <a:rPr lang="en-US" sz="1600" dirty="0" err="1" smtClean="0"/>
              <a:t>astro.getAngularSeperation</a:t>
            </a:r>
            <a:r>
              <a:rPr lang="en-US" sz="1600" dirty="0" smtClean="0"/>
              <a:t>( neo, moon);</a:t>
            </a: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interfaces</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NonSiderealTrackingCalculator</a:t>
            </a:r>
            <a:endParaRPr lang="en-US" dirty="0" smtClean="0"/>
          </a:p>
          <a:p>
            <a:pPr lvl="1"/>
            <a:r>
              <a:rPr lang="en-US" dirty="0" smtClean="0"/>
              <a:t>Provides tracking rates for NS targets</a:t>
            </a:r>
          </a:p>
          <a:p>
            <a:pPr lvl="2"/>
            <a:r>
              <a:rPr lang="en-US" dirty="0" err="1" smtClean="0"/>
              <a:t>getNonSiderealTrackingRates</a:t>
            </a:r>
            <a:r>
              <a:rPr lang="en-US" dirty="0" err="1" smtClean="0"/>
              <a:t>(TargetTrackCalculator</a:t>
            </a:r>
            <a:r>
              <a:rPr lang="en-US" dirty="0" smtClean="0"/>
              <a:t> track, long time</a:t>
            </a:r>
            <a:r>
              <a:rPr lang="en-US" dirty="0" smtClean="0"/>
              <a:t>) : </a:t>
            </a:r>
            <a:r>
              <a:rPr lang="en-US" dirty="0" err="1" smtClean="0"/>
              <a:t>TrackingRates</a:t>
            </a:r>
            <a:endParaRPr lang="en-US" dirty="0" smtClean="0"/>
          </a:p>
          <a:p>
            <a:r>
              <a:rPr lang="en-US" dirty="0" err="1" smtClean="0"/>
              <a:t>CardinalPointingCalculator</a:t>
            </a:r>
            <a:endParaRPr lang="en-US" dirty="0" smtClean="0"/>
          </a:p>
          <a:p>
            <a:pPr lvl="1"/>
            <a:r>
              <a:rPr lang="en-US" dirty="0" smtClean="0"/>
              <a:t>Provides information on </a:t>
            </a:r>
            <a:r>
              <a:rPr lang="en-US" dirty="0" smtClean="0"/>
              <a:t>c</a:t>
            </a:r>
            <a:r>
              <a:rPr lang="en-US" dirty="0" smtClean="0"/>
              <a:t>ardinal pointing and transformations between sky and mount angles.</a:t>
            </a:r>
          </a:p>
          <a:p>
            <a:pPr lvl="2"/>
            <a:r>
              <a:rPr lang="en-US" dirty="0" err="1" smtClean="0"/>
              <a:t>isFeasibleSkyAngle</a:t>
            </a:r>
            <a:r>
              <a:rPr lang="en-US" dirty="0" err="1" smtClean="0"/>
              <a:t>(double</a:t>
            </a:r>
            <a:r>
              <a:rPr lang="en-US" dirty="0" smtClean="0"/>
              <a:t> </a:t>
            </a:r>
            <a:r>
              <a:rPr lang="en-US" dirty="0" err="1" smtClean="0"/>
              <a:t>skyAngle</a:t>
            </a:r>
            <a:r>
              <a:rPr lang="en-US" dirty="0" smtClean="0"/>
              <a:t>, </a:t>
            </a:r>
            <a:r>
              <a:rPr lang="en-US" dirty="0" err="1" smtClean="0"/>
              <a:t>ITarget</a:t>
            </a:r>
            <a:r>
              <a:rPr lang="en-US" dirty="0" smtClean="0"/>
              <a:t> target, double </a:t>
            </a:r>
            <a:r>
              <a:rPr lang="en-US" dirty="0" err="1" smtClean="0"/>
              <a:t>instrumentOffset</a:t>
            </a:r>
            <a:r>
              <a:rPr lang="en-US" dirty="0" smtClean="0"/>
              <a:t>, long t1, long t2</a:t>
            </a:r>
            <a:r>
              <a:rPr lang="en-US" dirty="0" smtClean="0"/>
              <a:t>) : </a:t>
            </a:r>
            <a:r>
              <a:rPr lang="en-US" dirty="0" err="1" smtClean="0"/>
              <a:t>boolean</a:t>
            </a:r>
            <a:endParaRPr lang="en-US" dirty="0" smtClean="0"/>
          </a:p>
          <a:p>
            <a:pPr lvl="2"/>
            <a:r>
              <a:rPr lang="en-US" dirty="0" err="1" smtClean="0"/>
              <a:t>getBestCardinalAngle</a:t>
            </a:r>
            <a:r>
              <a:rPr lang="en-US" dirty="0" err="1" smtClean="0"/>
              <a:t>(ITarget</a:t>
            </a:r>
            <a:r>
              <a:rPr lang="en-US" dirty="0" smtClean="0"/>
              <a:t> target, double </a:t>
            </a:r>
            <a:r>
              <a:rPr lang="en-US" dirty="0" err="1" smtClean="0"/>
              <a:t>instrumentOffset</a:t>
            </a:r>
            <a:r>
              <a:rPr lang="en-US" dirty="0" smtClean="0"/>
              <a:t>, long t1, long </a:t>
            </a:r>
            <a:r>
              <a:rPr lang="en-US" dirty="0" smtClean="0"/>
              <a:t>t2) : double</a:t>
            </a:r>
          </a:p>
          <a:p>
            <a:pPr lvl="2"/>
            <a:r>
              <a:rPr lang="en-US" dirty="0" err="1" smtClean="0"/>
              <a:t>getMountAngle</a:t>
            </a:r>
            <a:r>
              <a:rPr lang="en-US" dirty="0" err="1" smtClean="0"/>
              <a:t>(double</a:t>
            </a:r>
            <a:r>
              <a:rPr lang="en-US" dirty="0" smtClean="0"/>
              <a:t> </a:t>
            </a:r>
            <a:r>
              <a:rPr lang="en-US" dirty="0" err="1" smtClean="0"/>
              <a:t>skyAngle</a:t>
            </a:r>
            <a:r>
              <a:rPr lang="en-US" dirty="0" smtClean="0"/>
              <a:t>, </a:t>
            </a:r>
            <a:r>
              <a:rPr lang="en-US" dirty="0" err="1" smtClean="0"/>
              <a:t>ITarget</a:t>
            </a:r>
            <a:r>
              <a:rPr lang="en-US" dirty="0" smtClean="0"/>
              <a:t> target, double </a:t>
            </a:r>
            <a:r>
              <a:rPr lang="en-US" dirty="0" err="1" smtClean="0"/>
              <a:t>instrumentOffset</a:t>
            </a:r>
            <a:r>
              <a:rPr lang="en-US" dirty="0" smtClean="0"/>
              <a:t>, long time</a:t>
            </a:r>
            <a:r>
              <a:rPr lang="en-US" dirty="0" smtClean="0"/>
              <a:t>) : double</a:t>
            </a:r>
          </a:p>
          <a:p>
            <a:pPr lvl="2"/>
            <a:r>
              <a:rPr lang="en-US" dirty="0" err="1" smtClean="0"/>
              <a:t>getSkyAngle</a:t>
            </a:r>
            <a:r>
              <a:rPr lang="en-US" dirty="0" err="1" smtClean="0"/>
              <a:t>(double</a:t>
            </a:r>
            <a:r>
              <a:rPr lang="en-US" dirty="0" smtClean="0"/>
              <a:t> </a:t>
            </a:r>
            <a:r>
              <a:rPr lang="en-US" dirty="0" err="1" smtClean="0"/>
              <a:t>mountAngle</a:t>
            </a:r>
            <a:r>
              <a:rPr lang="en-US" dirty="0" smtClean="0"/>
              <a:t>, </a:t>
            </a:r>
            <a:r>
              <a:rPr lang="en-US" dirty="0" err="1" smtClean="0"/>
              <a:t>ITarget</a:t>
            </a:r>
            <a:r>
              <a:rPr lang="en-US" dirty="0" smtClean="0"/>
              <a:t> target, double </a:t>
            </a:r>
            <a:r>
              <a:rPr lang="en-US" dirty="0" err="1" smtClean="0"/>
              <a:t>instrumentOffset</a:t>
            </a:r>
            <a:r>
              <a:rPr lang="en-US" dirty="0" smtClean="0"/>
              <a:t>, long time</a:t>
            </a:r>
            <a:r>
              <a:rPr lang="en-US" dirty="0" smtClean="0"/>
              <a:t>) : double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In addition to usual properties files, many newer systems particularly where configuration needs to be quite structured use XML </a:t>
            </a:r>
            <a:r>
              <a:rPr lang="en-US" dirty="0" err="1" smtClean="0"/>
              <a:t>config</a:t>
            </a:r>
            <a:r>
              <a:rPr lang="en-US" dirty="0" smtClean="0"/>
              <a:t> files.</a:t>
            </a:r>
          </a:p>
          <a:p>
            <a:r>
              <a:rPr lang="en-US" dirty="0" smtClean="0"/>
              <a:t>Classes which need this type of configuration can implement interface </a:t>
            </a:r>
            <a:r>
              <a:rPr lang="en-US" i="1" dirty="0" err="1" smtClean="0"/>
              <a:t>ngat.util.XmlConfigurable</a:t>
            </a:r>
            <a:endParaRPr lang="en-US" i="1" dirty="0" smtClean="0"/>
          </a:p>
          <a:p>
            <a:pPr lvl="1"/>
            <a:r>
              <a:rPr lang="en-US" dirty="0" smtClean="0"/>
              <a:t>Public void </a:t>
            </a:r>
            <a:r>
              <a:rPr lang="en-US" dirty="0" err="1" smtClean="0"/>
              <a:t>configure(Element</a:t>
            </a:r>
            <a:r>
              <a:rPr lang="en-US" dirty="0" smtClean="0"/>
              <a:t> node)</a:t>
            </a:r>
          </a:p>
          <a:p>
            <a:pPr lvl="1"/>
            <a:r>
              <a:rPr lang="en-US" dirty="0" smtClean="0"/>
              <a:t>Use JDOM to extract the root node or some lower level node and push this to the class via the configure method to allow it to extract info from it and any sub-nodes and attributes.</a:t>
            </a:r>
          </a:p>
          <a:p>
            <a:r>
              <a:rPr lang="en-US" dirty="0" smtClean="0"/>
              <a:t>Convenience class </a:t>
            </a:r>
            <a:r>
              <a:rPr lang="en-US" i="1" dirty="0" err="1" smtClean="0"/>
              <a:t>ngat.util.XmlConfigurator</a:t>
            </a:r>
            <a:endParaRPr lang="en-US" i="1" dirty="0" smtClean="0"/>
          </a:p>
          <a:p>
            <a:pPr lvl="2"/>
            <a:r>
              <a:rPr lang="en-US" dirty="0" smtClean="0"/>
              <a:t>Static chained call, passing </a:t>
            </a:r>
            <a:r>
              <a:rPr lang="en-US" dirty="0" err="1" smtClean="0"/>
              <a:t>java.io.File</a:t>
            </a:r>
            <a:r>
              <a:rPr lang="en-US" dirty="0" smtClean="0"/>
              <a:t> to extract root node</a:t>
            </a:r>
          </a:p>
          <a:p>
            <a:pPr lvl="3"/>
            <a:r>
              <a:rPr lang="en-US" dirty="0" smtClean="0"/>
              <a:t> </a:t>
            </a:r>
            <a:r>
              <a:rPr lang="en-US" i="1" dirty="0" err="1" smtClean="0"/>
              <a:t>XmlConfigurator.use(File).configure(XmlConfigurable</a:t>
            </a:r>
            <a:r>
              <a:rPr lang="en-US" i="1" dirty="0" smtClean="0"/>
              <a:t>)</a:t>
            </a:r>
          </a:p>
          <a:p>
            <a:r>
              <a:rPr lang="en-US" dirty="0" smtClean="0"/>
              <a:t>Used in most newer systems</a:t>
            </a:r>
          </a:p>
          <a:p>
            <a:pPr lvl="1"/>
            <a:r>
              <a:rPr lang="en-US" dirty="0" smtClean="0"/>
              <a:t>TCM – </a:t>
            </a:r>
            <a:r>
              <a:rPr lang="en-US" i="1" dirty="0" err="1" smtClean="0"/>
              <a:t>telescope.xml</a:t>
            </a:r>
            <a:endParaRPr lang="en-US" i="1" dirty="0" smtClean="0"/>
          </a:p>
          <a:p>
            <a:pPr lvl="1"/>
            <a:r>
              <a:rPr lang="en-US" dirty="0" smtClean="0"/>
              <a:t>ICM – </a:t>
            </a:r>
            <a:r>
              <a:rPr lang="en-US" i="1" dirty="0" err="1" smtClean="0"/>
              <a:t>ireg.xml</a:t>
            </a:r>
            <a:endParaRPr lang="en-US" i="1" dirty="0" smtClean="0"/>
          </a:p>
          <a:p>
            <a:pPr lvl="1"/>
            <a:r>
              <a:rPr lang="en-US" dirty="0" smtClean="0"/>
              <a:t>ERS – </a:t>
            </a:r>
            <a:r>
              <a:rPr lang="en-US" i="1" dirty="0" err="1" smtClean="0"/>
              <a:t>rules.xml</a:t>
            </a:r>
            <a:endParaRPr lang="en-US" i="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sz="quarter" idx="1"/>
          </p:nvPr>
        </p:nvSpPr>
        <p:spPr/>
        <p:txBody>
          <a:bodyPr>
            <a:normAutofit/>
          </a:bodyPr>
          <a:lstStyle/>
          <a:p>
            <a:r>
              <a:rPr lang="en-US" dirty="0" smtClean="0"/>
              <a:t>Most systems use </a:t>
            </a:r>
            <a:r>
              <a:rPr lang="en-US" i="1" dirty="0" err="1" smtClean="0"/>
              <a:t>ngat.util.logging</a:t>
            </a:r>
            <a:r>
              <a:rPr lang="en-US" i="1" dirty="0" smtClean="0"/>
              <a:t> </a:t>
            </a:r>
            <a:r>
              <a:rPr lang="en-US" dirty="0" smtClean="0"/>
              <a:t>package.</a:t>
            </a:r>
          </a:p>
          <a:p>
            <a:r>
              <a:rPr lang="en-US" dirty="0" smtClean="0"/>
              <a:t>Loggers are obtained using static</a:t>
            </a:r>
          </a:p>
          <a:p>
            <a:pPr lvl="1"/>
            <a:r>
              <a:rPr lang="en-US" dirty="0" err="1" smtClean="0"/>
              <a:t>LogManager.getLogger(name</a:t>
            </a:r>
            <a:r>
              <a:rPr lang="en-US" dirty="0" smtClean="0"/>
              <a:t>)</a:t>
            </a:r>
          </a:p>
          <a:p>
            <a:pPr lvl="2"/>
            <a:r>
              <a:rPr lang="en-US" dirty="0" smtClean="0"/>
              <a:t>Attach </a:t>
            </a:r>
            <a:r>
              <a:rPr lang="en-US" dirty="0" err="1" smtClean="0"/>
              <a:t>LogHandler</a:t>
            </a:r>
            <a:r>
              <a:rPr lang="en-US" dirty="0" smtClean="0"/>
              <a:t> to logger, determines where logging stream is directed.</a:t>
            </a:r>
          </a:p>
          <a:p>
            <a:pPr lvl="3"/>
            <a:r>
              <a:rPr lang="en-US" dirty="0" err="1" smtClean="0"/>
              <a:t>FileLogHandler</a:t>
            </a:r>
            <a:r>
              <a:rPr lang="en-US" dirty="0" smtClean="0"/>
              <a:t> (File system)</a:t>
            </a:r>
          </a:p>
          <a:p>
            <a:pPr lvl="3"/>
            <a:r>
              <a:rPr lang="en-US" dirty="0" err="1" smtClean="0"/>
              <a:t>SocketLogHandler</a:t>
            </a:r>
            <a:r>
              <a:rPr lang="en-US" dirty="0" smtClean="0"/>
              <a:t> (TCP socket destination)</a:t>
            </a:r>
          </a:p>
          <a:p>
            <a:pPr lvl="3"/>
            <a:r>
              <a:rPr lang="en-US" dirty="0" err="1" smtClean="0"/>
              <a:t>ConsoleLogHandler</a:t>
            </a:r>
            <a:r>
              <a:rPr lang="en-US" dirty="0" smtClean="0"/>
              <a:t> (</a:t>
            </a:r>
            <a:r>
              <a:rPr lang="en-US" dirty="0" err="1" smtClean="0"/>
              <a:t>System.err</a:t>
            </a:r>
            <a:r>
              <a:rPr lang="en-US" dirty="0" smtClean="0"/>
              <a:t>)</a:t>
            </a:r>
          </a:p>
          <a:p>
            <a:pPr lvl="2"/>
            <a:r>
              <a:rPr lang="en-US" dirty="0" smtClean="0"/>
              <a:t>Attach </a:t>
            </a:r>
            <a:r>
              <a:rPr lang="en-US" dirty="0" err="1" smtClean="0"/>
              <a:t>LogFormatter</a:t>
            </a:r>
            <a:r>
              <a:rPr lang="en-US" dirty="0" smtClean="0"/>
              <a:t> to handler to determine output formatting.</a:t>
            </a:r>
          </a:p>
          <a:p>
            <a:pPr lvl="3"/>
            <a:r>
              <a:rPr lang="en-US" dirty="0" err="1" smtClean="0"/>
              <a:t>CsvLogFormatter</a:t>
            </a:r>
            <a:endParaRPr lang="en-US" dirty="0" smtClean="0"/>
          </a:p>
          <a:p>
            <a:pPr lvl="3"/>
            <a:r>
              <a:rPr lang="en-US" dirty="0" err="1" smtClean="0"/>
              <a:t>StandardLogFormatter</a:t>
            </a:r>
            <a:endParaRPr lang="en-US" dirty="0" smtClean="0"/>
          </a:p>
          <a:p>
            <a:pPr lvl="3"/>
            <a:r>
              <a:rPr lang="en-US" dirty="0" err="1" smtClean="0"/>
              <a:t>BasicLogFormatter</a:t>
            </a:r>
            <a:endParaRPr lang="en-US" dirty="0" smtClean="0"/>
          </a:p>
          <a:p>
            <a:pPr lvl="3"/>
            <a:r>
              <a:rPr lang="en-US" dirty="0" err="1" smtClean="0"/>
              <a:t>XmlLogFormatter</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Record</a:t>
            </a:r>
            <a:endParaRPr lang="en-US" dirty="0"/>
          </a:p>
        </p:txBody>
      </p:sp>
      <p:sp>
        <p:nvSpPr>
          <p:cNvPr id="3" name="Content Placeholder 2"/>
          <p:cNvSpPr>
            <a:spLocks noGrp="1"/>
          </p:cNvSpPr>
          <p:nvPr>
            <p:ph sz="quarter" idx="1"/>
          </p:nvPr>
        </p:nvSpPr>
        <p:spPr/>
        <p:txBody>
          <a:bodyPr/>
          <a:lstStyle/>
          <a:p>
            <a:r>
              <a:rPr lang="en-US" dirty="0" smtClean="0"/>
              <a:t>The basic entity created is a </a:t>
            </a:r>
            <a:r>
              <a:rPr lang="en-US" dirty="0" err="1" smtClean="0"/>
              <a:t>LogRecord</a:t>
            </a:r>
            <a:endParaRPr lang="en-US" dirty="0" smtClean="0"/>
          </a:p>
          <a:p>
            <a:pPr lvl="1"/>
            <a:r>
              <a:rPr lang="en-US" dirty="0" smtClean="0"/>
              <a:t>String message – the actual text.</a:t>
            </a:r>
          </a:p>
          <a:p>
            <a:pPr lvl="1"/>
            <a:r>
              <a:rPr lang="en-US" dirty="0" smtClean="0"/>
              <a:t>String </a:t>
            </a:r>
            <a:r>
              <a:rPr lang="en-US" dirty="0" err="1" smtClean="0"/>
              <a:t>loggerName</a:t>
            </a:r>
            <a:r>
              <a:rPr lang="en-US" dirty="0" smtClean="0"/>
              <a:t> – name of this logger.</a:t>
            </a:r>
          </a:p>
          <a:p>
            <a:pPr lvl="1"/>
            <a:r>
              <a:rPr lang="en-US" dirty="0" smtClean="0"/>
              <a:t>String </a:t>
            </a:r>
            <a:r>
              <a:rPr lang="en-US" dirty="0" err="1" smtClean="0"/>
              <a:t>clazz</a:t>
            </a:r>
            <a:r>
              <a:rPr lang="en-US" dirty="0" smtClean="0"/>
              <a:t> – name of class where call is made.</a:t>
            </a:r>
          </a:p>
          <a:p>
            <a:pPr lvl="1"/>
            <a:r>
              <a:rPr lang="en-US" dirty="0" smtClean="0"/>
              <a:t>String source – ID of object where call is made.</a:t>
            </a:r>
          </a:p>
          <a:p>
            <a:pPr lvl="1"/>
            <a:r>
              <a:rPr lang="en-US" dirty="0" smtClean="0"/>
              <a:t>String method – current method where call is made.</a:t>
            </a:r>
          </a:p>
          <a:p>
            <a:pPr lvl="1"/>
            <a:r>
              <a:rPr lang="en-US" dirty="0" smtClean="0"/>
              <a:t>String thread – current thread.</a:t>
            </a:r>
          </a:p>
          <a:p>
            <a:pPr lvl="1"/>
            <a:r>
              <a:rPr lang="en-US" dirty="0" smtClean="0"/>
              <a:t>long time – timestamp.</a:t>
            </a:r>
          </a:p>
          <a:p>
            <a:pPr lvl="1"/>
            <a:r>
              <a:rPr lang="en-US" dirty="0" err="1" smtClean="0"/>
              <a:t>int</a:t>
            </a:r>
            <a:r>
              <a:rPr lang="en-US" dirty="0" smtClean="0"/>
              <a:t> </a:t>
            </a:r>
            <a:r>
              <a:rPr lang="en-US" dirty="0" err="1" smtClean="0"/>
              <a:t>seqno</a:t>
            </a:r>
            <a:r>
              <a:rPr lang="en-US" dirty="0" smtClean="0"/>
              <a:t> – log sequence no.</a:t>
            </a:r>
          </a:p>
          <a:p>
            <a:pPr lvl="1"/>
            <a:r>
              <a:rPr lang="en-US" dirty="0" err="1" smtClean="0"/>
              <a:t>int</a:t>
            </a:r>
            <a:r>
              <a:rPr lang="en-US" dirty="0" smtClean="0"/>
              <a:t> level – importance/verbosity level.</a:t>
            </a:r>
          </a:p>
          <a:p>
            <a:pPr lvl="1"/>
            <a:r>
              <a:rPr lang="en-US" dirty="0" smtClean="0"/>
              <a:t>Object</a:t>
            </a:r>
            <a:r>
              <a:rPr lang="en-US" dirty="0" smtClean="0"/>
              <a:t>[] </a:t>
            </a:r>
            <a:r>
              <a:rPr lang="en-US" dirty="0" err="1" smtClean="0"/>
              <a:t>params</a:t>
            </a:r>
            <a:r>
              <a:rPr lang="en-US" dirty="0" smtClean="0"/>
              <a:t> – some extra data.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Publish</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series of overloaded and complicated calls to generate varying degrees of </a:t>
            </a:r>
            <a:r>
              <a:rPr lang="en-US" dirty="0" err="1" smtClean="0"/>
              <a:t>LogRecord</a:t>
            </a:r>
            <a:r>
              <a:rPr lang="en-US" dirty="0" smtClean="0"/>
              <a:t> complexity, i.e. which of the fields are </a:t>
            </a:r>
            <a:r>
              <a:rPr lang="en-US" dirty="0" err="1" smtClean="0"/>
              <a:t>actuall</a:t>
            </a:r>
            <a:r>
              <a:rPr lang="en-US" dirty="0" smtClean="0"/>
              <a:t> filled in…</a:t>
            </a:r>
          </a:p>
          <a:p>
            <a:pPr lvl="1"/>
            <a:r>
              <a:rPr lang="en-US" dirty="0" err="1" smtClean="0"/>
              <a:t>log</a:t>
            </a:r>
            <a:r>
              <a:rPr lang="en-US" dirty="0" err="1" smtClean="0"/>
              <a:t>(int</a:t>
            </a:r>
            <a:r>
              <a:rPr lang="en-US" dirty="0" smtClean="0"/>
              <a:t> level, String message)</a:t>
            </a:r>
            <a:r>
              <a:rPr lang="en-US" dirty="0" smtClean="0"/>
              <a:t> </a:t>
            </a:r>
          </a:p>
          <a:p>
            <a:pPr lvl="1"/>
            <a:r>
              <a:rPr lang="en-US" dirty="0" err="1" smtClean="0"/>
              <a:t>log</a:t>
            </a:r>
            <a:r>
              <a:rPr lang="en-US" dirty="0" err="1" smtClean="0"/>
              <a:t>(int</a:t>
            </a:r>
            <a:r>
              <a:rPr lang="en-US" dirty="0" smtClean="0"/>
              <a:t> level, Exception </a:t>
            </a:r>
            <a:r>
              <a:rPr lang="en-US" dirty="0" err="1" smtClean="0"/>
              <a:t>e</a:t>
            </a:r>
            <a:r>
              <a:rPr lang="en-US" dirty="0" smtClean="0"/>
              <a:t>)</a:t>
            </a:r>
            <a:r>
              <a:rPr lang="en-US" dirty="0" smtClean="0"/>
              <a:t> </a:t>
            </a:r>
            <a:endParaRPr lang="en-US" dirty="0" smtClean="0"/>
          </a:p>
          <a:p>
            <a:pPr lvl="1"/>
            <a:r>
              <a:rPr lang="en-US" dirty="0" err="1" smtClean="0"/>
              <a:t>log</a:t>
            </a:r>
            <a:r>
              <a:rPr lang="en-US" dirty="0" err="1" smtClean="0"/>
              <a:t>(int</a:t>
            </a:r>
            <a:r>
              <a:rPr lang="en-US" dirty="0" smtClean="0"/>
              <a:t> level, Object[] </a:t>
            </a:r>
            <a:r>
              <a:rPr lang="en-US" dirty="0" err="1" smtClean="0"/>
              <a:t>params</a:t>
            </a:r>
            <a:r>
              <a:rPr lang="en-US" dirty="0" smtClean="0"/>
              <a:t>)</a:t>
            </a:r>
            <a:r>
              <a:rPr lang="en-US" dirty="0" smtClean="0"/>
              <a:t> </a:t>
            </a:r>
          </a:p>
          <a:p>
            <a:pPr lvl="1"/>
            <a:r>
              <a:rPr lang="en-US" dirty="0" err="1" smtClean="0"/>
              <a:t>log</a:t>
            </a:r>
            <a:r>
              <a:rPr lang="en-US" dirty="0" err="1" smtClean="0"/>
              <a:t>(int</a:t>
            </a:r>
            <a:r>
              <a:rPr lang="en-US" dirty="0" smtClean="0"/>
              <a:t> level, String message, Exception </a:t>
            </a:r>
            <a:r>
              <a:rPr lang="en-US" dirty="0" err="1" smtClean="0"/>
              <a:t>e</a:t>
            </a:r>
            <a:r>
              <a:rPr lang="en-US" dirty="0" smtClean="0"/>
              <a:t>)</a:t>
            </a:r>
            <a:endParaRPr lang="en-US" dirty="0" smtClean="0"/>
          </a:p>
          <a:p>
            <a:pPr lvl="1"/>
            <a:r>
              <a:rPr lang="en-US" dirty="0" err="1" smtClean="0"/>
              <a:t>log</a:t>
            </a:r>
            <a:r>
              <a:rPr lang="en-US" dirty="0" err="1" smtClean="0"/>
              <a:t>(String</a:t>
            </a:r>
            <a:r>
              <a:rPr lang="en-US" dirty="0" smtClean="0"/>
              <a:t> cat, </a:t>
            </a:r>
            <a:r>
              <a:rPr lang="en-US" dirty="0" err="1" smtClean="0"/>
              <a:t>int</a:t>
            </a:r>
            <a:r>
              <a:rPr lang="en-US" dirty="0" smtClean="0"/>
              <a:t> level, String message</a:t>
            </a:r>
            <a:r>
              <a:rPr lang="en-US" dirty="0" smtClean="0"/>
              <a:t>)</a:t>
            </a:r>
            <a:endParaRPr lang="en-US" dirty="0" smtClean="0"/>
          </a:p>
          <a:p>
            <a:pPr lvl="1"/>
            <a:r>
              <a:rPr lang="en-US" dirty="0" err="1" smtClean="0"/>
              <a:t>log</a:t>
            </a:r>
            <a:r>
              <a:rPr lang="en-US" dirty="0" err="1" smtClean="0"/>
              <a:t>(String</a:t>
            </a:r>
            <a:r>
              <a:rPr lang="en-US" dirty="0" smtClean="0"/>
              <a:t> cat, </a:t>
            </a:r>
            <a:r>
              <a:rPr lang="en-US" dirty="0" err="1" smtClean="0"/>
              <a:t>int</a:t>
            </a:r>
            <a:r>
              <a:rPr lang="en-US" dirty="0" smtClean="0"/>
              <a:t> level, String message, Exception </a:t>
            </a:r>
            <a:r>
              <a:rPr lang="en-US" dirty="0" err="1" smtClean="0"/>
              <a:t>e</a:t>
            </a:r>
            <a:r>
              <a:rPr lang="en-US" dirty="0" smtClean="0"/>
              <a:t>)</a:t>
            </a:r>
            <a:endParaRPr lang="en-US" dirty="0" smtClean="0"/>
          </a:p>
          <a:p>
            <a:pPr lvl="1"/>
            <a:r>
              <a:rPr lang="en-US" dirty="0" err="1" smtClean="0"/>
              <a:t>log</a:t>
            </a:r>
            <a:r>
              <a:rPr lang="en-US" dirty="0" err="1" smtClean="0"/>
              <a:t>(int</a:t>
            </a:r>
            <a:r>
              <a:rPr lang="en-US" dirty="0" smtClean="0"/>
              <a:t> level, String </a:t>
            </a:r>
            <a:r>
              <a:rPr lang="en-US" dirty="0" err="1" smtClean="0"/>
              <a:t>clazz</a:t>
            </a:r>
            <a:r>
              <a:rPr lang="en-US" dirty="0" smtClean="0"/>
              <a:t>, String message</a:t>
            </a:r>
            <a:r>
              <a:rPr lang="en-US" dirty="0" smtClean="0"/>
              <a:t>)</a:t>
            </a:r>
            <a:endParaRPr lang="en-US" dirty="0" smtClean="0"/>
          </a:p>
          <a:p>
            <a:pPr lvl="1"/>
            <a:r>
              <a:rPr lang="en-US" dirty="0" err="1" smtClean="0"/>
              <a:t>log</a:t>
            </a:r>
            <a:r>
              <a:rPr lang="en-US" dirty="0" err="1" smtClean="0"/>
              <a:t>(String</a:t>
            </a:r>
            <a:r>
              <a:rPr lang="en-US" dirty="0" smtClean="0"/>
              <a:t> cat, </a:t>
            </a:r>
            <a:r>
              <a:rPr lang="en-US" dirty="0" err="1" smtClean="0"/>
              <a:t>int</a:t>
            </a:r>
            <a:r>
              <a:rPr lang="en-US" dirty="0" smtClean="0"/>
              <a:t> level, String </a:t>
            </a:r>
            <a:r>
              <a:rPr lang="en-US" dirty="0" err="1" smtClean="0"/>
              <a:t>clazz</a:t>
            </a:r>
            <a:r>
              <a:rPr lang="en-US" dirty="0" smtClean="0"/>
              <a:t>, String message</a:t>
            </a:r>
            <a:r>
              <a:rPr lang="en-US" dirty="0" smtClean="0"/>
              <a:t>)</a:t>
            </a:r>
            <a:endParaRPr lang="en-US" dirty="0" smtClean="0"/>
          </a:p>
          <a:p>
            <a:pPr lvl="1"/>
            <a:r>
              <a:rPr lang="en-US" dirty="0" err="1" smtClean="0"/>
              <a:t>log</a:t>
            </a:r>
            <a:r>
              <a:rPr lang="en-US" dirty="0" err="1" smtClean="0"/>
              <a:t>(int</a:t>
            </a:r>
            <a:r>
              <a:rPr lang="en-US" dirty="0" smtClean="0"/>
              <a:t> level, String </a:t>
            </a:r>
            <a:r>
              <a:rPr lang="en-US" dirty="0" err="1" smtClean="0"/>
              <a:t>clazz</a:t>
            </a:r>
            <a:r>
              <a:rPr lang="en-US" dirty="0" smtClean="0"/>
              <a:t>, String source, String message</a:t>
            </a:r>
            <a:r>
              <a:rPr lang="en-US" dirty="0" smtClean="0"/>
              <a:t>)</a:t>
            </a:r>
            <a:endParaRPr lang="en-US" dirty="0" smtClean="0"/>
          </a:p>
          <a:p>
            <a:pPr lvl="1"/>
            <a:r>
              <a:rPr lang="en-US" dirty="0" err="1" smtClean="0"/>
              <a:t>log</a:t>
            </a:r>
            <a:r>
              <a:rPr lang="en-US" dirty="0" err="1" smtClean="0"/>
              <a:t>(String</a:t>
            </a:r>
            <a:r>
              <a:rPr lang="en-US" dirty="0" smtClean="0"/>
              <a:t> cat, </a:t>
            </a:r>
            <a:r>
              <a:rPr lang="en-US" dirty="0" err="1" smtClean="0"/>
              <a:t>int</a:t>
            </a:r>
            <a:r>
              <a:rPr lang="en-US" dirty="0" smtClean="0"/>
              <a:t> level, String </a:t>
            </a:r>
            <a:r>
              <a:rPr lang="en-US" dirty="0" err="1" smtClean="0"/>
              <a:t>clazz</a:t>
            </a:r>
            <a:r>
              <a:rPr lang="en-US" dirty="0" smtClean="0"/>
              <a:t>, String source, String message</a:t>
            </a:r>
            <a:r>
              <a:rPr lang="en-US" dirty="0" smtClean="0"/>
              <a:t>)</a:t>
            </a:r>
            <a:endParaRPr lang="en-US" dirty="0" smtClean="0"/>
          </a:p>
          <a:p>
            <a:pPr lvl="1"/>
            <a:r>
              <a:rPr lang="en-US" dirty="0" err="1" smtClean="0"/>
              <a:t>log</a:t>
            </a:r>
            <a:r>
              <a:rPr lang="en-US" dirty="0" err="1" smtClean="0"/>
              <a:t>(int</a:t>
            </a:r>
            <a:r>
              <a:rPr lang="en-US" dirty="0" smtClean="0"/>
              <a:t> level, String </a:t>
            </a:r>
            <a:r>
              <a:rPr lang="en-US" dirty="0" err="1" smtClean="0"/>
              <a:t>clazz</a:t>
            </a:r>
            <a:r>
              <a:rPr lang="en-US" dirty="0" smtClean="0"/>
              <a:t>, String source, String method, String message)</a:t>
            </a:r>
            <a:r>
              <a:rPr lang="en-US" dirty="0" smtClean="0"/>
              <a:t> </a:t>
            </a:r>
            <a:endParaRPr lang="en-US" dirty="0" smtClean="0"/>
          </a:p>
          <a:p>
            <a:pPr lvl="1"/>
            <a:r>
              <a:rPr lang="en-US" dirty="0" err="1" smtClean="0"/>
              <a:t>log</a:t>
            </a:r>
            <a:r>
              <a:rPr lang="en-US" dirty="0" err="1" smtClean="0"/>
              <a:t>(String</a:t>
            </a:r>
            <a:r>
              <a:rPr lang="en-US" dirty="0" smtClean="0"/>
              <a:t> cat, </a:t>
            </a:r>
            <a:r>
              <a:rPr lang="en-US" dirty="0" err="1" smtClean="0"/>
              <a:t>int</a:t>
            </a:r>
            <a:r>
              <a:rPr lang="en-US" dirty="0" smtClean="0"/>
              <a:t> level, String </a:t>
            </a:r>
            <a:r>
              <a:rPr lang="en-US" dirty="0" err="1" smtClean="0"/>
              <a:t>clazz</a:t>
            </a:r>
            <a:r>
              <a:rPr lang="en-US" dirty="0" smtClean="0"/>
              <a:t>, String source, String method, String message)</a:t>
            </a:r>
            <a:r>
              <a:rPr lang="en-US" dirty="0" smtClean="0"/>
              <a:t>  </a:t>
            </a:r>
          </a:p>
          <a:p>
            <a:pPr lvl="1"/>
            <a:r>
              <a:rPr lang="en-US" dirty="0" err="1" smtClean="0"/>
              <a:t>log</a:t>
            </a:r>
            <a:r>
              <a:rPr lang="en-US" dirty="0" err="1" smtClean="0"/>
              <a:t>(String</a:t>
            </a:r>
            <a:r>
              <a:rPr lang="en-US" dirty="0" smtClean="0"/>
              <a:t> cat, </a:t>
            </a:r>
            <a:r>
              <a:rPr lang="en-US" dirty="0" err="1" smtClean="0"/>
              <a:t>int</a:t>
            </a:r>
            <a:r>
              <a:rPr lang="en-US" dirty="0" smtClean="0"/>
              <a:t> level, String </a:t>
            </a:r>
            <a:r>
              <a:rPr lang="en-US" dirty="0" err="1" smtClean="0"/>
              <a:t>clazz</a:t>
            </a:r>
            <a:r>
              <a:rPr lang="en-US" dirty="0" smtClean="0"/>
              <a:t>, String source,</a:t>
            </a:r>
            <a:r>
              <a:rPr lang="en-US" dirty="0" smtClean="0"/>
              <a:t> </a:t>
            </a:r>
            <a:r>
              <a:rPr lang="en-US" dirty="0" smtClean="0"/>
              <a:t>String method, String message, Object[] </a:t>
            </a:r>
            <a:r>
              <a:rPr lang="en-US" dirty="0" err="1" smtClean="0"/>
              <a:t>params</a:t>
            </a:r>
            <a:r>
              <a:rPr lang="en-US" dirty="0" smtClean="0"/>
              <a:t>, Exception exception)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Logging</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new system was introduced to overcome this complexity and add additional information into the records.</a:t>
            </a:r>
          </a:p>
          <a:p>
            <a:pPr lvl="1"/>
            <a:r>
              <a:rPr lang="en-US" i="1" dirty="0" err="1" smtClean="0"/>
              <a:t>ngat.util.logging.ExtendedLogRecord</a:t>
            </a:r>
            <a:endParaRPr lang="en-US" i="1" dirty="0" smtClean="0"/>
          </a:p>
          <a:p>
            <a:r>
              <a:rPr lang="en-US" dirty="0" smtClean="0"/>
              <a:t>Parameters in extended record.</a:t>
            </a:r>
          </a:p>
          <a:p>
            <a:pPr lvl="1"/>
            <a:r>
              <a:rPr lang="en-US" dirty="0" smtClean="0"/>
              <a:t>long time – Timestamp.    </a:t>
            </a:r>
          </a:p>
          <a:p>
            <a:pPr lvl="1"/>
            <a:r>
              <a:rPr lang="en-US" dirty="0" smtClean="0"/>
              <a:t>String system – Name of the originating system.    </a:t>
            </a:r>
          </a:p>
          <a:p>
            <a:pPr lvl="1"/>
            <a:r>
              <a:rPr lang="en-US" dirty="0" smtClean="0"/>
              <a:t>String </a:t>
            </a:r>
            <a:r>
              <a:rPr lang="en-US" dirty="0" err="1" smtClean="0"/>
              <a:t>subSystem</a:t>
            </a:r>
            <a:r>
              <a:rPr lang="en-US" dirty="0" smtClean="0"/>
              <a:t> -Name </a:t>
            </a:r>
            <a:r>
              <a:rPr lang="en-US" dirty="0" smtClean="0"/>
              <a:t>of the originating</a:t>
            </a:r>
            <a:r>
              <a:rPr lang="en-US" dirty="0" smtClean="0"/>
              <a:t> sub-system.     </a:t>
            </a:r>
          </a:p>
          <a:p>
            <a:pPr lvl="1"/>
            <a:r>
              <a:rPr lang="en-US" dirty="0" smtClean="0"/>
              <a:t>String </a:t>
            </a:r>
            <a:r>
              <a:rPr lang="en-US" dirty="0" err="1" smtClean="0"/>
              <a:t>srcCompClass</a:t>
            </a:r>
            <a:r>
              <a:rPr lang="en-US" dirty="0" smtClean="0"/>
              <a:t> – Name of originating class.    </a:t>
            </a:r>
          </a:p>
          <a:p>
            <a:pPr lvl="1"/>
            <a:r>
              <a:rPr lang="en-US" dirty="0" smtClean="0"/>
              <a:t>String </a:t>
            </a:r>
            <a:r>
              <a:rPr lang="en-US" dirty="0" err="1" smtClean="0"/>
              <a:t>srcCompId</a:t>
            </a:r>
            <a:r>
              <a:rPr lang="en-US" dirty="0" smtClean="0"/>
              <a:t> – Name/ID of originating object.    </a:t>
            </a:r>
          </a:p>
          <a:p>
            <a:pPr lvl="1"/>
            <a:r>
              <a:rPr lang="en-US" dirty="0" smtClean="0"/>
              <a:t>String block – ID of block or method name.    </a:t>
            </a:r>
          </a:p>
          <a:p>
            <a:pPr lvl="1"/>
            <a:r>
              <a:rPr lang="en-US" dirty="0" err="1" smtClean="0"/>
              <a:t>i</a:t>
            </a:r>
            <a:r>
              <a:rPr lang="en-US" dirty="0" err="1" smtClean="0"/>
              <a:t>nt</a:t>
            </a:r>
            <a:r>
              <a:rPr lang="en-US" dirty="0" smtClean="0"/>
              <a:t> severity – Severity level</a:t>
            </a:r>
          </a:p>
          <a:p>
            <a:pPr lvl="2"/>
            <a:r>
              <a:rPr lang="en-US" dirty="0" smtClean="0"/>
              <a:t>(FATAL, CRITICAL, ERROR, WARNING, INFO)    </a:t>
            </a:r>
          </a:p>
          <a:p>
            <a:pPr lvl="1"/>
            <a:r>
              <a:rPr lang="en-US" dirty="0" err="1" smtClean="0"/>
              <a:t>int</a:t>
            </a:r>
            <a:r>
              <a:rPr lang="en-US" dirty="0" smtClean="0"/>
              <a:t> level	- Verbosity level (1 High, 5 Low).    </a:t>
            </a:r>
          </a:p>
          <a:p>
            <a:pPr lvl="1"/>
            <a:r>
              <a:rPr lang="en-US" dirty="0" smtClean="0"/>
              <a:t>String theme – User-defined high level category for message.    </a:t>
            </a:r>
          </a:p>
          <a:p>
            <a:pPr lvl="1"/>
            <a:r>
              <a:rPr lang="en-US" dirty="0" smtClean="0"/>
              <a:t>String category – User-defined lower level category for message.    </a:t>
            </a:r>
          </a:p>
          <a:p>
            <a:pPr lvl="1"/>
            <a:r>
              <a:rPr lang="en-US" dirty="0" smtClean="0"/>
              <a:t>String message – Message text.    </a:t>
            </a:r>
          </a:p>
          <a:p>
            <a:pPr lvl="1"/>
            <a:r>
              <a:rPr lang="en-US" dirty="0" smtClean="0"/>
              <a:t>String thread – Calling thread.    </a:t>
            </a:r>
          </a:p>
          <a:p>
            <a:pPr lvl="1"/>
            <a:r>
              <a:rPr lang="en-US" dirty="0" smtClean="0"/>
              <a:t>Map context – Map of key/value context information.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generator</a:t>
            </a:r>
            <a:endParaRPr lang="en-US" dirty="0"/>
          </a:p>
        </p:txBody>
      </p:sp>
      <p:sp>
        <p:nvSpPr>
          <p:cNvPr id="3" name="Content Placeholder 2"/>
          <p:cNvSpPr>
            <a:spLocks noGrp="1"/>
          </p:cNvSpPr>
          <p:nvPr>
            <p:ph sz="quarter" idx="1"/>
          </p:nvPr>
        </p:nvSpPr>
        <p:spPr/>
        <p:txBody>
          <a:bodyPr>
            <a:normAutofit fontScale="92500"/>
          </a:bodyPr>
          <a:lstStyle/>
          <a:p>
            <a:r>
              <a:rPr lang="en-US" dirty="0" smtClean="0"/>
              <a:t>Extended log records are published differently.</a:t>
            </a:r>
          </a:p>
          <a:p>
            <a:r>
              <a:rPr lang="en-US" dirty="0" smtClean="0"/>
              <a:t>To avoid confusion between the various overloaded calls, all calls to extended records can be chained, so that as much or as little info can be included as required.</a:t>
            </a:r>
          </a:p>
          <a:p>
            <a:r>
              <a:rPr lang="en-US" dirty="0" smtClean="0"/>
              <a:t>Key classes are </a:t>
            </a:r>
            <a:r>
              <a:rPr lang="en-US" i="1" dirty="0" err="1" smtClean="0"/>
              <a:t>LogCollator</a:t>
            </a:r>
            <a:r>
              <a:rPr lang="en-US" i="1" dirty="0" smtClean="0"/>
              <a:t> </a:t>
            </a:r>
            <a:r>
              <a:rPr lang="en-US" dirty="0" smtClean="0"/>
              <a:t>and </a:t>
            </a:r>
            <a:r>
              <a:rPr lang="en-US" i="1" dirty="0" err="1" smtClean="0"/>
              <a:t>LogGenerator</a:t>
            </a:r>
            <a:r>
              <a:rPr lang="en-US" dirty="0" smtClean="0"/>
              <a:t>.</a:t>
            </a:r>
          </a:p>
          <a:p>
            <a:pPr lvl="1"/>
            <a:r>
              <a:rPr lang="en-US" dirty="0" err="1" smtClean="0"/>
              <a:t>LogGenerator</a:t>
            </a:r>
            <a:r>
              <a:rPr lang="en-US" dirty="0" smtClean="0"/>
              <a:t> stores the identification information about the source object and typically setup in constructor…</a:t>
            </a:r>
          </a:p>
          <a:p>
            <a:pPr lvl="1"/>
            <a:r>
              <a:rPr lang="en-US" dirty="0" err="1" smtClean="0"/>
              <a:t>myLogGenerator</a:t>
            </a:r>
            <a:endParaRPr lang="en-US" dirty="0" smtClean="0"/>
          </a:p>
          <a:p>
            <a:pPr lvl="1">
              <a:buNone/>
            </a:pPr>
            <a:r>
              <a:rPr lang="en-US" dirty="0" smtClean="0"/>
              <a:t>		.</a:t>
            </a:r>
            <a:r>
              <a:rPr lang="en-US" dirty="0" err="1" smtClean="0"/>
              <a:t>system(“RCS</a:t>
            </a:r>
            <a:r>
              <a:rPr lang="en-US" dirty="0" smtClean="0"/>
              <a:t>”)</a:t>
            </a:r>
          </a:p>
          <a:p>
            <a:pPr lvl="1">
              <a:buNone/>
            </a:pPr>
            <a:r>
              <a:rPr lang="en-US" dirty="0" smtClean="0"/>
              <a:t>		.</a:t>
            </a:r>
            <a:r>
              <a:rPr lang="en-US" dirty="0" err="1" smtClean="0"/>
              <a:t>subSystem(“TCM</a:t>
            </a:r>
            <a:r>
              <a:rPr lang="en-US" dirty="0" smtClean="0"/>
              <a:t>”)</a:t>
            </a:r>
          </a:p>
          <a:p>
            <a:pPr lvl="1">
              <a:buNone/>
            </a:pPr>
            <a:r>
              <a:rPr lang="en-US" dirty="0" smtClean="0"/>
              <a:t>		.</a:t>
            </a:r>
            <a:r>
              <a:rPr lang="en-US" dirty="0" err="1" smtClean="0"/>
              <a:t>srcCompClass(this.getClass().getName</a:t>
            </a:r>
            <a:r>
              <a:rPr lang="en-US" dirty="0" smtClean="0"/>
              <a:t>())</a:t>
            </a:r>
          </a:p>
          <a:p>
            <a:pPr lvl="1">
              <a:buNone/>
            </a:pPr>
            <a:r>
              <a:rPr lang="en-US" dirty="0" smtClean="0"/>
              <a:t>		.</a:t>
            </a:r>
            <a:r>
              <a:rPr lang="en-US" dirty="0" err="1" smtClean="0"/>
              <a:t>srcCompId(this.name</a:t>
            </a:r>
            <a:r>
              <a:rPr lang="en-US" dirty="0" smtClean="0"/>
              <a: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collator</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Log collator is an object used to build up a log record ready to publish. It is created by a generator using a call to:-</a:t>
            </a:r>
          </a:p>
          <a:p>
            <a:pPr lvl="1"/>
            <a:r>
              <a:rPr lang="en-US" dirty="0" err="1" smtClean="0"/>
              <a:t>L</a:t>
            </a:r>
            <a:r>
              <a:rPr lang="en-US" dirty="0" err="1" smtClean="0"/>
              <a:t>ogGenerator.create</a:t>
            </a:r>
            <a:r>
              <a:rPr lang="en-US" dirty="0" smtClean="0"/>
              <a:t>();</a:t>
            </a:r>
          </a:p>
          <a:p>
            <a:pPr lvl="1"/>
            <a:endParaRPr lang="en-US" dirty="0" smtClean="0"/>
          </a:p>
          <a:p>
            <a:r>
              <a:rPr lang="en-US" dirty="0" smtClean="0"/>
              <a:t>Can now chain any of the various methods to build up an extended log record…</a:t>
            </a:r>
          </a:p>
          <a:p>
            <a:pPr lvl="1"/>
            <a:r>
              <a:rPr lang="en-US" i="1" dirty="0" err="1" smtClean="0"/>
              <a:t>block</a:t>
            </a:r>
            <a:r>
              <a:rPr lang="en-US" i="1" dirty="0" err="1" smtClean="0"/>
              <a:t>(String</a:t>
            </a:r>
            <a:r>
              <a:rPr lang="en-US" i="1" dirty="0" smtClean="0"/>
              <a:t> block</a:t>
            </a:r>
            <a:r>
              <a:rPr lang="en-US" i="1" dirty="0" smtClean="0"/>
              <a:t>) </a:t>
            </a:r>
            <a:r>
              <a:rPr lang="en-US" dirty="0" smtClean="0"/>
              <a:t>– Set the method or block name. </a:t>
            </a:r>
            <a:endParaRPr lang="en-US" dirty="0" smtClean="0"/>
          </a:p>
          <a:p>
            <a:pPr lvl="1"/>
            <a:r>
              <a:rPr lang="en-US" i="1" dirty="0" err="1" smtClean="0"/>
              <a:t>severity</a:t>
            </a:r>
            <a:r>
              <a:rPr lang="en-US" i="1" dirty="0" err="1" smtClean="0"/>
              <a:t>(int</a:t>
            </a:r>
            <a:r>
              <a:rPr lang="en-US" i="1" dirty="0" smtClean="0"/>
              <a:t> severity</a:t>
            </a:r>
            <a:r>
              <a:rPr lang="en-US" i="1" dirty="0" smtClean="0"/>
              <a:t>) </a:t>
            </a:r>
            <a:r>
              <a:rPr lang="en-US" dirty="0" smtClean="0"/>
              <a:t>– Set the severity level. </a:t>
            </a:r>
          </a:p>
          <a:p>
            <a:pPr lvl="1"/>
            <a:r>
              <a:rPr lang="en-US" i="1" dirty="0" err="1" smtClean="0"/>
              <a:t>level</a:t>
            </a:r>
            <a:r>
              <a:rPr lang="en-US" i="1" dirty="0" err="1" smtClean="0"/>
              <a:t>(int</a:t>
            </a:r>
            <a:r>
              <a:rPr lang="en-US" i="1" dirty="0" smtClean="0"/>
              <a:t> level</a:t>
            </a:r>
            <a:r>
              <a:rPr lang="en-US" i="1" dirty="0" smtClean="0"/>
              <a:t>) </a:t>
            </a:r>
            <a:r>
              <a:rPr lang="en-US" dirty="0" smtClean="0"/>
              <a:t>– Set the verbosity level. </a:t>
            </a:r>
            <a:endParaRPr lang="en-US" dirty="0" smtClean="0"/>
          </a:p>
          <a:p>
            <a:pPr lvl="1"/>
            <a:r>
              <a:rPr lang="en-US" i="1" dirty="0" err="1" smtClean="0"/>
              <a:t>theme</a:t>
            </a:r>
            <a:r>
              <a:rPr lang="en-US" i="1" dirty="0" err="1" smtClean="0"/>
              <a:t>(String</a:t>
            </a:r>
            <a:r>
              <a:rPr lang="en-US" i="1" dirty="0" smtClean="0"/>
              <a:t> theme</a:t>
            </a:r>
            <a:r>
              <a:rPr lang="en-US" i="1" dirty="0" smtClean="0"/>
              <a:t>)</a:t>
            </a:r>
            <a:r>
              <a:rPr lang="en-US" dirty="0" smtClean="0"/>
              <a:t> – Set the theme. </a:t>
            </a:r>
            <a:endParaRPr lang="en-US" dirty="0" smtClean="0"/>
          </a:p>
          <a:p>
            <a:pPr lvl="1"/>
            <a:r>
              <a:rPr lang="en-US" i="1" dirty="0" err="1" smtClean="0"/>
              <a:t>category</a:t>
            </a:r>
            <a:r>
              <a:rPr lang="en-US" i="1" dirty="0" err="1" smtClean="0"/>
              <a:t>(String</a:t>
            </a:r>
            <a:r>
              <a:rPr lang="en-US" i="1" dirty="0" smtClean="0"/>
              <a:t> category</a:t>
            </a:r>
            <a:r>
              <a:rPr lang="en-US" i="1" dirty="0" smtClean="0"/>
              <a:t>) </a:t>
            </a:r>
            <a:r>
              <a:rPr lang="en-US" dirty="0" smtClean="0"/>
              <a:t>– Set the category. </a:t>
            </a:r>
            <a:endParaRPr lang="en-US" dirty="0" smtClean="0"/>
          </a:p>
          <a:p>
            <a:pPr lvl="1"/>
            <a:r>
              <a:rPr lang="en-US" i="1" dirty="0" err="1" smtClean="0"/>
              <a:t>msg</a:t>
            </a:r>
            <a:r>
              <a:rPr lang="en-US" i="1" dirty="0" err="1" smtClean="0"/>
              <a:t>(String</a:t>
            </a:r>
            <a:r>
              <a:rPr lang="en-US" i="1" dirty="0" smtClean="0"/>
              <a:t> message</a:t>
            </a:r>
            <a:r>
              <a:rPr lang="en-US" i="1" dirty="0" smtClean="0"/>
              <a:t>)</a:t>
            </a:r>
            <a:r>
              <a:rPr lang="en-US" dirty="0" smtClean="0"/>
              <a:t> – Set the message text. </a:t>
            </a:r>
            <a:endParaRPr lang="en-US" dirty="0" smtClean="0"/>
          </a:p>
          <a:p>
            <a:pPr lvl="1"/>
            <a:r>
              <a:rPr lang="en-US" dirty="0" err="1" smtClean="0"/>
              <a:t>context</a:t>
            </a:r>
            <a:r>
              <a:rPr lang="en-US" dirty="0" err="1" smtClean="0"/>
              <a:t>(String</a:t>
            </a:r>
            <a:r>
              <a:rPr lang="en-US" dirty="0" smtClean="0"/>
              <a:t> key, String value</a:t>
            </a:r>
            <a:r>
              <a:rPr lang="en-US" dirty="0" smtClean="0"/>
              <a:t>) – Add a context entry.</a:t>
            </a:r>
          </a:p>
          <a:p>
            <a:pPr lvl="1"/>
            <a:r>
              <a:rPr lang="en-US" i="1" dirty="0" smtClean="0"/>
              <a:t>f</a:t>
            </a:r>
            <a:r>
              <a:rPr lang="en-US" i="1" dirty="0" smtClean="0"/>
              <a:t>atal()</a:t>
            </a:r>
            <a:r>
              <a:rPr lang="en-US" dirty="0" smtClean="0"/>
              <a:t> – Shortcut, set severity FATAL. </a:t>
            </a:r>
          </a:p>
          <a:p>
            <a:pPr lvl="1"/>
            <a:r>
              <a:rPr lang="en-US" i="1" dirty="0" smtClean="0"/>
              <a:t>critical</a:t>
            </a:r>
            <a:r>
              <a:rPr lang="en-US" i="1" dirty="0" smtClean="0"/>
              <a:t>(</a:t>
            </a:r>
            <a:r>
              <a:rPr lang="en-US" i="1" dirty="0" smtClean="0"/>
              <a:t>)</a:t>
            </a:r>
            <a:r>
              <a:rPr lang="en-US" dirty="0" smtClean="0"/>
              <a:t> – Shortcut, set severity CRITICAL. </a:t>
            </a:r>
          </a:p>
          <a:p>
            <a:pPr lvl="1"/>
            <a:r>
              <a:rPr lang="en-US" i="1" dirty="0" smtClean="0"/>
              <a:t>error</a:t>
            </a:r>
            <a:r>
              <a:rPr lang="en-US" i="1" dirty="0" smtClean="0"/>
              <a:t>(</a:t>
            </a:r>
            <a:r>
              <a:rPr lang="en-US" i="1" dirty="0" smtClean="0"/>
              <a:t>)</a:t>
            </a:r>
            <a:r>
              <a:rPr lang="en-US" dirty="0" smtClean="0"/>
              <a:t> - Shortcut</a:t>
            </a:r>
            <a:r>
              <a:rPr lang="en-US" dirty="0" smtClean="0"/>
              <a:t>, set </a:t>
            </a:r>
            <a:r>
              <a:rPr lang="en-US" dirty="0" smtClean="0"/>
              <a:t>severity ERROR.   </a:t>
            </a:r>
          </a:p>
          <a:p>
            <a:pPr lvl="1"/>
            <a:r>
              <a:rPr lang="en-US" i="1" dirty="0" smtClean="0"/>
              <a:t>warn</a:t>
            </a:r>
            <a:r>
              <a:rPr lang="en-US" i="1" dirty="0" smtClean="0"/>
              <a:t>(</a:t>
            </a:r>
            <a:r>
              <a:rPr lang="en-US" i="1" dirty="0" smtClean="0"/>
              <a:t>)</a:t>
            </a:r>
            <a:r>
              <a:rPr lang="en-US" dirty="0" smtClean="0"/>
              <a:t> - </a:t>
            </a:r>
            <a:r>
              <a:rPr lang="en-US" dirty="0" smtClean="0"/>
              <a:t>Shortcut, set </a:t>
            </a:r>
            <a:r>
              <a:rPr lang="en-US" dirty="0" smtClean="0"/>
              <a:t>severity WARNING.   </a:t>
            </a:r>
          </a:p>
          <a:p>
            <a:pPr lvl="1"/>
            <a:r>
              <a:rPr lang="en-US" i="1" dirty="0" smtClean="0"/>
              <a:t>info</a:t>
            </a:r>
            <a:r>
              <a:rPr lang="en-US" i="1" dirty="0" smtClean="0"/>
              <a:t>(</a:t>
            </a:r>
            <a:r>
              <a:rPr lang="en-US" i="1" dirty="0" smtClean="0"/>
              <a:t>)</a:t>
            </a:r>
            <a:r>
              <a:rPr lang="en-US" dirty="0" smtClean="0"/>
              <a:t> - </a:t>
            </a:r>
            <a:r>
              <a:rPr lang="en-US" dirty="0" smtClean="0"/>
              <a:t>Shortcut, set </a:t>
            </a:r>
            <a:r>
              <a:rPr lang="en-US" dirty="0" smtClean="0"/>
              <a:t>severity INFO.   </a:t>
            </a:r>
            <a:endParaRPr lang="en-US" dirty="0" smtClean="0"/>
          </a:p>
          <a:p>
            <a:pPr lvl="1"/>
            <a:r>
              <a:rPr lang="en-US" i="1" dirty="0" err="1" smtClean="0"/>
              <a:t>extractCallInfo</a:t>
            </a:r>
            <a:r>
              <a:rPr lang="en-US" i="1" dirty="0" smtClean="0"/>
              <a:t>(</a:t>
            </a:r>
            <a:r>
              <a:rPr lang="en-US" i="1" dirty="0" smtClean="0"/>
              <a:t>)</a:t>
            </a:r>
            <a:r>
              <a:rPr lang="en-US" dirty="0" smtClean="0"/>
              <a:t> – Fill in  call information from stack.</a:t>
            </a:r>
          </a:p>
          <a:p>
            <a:endParaRPr lang="en-US" dirty="0" smtClean="0"/>
          </a:p>
          <a:p>
            <a:r>
              <a:rPr lang="en-US" dirty="0" smtClean="0"/>
              <a:t>Finally call </a:t>
            </a:r>
            <a:r>
              <a:rPr lang="en-US" i="1" dirty="0" smtClean="0"/>
              <a:t>send()</a:t>
            </a:r>
            <a:r>
              <a:rPr lang="en-US" dirty="0" smtClean="0"/>
              <a:t> to actually publish the record to its attached Logger:-</a:t>
            </a:r>
          </a:p>
          <a:p>
            <a:pPr lvl="1"/>
            <a:r>
              <a:rPr lang="en-US" dirty="0" smtClean="0"/>
              <a:t>loggen.create().info().level(2).block(“connect”).msg(“Connecting to: “+</a:t>
            </a:r>
            <a:r>
              <a:rPr lang="en-US" dirty="0" err="1" smtClean="0"/>
              <a:t>host).send</a:t>
            </a:r>
            <a:r>
              <a:rPr lang="en-US" dirty="0" smtClean="0"/>
              <a:t>();</a:t>
            </a:r>
          </a:p>
          <a:p>
            <a:pPr lvl="1"/>
            <a:r>
              <a:rPr lang="en-US" dirty="0" smtClean="0"/>
              <a:t>loggen,.create().warn().level(1).msg(“Slow </a:t>
            </a:r>
            <a:r>
              <a:rPr lang="en-US" dirty="0" err="1" smtClean="0"/>
              <a:t>connection”).send</a:t>
            </a:r>
            <a:r>
              <a:rPr lang="en-US" dirty="0" smtClean="0"/>
              <a:t>();</a:t>
            </a:r>
          </a:p>
          <a:p>
            <a:pPr lvl="1"/>
            <a:r>
              <a:rPr lang="en-US" dirty="0" smtClean="0"/>
              <a:t>l</a:t>
            </a:r>
            <a:r>
              <a:rPr lang="en-US" dirty="0" smtClean="0"/>
              <a:t>oggen.create().level(2).msg(“Testing”).send();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example</a:t>
            </a:r>
            <a:endParaRPr lang="en-US" dirty="0"/>
          </a:p>
        </p:txBody>
      </p:sp>
      <p:sp>
        <p:nvSpPr>
          <p:cNvPr id="3" name="Content Placeholder 2"/>
          <p:cNvSpPr>
            <a:spLocks noGrp="1"/>
          </p:cNvSpPr>
          <p:nvPr>
            <p:ph sz="quarter" idx="1"/>
          </p:nvPr>
        </p:nvSpPr>
        <p:spPr/>
        <p:txBody>
          <a:bodyPr>
            <a:normAutofit/>
          </a:bodyPr>
          <a:lstStyle/>
          <a:p>
            <a:pPr>
              <a:buNone/>
            </a:pPr>
            <a:r>
              <a:rPr lang="en-US" sz="1600" dirty="0" smtClean="0"/>
              <a:t>// Create and setup Logger</a:t>
            </a:r>
          </a:p>
          <a:p>
            <a:pPr>
              <a:buNone/>
            </a:pPr>
            <a:r>
              <a:rPr lang="en-US" sz="1730" dirty="0" smtClean="0"/>
              <a:t>Logger</a:t>
            </a:r>
            <a:r>
              <a:rPr lang="en-US" sz="1730" dirty="0" smtClean="0"/>
              <a:t> logger </a:t>
            </a:r>
            <a:r>
              <a:rPr lang="en-US" sz="1730" dirty="0" smtClean="0"/>
              <a:t>= </a:t>
            </a:r>
            <a:r>
              <a:rPr lang="en-US" sz="1730" dirty="0" err="1" smtClean="0"/>
              <a:t>LogManager.getLogger("TCM</a:t>
            </a:r>
            <a:r>
              <a:rPr lang="en-US" sz="1730" dirty="0" smtClean="0"/>
              <a:t>")</a:t>
            </a:r>
            <a:r>
              <a:rPr lang="en-US" sz="1730" dirty="0" smtClean="0"/>
              <a:t>;</a:t>
            </a:r>
          </a:p>
          <a:p>
            <a:pPr>
              <a:buNone/>
            </a:pPr>
            <a:r>
              <a:rPr lang="en-US" sz="1730" dirty="0" smtClean="0"/>
              <a:t>logger.setLogLevel(3);</a:t>
            </a:r>
          </a:p>
          <a:p>
            <a:pPr>
              <a:buNone/>
            </a:pPr>
            <a:r>
              <a:rPr lang="en-US" sz="1730" dirty="0" err="1" smtClean="0"/>
              <a:t>logger.addHandler(new</a:t>
            </a:r>
            <a:r>
              <a:rPr lang="en-US" sz="1730" dirty="0" smtClean="0"/>
              <a:t> </a:t>
            </a:r>
            <a:r>
              <a:rPr lang="en-US" sz="1730" dirty="0" err="1" smtClean="0"/>
              <a:t>ConsoleLogHandler(new</a:t>
            </a:r>
            <a:r>
              <a:rPr lang="en-US" sz="1730" dirty="0" smtClean="0"/>
              <a:t> BasicLogFormatter(100));</a:t>
            </a:r>
          </a:p>
          <a:p>
            <a:pPr>
              <a:buNone/>
            </a:pPr>
            <a:endParaRPr lang="en-US" sz="1730" dirty="0" smtClean="0"/>
          </a:p>
          <a:p>
            <a:pPr>
              <a:buNone/>
            </a:pPr>
            <a:r>
              <a:rPr lang="en-US" sz="1600" dirty="0" smtClean="0"/>
              <a:t>// Create </a:t>
            </a:r>
            <a:r>
              <a:rPr lang="en-US" sz="1600" dirty="0" err="1" smtClean="0"/>
              <a:t>LogGenerator</a:t>
            </a:r>
            <a:r>
              <a:rPr lang="en-US" sz="1600" dirty="0" smtClean="0"/>
              <a:t> and setup.</a:t>
            </a:r>
          </a:p>
          <a:p>
            <a:pPr>
              <a:buNone/>
            </a:pPr>
            <a:r>
              <a:rPr lang="en-US" sz="1600" dirty="0" err="1" smtClean="0"/>
              <a:t>LogGenerator</a:t>
            </a:r>
            <a:r>
              <a:rPr lang="en-US" sz="1600" dirty="0" smtClean="0"/>
              <a:t> </a:t>
            </a:r>
            <a:r>
              <a:rPr lang="en-US" sz="1600" dirty="0" err="1" smtClean="0"/>
              <a:t>loggen</a:t>
            </a:r>
            <a:r>
              <a:rPr lang="en-US" sz="1600" dirty="0" smtClean="0"/>
              <a:t> </a:t>
            </a:r>
            <a:r>
              <a:rPr lang="en-US" sz="1600" dirty="0" smtClean="0"/>
              <a:t>=</a:t>
            </a:r>
            <a:r>
              <a:rPr lang="en-US" sz="1600" dirty="0" smtClean="0"/>
              <a:t> </a:t>
            </a:r>
          </a:p>
          <a:p>
            <a:pPr>
              <a:buNone/>
            </a:pPr>
            <a:r>
              <a:rPr lang="en-US" sz="1600" dirty="0" smtClean="0"/>
              <a:t>	</a:t>
            </a:r>
            <a:r>
              <a:rPr lang="en-US" sz="1600" dirty="0" err="1" smtClean="0"/>
              <a:t>logger.generate</a:t>
            </a:r>
            <a:r>
              <a:rPr lang="en-US" sz="1600" dirty="0" smtClean="0"/>
              <a:t>(</a:t>
            </a:r>
            <a:r>
              <a:rPr lang="en-US" sz="1600" dirty="0" smtClean="0"/>
              <a:t>)</a:t>
            </a:r>
          </a:p>
          <a:p>
            <a:pPr>
              <a:buNone/>
            </a:pPr>
            <a:r>
              <a:rPr lang="en-US" sz="1600" dirty="0" smtClean="0"/>
              <a:t>		.</a:t>
            </a:r>
            <a:r>
              <a:rPr lang="en-US" sz="1600" dirty="0" err="1" smtClean="0"/>
              <a:t>system("TCM</a:t>
            </a:r>
            <a:r>
              <a:rPr lang="en-US" sz="1600" dirty="0" smtClean="0"/>
              <a:t>"</a:t>
            </a:r>
            <a:r>
              <a:rPr lang="en-US" sz="1600" dirty="0" smtClean="0"/>
              <a:t>)</a:t>
            </a:r>
          </a:p>
          <a:p>
            <a:pPr>
              <a:buNone/>
            </a:pPr>
            <a:r>
              <a:rPr lang="en-US" sz="1600" dirty="0" smtClean="0"/>
              <a:t>		.</a:t>
            </a:r>
            <a:r>
              <a:rPr lang="en-US" sz="1600" dirty="0" err="1" smtClean="0"/>
              <a:t>subSystem("Telescope</a:t>
            </a:r>
            <a:r>
              <a:rPr lang="en-US" sz="1600" dirty="0" smtClean="0"/>
              <a:t>"</a:t>
            </a:r>
            <a:r>
              <a:rPr lang="en-US" sz="1600" dirty="0" smtClean="0"/>
              <a:t>)</a:t>
            </a:r>
          </a:p>
          <a:p>
            <a:pPr>
              <a:buNone/>
            </a:pPr>
            <a:r>
              <a:rPr lang="en-US" sz="1600" dirty="0" smtClean="0"/>
              <a:t>		.</a:t>
            </a:r>
            <a:r>
              <a:rPr lang="en-US" sz="1600" dirty="0" err="1" smtClean="0"/>
              <a:t>srcCompClass</a:t>
            </a:r>
            <a:r>
              <a:rPr lang="en-US" sz="1600" dirty="0" err="1" smtClean="0"/>
              <a:t>(getClass().getSimpleName</a:t>
            </a:r>
            <a:r>
              <a:rPr lang="en-US" sz="1600" dirty="0" smtClean="0"/>
              <a:t>()</a:t>
            </a:r>
            <a:r>
              <a:rPr lang="en-US" sz="1600" dirty="0" smtClean="0"/>
              <a:t>)</a:t>
            </a:r>
          </a:p>
          <a:p>
            <a:pPr>
              <a:buNone/>
            </a:pPr>
            <a:r>
              <a:rPr lang="en-US" sz="1600" dirty="0" smtClean="0"/>
              <a:t>		.</a:t>
            </a:r>
            <a:r>
              <a:rPr lang="en-US" sz="1600" dirty="0" err="1" smtClean="0"/>
              <a:t>srcCompId("Scope</a:t>
            </a:r>
            <a:r>
              <a:rPr lang="en-US" sz="1600" dirty="0" smtClean="0"/>
              <a:t>")</a:t>
            </a:r>
            <a:r>
              <a:rPr lang="en-US" sz="1600" dirty="0" smtClean="0"/>
              <a:t>;</a:t>
            </a:r>
          </a:p>
          <a:p>
            <a:pPr>
              <a:buNone/>
            </a:pPr>
            <a:r>
              <a:rPr lang="en-US" sz="1600" dirty="0" smtClean="0"/>
              <a:t>// Make a logging call</a:t>
            </a:r>
          </a:p>
          <a:p>
            <a:pPr>
              <a:buNone/>
            </a:pPr>
            <a:r>
              <a:rPr lang="en-US" sz="1600" dirty="0" smtClean="0"/>
              <a:t>loggen.create().info().level(1).extractCallInfo().msg(“Starting </a:t>
            </a:r>
            <a:r>
              <a:rPr lang="en-US" sz="1600" dirty="0" err="1" smtClean="0"/>
              <a:t>server”).send</a:t>
            </a:r>
            <a:r>
              <a:rPr lang="en-US" sz="1600" dirty="0" smtClean="0"/>
              <a:t>();</a:t>
            </a:r>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ustom 3">
      <a:dk1>
        <a:sysClr val="windowText" lastClr="000000"/>
      </a:dk1>
      <a:lt1>
        <a:sysClr val="window" lastClr="FFFFFF"/>
      </a:lt1>
      <a:dk2>
        <a:srgbClr val="575F6D"/>
      </a:dk2>
      <a:lt2>
        <a:srgbClr val="FFF39D"/>
      </a:lt2>
      <a:accent1>
        <a:srgbClr val="36FED1"/>
      </a:accent1>
      <a:accent2>
        <a:srgbClr val="5D6F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1971</Words>
  <Application>Microsoft Macintosh PowerPoint</Application>
  <PresentationFormat>On-screen Show (4:3)</PresentationFormat>
  <Paragraphs>215</Paragraphs>
  <Slides>15</Slides>
  <Notes>0</Notes>
  <HiddenSlides>0</HiddenSlides>
  <MMClips>0</MMClips>
  <ScaleCrop>false</ScaleCrop>
  <HeadingPairs>
    <vt:vector size="4" baseType="variant">
      <vt:variant>
        <vt:lpstr>Design Template</vt:lpstr>
      </vt:variant>
      <vt:variant>
        <vt:i4>1</vt:i4>
      </vt:variant>
      <vt:variant>
        <vt:lpstr>Slide Titles</vt:lpstr>
      </vt:variant>
      <vt:variant>
        <vt:i4>15</vt:i4>
      </vt:variant>
    </vt:vector>
  </HeadingPairs>
  <TitlesOfParts>
    <vt:vector size="16" baseType="lpstr">
      <vt:lpstr>Oriel</vt:lpstr>
      <vt:lpstr>General Utilities</vt:lpstr>
      <vt:lpstr>Configuration</vt:lpstr>
      <vt:lpstr>Logging</vt:lpstr>
      <vt:lpstr>Log Record</vt:lpstr>
      <vt:lpstr>Log Publish</vt:lpstr>
      <vt:lpstr>Extended Logging</vt:lpstr>
      <vt:lpstr>Log generator</vt:lpstr>
      <vt:lpstr>Log collator</vt:lpstr>
      <vt:lpstr>Full example</vt:lpstr>
      <vt:lpstr>Extract Call Info</vt:lpstr>
      <vt:lpstr>Astrometry</vt:lpstr>
      <vt:lpstr>New Library </vt:lpstr>
      <vt:lpstr>Astrometry Methods</vt:lpstr>
      <vt:lpstr>Examples</vt:lpstr>
      <vt:lpstr>Additional interfaces</vt:lpstr>
    </vt:vector>
  </TitlesOfParts>
  <Company>LJMU ARI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Utilities</dc:title>
  <dc:creator>Engineer</dc:creator>
  <cp:lastModifiedBy>Engineer</cp:lastModifiedBy>
  <cp:revision>15</cp:revision>
  <dcterms:created xsi:type="dcterms:W3CDTF">2014-09-12T09:05:52Z</dcterms:created>
  <dcterms:modified xsi:type="dcterms:W3CDTF">2014-09-12T11:30:18Z</dcterms:modified>
</cp:coreProperties>
</file>