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41" d="100"/>
          <a:sy n="141" d="100"/>
        </p:scale>
        <p:origin x="-15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8/8/14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8/8/14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8/8/14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8/8/14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8/8/14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8/8/14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8/8/14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GB" smtClean="0"/>
              <a:t>Click to edit Master text styles</a:t>
            </a:r>
          </a:p>
          <a:p>
            <a:pPr lvl="1" eaLnBrk="1" latinLnBrk="0" hangingPunct="1"/>
            <a:r>
              <a:rPr lang="en-GB" smtClean="0"/>
              <a:t>Second level</a:t>
            </a:r>
          </a:p>
          <a:p>
            <a:pPr lvl="2" eaLnBrk="1" latinLnBrk="0" hangingPunct="1"/>
            <a:r>
              <a:rPr lang="en-GB" smtClean="0"/>
              <a:t>Third level</a:t>
            </a:r>
          </a:p>
          <a:p>
            <a:pPr lvl="3" eaLnBrk="1" latinLnBrk="0" hangingPunct="1"/>
            <a:r>
              <a:rPr lang="en-GB" smtClean="0"/>
              <a:t>Fourth level</a:t>
            </a:r>
          </a:p>
          <a:p>
            <a:pPr lvl="4" eaLnBrk="1" latinLnBrk="0" hangingPunct="1"/>
            <a:r>
              <a:rPr lang="en-GB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8/8/14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GB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GB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8/8/14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GB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GB" smtClean="0"/>
              <a:t>Click to edit Master text styles</a:t>
            </a:r>
          </a:p>
          <a:p>
            <a:pPr lvl="1" eaLnBrk="1" latinLnBrk="0" hangingPunct="1"/>
            <a:r>
              <a:rPr kumimoji="0" lang="en-GB" smtClean="0"/>
              <a:t>Second level</a:t>
            </a:r>
          </a:p>
          <a:p>
            <a:pPr lvl="2" eaLnBrk="1" latinLnBrk="0" hangingPunct="1"/>
            <a:r>
              <a:rPr kumimoji="0" lang="en-GB" smtClean="0"/>
              <a:t>Third level</a:t>
            </a:r>
          </a:p>
          <a:p>
            <a:pPr lvl="3" eaLnBrk="1" latinLnBrk="0" hangingPunct="1"/>
            <a:r>
              <a:rPr kumimoji="0" lang="en-GB" smtClean="0"/>
              <a:t>Fourth level</a:t>
            </a:r>
          </a:p>
          <a:p>
            <a:pPr lvl="4" eaLnBrk="1" latinLnBrk="0" hangingPunct="1"/>
            <a:r>
              <a:rPr kumimoji="0" lang="en-GB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8/8/14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df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971800"/>
            <a:ext cx="6553200" cy="2031522"/>
          </a:xfrm>
        </p:spPr>
        <p:txBody>
          <a:bodyPr/>
          <a:lstStyle/>
          <a:p>
            <a:r>
              <a:rPr lang="en-US" dirty="0" smtClean="0"/>
              <a:t>ROBOTIC CONTROL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ENVIRONMENTAL REACTIVE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Rule example:- 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&lt;rule name = "CLOUD_HI" class = "timed"&gt;      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&lt;period unit = "</a:t>
            </a:r>
            <a:r>
              <a:rPr lang="en-US" dirty="0" err="1" smtClean="0"/>
              <a:t>mins</a:t>
            </a:r>
            <a:r>
              <a:rPr lang="en-US" dirty="0" smtClean="0"/>
              <a:t>"&gt; 10 &lt;/period&gt; 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&lt;criterion&gt;…….&lt;/criterion&gt;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 &lt;/rule&gt;</a:t>
            </a:r>
          </a:p>
          <a:p>
            <a:pPr lvl="2">
              <a:buNone/>
            </a:pPr>
            <a:endParaRPr lang="en-US" dirty="0" smtClean="0"/>
          </a:p>
          <a:p>
            <a:pPr lvl="2"/>
            <a:r>
              <a:rPr lang="en-US" dirty="0" smtClean="0"/>
              <a:t>Name: CLOUD_HI</a:t>
            </a:r>
          </a:p>
          <a:p>
            <a:pPr lvl="2"/>
            <a:r>
              <a:rPr lang="en-US" dirty="0" smtClean="0"/>
              <a:t>Class: timed (condition must be true for  specified amount of  time)</a:t>
            </a:r>
          </a:p>
          <a:p>
            <a:pPr lvl="2"/>
            <a:r>
              <a:rPr lang="en-US" dirty="0" smtClean="0"/>
              <a:t>Class-</a:t>
            </a:r>
            <a:r>
              <a:rPr lang="en-US" dirty="0" err="1" smtClean="0"/>
              <a:t>config</a:t>
            </a:r>
            <a:r>
              <a:rPr lang="en-US" dirty="0" smtClean="0"/>
              <a:t>:  period = 10 minutes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 rule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Combination (CONJUNCT) example:- (internal detail hidden)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&lt;rule name = "ENC_OPEN" class = "CONJUNCT"&gt;   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 &lt;rule name = "EN1_OPEN" class = "timed"&gt; …  &lt;/rule&gt;   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 &lt;rule name = "EN2_OPEN" class = "timed"&gt; …  &lt;/rule&gt;   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 &lt;rule name = "EN1_IN_POSN" class = "timed"&gt; … &lt;/rule&gt;   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 &lt;rule name = "EN2_IN_POSN" class = "timed"&gt; …&lt;/rule&gt; 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 &lt;/rule&gt;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Rule ENC_OPEN is triggered only if ALL the enclosed rules are also triggered, i.e. their enclosed criteria must all satisfied for the required </a:t>
            </a:r>
            <a:r>
              <a:rPr lang="en-US" dirty="0" err="1" smtClean="0"/>
              <a:t>amount(s</a:t>
            </a:r>
            <a:r>
              <a:rPr lang="en-US" dirty="0" smtClean="0"/>
              <a:t>) of time.</a:t>
            </a:r>
          </a:p>
          <a:p>
            <a:pPr lvl="1">
              <a:buFont typeface="Arial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through ERS layers</a:t>
            </a:r>
            <a:endParaRPr lang="en-US" dirty="0"/>
          </a:p>
        </p:txBody>
      </p:sp>
      <p:pic>
        <p:nvPicPr>
          <p:cNvPr id="6" name="Content Placeholder 5" descr="ers_sequenc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66795" y="1600200"/>
            <a:ext cx="4048410" cy="487362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interactions</a:t>
            </a:r>
            <a:endParaRPr lang="en-US" dirty="0"/>
          </a:p>
        </p:txBody>
      </p:sp>
      <p:pic>
        <p:nvPicPr>
          <p:cNvPr id="8" name="Content Placeholder 7" descr="high_level_inter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733612"/>
            <a:ext cx="7467600" cy="2606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Feeds from EMS, TCM, ICM into the ERS are processed and can trigger </a:t>
            </a:r>
            <a:r>
              <a:rPr lang="en-US" i="1" dirty="0" err="1" smtClean="0">
                <a:solidFill>
                  <a:srgbClr val="0000FF"/>
                </a:solidFill>
              </a:rPr>
              <a:t>EnvironmentChangeEvents</a:t>
            </a:r>
            <a:r>
              <a:rPr lang="en-US" i="1" dirty="0" smtClean="0">
                <a:solidFill>
                  <a:srgbClr val="FFFFFF"/>
                </a:solidFill>
              </a:rPr>
              <a:t> </a:t>
            </a:r>
            <a:r>
              <a:rPr lang="en-US" dirty="0" smtClean="0"/>
              <a:t>which are received by the StateModel.</a:t>
            </a:r>
          </a:p>
          <a:p>
            <a:r>
              <a:rPr lang="en-US" dirty="0" smtClean="0"/>
              <a:t>The StateModel maintains a set of condition or state variables to keep track of environment changes </a:t>
            </a:r>
            <a:r>
              <a:rPr lang="en-US" dirty="0" smtClean="0"/>
              <a:t> </a:t>
            </a:r>
            <a:r>
              <a:rPr lang="en-US" dirty="0" smtClean="0"/>
              <a:t>- (see </a:t>
            </a:r>
            <a:r>
              <a:rPr lang="en-US" dirty="0" err="1" smtClean="0"/>
              <a:t>OpsUI</a:t>
            </a:r>
            <a:r>
              <a:rPr lang="en-US" dirty="0" smtClean="0"/>
              <a:t> </a:t>
            </a:r>
            <a:r>
              <a:rPr lang="en-US" dirty="0" smtClean="0"/>
              <a:t>at the lower left </a:t>
            </a:r>
            <a:r>
              <a:rPr lang="en-US" dirty="0" smtClean="0"/>
              <a:t>corner) </a:t>
            </a:r>
            <a:r>
              <a:rPr lang="en-US" dirty="0" smtClean="0"/>
              <a:t>and include:-</a:t>
            </a:r>
          </a:p>
          <a:p>
            <a:pPr lvl="1"/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Weather</a:t>
            </a:r>
          </a:p>
          <a:p>
            <a:pPr lvl="1"/>
            <a:r>
              <a:rPr lang="en-US" dirty="0" smtClean="0"/>
              <a:t>Axes</a:t>
            </a:r>
          </a:p>
          <a:p>
            <a:pPr lvl="1"/>
            <a:r>
              <a:rPr lang="en-US" dirty="0" smtClean="0"/>
              <a:t>Intent</a:t>
            </a:r>
          </a:p>
          <a:p>
            <a:pPr lvl="1"/>
            <a:r>
              <a:rPr lang="en-US" dirty="0" smtClean="0"/>
              <a:t>TimeOfDay</a:t>
            </a:r>
          </a:p>
          <a:p>
            <a:pPr lvl="1"/>
            <a:r>
              <a:rPr lang="en-US" dirty="0" smtClean="0"/>
              <a:t>Network</a:t>
            </a:r>
          </a:p>
          <a:p>
            <a:r>
              <a:rPr lang="en-US" dirty="0" smtClean="0"/>
              <a:t>When in the OPERATIONAL state, there is a secondary </a:t>
            </a:r>
            <a:r>
              <a:rPr lang="en-US" dirty="0" err="1" smtClean="0"/>
              <a:t>OperationalStateModel</a:t>
            </a:r>
            <a:r>
              <a:rPr lang="en-US" dirty="0" smtClean="0"/>
              <a:t> which handles the  fine detail of initialization and finalization of observing and switching between modes.</a:t>
            </a:r>
          </a:p>
          <a:p>
            <a:r>
              <a:rPr lang="en-US" dirty="0" smtClean="0"/>
              <a:t>The current state and set of conditions in force determines whether to change state and which </a:t>
            </a:r>
            <a:r>
              <a:rPr lang="en-US" i="1" dirty="0" err="1" smtClean="0">
                <a:solidFill>
                  <a:srgbClr val="0000FF"/>
                </a:solidFill>
              </a:rPr>
              <a:t>ControlAction</a:t>
            </a:r>
            <a:r>
              <a:rPr lang="en-US" dirty="0" err="1" smtClean="0"/>
              <a:t>(s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 </a:t>
            </a:r>
            <a:r>
              <a:rPr lang="en-US" dirty="0" smtClean="0"/>
              <a:t>if any to perform via the OperationsManager.</a:t>
            </a:r>
          </a:p>
          <a:p>
            <a:pPr lvl="1"/>
            <a:r>
              <a:rPr lang="en-US" dirty="0" smtClean="0"/>
              <a:t>E.g. In  OPERATIONAL state and Weather is bad -&gt; execute </a:t>
            </a:r>
            <a:r>
              <a:rPr lang="en-US" i="1" dirty="0" err="1" smtClean="0">
                <a:solidFill>
                  <a:srgbClr val="0000FF"/>
                </a:solidFill>
              </a:rPr>
              <a:t>AbortOps</a:t>
            </a:r>
            <a:r>
              <a:rPr lang="en-US" i="1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action and </a:t>
            </a:r>
            <a:r>
              <a:rPr lang="en-US" i="1" dirty="0" smtClean="0">
                <a:solidFill>
                  <a:srgbClr val="0000FF"/>
                </a:solidFill>
              </a:rPr>
              <a:t>Close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action.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ControlActions are performed by the OperationsManager. They may involve starting transient or mode controller tasks or may involve aborting an operational task.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Model</a:t>
            </a:r>
            <a:endParaRPr lang="en-US" dirty="0"/>
          </a:p>
        </p:txBody>
      </p:sp>
      <p:pic>
        <p:nvPicPr>
          <p:cNvPr id="4" name="Content Placeholder 3" descr="state_model_diag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075876"/>
            <a:ext cx="7467600" cy="392227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State Model</a:t>
            </a:r>
            <a:endParaRPr lang="en-US" dirty="0"/>
          </a:p>
        </p:txBody>
      </p:sp>
      <p:pic>
        <p:nvPicPr>
          <p:cNvPr id="4" name="Content Placeholder 3" descr="ops_state_model_diag.eps"/>
          <p:cNvPicPr>
            <a:picLocks noGrp="1" noChangeAspect="1"/>
          </p:cNvPicPr>
          <p:nvPr>
            <p:ph sz="quarter" idx="1"/>
          </p:nvPr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23950" y="2284412"/>
            <a:ext cx="6134100" cy="3505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Reactive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ERS is made up from various components:-</a:t>
            </a:r>
          </a:p>
          <a:p>
            <a:pPr lvl="1"/>
            <a:r>
              <a:rPr lang="en-US" dirty="0" smtClean="0"/>
              <a:t>Filters receive input from telemetry feeds from each of the low level systems:-</a:t>
            </a:r>
          </a:p>
          <a:p>
            <a:pPr lvl="2"/>
            <a:r>
              <a:rPr lang="en-US" dirty="0" smtClean="0"/>
              <a:t>EMS (</a:t>
            </a:r>
            <a:r>
              <a:rPr lang="en-US" dirty="0" err="1" smtClean="0"/>
              <a:t>meteo</a:t>
            </a:r>
            <a:r>
              <a:rPr lang="en-US" dirty="0" smtClean="0"/>
              <a:t>, seeing, cloud, dust)</a:t>
            </a:r>
          </a:p>
          <a:p>
            <a:pPr lvl="2"/>
            <a:r>
              <a:rPr lang="en-US" dirty="0" smtClean="0"/>
              <a:t>TCM (axes, enclosure, mirror-cover, </a:t>
            </a:r>
            <a:r>
              <a:rPr lang="en-US" dirty="0" err="1" smtClean="0"/>
              <a:t>mcp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ICM (instruments)</a:t>
            </a:r>
          </a:p>
          <a:p>
            <a:pPr lvl="1"/>
            <a:r>
              <a:rPr lang="en-US" dirty="0" smtClean="0"/>
              <a:t>Criteria are attached to filters – a criterion can only be attached to a single filter but a given filter may feed many criteria.</a:t>
            </a:r>
          </a:p>
          <a:p>
            <a:pPr lvl="2"/>
            <a:r>
              <a:rPr lang="en-US" dirty="0" smtClean="0"/>
              <a:t>Criteria provide simple </a:t>
            </a:r>
            <a:r>
              <a:rPr lang="en-US" dirty="0" err="1" smtClean="0"/>
              <a:t>boolean</a:t>
            </a:r>
            <a:r>
              <a:rPr lang="en-US" dirty="0" smtClean="0"/>
              <a:t> conditions on the state of the feed:-</a:t>
            </a:r>
          </a:p>
          <a:p>
            <a:pPr lvl="3"/>
            <a:r>
              <a:rPr lang="en-US" dirty="0" smtClean="0"/>
              <a:t>Equals</a:t>
            </a:r>
          </a:p>
          <a:p>
            <a:pPr lvl="3"/>
            <a:r>
              <a:rPr lang="en-US" dirty="0" smtClean="0"/>
              <a:t>Greater</a:t>
            </a:r>
          </a:p>
          <a:p>
            <a:pPr lvl="3"/>
            <a:r>
              <a:rPr lang="en-US" dirty="0" smtClean="0"/>
              <a:t>Less</a:t>
            </a:r>
          </a:p>
          <a:p>
            <a:pPr lvl="3"/>
            <a:r>
              <a:rPr lang="en-US" dirty="0" smtClean="0"/>
              <a:t>One-of</a:t>
            </a:r>
          </a:p>
          <a:p>
            <a:pPr lvl="1"/>
            <a:r>
              <a:rPr lang="en-US" dirty="0" smtClean="0"/>
              <a:t>Rules are attached to criteria</a:t>
            </a:r>
          </a:p>
          <a:p>
            <a:pPr lvl="2"/>
            <a:r>
              <a:rPr lang="en-US" dirty="0" smtClean="0"/>
              <a:t>Indicate a period of time for which the criterion must be satisfied.</a:t>
            </a:r>
          </a:p>
          <a:p>
            <a:pPr lvl="2"/>
            <a:r>
              <a:rPr lang="en-US" dirty="0" smtClean="0"/>
              <a:t>Rules can be combined via AND and OR operations. Potentially others could be added like FUZZY.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ERS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ERS is configured from a file: </a:t>
            </a:r>
            <a:r>
              <a:rPr lang="en-US" i="1" dirty="0" err="1" smtClean="0"/>
              <a:t>rules.xml</a:t>
            </a:r>
            <a:endParaRPr lang="en-US" i="1" dirty="0" smtClean="0"/>
          </a:p>
          <a:p>
            <a:r>
              <a:rPr lang="en-US" dirty="0" smtClean="0"/>
              <a:t>Structured with sections for:-</a:t>
            </a:r>
          </a:p>
          <a:p>
            <a:pPr lvl="1"/>
            <a:r>
              <a:rPr lang="en-US" dirty="0" smtClean="0"/>
              <a:t>Filters (name, type, feed-ID)</a:t>
            </a:r>
          </a:p>
          <a:p>
            <a:pPr lvl="1"/>
            <a:r>
              <a:rPr lang="en-US" dirty="0" smtClean="0"/>
              <a:t>Criteria (name, filter-ID, condition)</a:t>
            </a:r>
          </a:p>
          <a:p>
            <a:pPr lvl="1"/>
            <a:r>
              <a:rPr lang="en-US" dirty="0" smtClean="0"/>
              <a:t>Rules (name, class, class-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Rules can be nested to any depth as </a:t>
            </a:r>
          </a:p>
          <a:p>
            <a:pPr lvl="2"/>
            <a:r>
              <a:rPr lang="en-US" dirty="0" smtClean="0"/>
              <a:t>Conjuncts (AND) </a:t>
            </a:r>
          </a:p>
          <a:p>
            <a:pPr lvl="2"/>
            <a:r>
              <a:rPr lang="en-US" dirty="0" err="1" smtClean="0"/>
              <a:t>Disjuncts</a:t>
            </a:r>
            <a:r>
              <a:rPr lang="en-US" dirty="0" smtClean="0"/>
              <a:t> (OR)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Filter example:- 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&lt;filter name = "M_HUM_SLOW" class = "AVERAGE"&gt;    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&lt;source&gt; METEO &lt;/source&gt;    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&lt;category&gt; WMS &lt;/category&gt;    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&lt;item&gt; humidity &lt;/item&gt;    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&lt;period unit = "</a:t>
            </a:r>
            <a:r>
              <a:rPr lang="en-US" dirty="0" err="1" smtClean="0"/>
              <a:t>mins</a:t>
            </a:r>
            <a:r>
              <a:rPr lang="en-US" dirty="0" smtClean="0"/>
              <a:t>"&gt; 5 &lt;/period&gt; 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 &lt;/filter&gt;</a:t>
            </a:r>
          </a:p>
          <a:p>
            <a:pPr lvl="2">
              <a:buNone/>
            </a:pPr>
            <a:endParaRPr lang="en-US" dirty="0" smtClean="0"/>
          </a:p>
          <a:p>
            <a:pPr lvl="2"/>
            <a:r>
              <a:rPr lang="en-US" dirty="0" smtClean="0"/>
              <a:t>Name: M_HUM_SLOW</a:t>
            </a:r>
          </a:p>
          <a:p>
            <a:pPr lvl="2"/>
            <a:r>
              <a:rPr lang="en-US" dirty="0" smtClean="0"/>
              <a:t>Type: Averaging, period 5 </a:t>
            </a:r>
            <a:r>
              <a:rPr lang="en-US" dirty="0" err="1" smtClean="0"/>
              <a:t>mins</a:t>
            </a:r>
            <a:endParaRPr lang="en-US" dirty="0" smtClean="0"/>
          </a:p>
          <a:p>
            <a:pPr lvl="2"/>
            <a:r>
              <a:rPr lang="en-US" dirty="0" smtClean="0"/>
              <a:t>Feed: METEO / WMS / humidity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Criterion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Criterion example:-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&lt;criterion name = "C_WS_HI" class = "GREATER"&gt;        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&lt;minimum&gt; 15.0 &lt;/minimum&gt;        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&lt;filter&gt; M_WS_FAST &lt;/filter&gt;      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&lt;/criterion&gt;</a:t>
            </a:r>
          </a:p>
          <a:p>
            <a:pPr lvl="2">
              <a:buNone/>
            </a:pPr>
            <a:endParaRPr lang="en-US" dirty="0" smtClean="0"/>
          </a:p>
          <a:p>
            <a:pPr lvl="2"/>
            <a:r>
              <a:rPr lang="en-US" dirty="0" smtClean="0"/>
              <a:t>Name: C_WS_HI</a:t>
            </a:r>
          </a:p>
          <a:p>
            <a:pPr lvl="2"/>
            <a:r>
              <a:rPr lang="en-US" dirty="0" smtClean="0"/>
              <a:t>Filter: M_WS_FAST</a:t>
            </a:r>
          </a:p>
          <a:p>
            <a:pPr lvl="2"/>
            <a:r>
              <a:rPr lang="en-US" dirty="0" smtClean="0"/>
              <a:t>Condition: value &gt; 15.0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Oriel.thmx</Template>
  <TotalTime>31</TotalTime>
  <Words>715</Words>
  <Application>Microsoft Macintosh PowerPoint</Application>
  <PresentationFormat>On-screen Show (4:3)</PresentationFormat>
  <Paragraphs>87</Paragraphs>
  <Slides>12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ROBOTIC CONTROL SYSTEM</vt:lpstr>
      <vt:lpstr>High level interactions</vt:lpstr>
      <vt:lpstr>Flow of control</vt:lpstr>
      <vt:lpstr>State Model</vt:lpstr>
      <vt:lpstr>Operations State Model</vt:lpstr>
      <vt:lpstr>Environmental Reactive System</vt:lpstr>
      <vt:lpstr>ERS Configuration</vt:lpstr>
      <vt:lpstr>Filter config</vt:lpstr>
      <vt:lpstr>Criterion config</vt:lpstr>
      <vt:lpstr>Rule config</vt:lpstr>
      <vt:lpstr>Combination rule config</vt:lpstr>
      <vt:lpstr>Flow through ERS layers</vt:lpstr>
    </vt:vector>
  </TitlesOfParts>
  <Company>LJMU ARI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ERS and OPS</dc:title>
  <dc:creator>Engineer</dc:creator>
  <cp:lastModifiedBy>Engineer</cp:lastModifiedBy>
  <cp:revision>6</cp:revision>
  <dcterms:created xsi:type="dcterms:W3CDTF">2014-08-08T10:35:04Z</dcterms:created>
  <dcterms:modified xsi:type="dcterms:W3CDTF">2014-08-08T10:45:12Z</dcterms:modified>
</cp:coreProperties>
</file>