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8" r:id="rId10"/>
    <p:sldId id="267" r:id="rId11"/>
    <p:sldId id="271" r:id="rId12"/>
    <p:sldId id="272" r:id="rId13"/>
    <p:sldId id="269" r:id="rId14"/>
    <p:sldId id="270" r:id="rId15"/>
    <p:sldId id="258" r:id="rId16"/>
    <p:sldId id="274" r:id="rId17"/>
    <p:sldId id="265" r:id="rId18"/>
    <p:sldId id="273" r:id="rId19"/>
    <p:sldId id="276" r:id="rId20"/>
    <p:sldId id="275" r:id="rId21"/>
    <p:sldId id="277" r:id="rId22"/>
    <p:sldId id="278" r:id="rId23"/>
    <p:sldId id="280" r:id="rId24"/>
    <p:sldId id="279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41" d="100"/>
          <a:sy n="141" d="100"/>
        </p:scale>
        <p:origin x="-1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2912B09-6AF5-154F-8F70-443CD2E983B9}" type="datetimeFigureOut">
              <a:rPr lang="en-US" smtClean="0"/>
              <a:pPr/>
              <a:t>9/5/14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B8B0BE7-66CA-7042-B107-4A12529C8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2B09-6AF5-154F-8F70-443CD2E983B9}" type="datetimeFigureOut">
              <a:rPr lang="en-US" smtClean="0"/>
              <a:pPr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0BE7-66CA-7042-B107-4A12529C8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2B09-6AF5-154F-8F70-443CD2E983B9}" type="datetimeFigureOut">
              <a:rPr lang="en-US" smtClean="0"/>
              <a:pPr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0BE7-66CA-7042-B107-4A12529C8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912B09-6AF5-154F-8F70-443CD2E983B9}" type="datetimeFigureOut">
              <a:rPr lang="en-US" smtClean="0"/>
              <a:pPr/>
              <a:t>9/5/14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8B0BE7-66CA-7042-B107-4A12529C8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2912B09-6AF5-154F-8F70-443CD2E983B9}" type="datetimeFigureOut">
              <a:rPr lang="en-US" smtClean="0"/>
              <a:pPr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B8B0BE7-66CA-7042-B107-4A12529C8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2B09-6AF5-154F-8F70-443CD2E983B9}" type="datetimeFigureOut">
              <a:rPr lang="en-US" smtClean="0"/>
              <a:pPr/>
              <a:t>9/5/14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0BE7-66CA-7042-B107-4A12529C8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2B09-6AF5-154F-8F70-443CD2E983B9}" type="datetimeFigureOut">
              <a:rPr lang="en-US" smtClean="0"/>
              <a:pPr/>
              <a:t>9/5/14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0BE7-66CA-7042-B107-4A12529C8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912B09-6AF5-154F-8F70-443CD2E983B9}" type="datetimeFigureOut">
              <a:rPr lang="en-US" smtClean="0"/>
              <a:pPr/>
              <a:t>9/5/14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8B0BE7-66CA-7042-B107-4A12529C8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2B09-6AF5-154F-8F70-443CD2E983B9}" type="datetimeFigureOut">
              <a:rPr lang="en-US" smtClean="0"/>
              <a:pPr/>
              <a:t>9/5/14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0BE7-66CA-7042-B107-4A12529C8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912B09-6AF5-154F-8F70-443CD2E983B9}" type="datetimeFigureOut">
              <a:rPr lang="en-US" smtClean="0"/>
              <a:pPr/>
              <a:t>9/5/14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8B0BE7-66CA-7042-B107-4A12529C8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GB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912B09-6AF5-154F-8F70-443CD2E983B9}" type="datetimeFigureOut">
              <a:rPr lang="en-US" smtClean="0"/>
              <a:pPr/>
              <a:t>9/5/14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8B0BE7-66CA-7042-B107-4A12529C8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smtClean="0"/>
              <a:t>Click to edit Master text styles</a:t>
            </a:r>
          </a:p>
          <a:p>
            <a:pPr lvl="1" eaLnBrk="1" latinLnBrk="0" hangingPunct="1"/>
            <a:r>
              <a:rPr kumimoji="0" lang="en-GB" smtClean="0"/>
              <a:t>Second level</a:t>
            </a:r>
          </a:p>
          <a:p>
            <a:pPr lvl="2" eaLnBrk="1" latinLnBrk="0" hangingPunct="1"/>
            <a:r>
              <a:rPr kumimoji="0" lang="en-GB" smtClean="0"/>
              <a:t>Third level</a:t>
            </a:r>
          </a:p>
          <a:p>
            <a:pPr lvl="3" eaLnBrk="1" latinLnBrk="0" hangingPunct="1"/>
            <a:r>
              <a:rPr kumimoji="0" lang="en-GB" smtClean="0"/>
              <a:t>Fourth level</a:t>
            </a:r>
          </a:p>
          <a:p>
            <a:pPr lvl="4" eaLnBrk="1" latinLnBrk="0" hangingPunct="1"/>
            <a:r>
              <a:rPr kumimoji="0" lang="en-GB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2912B09-6AF5-154F-8F70-443CD2E983B9}" type="datetimeFigureOut">
              <a:rPr lang="en-US" smtClean="0"/>
              <a:pPr/>
              <a:t>9/5/14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B8B0BE7-66CA-7042-B107-4A12529C8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df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df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df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df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df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df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df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df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Robotic Control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Low Level Subsystems and Infrastructure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Implementation</a:t>
            </a:r>
            <a:endParaRPr lang="en-US" dirty="0"/>
          </a:p>
        </p:txBody>
      </p:sp>
      <p:pic>
        <p:nvPicPr>
          <p:cNvPr id="4" name="Content Placeholder 3" descr="jms_impl.eps"/>
          <p:cNvPicPr>
            <a:picLocks noGrp="1" noChangeAspect="1"/>
          </p:cNvPicPr>
          <p:nvPr>
            <p:ph sz="quarter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1913992"/>
            <a:ext cx="7467600" cy="42460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CIL meets JMS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Within TMS, the executive tasks communicate with external systems via JMS. </a:t>
            </a:r>
          </a:p>
          <a:p>
            <a:r>
              <a:rPr lang="en-US" dirty="0" smtClean="0"/>
              <a:t>The TCS is accessed via CIL which is not a TCP based protocol.</a:t>
            </a:r>
          </a:p>
          <a:p>
            <a:r>
              <a:rPr lang="en-US" dirty="0" err="1" smtClean="0"/>
              <a:t>CIL_Proxy</a:t>
            </a:r>
            <a:r>
              <a:rPr lang="en-US" dirty="0" smtClean="0"/>
              <a:t> layer, </a:t>
            </a:r>
            <a:r>
              <a:rPr lang="en-US" i="1" dirty="0" err="1" smtClean="0"/>
              <a:t>ngat.rcs.comms</a:t>
            </a:r>
            <a:r>
              <a:rPr lang="en-US" i="1" dirty="0" smtClean="0"/>
              <a:t> </a:t>
            </a:r>
            <a:r>
              <a:rPr lang="en-US" dirty="0" smtClean="0"/>
              <a:t>package, is used to emulate a TCP like service.</a:t>
            </a:r>
          </a:p>
          <a:p>
            <a:r>
              <a:rPr lang="en-US" dirty="0" smtClean="0"/>
              <a:t>From the point of view of an executive task the TCS looks the same as any instrument other than having different commands available.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CIL Proxy layer</a:t>
            </a:r>
            <a:endParaRPr lang="en-US" dirty="0"/>
          </a:p>
        </p:txBody>
      </p:sp>
      <p:pic>
        <p:nvPicPr>
          <p:cNvPr id="4" name="Content Placeholder 3" descr="task_jms_comms.eps"/>
          <p:cNvPicPr>
            <a:picLocks noGrp="1" noChangeAspect="1"/>
          </p:cNvPicPr>
          <p:nvPr>
            <p:ph sz="quarter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88906" y="1600200"/>
            <a:ext cx="5604188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Main access point interface is </a:t>
            </a:r>
            <a:r>
              <a:rPr lang="en-US" sz="2000" i="1" dirty="0" smtClean="0"/>
              <a:t>Telescope </a:t>
            </a:r>
            <a:r>
              <a:rPr lang="en-US" dirty="0" smtClean="0"/>
              <a:t>implemented by </a:t>
            </a:r>
            <a:r>
              <a:rPr lang="en-US" sz="2000" i="1" dirty="0" err="1" smtClean="0"/>
              <a:t>ngat.tcm.BasicTelescope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Provides model of system </a:t>
            </a:r>
            <a:r>
              <a:rPr lang="en-US" sz="2000" i="1" dirty="0" err="1" smtClean="0"/>
              <a:t>TelescopeSystem</a:t>
            </a:r>
            <a:r>
              <a:rPr lang="en-US" sz="2000" i="1" dirty="0" smtClean="0"/>
              <a:t>.</a:t>
            </a:r>
            <a:endParaRPr lang="en-US" i="1" dirty="0" smtClean="0"/>
          </a:p>
          <a:p>
            <a:pPr lvl="1"/>
            <a:r>
              <a:rPr lang="en-US" dirty="0" smtClean="0"/>
              <a:t>Axes, enclosure, focus, guidance, payload.</a:t>
            </a:r>
          </a:p>
          <a:p>
            <a:r>
              <a:rPr lang="en-US" dirty="0" smtClean="0"/>
              <a:t>Access hook for attaching status listeners</a:t>
            </a:r>
          </a:p>
          <a:p>
            <a:pPr lvl="1"/>
            <a:r>
              <a:rPr lang="en-US" sz="1900" i="1" dirty="0" err="1" smtClean="0"/>
              <a:t>TelescopeStatusProvider</a:t>
            </a:r>
            <a:r>
              <a:rPr lang="en-US" sz="1900" i="1" dirty="0" smtClean="0"/>
              <a:t>  </a:t>
            </a:r>
            <a:r>
              <a:rPr lang="en-US" sz="1900" dirty="0" smtClean="0"/>
              <a:t>and</a:t>
            </a:r>
            <a:r>
              <a:rPr lang="en-US" dirty="0" smtClean="0"/>
              <a:t> </a:t>
            </a:r>
            <a:r>
              <a:rPr lang="en-US" sz="1900" i="1" dirty="0" err="1" smtClean="0"/>
              <a:t>TelescopeStatusListener</a:t>
            </a:r>
            <a:endParaRPr lang="en-US" sz="1900" i="1" dirty="0" smtClean="0"/>
          </a:p>
          <a:p>
            <a:r>
              <a:rPr lang="en-US" dirty="0" smtClean="0"/>
              <a:t>Provides calibration requirements and stores calibration history.	</a:t>
            </a:r>
          </a:p>
          <a:p>
            <a:pPr lvl="1"/>
            <a:r>
              <a:rPr lang="en-US" sz="1900" i="1" dirty="0" err="1" smtClean="0"/>
              <a:t>TelescopeCalibrationProvider</a:t>
            </a:r>
            <a:endParaRPr lang="en-US" sz="1900" i="1" dirty="0" smtClean="0"/>
          </a:p>
          <a:p>
            <a:r>
              <a:rPr lang="en-US" dirty="0" smtClean="0"/>
              <a:t>Configured via </a:t>
            </a:r>
            <a:r>
              <a:rPr lang="en-US" i="1" dirty="0" err="1" smtClean="0"/>
              <a:t>telescope.xml</a:t>
            </a:r>
            <a:r>
              <a:rPr lang="en-US" i="1" dirty="0" smtClean="0"/>
              <a:t>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Telescope Model</a:t>
            </a:r>
            <a:endParaRPr lang="en-US" dirty="0"/>
          </a:p>
        </p:txBody>
      </p:sp>
      <p:pic>
        <p:nvPicPr>
          <p:cNvPr id="4" name="Content Placeholder 3" descr="tcm_base.eps"/>
          <p:cNvPicPr>
            <a:picLocks noGrp="1" noChangeAspect="1"/>
          </p:cNvPicPr>
          <p:nvPr>
            <p:ph sz="quarter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38496" y="1600200"/>
            <a:ext cx="5705008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from TCS: Old system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Old System based on classes in </a:t>
            </a:r>
            <a:r>
              <a:rPr lang="en-US" i="1" dirty="0" err="1" smtClean="0"/>
              <a:t>ngat.rcs.scm</a:t>
            </a:r>
            <a:r>
              <a:rPr lang="en-US" i="1" dirty="0" smtClean="0"/>
              <a:t>.</a:t>
            </a:r>
            <a:endParaRPr lang="en-US" dirty="0" smtClean="0"/>
          </a:p>
          <a:p>
            <a:r>
              <a:rPr lang="en-US" dirty="0" smtClean="0"/>
              <a:t>A class </a:t>
            </a:r>
            <a:r>
              <a:rPr lang="en-US" sz="2000" i="1" dirty="0" err="1" smtClean="0"/>
              <a:t>StatusPool</a:t>
            </a:r>
            <a:r>
              <a:rPr lang="en-US" sz="2000" i="1" dirty="0" smtClean="0"/>
              <a:t> </a:t>
            </a:r>
            <a:r>
              <a:rPr lang="en-US" dirty="0" smtClean="0"/>
              <a:t>acts as the repository for all TCS status information. </a:t>
            </a:r>
          </a:p>
          <a:p>
            <a:r>
              <a:rPr lang="en-US" dirty="0" smtClean="0"/>
              <a:t>It holds data about each of the </a:t>
            </a:r>
            <a:r>
              <a:rPr lang="en-US" i="1" dirty="0" smtClean="0"/>
              <a:t>segments </a:t>
            </a:r>
            <a:r>
              <a:rPr lang="en-US" dirty="0" smtClean="0"/>
              <a:t>of the TCS status, divided up according to the logic of the available TCS SHOW commands.</a:t>
            </a:r>
          </a:p>
          <a:p>
            <a:r>
              <a:rPr lang="en-US" dirty="0" smtClean="0"/>
              <a:t>Status information is pulled from the TCS via a series of </a:t>
            </a:r>
            <a:r>
              <a:rPr lang="en-US" sz="2286" i="1" dirty="0" err="1" smtClean="0"/>
              <a:t>TcsStatusClients</a:t>
            </a:r>
            <a:r>
              <a:rPr lang="en-US" dirty="0" smtClean="0"/>
              <a:t>. These send the relevant SHOW X commands and push the returned data into </a:t>
            </a:r>
            <a:r>
              <a:rPr lang="en-US" sz="2286" i="1" dirty="0" err="1" smtClean="0"/>
              <a:t>StatusPool</a:t>
            </a:r>
            <a:r>
              <a:rPr lang="en-US" sz="2286" i="1" dirty="0" smtClean="0"/>
              <a:t> </a:t>
            </a:r>
            <a:r>
              <a:rPr lang="en-US" dirty="0" smtClean="0"/>
              <a:t>as </a:t>
            </a:r>
            <a:r>
              <a:rPr lang="en-US" sz="2286" i="1" dirty="0" err="1" smtClean="0"/>
              <a:t>TCS_Status.Segments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Mech</a:t>
            </a:r>
            <a:r>
              <a:rPr lang="en-US" dirty="0" smtClean="0"/>
              <a:t>, State, </a:t>
            </a:r>
            <a:r>
              <a:rPr lang="en-US" dirty="0" err="1" smtClean="0"/>
              <a:t>Meteo</a:t>
            </a:r>
            <a:r>
              <a:rPr lang="en-US" dirty="0" smtClean="0"/>
              <a:t>, </a:t>
            </a:r>
            <a:r>
              <a:rPr lang="en-US" dirty="0" err="1" smtClean="0"/>
              <a:t>Astrom</a:t>
            </a:r>
            <a:r>
              <a:rPr lang="en-US" dirty="0" smtClean="0"/>
              <a:t>, Limits, Time, Autoguider...</a:t>
            </a:r>
          </a:p>
          <a:p>
            <a:r>
              <a:rPr lang="en-US" dirty="0" err="1" smtClean="0"/>
              <a:t>StatusPool</a:t>
            </a:r>
            <a:r>
              <a:rPr lang="en-US" dirty="0" smtClean="0"/>
              <a:t> then disseminates this information to other classes which have registered with it via the </a:t>
            </a:r>
            <a:r>
              <a:rPr lang="en-US" sz="2118" i="1" dirty="0" err="1" smtClean="0"/>
              <a:t>java.util.Observer</a:t>
            </a:r>
            <a:r>
              <a:rPr lang="en-US" sz="2118" i="1" dirty="0" smtClean="0"/>
              <a:t> </a:t>
            </a:r>
            <a:r>
              <a:rPr lang="en-US" dirty="0" smtClean="0"/>
              <a:t>interface.</a:t>
            </a:r>
          </a:p>
          <a:p>
            <a:pPr lvl="1"/>
            <a:r>
              <a:rPr lang="en-US" sz="1882" i="1" dirty="0" err="1" smtClean="0"/>
              <a:t>FitsHeaderInfo</a:t>
            </a:r>
            <a:r>
              <a:rPr lang="en-US" sz="1882" i="1" dirty="0" smtClean="0"/>
              <a:t> </a:t>
            </a:r>
            <a:endParaRPr lang="en-US" i="1" dirty="0" smtClean="0"/>
          </a:p>
          <a:p>
            <a:pPr lvl="1"/>
            <a:r>
              <a:rPr lang="en-US" dirty="0" smtClean="0"/>
              <a:t>various </a:t>
            </a:r>
            <a:r>
              <a:rPr lang="en-US" sz="1882" i="1" dirty="0" smtClean="0"/>
              <a:t>Monitors </a:t>
            </a:r>
            <a:r>
              <a:rPr lang="en-US" dirty="0" smtClean="0"/>
              <a:t>used in the predecessor to 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from TCS: New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Based on </a:t>
            </a:r>
            <a:r>
              <a:rPr lang="en-US" i="1" dirty="0" err="1" smtClean="0"/>
              <a:t>ngat.tcm</a:t>
            </a:r>
            <a:r>
              <a:rPr lang="en-US" dirty="0" smtClean="0"/>
              <a:t>.</a:t>
            </a:r>
          </a:p>
          <a:p>
            <a:r>
              <a:rPr lang="en-US" dirty="0" smtClean="0"/>
              <a:t>Various Collators (one per TCS status category) send SHOW X commands to TCS via CIL service.</a:t>
            </a:r>
          </a:p>
          <a:p>
            <a:r>
              <a:rPr lang="en-US" dirty="0" smtClean="0"/>
              <a:t>A </a:t>
            </a:r>
            <a:r>
              <a:rPr lang="en-US" sz="2323" i="1" dirty="0" err="1" smtClean="0"/>
              <a:t>CollatorResponseProcessor</a:t>
            </a:r>
            <a:r>
              <a:rPr lang="en-US" sz="2323" i="1" dirty="0" smtClean="0"/>
              <a:t> </a:t>
            </a:r>
            <a:r>
              <a:rPr lang="en-US" dirty="0" smtClean="0"/>
              <a:t>acts as handler for the returned CIL completed message. </a:t>
            </a:r>
          </a:p>
          <a:p>
            <a:r>
              <a:rPr lang="en-US" dirty="0" smtClean="0"/>
              <a:t>It translates the content into a </a:t>
            </a:r>
            <a:r>
              <a:rPr lang="en-US" sz="2323" i="1" dirty="0" err="1" smtClean="0"/>
              <a:t>TCSStatusPacket</a:t>
            </a:r>
            <a:r>
              <a:rPr lang="en-US" sz="2323" i="1" dirty="0" smtClean="0"/>
              <a:t> </a:t>
            </a:r>
            <a:r>
              <a:rPr lang="en-US" sz="2286" i="1" dirty="0" smtClean="0"/>
              <a:t>Segment </a:t>
            </a:r>
            <a:r>
              <a:rPr lang="en-US" dirty="0" smtClean="0"/>
              <a:t>representing the appropriate TCS status category.</a:t>
            </a:r>
          </a:p>
          <a:p>
            <a:pPr lvl="1"/>
            <a:r>
              <a:rPr lang="en-US" dirty="0" err="1" smtClean="0"/>
              <a:t>Mech</a:t>
            </a:r>
            <a:r>
              <a:rPr lang="en-US" dirty="0" smtClean="0"/>
              <a:t>, </a:t>
            </a:r>
            <a:r>
              <a:rPr lang="en-US" dirty="0" err="1" smtClean="0"/>
              <a:t>meteo</a:t>
            </a:r>
            <a:r>
              <a:rPr lang="en-US" dirty="0" smtClean="0"/>
              <a:t>, </a:t>
            </a:r>
            <a:r>
              <a:rPr lang="en-US" dirty="0" err="1" smtClean="0"/>
              <a:t>autoguider</a:t>
            </a:r>
            <a:r>
              <a:rPr lang="en-US" dirty="0" smtClean="0"/>
              <a:t>, state, limits…</a:t>
            </a:r>
          </a:p>
          <a:p>
            <a:r>
              <a:rPr lang="en-US" dirty="0" smtClean="0"/>
              <a:t>These are passed to the Telescope (as </a:t>
            </a:r>
            <a:r>
              <a:rPr lang="en-US" sz="2323" i="1" dirty="0" err="1" smtClean="0"/>
              <a:t>CollatorResponseListener</a:t>
            </a:r>
            <a:r>
              <a:rPr lang="en-US" sz="2323" i="1" dirty="0" smtClean="0"/>
              <a:t> </a:t>
            </a:r>
            <a:r>
              <a:rPr lang="en-US" dirty="0" smtClean="0"/>
              <a:t>via calls to </a:t>
            </a:r>
            <a:r>
              <a:rPr lang="en-US" sz="2323" i="1" dirty="0" err="1" smtClean="0"/>
              <a:t>tcsStatusPacketUpdate</a:t>
            </a:r>
            <a:r>
              <a:rPr lang="en-US" dirty="0" err="1" smtClean="0"/>
              <a:t>(</a:t>
            </a:r>
            <a:r>
              <a:rPr lang="en-US" sz="2323" i="1" dirty="0" err="1" smtClean="0"/>
              <a:t>TcsStatusPacket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Internally the Telescope updates its model of the </a:t>
            </a:r>
            <a:r>
              <a:rPr lang="en-US" sz="2323" i="1" dirty="0" err="1" smtClean="0"/>
              <a:t>TelescopeSystem</a:t>
            </a:r>
            <a:r>
              <a:rPr lang="en-US" sz="2323" i="1" dirty="0" smtClean="0"/>
              <a:t> </a:t>
            </a:r>
            <a:r>
              <a:rPr lang="en-US" dirty="0" smtClean="0"/>
              <a:t>and passes the information out to registered listeners via </a:t>
            </a:r>
            <a:r>
              <a:rPr lang="en-US" sz="2323" i="1" dirty="0" err="1" smtClean="0"/>
              <a:t>TelescopeStatusListener</a:t>
            </a:r>
            <a:r>
              <a:rPr lang="en-US" sz="2323" i="1" dirty="0" smtClean="0"/>
              <a:t> </a:t>
            </a:r>
            <a:r>
              <a:rPr lang="en-US" dirty="0" smtClean="0"/>
              <a:t>interface.</a:t>
            </a:r>
          </a:p>
          <a:p>
            <a:r>
              <a:rPr lang="en-US" dirty="0" smtClean="0"/>
              <a:t>The status objects sent out have been reconstructed into types which represent the logical structure of the telescope systems…</a:t>
            </a:r>
          </a:p>
          <a:p>
            <a:pPr lvl="1"/>
            <a:r>
              <a:rPr lang="en-US" dirty="0" err="1" smtClean="0"/>
              <a:t>Azm</a:t>
            </a:r>
            <a:r>
              <a:rPr lang="en-US" dirty="0" smtClean="0"/>
              <a:t>, Alt, En1, En2, </a:t>
            </a:r>
            <a:r>
              <a:rPr lang="en-US" dirty="0" err="1" smtClean="0"/>
              <a:t>Pmc</a:t>
            </a:r>
            <a:r>
              <a:rPr lang="en-US" dirty="0" smtClean="0"/>
              <a:t>, </a:t>
            </a:r>
            <a:r>
              <a:rPr lang="en-US" dirty="0" err="1" smtClean="0"/>
              <a:t>Pms</a:t>
            </a:r>
            <a:r>
              <a:rPr lang="en-US" dirty="0" smtClean="0"/>
              <a:t>, </a:t>
            </a:r>
            <a:r>
              <a:rPr lang="en-US" dirty="0" err="1" smtClean="0"/>
              <a:t>Smf</a:t>
            </a:r>
            <a:r>
              <a:rPr lang="en-US" dirty="0" smtClean="0"/>
              <a:t>, </a:t>
            </a:r>
            <a:r>
              <a:rPr lang="en-US" dirty="0" err="1" smtClean="0"/>
              <a:t>Agf</a:t>
            </a:r>
            <a:r>
              <a:rPr lang="en-US" dirty="0" smtClean="0"/>
              <a:t>, Tim, </a:t>
            </a:r>
            <a:r>
              <a:rPr lang="en-US" dirty="0" err="1" smtClean="0"/>
              <a:t>Env</a:t>
            </a:r>
            <a:r>
              <a:rPr lang="en-US" dirty="0" smtClean="0"/>
              <a:t>, </a:t>
            </a:r>
            <a:r>
              <a:rPr lang="en-US" dirty="0" err="1" smtClean="0"/>
              <a:t>Agg</a:t>
            </a:r>
            <a:r>
              <a:rPr lang="en-US" dirty="0" smtClean="0"/>
              <a:t>, </a:t>
            </a:r>
            <a:r>
              <a:rPr lang="en-US" dirty="0" err="1" smtClean="0"/>
              <a:t>Scf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Telescope status is sent out to various interested parties..</a:t>
            </a:r>
          </a:p>
          <a:p>
            <a:pPr lvl="1"/>
            <a:r>
              <a:rPr lang="en-US" dirty="0" smtClean="0"/>
              <a:t>ERS, </a:t>
            </a:r>
            <a:r>
              <a:rPr lang="en-US" sz="2000" i="1" dirty="0" err="1" smtClean="0"/>
              <a:t>TrackingMonitor</a:t>
            </a:r>
            <a:r>
              <a:rPr lang="en-US" dirty="0" smtClean="0"/>
              <a:t>, </a:t>
            </a:r>
            <a:r>
              <a:rPr lang="en-US" sz="2000" i="1" dirty="0" err="1" smtClean="0"/>
              <a:t>AgMonitor</a:t>
            </a:r>
            <a:r>
              <a:rPr lang="en-US" dirty="0" smtClean="0"/>
              <a:t>, </a:t>
            </a:r>
            <a:r>
              <a:rPr lang="en-US" sz="2000" i="1" dirty="0" err="1" smtClean="0"/>
              <a:t>Tweaker</a:t>
            </a:r>
            <a:r>
              <a:rPr lang="en-US" dirty="0" smtClean="0"/>
              <a:t>, </a:t>
            </a:r>
            <a:r>
              <a:rPr lang="en-US" sz="2000" i="1" dirty="0" err="1" smtClean="0"/>
              <a:t>Livestatus</a:t>
            </a:r>
            <a:r>
              <a:rPr lang="en-US" dirty="0" smtClean="0"/>
              <a:t>, </a:t>
            </a:r>
            <a:r>
              <a:rPr lang="en-US" sz="2000" i="1" dirty="0" err="1" smtClean="0"/>
              <a:t>OpsUI</a:t>
            </a:r>
            <a:r>
              <a:rPr lang="en-US" sz="2000" i="1" dirty="0" smtClean="0"/>
              <a:t> </a:t>
            </a:r>
            <a:r>
              <a:rPr lang="en-US" dirty="0" smtClean="0"/>
              <a:t>and for now </a:t>
            </a:r>
            <a:r>
              <a:rPr lang="en-US" sz="2000" i="1" dirty="0" err="1" smtClean="0"/>
              <a:t>StatusPool</a:t>
            </a:r>
            <a:r>
              <a:rPr lang="en-US" sz="2000" i="1" dirty="0" smtClean="0"/>
              <a:t> </a:t>
            </a:r>
            <a:r>
              <a:rPr lang="en-US" dirty="0" smtClean="0"/>
              <a:t>to allow </a:t>
            </a:r>
            <a:r>
              <a:rPr lang="en-US" sz="2286" dirty="0" smtClean="0"/>
              <a:t>FITS headers </a:t>
            </a:r>
            <a:r>
              <a:rPr lang="en-US" dirty="0" smtClean="0"/>
              <a:t>to update.  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</a:t>
            </a:r>
            <a:r>
              <a:rPr lang="en-US" dirty="0" err="1" smtClean="0"/>
              <a:t>tcs</a:t>
            </a:r>
            <a:r>
              <a:rPr lang="en-US" dirty="0" smtClean="0"/>
              <a:t> status</a:t>
            </a:r>
            <a:endParaRPr lang="en-US" dirty="0"/>
          </a:p>
        </p:txBody>
      </p:sp>
      <p:pic>
        <p:nvPicPr>
          <p:cNvPr id="4" name="Content Placeholder 3" descr="cil_collator.eps"/>
          <p:cNvPicPr>
            <a:picLocks noGrp="1" noChangeAspect="1"/>
          </p:cNvPicPr>
          <p:nvPr>
            <p:ph sz="quarter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2278741"/>
            <a:ext cx="7467600" cy="35165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of TCS status</a:t>
            </a:r>
            <a:endParaRPr lang="en-US" dirty="0"/>
          </a:p>
        </p:txBody>
      </p:sp>
      <p:pic>
        <p:nvPicPr>
          <p:cNvPr id="4" name="Content Placeholder 3" descr="fits_header_update.eps"/>
          <p:cNvPicPr>
            <a:picLocks noGrp="1" noChangeAspect="1"/>
          </p:cNvPicPr>
          <p:nvPr>
            <p:ph sz="quarter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1943523"/>
            <a:ext cx="7467600" cy="41869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Main access point interface is </a:t>
            </a:r>
            <a:r>
              <a:rPr lang="en-US" sz="1800" i="1" dirty="0" err="1" smtClean="0"/>
              <a:t>InstrumentRegistry</a:t>
            </a:r>
            <a:r>
              <a:rPr lang="en-US" sz="1800" i="1" dirty="0" smtClean="0"/>
              <a:t> </a:t>
            </a:r>
            <a:r>
              <a:rPr lang="en-US" dirty="0" smtClean="0"/>
              <a:t>implemented by </a:t>
            </a:r>
            <a:r>
              <a:rPr lang="en-US" sz="1800" i="1" dirty="0" err="1" smtClean="0"/>
              <a:t>ngat.icm.BasicInstrumentRegistry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Provides access to a list of available instruments and instrument services, which then provide..</a:t>
            </a:r>
          </a:p>
          <a:p>
            <a:r>
              <a:rPr lang="en-US" dirty="0" smtClean="0"/>
              <a:t>Access hooks for attaching status listeners</a:t>
            </a:r>
          </a:p>
          <a:p>
            <a:pPr lvl="2"/>
            <a:r>
              <a:rPr lang="en-US" sz="1600" i="1" dirty="0" err="1" smtClean="0"/>
              <a:t>InstrumentStatusProvider</a:t>
            </a:r>
            <a:r>
              <a:rPr lang="en-US" sz="1600" i="1" dirty="0" smtClean="0"/>
              <a:t>  </a:t>
            </a:r>
            <a:r>
              <a:rPr lang="en-US" sz="1600" dirty="0" smtClean="0"/>
              <a:t>and</a:t>
            </a:r>
            <a:r>
              <a:rPr lang="en-US" dirty="0" smtClean="0"/>
              <a:t> </a:t>
            </a:r>
            <a:r>
              <a:rPr lang="en-US" sz="1600" i="1" dirty="0" err="1" smtClean="0"/>
              <a:t>InstrumentStatusListener</a:t>
            </a:r>
            <a:endParaRPr lang="en-US" sz="1600" i="1" dirty="0" smtClean="0"/>
          </a:p>
          <a:p>
            <a:r>
              <a:rPr lang="en-US" dirty="0" smtClean="0"/>
              <a:t>Calibration requirements and storing calibration history </a:t>
            </a:r>
            <a:r>
              <a:rPr lang="en-US" sz="2200" i="1" dirty="0" err="1" smtClean="0"/>
              <a:t>InstrumentCalibrationProvider</a:t>
            </a:r>
            <a:r>
              <a:rPr lang="en-US" sz="2200" i="1" dirty="0" smtClean="0"/>
              <a:t>.</a:t>
            </a:r>
          </a:p>
          <a:p>
            <a:r>
              <a:rPr lang="en-US" sz="2200" dirty="0" smtClean="0"/>
              <a:t>Capabilities providers based on </a:t>
            </a:r>
            <a:r>
              <a:rPr lang="en-US" sz="2030" i="1" dirty="0" err="1" smtClean="0"/>
              <a:t>BasicInstrument</a:t>
            </a:r>
            <a:r>
              <a:rPr lang="en-US" sz="2030" i="1" dirty="0" smtClean="0"/>
              <a:t> </a:t>
            </a:r>
            <a:r>
              <a:rPr lang="en-US" sz="2200" dirty="0" smtClean="0"/>
              <a:t>which allow properties of the instruments to be discovered..</a:t>
            </a:r>
          </a:p>
          <a:p>
            <a:pPr lvl="2"/>
            <a:r>
              <a:rPr lang="en-US" sz="1600" dirty="0" err="1" smtClean="0"/>
              <a:t>getRotatorOffset</a:t>
            </a:r>
            <a:r>
              <a:rPr lang="en-US" sz="1600" dirty="0" smtClean="0"/>
              <a:t>() : double</a:t>
            </a:r>
          </a:p>
          <a:p>
            <a:pPr lvl="2"/>
            <a:r>
              <a:rPr lang="en-US" sz="1600" dirty="0" err="1" smtClean="0"/>
              <a:t>getWavelength(InstConfig</a:t>
            </a:r>
            <a:r>
              <a:rPr lang="en-US" sz="1600" dirty="0" smtClean="0"/>
              <a:t>) : Wavelength</a:t>
            </a:r>
          </a:p>
          <a:p>
            <a:pPr lvl="2"/>
            <a:r>
              <a:rPr lang="en-US" sz="1600" dirty="0" err="1" smtClean="0"/>
              <a:t>isValidConfig(InstConfig</a:t>
            </a:r>
            <a:r>
              <a:rPr lang="en-US" sz="1600" dirty="0" smtClean="0"/>
              <a:t>) : </a:t>
            </a:r>
            <a:r>
              <a:rPr lang="en-US" sz="1600" dirty="0" err="1" smtClean="0"/>
              <a:t>boolean</a:t>
            </a:r>
            <a:endParaRPr lang="en-US" sz="1600" dirty="0" smtClean="0"/>
          </a:p>
          <a:p>
            <a:pPr lvl="2"/>
            <a:r>
              <a:rPr lang="en-US" sz="1600" dirty="0" err="1" smtClean="0"/>
              <a:t>canAcuire(instID</a:t>
            </a:r>
            <a:r>
              <a:rPr lang="en-US" sz="1600" dirty="0" smtClean="0"/>
              <a:t>) : </a:t>
            </a:r>
            <a:r>
              <a:rPr lang="en-US" sz="1600" dirty="0" err="1" smtClean="0"/>
              <a:t>boolean</a:t>
            </a:r>
            <a:endParaRPr lang="en-US" sz="1600" dirty="0" smtClean="0"/>
          </a:p>
          <a:p>
            <a:pPr lvl="2"/>
            <a:r>
              <a:rPr lang="en-US" sz="1600" dirty="0" err="1" smtClean="0"/>
              <a:t>getAcquisitionOffsets(instID</a:t>
            </a:r>
            <a:r>
              <a:rPr lang="en-US" sz="1600" dirty="0" smtClean="0"/>
              <a:t>) : </a:t>
            </a:r>
            <a:r>
              <a:rPr lang="en-US" sz="1600" dirty="0" err="1" smtClean="0"/>
              <a:t>XPositionOffset</a:t>
            </a:r>
            <a:endParaRPr lang="en-US" sz="1600" dirty="0" smtClean="0"/>
          </a:p>
          <a:p>
            <a:pPr lvl="2"/>
            <a:r>
              <a:rPr lang="en-US" sz="1600" dirty="0" err="1" smtClean="0"/>
              <a:t>isFocusInstrument</a:t>
            </a:r>
            <a:r>
              <a:rPr lang="en-US" sz="1600" dirty="0" smtClean="0"/>
              <a:t>() : </a:t>
            </a:r>
            <a:r>
              <a:rPr lang="en-US" sz="1600" dirty="0" err="1" smtClean="0"/>
              <a:t>boolean</a:t>
            </a:r>
            <a:endParaRPr lang="en-US" sz="1600" dirty="0" smtClean="0"/>
          </a:p>
          <a:p>
            <a:r>
              <a:rPr lang="en-US" dirty="0" smtClean="0"/>
              <a:t>Configured via </a:t>
            </a:r>
            <a:r>
              <a:rPr lang="en-US" i="1" dirty="0" err="1" smtClean="0"/>
              <a:t>ireg.xml</a:t>
            </a:r>
            <a:r>
              <a:rPr lang="en-US" i="1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Level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Communications infra-structure</a:t>
            </a:r>
          </a:p>
          <a:p>
            <a:pPr lvl="1"/>
            <a:r>
              <a:rPr lang="en-US" dirty="0" smtClean="0"/>
              <a:t>CIL</a:t>
            </a:r>
          </a:p>
          <a:p>
            <a:pPr lvl="1"/>
            <a:r>
              <a:rPr lang="en-US" dirty="0" smtClean="0"/>
              <a:t>JMS</a:t>
            </a:r>
          </a:p>
          <a:p>
            <a:r>
              <a:rPr lang="en-US" dirty="0" smtClean="0"/>
              <a:t>Primary component sub-systems</a:t>
            </a:r>
          </a:p>
          <a:p>
            <a:pPr lvl="1"/>
            <a:r>
              <a:rPr lang="en-US" dirty="0" smtClean="0"/>
              <a:t>ICM</a:t>
            </a:r>
          </a:p>
          <a:p>
            <a:pPr lvl="1"/>
            <a:r>
              <a:rPr lang="en-US" dirty="0" smtClean="0"/>
              <a:t>TCM</a:t>
            </a:r>
          </a:p>
          <a:p>
            <a:pPr lvl="1"/>
            <a:r>
              <a:rPr lang="en-US" dirty="0" smtClean="0"/>
              <a:t>EMS</a:t>
            </a:r>
          </a:p>
          <a:p>
            <a:pPr lvl="1"/>
            <a:r>
              <a:rPr lang="en-US" dirty="0" smtClean="0"/>
              <a:t>(ISS)</a:t>
            </a:r>
          </a:p>
          <a:p>
            <a:r>
              <a:rPr lang="en-US" dirty="0" smtClean="0"/>
              <a:t>Utilities</a:t>
            </a:r>
          </a:p>
          <a:p>
            <a:pPr lvl="1"/>
            <a:r>
              <a:rPr lang="en-US" dirty="0" smtClean="0"/>
              <a:t>Astrometry</a:t>
            </a:r>
          </a:p>
          <a:p>
            <a:pPr lvl="1"/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 Model</a:t>
            </a:r>
            <a:endParaRPr lang="en-US" dirty="0"/>
          </a:p>
        </p:txBody>
      </p:sp>
      <p:pic>
        <p:nvPicPr>
          <p:cNvPr id="6" name="Content Placeholder 5" descr="icm_base.eps"/>
          <p:cNvPicPr>
            <a:picLocks noGrp="1" noChangeAspect="1"/>
          </p:cNvPicPr>
          <p:nvPr>
            <p:ph sz="quarter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495411" y="1600200"/>
            <a:ext cx="5391178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 Status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Instrument status is collected by the object modeling the instrument within the Instrument registry (</a:t>
            </a:r>
            <a:r>
              <a:rPr lang="en-US" dirty="0" err="1" smtClean="0"/>
              <a:t>ireg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Imager, </a:t>
            </a:r>
            <a:r>
              <a:rPr lang="en-US" dirty="0" err="1" smtClean="0"/>
              <a:t>Polarimeter</a:t>
            </a:r>
            <a:r>
              <a:rPr lang="en-US" dirty="0" smtClean="0"/>
              <a:t>, </a:t>
            </a:r>
            <a:r>
              <a:rPr lang="en-US" dirty="0" err="1" smtClean="0"/>
              <a:t>DualbeamSpec</a:t>
            </a:r>
            <a:r>
              <a:rPr lang="en-US" dirty="0" smtClean="0"/>
              <a:t>, </a:t>
            </a:r>
            <a:r>
              <a:rPr lang="en-US" dirty="0" err="1" smtClean="0"/>
              <a:t>TipTiltImager</a:t>
            </a:r>
            <a:r>
              <a:rPr lang="en-US" dirty="0" smtClean="0"/>
              <a:t>..</a:t>
            </a:r>
          </a:p>
          <a:p>
            <a:r>
              <a:rPr lang="en-US" dirty="0" smtClean="0"/>
              <a:t> Uses an internal monitor thread per instrument which send out GET_STATUS commands and processes the results into an </a:t>
            </a:r>
            <a:r>
              <a:rPr lang="en-US" sz="2000" i="1" dirty="0" err="1" smtClean="0"/>
              <a:t>InstrumentStatus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Interested parties can subscribe to the status feed by </a:t>
            </a:r>
            <a:r>
              <a:rPr lang="en-US" sz="2000" i="1" dirty="0" err="1" smtClean="0"/>
              <a:t>InstrumentStatusProvider</a:t>
            </a:r>
            <a:r>
              <a:rPr lang="en-US" sz="2000" i="1" dirty="0" smtClean="0"/>
              <a:t> </a:t>
            </a:r>
            <a:r>
              <a:rPr lang="en-US" dirty="0" smtClean="0"/>
              <a:t>interface…</a:t>
            </a:r>
          </a:p>
          <a:p>
            <a:pPr lvl="1"/>
            <a:r>
              <a:rPr lang="en-US" dirty="0" smtClean="0"/>
              <a:t>Scheduler, </a:t>
            </a:r>
            <a:r>
              <a:rPr lang="en-US" dirty="0" err="1" smtClean="0"/>
              <a:t>OpsUI</a:t>
            </a:r>
            <a:r>
              <a:rPr lang="en-US" dirty="0" smtClean="0"/>
              <a:t>, </a:t>
            </a:r>
            <a:r>
              <a:rPr lang="en-US" dirty="0" err="1" smtClean="0"/>
              <a:t>LiveStatusProviders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Many tasks within TMS need instrument status but they are ephemeral so not worth subscribing to feeds. Access models directly…</a:t>
            </a:r>
          </a:p>
          <a:p>
            <a:pPr lvl="1">
              <a:buNone/>
            </a:pPr>
            <a:endParaRPr lang="en-US" sz="1647" dirty="0" smtClean="0">
              <a:latin typeface="Helvetica"/>
              <a:cs typeface="Helvetica"/>
            </a:endParaRPr>
          </a:p>
          <a:p>
            <a:pPr lvl="1">
              <a:buNone/>
            </a:pPr>
            <a:r>
              <a:rPr lang="en-US" sz="1647" dirty="0" smtClean="0">
                <a:latin typeface="Helvetica"/>
                <a:cs typeface="Helvetica"/>
              </a:rPr>
              <a:t>// get offsets for acquiring FRODO from IO:O</a:t>
            </a:r>
          </a:p>
          <a:p>
            <a:pPr lvl="1">
              <a:buNone/>
            </a:pPr>
            <a:r>
              <a:rPr lang="en-US" sz="1647" dirty="0" err="1" smtClean="0">
                <a:latin typeface="Helvetica"/>
                <a:cs typeface="Helvetica"/>
              </a:rPr>
              <a:t>InstDesc</a:t>
            </a:r>
            <a:r>
              <a:rPr lang="en-US" sz="1647" dirty="0" smtClean="0">
                <a:latin typeface="Helvetica"/>
                <a:cs typeface="Helvetica"/>
              </a:rPr>
              <a:t> </a:t>
            </a:r>
            <a:r>
              <a:rPr lang="en-US" sz="1647" dirty="0" err="1" smtClean="0">
                <a:latin typeface="Helvetica"/>
                <a:cs typeface="Helvetica"/>
              </a:rPr>
              <a:t>ioID</a:t>
            </a:r>
            <a:r>
              <a:rPr lang="en-US" sz="1647" dirty="0" smtClean="0">
                <a:latin typeface="Helvetica"/>
                <a:cs typeface="Helvetica"/>
              </a:rPr>
              <a:t>  = </a:t>
            </a:r>
            <a:r>
              <a:rPr lang="en-US" sz="1647" dirty="0" err="1" smtClean="0">
                <a:latin typeface="Helvetica"/>
                <a:cs typeface="Helvetica"/>
              </a:rPr>
              <a:t>ireg.getDescriptor(“IO:O</a:t>
            </a:r>
            <a:r>
              <a:rPr lang="en-US" sz="1647" dirty="0" smtClean="0">
                <a:latin typeface="Helvetica"/>
                <a:cs typeface="Helvetica"/>
              </a:rPr>
              <a:t>”);</a:t>
            </a:r>
          </a:p>
          <a:p>
            <a:pPr lvl="1">
              <a:buNone/>
            </a:pPr>
            <a:r>
              <a:rPr lang="en-US" sz="1647" dirty="0" err="1" smtClean="0">
                <a:latin typeface="Helvetica"/>
                <a:cs typeface="Helvetica"/>
              </a:rPr>
              <a:t>InstrumentCapabilitiesProvider</a:t>
            </a:r>
            <a:r>
              <a:rPr lang="en-US" sz="1647" dirty="0" smtClean="0">
                <a:latin typeface="Helvetica"/>
                <a:cs typeface="Helvetica"/>
              </a:rPr>
              <a:t> </a:t>
            </a:r>
            <a:r>
              <a:rPr lang="en-US" sz="1647" dirty="0" err="1" smtClean="0">
                <a:latin typeface="Helvetica"/>
                <a:cs typeface="Helvetica"/>
              </a:rPr>
              <a:t>iop</a:t>
            </a:r>
            <a:r>
              <a:rPr lang="en-US" sz="1647" dirty="0" smtClean="0">
                <a:latin typeface="Helvetica"/>
                <a:cs typeface="Helvetica"/>
              </a:rPr>
              <a:t> = </a:t>
            </a:r>
            <a:r>
              <a:rPr lang="en-US" sz="1647" dirty="0" err="1" smtClean="0">
                <a:latin typeface="Helvetica"/>
                <a:cs typeface="Helvetica"/>
              </a:rPr>
              <a:t>ireg.getCapabailitiesProvider(ioID</a:t>
            </a:r>
            <a:r>
              <a:rPr lang="en-US" sz="1647" dirty="0" smtClean="0">
                <a:latin typeface="Helvetica"/>
                <a:cs typeface="Helvetica"/>
              </a:rPr>
              <a:t>);</a:t>
            </a:r>
          </a:p>
          <a:p>
            <a:pPr lvl="1">
              <a:buNone/>
            </a:pPr>
            <a:r>
              <a:rPr lang="en-US" sz="1647" dirty="0" err="1" smtClean="0">
                <a:latin typeface="Helvetica"/>
                <a:cs typeface="Helvetica"/>
              </a:rPr>
              <a:t>InstrumentCapabilities</a:t>
            </a:r>
            <a:r>
              <a:rPr lang="en-US" sz="1647" dirty="0" smtClean="0">
                <a:latin typeface="Helvetica"/>
                <a:cs typeface="Helvetica"/>
              </a:rPr>
              <a:t> </a:t>
            </a:r>
            <a:r>
              <a:rPr lang="en-US" sz="1647" dirty="0" err="1" smtClean="0">
                <a:latin typeface="Helvetica"/>
                <a:cs typeface="Helvetica"/>
              </a:rPr>
              <a:t>io</a:t>
            </a:r>
            <a:r>
              <a:rPr lang="en-US" sz="1647" dirty="0" smtClean="0">
                <a:latin typeface="Helvetica"/>
                <a:cs typeface="Helvetica"/>
              </a:rPr>
              <a:t> = </a:t>
            </a:r>
            <a:r>
              <a:rPr lang="en-US" sz="1647" dirty="0" err="1" smtClean="0">
                <a:latin typeface="Helvetica"/>
                <a:cs typeface="Helvetica"/>
              </a:rPr>
              <a:t>iop.getCapabilities</a:t>
            </a:r>
            <a:r>
              <a:rPr lang="en-US" sz="1647" dirty="0" smtClean="0">
                <a:latin typeface="Helvetica"/>
                <a:cs typeface="Helvetica"/>
              </a:rPr>
              <a:t>();  // instance of </a:t>
            </a:r>
            <a:r>
              <a:rPr lang="en-US" sz="1647" dirty="0" err="1" smtClean="0">
                <a:latin typeface="Helvetica"/>
                <a:cs typeface="Helvetica"/>
              </a:rPr>
              <a:t>ngat.icm.Imager</a:t>
            </a:r>
            <a:endParaRPr lang="en-US" sz="1647" dirty="0" smtClean="0">
              <a:latin typeface="Helvetica"/>
              <a:cs typeface="Helvetica"/>
            </a:endParaRPr>
          </a:p>
          <a:p>
            <a:pPr lvl="1">
              <a:buNone/>
            </a:pPr>
            <a:r>
              <a:rPr lang="en-US" sz="1647" dirty="0" err="1" smtClean="0">
                <a:latin typeface="Helvetica"/>
                <a:cs typeface="Helvetica"/>
              </a:rPr>
              <a:t>InstDesc</a:t>
            </a:r>
            <a:r>
              <a:rPr lang="en-US" sz="1647" dirty="0" smtClean="0">
                <a:latin typeface="Helvetica"/>
                <a:cs typeface="Helvetica"/>
              </a:rPr>
              <a:t> </a:t>
            </a:r>
            <a:r>
              <a:rPr lang="en-US" sz="1647" dirty="0" err="1" smtClean="0">
                <a:latin typeface="Helvetica"/>
                <a:cs typeface="Helvetica"/>
              </a:rPr>
              <a:t>frodoID</a:t>
            </a:r>
            <a:r>
              <a:rPr lang="en-US" sz="1647" dirty="0" smtClean="0">
                <a:latin typeface="Helvetica"/>
                <a:cs typeface="Helvetica"/>
              </a:rPr>
              <a:t>  = </a:t>
            </a:r>
            <a:r>
              <a:rPr lang="en-US" sz="1647" dirty="0" err="1" smtClean="0">
                <a:latin typeface="Helvetica"/>
                <a:cs typeface="Helvetica"/>
              </a:rPr>
              <a:t>ireg.getDescriptor(“FRODO</a:t>
            </a:r>
            <a:r>
              <a:rPr lang="en-US" sz="1647" dirty="0" smtClean="0">
                <a:latin typeface="Helvetica"/>
                <a:cs typeface="Helvetica"/>
              </a:rPr>
              <a:t>”);</a:t>
            </a:r>
          </a:p>
          <a:p>
            <a:pPr lvl="1">
              <a:buNone/>
            </a:pPr>
            <a:r>
              <a:rPr lang="en-US" sz="1647" dirty="0" err="1" smtClean="0">
                <a:latin typeface="Helvetica"/>
                <a:cs typeface="Helvetica"/>
              </a:rPr>
              <a:t>IPositionOffset</a:t>
            </a:r>
            <a:r>
              <a:rPr lang="en-US" sz="1647" dirty="0" smtClean="0">
                <a:latin typeface="Helvetica"/>
                <a:cs typeface="Helvetica"/>
              </a:rPr>
              <a:t> </a:t>
            </a:r>
            <a:r>
              <a:rPr lang="en-US" sz="1647" dirty="0" err="1" smtClean="0">
                <a:latin typeface="Helvetica"/>
                <a:cs typeface="Helvetica"/>
              </a:rPr>
              <a:t>io_acq_frodo</a:t>
            </a:r>
            <a:r>
              <a:rPr lang="en-US" sz="1647" dirty="0" smtClean="0">
                <a:latin typeface="Helvetica"/>
                <a:cs typeface="Helvetica"/>
              </a:rPr>
              <a:t> = </a:t>
            </a:r>
            <a:r>
              <a:rPr lang="en-US" sz="1647" dirty="0" err="1" smtClean="0">
                <a:latin typeface="Helvetica"/>
                <a:cs typeface="Helvetica"/>
              </a:rPr>
              <a:t>io.getAcquisitionOffsets(frodoID</a:t>
            </a:r>
            <a:r>
              <a:rPr lang="en-US" sz="1647" dirty="0" smtClean="0">
                <a:latin typeface="Helvetica"/>
                <a:cs typeface="Helvetica"/>
              </a:rPr>
              <a:t>);</a:t>
            </a:r>
          </a:p>
          <a:p>
            <a:pPr lvl="1">
              <a:buNone/>
            </a:pPr>
            <a:endParaRPr lang="en-US" sz="1647" dirty="0" smtClean="0">
              <a:latin typeface="Helvetica"/>
              <a:cs typeface="Helvetica"/>
            </a:endParaRPr>
          </a:p>
          <a:p>
            <a:pPr lvl="1">
              <a:buNone/>
            </a:pPr>
            <a:r>
              <a:rPr lang="en-US" sz="1647" dirty="0" smtClean="0">
                <a:latin typeface="Helvetica"/>
                <a:cs typeface="Helvetica"/>
              </a:rPr>
              <a:t>// find out if IO:O is online and not reporting as faulty</a:t>
            </a:r>
          </a:p>
          <a:p>
            <a:pPr lvl="1">
              <a:buNone/>
            </a:pPr>
            <a:r>
              <a:rPr lang="en-US" sz="1647" dirty="0" err="1" smtClean="0">
                <a:latin typeface="Helvetica"/>
                <a:cs typeface="Helvetica"/>
              </a:rPr>
              <a:t>InstrumentStatusProvider</a:t>
            </a:r>
            <a:r>
              <a:rPr lang="en-US" sz="1647" dirty="0" smtClean="0">
                <a:latin typeface="Helvetica"/>
                <a:cs typeface="Helvetica"/>
              </a:rPr>
              <a:t> </a:t>
            </a:r>
            <a:r>
              <a:rPr lang="en-US" sz="1647" dirty="0" err="1" smtClean="0">
                <a:latin typeface="Helvetica"/>
                <a:cs typeface="Helvetica"/>
              </a:rPr>
              <a:t>iosp</a:t>
            </a:r>
            <a:r>
              <a:rPr lang="en-US" sz="1647" dirty="0" smtClean="0">
                <a:latin typeface="Helvetica"/>
                <a:cs typeface="Helvetica"/>
              </a:rPr>
              <a:t> = </a:t>
            </a:r>
            <a:r>
              <a:rPr lang="en-US" sz="1647" dirty="0" err="1" smtClean="0">
                <a:latin typeface="Helvetica"/>
                <a:cs typeface="Helvetica"/>
              </a:rPr>
              <a:t>ireg.getStatusProvider(ioID</a:t>
            </a:r>
            <a:r>
              <a:rPr lang="en-US" sz="1647" dirty="0" smtClean="0">
                <a:latin typeface="Helvetica"/>
                <a:cs typeface="Helvetica"/>
              </a:rPr>
              <a:t>);</a:t>
            </a:r>
          </a:p>
          <a:p>
            <a:pPr lvl="1">
              <a:buNone/>
            </a:pPr>
            <a:r>
              <a:rPr lang="en-US" sz="1647" dirty="0" err="1" smtClean="0">
                <a:latin typeface="Helvetica"/>
                <a:cs typeface="Helvetica"/>
              </a:rPr>
              <a:t>InstrumentStatus</a:t>
            </a:r>
            <a:r>
              <a:rPr lang="en-US" sz="1647" dirty="0" smtClean="0">
                <a:latin typeface="Helvetica"/>
                <a:cs typeface="Helvetica"/>
              </a:rPr>
              <a:t> </a:t>
            </a:r>
            <a:r>
              <a:rPr lang="en-US" sz="1647" dirty="0" err="1" smtClean="0">
                <a:latin typeface="Helvetica"/>
                <a:cs typeface="Helvetica"/>
              </a:rPr>
              <a:t>iostat</a:t>
            </a:r>
            <a:r>
              <a:rPr lang="en-US" sz="1647" dirty="0" smtClean="0">
                <a:latin typeface="Helvetica"/>
                <a:cs typeface="Helvetica"/>
              </a:rPr>
              <a:t> = </a:t>
            </a:r>
            <a:r>
              <a:rPr lang="en-US" sz="1647" dirty="0" err="1" smtClean="0">
                <a:latin typeface="Helvetica"/>
                <a:cs typeface="Helvetica"/>
              </a:rPr>
              <a:t>iosp.getStatus</a:t>
            </a:r>
            <a:r>
              <a:rPr lang="en-US" sz="1647" dirty="0" smtClean="0">
                <a:latin typeface="Helvetica"/>
                <a:cs typeface="Helvetica"/>
              </a:rPr>
              <a:t>();</a:t>
            </a:r>
          </a:p>
          <a:p>
            <a:pPr lvl="1">
              <a:buNone/>
            </a:pPr>
            <a:r>
              <a:rPr lang="en-US" sz="1647" dirty="0" err="1" smtClean="0">
                <a:latin typeface="Helvetica"/>
                <a:cs typeface="Helvetica"/>
              </a:rPr>
              <a:t>boolean</a:t>
            </a:r>
            <a:r>
              <a:rPr lang="en-US" sz="1647" dirty="0" smtClean="0">
                <a:latin typeface="Helvetica"/>
                <a:cs typeface="Helvetica"/>
              </a:rPr>
              <a:t> </a:t>
            </a:r>
            <a:r>
              <a:rPr lang="en-US" sz="1647" dirty="0" err="1" smtClean="0">
                <a:latin typeface="Helvetica"/>
                <a:cs typeface="Helvetica"/>
              </a:rPr>
              <a:t>io_is_ok</a:t>
            </a:r>
            <a:r>
              <a:rPr lang="en-US" sz="1647" dirty="0" smtClean="0">
                <a:latin typeface="Helvetica"/>
                <a:cs typeface="Helvetica"/>
              </a:rPr>
              <a:t> = </a:t>
            </a:r>
            <a:r>
              <a:rPr lang="en-US" sz="1647" dirty="0" err="1" smtClean="0">
                <a:latin typeface="Helvetica"/>
                <a:cs typeface="Helvetica"/>
              </a:rPr>
              <a:t>iostat.isOnline</a:t>
            </a:r>
            <a:r>
              <a:rPr lang="en-US" sz="1647" dirty="0" smtClean="0">
                <a:latin typeface="Helvetica"/>
                <a:cs typeface="Helvetica"/>
              </a:rPr>
              <a:t>() &amp;&amp; </a:t>
            </a:r>
            <a:r>
              <a:rPr lang="en-US" sz="1647" dirty="0" err="1" smtClean="0">
                <a:latin typeface="Helvetica"/>
                <a:cs typeface="Helvetica"/>
              </a:rPr>
              <a:t>iostat.isFunctional</a:t>
            </a:r>
            <a:r>
              <a:rPr lang="en-US" sz="1647" dirty="0" smtClean="0">
                <a:latin typeface="Helvetica"/>
                <a:cs typeface="Helvetica"/>
              </a:rPr>
              <a:t>();</a:t>
            </a:r>
          </a:p>
          <a:p>
            <a:pPr lvl="1">
              <a:buNone/>
            </a:pPr>
            <a:r>
              <a:rPr lang="en-US" sz="1647" dirty="0" smtClean="0">
                <a:latin typeface="Helvetica"/>
                <a:cs typeface="Helvetica"/>
              </a:rPr>
              <a:t>		 </a:t>
            </a:r>
            <a:endParaRPr lang="en-US" sz="1647" dirty="0"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Main access points are:</a:t>
            </a:r>
          </a:p>
          <a:p>
            <a:pPr lvl="1"/>
            <a:r>
              <a:rPr lang="en-US" sz="2000" i="1" dirty="0" err="1" smtClean="0"/>
              <a:t>SkyModel</a:t>
            </a:r>
            <a:r>
              <a:rPr lang="en-US" sz="2000" i="1" dirty="0" smtClean="0"/>
              <a:t> </a:t>
            </a:r>
            <a:r>
              <a:rPr lang="en-US" dirty="0" smtClean="0"/>
              <a:t>– seeing and </a:t>
            </a:r>
            <a:r>
              <a:rPr lang="en-US" dirty="0" err="1" smtClean="0"/>
              <a:t>photometricity</a:t>
            </a:r>
            <a:r>
              <a:rPr lang="en-US" dirty="0" smtClean="0"/>
              <a:t>.</a:t>
            </a:r>
          </a:p>
          <a:p>
            <a:pPr lvl="1"/>
            <a:r>
              <a:rPr lang="en-US" sz="2000" i="1" dirty="0" err="1" smtClean="0"/>
              <a:t>MeteoProvider</a:t>
            </a:r>
            <a:r>
              <a:rPr lang="en-US" sz="2000" i="1" dirty="0" smtClean="0"/>
              <a:t> </a:t>
            </a:r>
            <a:r>
              <a:rPr lang="en-US" dirty="0" smtClean="0"/>
              <a:t>– weather from various sources.</a:t>
            </a:r>
          </a:p>
          <a:p>
            <a:r>
              <a:rPr lang="en-US" i="1" dirty="0" err="1" smtClean="0"/>
              <a:t>SkyModel</a:t>
            </a:r>
            <a:r>
              <a:rPr lang="en-US" i="1" dirty="0" smtClean="0"/>
              <a:t> </a:t>
            </a:r>
            <a:r>
              <a:rPr lang="en-US" dirty="0" smtClean="0"/>
              <a:t>is updated using seeing extracted from reduced images. </a:t>
            </a:r>
            <a:r>
              <a:rPr lang="en-US" dirty="0" err="1" smtClean="0"/>
              <a:t>RATCam</a:t>
            </a:r>
            <a:r>
              <a:rPr lang="en-US" dirty="0" smtClean="0"/>
              <a:t>, IO:O, future…</a:t>
            </a:r>
          </a:p>
          <a:p>
            <a:r>
              <a:rPr lang="en-US" i="1" dirty="0" err="1" smtClean="0"/>
              <a:t>MeteoProvider</a:t>
            </a:r>
            <a:r>
              <a:rPr lang="en-US" i="1" dirty="0" smtClean="0"/>
              <a:t> </a:t>
            </a:r>
            <a:r>
              <a:rPr lang="en-US" dirty="0" smtClean="0"/>
              <a:t>is updated using information provided by the TCS, BCS cloud camera and via the TNG Dust monitor website.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SkyModel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When an exposure is made using an instrument which is linked to the DPRT the </a:t>
            </a:r>
            <a:r>
              <a:rPr lang="en-US" sz="2000" i="1" dirty="0" err="1" smtClean="0"/>
              <a:t>ExposureTask</a:t>
            </a:r>
            <a:r>
              <a:rPr lang="en-US" sz="2000" i="1" dirty="0" smtClean="0"/>
              <a:t> </a:t>
            </a:r>
            <a:r>
              <a:rPr lang="en-US" dirty="0" smtClean="0"/>
              <a:t>receives updates:-</a:t>
            </a:r>
          </a:p>
          <a:p>
            <a:pPr lvl="1"/>
            <a:r>
              <a:rPr lang="en-US" dirty="0" smtClean="0"/>
              <a:t>When an image (</a:t>
            </a:r>
            <a:r>
              <a:rPr lang="en-US" i="1" dirty="0" err="1" smtClean="0"/>
              <a:t>i</a:t>
            </a:r>
            <a:r>
              <a:rPr lang="en-US" dirty="0" smtClean="0"/>
              <a:t>) within a </a:t>
            </a:r>
            <a:r>
              <a:rPr lang="en-US" dirty="0" err="1" smtClean="0"/>
              <a:t>multrun</a:t>
            </a:r>
            <a:r>
              <a:rPr lang="en-US" dirty="0" smtClean="0"/>
              <a:t> is taken the </a:t>
            </a:r>
            <a:r>
              <a:rPr lang="en-US" dirty="0" err="1" smtClean="0"/>
              <a:t>ExposureTask</a:t>
            </a:r>
            <a:r>
              <a:rPr lang="en-US" dirty="0" smtClean="0"/>
              <a:t> receives notification  via a </a:t>
            </a:r>
            <a:r>
              <a:rPr lang="en-US" sz="1800" i="1" dirty="0" smtClean="0"/>
              <a:t>MULTRUN_ACK </a:t>
            </a:r>
            <a:r>
              <a:rPr lang="en-US" sz="2000" dirty="0" smtClean="0"/>
              <a:t>which</a:t>
            </a:r>
            <a:r>
              <a:rPr lang="en-US" sz="2400" dirty="0" smtClean="0"/>
              <a:t> </a:t>
            </a:r>
            <a:r>
              <a:rPr lang="en-US" dirty="0" smtClean="0"/>
              <a:t>allows the telescope’s altitude </a:t>
            </a:r>
            <a:r>
              <a:rPr lang="en-US" i="1" dirty="0" err="1" smtClean="0"/>
              <a:t>alt</a:t>
            </a:r>
            <a:r>
              <a:rPr lang="en-US" i="1" baseline="-25000" dirty="0" err="1" smtClean="0"/>
              <a:t>i</a:t>
            </a:r>
            <a:r>
              <a:rPr lang="en-US" dirty="0" smtClean="0"/>
              <a:t> to be recorded along with the time of the actual exposure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At the end of the </a:t>
            </a:r>
            <a:r>
              <a:rPr lang="en-US" dirty="0" err="1" smtClean="0"/>
              <a:t>multrun</a:t>
            </a:r>
            <a:r>
              <a:rPr lang="en-US" dirty="0" smtClean="0"/>
              <a:t> each image is reduced and the </a:t>
            </a:r>
            <a:r>
              <a:rPr lang="en-US" dirty="0" err="1" smtClean="0"/>
              <a:t>ExposureTask</a:t>
            </a:r>
            <a:r>
              <a:rPr lang="en-US" dirty="0" smtClean="0"/>
              <a:t> receives </a:t>
            </a:r>
            <a:r>
              <a:rPr lang="en-US" sz="1700" i="1" dirty="0" err="1" smtClean="0"/>
              <a:t>MULTRUN_DP_ACKs</a:t>
            </a:r>
            <a:r>
              <a:rPr lang="en-US" sz="1700" i="1" dirty="0" smtClean="0"/>
              <a:t> </a:t>
            </a:r>
            <a:r>
              <a:rPr lang="en-US" dirty="0" smtClean="0"/>
              <a:t>containing the seeing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wavelength </a:t>
            </a:r>
            <a:r>
              <a:rPr lang="en-US" i="1" dirty="0" err="1" smtClean="0"/>
              <a:t>wav</a:t>
            </a:r>
            <a:r>
              <a:rPr lang="en-US" i="1" baseline="-25000" dirty="0" err="1" smtClean="0"/>
              <a:t>i</a:t>
            </a:r>
            <a:r>
              <a:rPr lang="en-US" dirty="0" smtClean="0"/>
              <a:t> of the exposure is obtained from the </a:t>
            </a:r>
            <a:r>
              <a:rPr lang="en-US" sz="2023" i="1" dirty="0" err="1" smtClean="0"/>
              <a:t>InstCapabilities</a:t>
            </a:r>
            <a:r>
              <a:rPr lang="en-US" sz="2023" i="1" dirty="0" smtClean="0"/>
              <a:t> </a:t>
            </a:r>
            <a:r>
              <a:rPr lang="en-US" dirty="0" smtClean="0"/>
              <a:t>of the instrument using e.g. </a:t>
            </a:r>
            <a:r>
              <a:rPr lang="en-US" sz="2000" i="1" dirty="0" err="1" smtClean="0"/>
              <a:t>Imager.getWavelength</a:t>
            </a:r>
            <a:r>
              <a:rPr lang="en-US" dirty="0" err="1" smtClean="0"/>
              <a:t>(</a:t>
            </a:r>
            <a:r>
              <a:rPr lang="en-US" sz="2000" i="1" dirty="0" err="1" smtClean="0"/>
              <a:t>currentConfig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SkyModel</a:t>
            </a:r>
            <a:r>
              <a:rPr lang="en-US" dirty="0" smtClean="0"/>
              <a:t> is then updated using a call to:- </a:t>
            </a:r>
          </a:p>
          <a:p>
            <a:pPr lvl="1"/>
            <a:r>
              <a:rPr lang="en-US" dirty="0" err="1" smtClean="0"/>
              <a:t>SkyModel.updateSeeing(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,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, </a:t>
            </a:r>
            <a:r>
              <a:rPr lang="en-US" i="1" dirty="0" err="1" smtClean="0"/>
              <a:t>alt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, </a:t>
            </a:r>
            <a:r>
              <a:rPr lang="en-US" i="1" dirty="0" err="1" smtClean="0"/>
              <a:t>azm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, </a:t>
            </a:r>
            <a:r>
              <a:rPr lang="en-US" i="1" dirty="0" err="1" smtClean="0"/>
              <a:t>wav</a:t>
            </a:r>
            <a:r>
              <a:rPr lang="en-US" i="1" baseline="-25000" dirty="0" err="1" smtClean="0"/>
              <a:t>i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SkyModel</a:t>
            </a:r>
            <a:r>
              <a:rPr lang="en-US" dirty="0" smtClean="0"/>
              <a:t> processes the update, rejecting seeing which is too large, ignoring updates which are from non-standards unless they improve the prediction, correcting for altitude and wavelength and finally performing an exponential weighted average. </a:t>
            </a:r>
          </a:p>
          <a:p>
            <a:r>
              <a:rPr lang="en-US" dirty="0" smtClean="0"/>
              <a:t>There are exceedingly detailed notes on the calculation and much more in the telescope </a:t>
            </a:r>
            <a:r>
              <a:rPr lang="en-US" dirty="0" err="1" smtClean="0"/>
              <a:t>wikiwords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SelectingSeeingCuts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smtClean="0"/>
              <a:t>and </a:t>
            </a:r>
            <a:r>
              <a:rPr lang="en-US" i="1" dirty="0" err="1" smtClean="0">
                <a:solidFill>
                  <a:srgbClr val="0000FF"/>
                </a:solidFill>
              </a:rPr>
              <a:t>LTSeeing</a:t>
            </a:r>
            <a:r>
              <a:rPr lang="en-US" dirty="0" smtClean="0"/>
              <a:t>).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SkyModel</a:t>
            </a:r>
            <a:endParaRPr lang="en-US" dirty="0"/>
          </a:p>
        </p:txBody>
      </p:sp>
      <p:pic>
        <p:nvPicPr>
          <p:cNvPr id="4" name="Content Placeholder 3" descr="ems_skymodel.eps"/>
          <p:cNvPicPr>
            <a:picLocks noGrp="1" noChangeAspect="1"/>
          </p:cNvPicPr>
          <p:nvPr>
            <p:ph sz="quarter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1994902"/>
            <a:ext cx="7467600" cy="40842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MeteoProvider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MeteoProvider</a:t>
            </a:r>
            <a:r>
              <a:rPr lang="en-US" dirty="0" smtClean="0"/>
              <a:t> obtains details of the WMS status from the TCS via a </a:t>
            </a:r>
            <a:r>
              <a:rPr lang="en-US" sz="2000" i="1" dirty="0" err="1" smtClean="0"/>
              <a:t>CilStatusCollator</a:t>
            </a:r>
            <a:r>
              <a:rPr lang="en-US" sz="2000" i="1" dirty="0" smtClean="0"/>
              <a:t> </a:t>
            </a:r>
            <a:r>
              <a:rPr lang="en-US" dirty="0" smtClean="0"/>
              <a:t>similarly to the way the TCM gets TCS status updates.</a:t>
            </a:r>
          </a:p>
          <a:p>
            <a:r>
              <a:rPr lang="en-US" dirty="0" smtClean="0"/>
              <a:t>The TCS segments are re-arranged into </a:t>
            </a:r>
            <a:r>
              <a:rPr lang="en-US" dirty="0" err="1" smtClean="0"/>
              <a:t>MeteoStatus</a:t>
            </a:r>
            <a:r>
              <a:rPr lang="en-US" dirty="0" smtClean="0"/>
              <a:t> objects and sent out to any interested subscribers:-</a:t>
            </a:r>
          </a:p>
          <a:p>
            <a:pPr lvl="1"/>
            <a:r>
              <a:rPr lang="en-US" dirty="0" smtClean="0"/>
              <a:t>ERS, </a:t>
            </a:r>
            <a:r>
              <a:rPr lang="en-US" dirty="0" err="1" smtClean="0"/>
              <a:t>OpsUI</a:t>
            </a:r>
            <a:r>
              <a:rPr lang="en-US" dirty="0" smtClean="0"/>
              <a:t>, </a:t>
            </a:r>
            <a:r>
              <a:rPr lang="en-US" dirty="0" err="1" smtClean="0"/>
              <a:t>LiveDataFeed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BCS cloud data and TNG Dust data are obtained via separate Collators which grab data from specific files on the </a:t>
            </a:r>
            <a:r>
              <a:rPr lang="en-US" dirty="0" err="1" smtClean="0"/>
              <a:t>occ</a:t>
            </a:r>
            <a:r>
              <a:rPr lang="en-US" dirty="0" smtClean="0"/>
              <a:t> and parse these to extract </a:t>
            </a:r>
            <a:r>
              <a:rPr lang="en-US" dirty="0" err="1" smtClean="0"/>
              <a:t>DustStatus</a:t>
            </a:r>
            <a:r>
              <a:rPr lang="en-US" dirty="0" smtClean="0"/>
              <a:t> and </a:t>
            </a:r>
            <a:r>
              <a:rPr lang="en-US" dirty="0" err="1" smtClean="0"/>
              <a:t>CloudStatus</a:t>
            </a:r>
            <a:r>
              <a:rPr lang="en-US" dirty="0" smtClean="0"/>
              <a:t> objects.</a:t>
            </a:r>
          </a:p>
          <a:p>
            <a:r>
              <a:rPr lang="en-US" dirty="0" smtClean="0"/>
              <a:t>The BCS and Dust files have previously been generated by </a:t>
            </a:r>
            <a:r>
              <a:rPr lang="en-US" dirty="0" err="1" smtClean="0"/>
              <a:t>cron</a:t>
            </a:r>
            <a:r>
              <a:rPr lang="en-US" dirty="0" smtClean="0"/>
              <a:t> scripts running on </a:t>
            </a:r>
            <a:r>
              <a:rPr lang="en-US" dirty="0" err="1" smtClean="0"/>
              <a:t>occ</a:t>
            </a:r>
            <a:r>
              <a:rPr lang="en-US" dirty="0" smtClean="0"/>
              <a:t> and </a:t>
            </a:r>
            <a:r>
              <a:rPr lang="en-US" dirty="0" err="1" smtClean="0"/>
              <a:t>ltproxy</a:t>
            </a:r>
            <a:r>
              <a:rPr lang="en-US" smtClean="0"/>
              <a:t> and </a:t>
            </a:r>
            <a:r>
              <a:rPr lang="en-US" dirty="0" smtClean="0"/>
              <a:t>can </a:t>
            </a:r>
            <a:r>
              <a:rPr lang="en-US" smtClean="0"/>
              <a:t>be found here:-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occ/data/tng_dust.dat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occ/data/cloud.dat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MeteoProvider</a:t>
            </a:r>
            <a:endParaRPr lang="en-US" dirty="0"/>
          </a:p>
        </p:txBody>
      </p:sp>
      <p:pic>
        <p:nvPicPr>
          <p:cNvPr id="4" name="Content Placeholder 3" descr="ems_meteo.eps"/>
          <p:cNvPicPr>
            <a:picLocks noGrp="1" noChangeAspect="1"/>
          </p:cNvPicPr>
          <p:nvPr>
            <p:ph sz="quarter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71940" y="1600200"/>
            <a:ext cx="6038119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Communications Interface Layer</a:t>
            </a:r>
          </a:p>
          <a:p>
            <a:r>
              <a:rPr lang="en-US" dirty="0" err="1" smtClean="0"/>
              <a:t>TTL’s</a:t>
            </a:r>
            <a:r>
              <a:rPr lang="en-US" dirty="0" smtClean="0"/>
              <a:t> protocol used to communicate between various nodes in system (AMN, MCP, AZM...)</a:t>
            </a:r>
          </a:p>
          <a:p>
            <a:r>
              <a:rPr lang="en-US" dirty="0" smtClean="0"/>
              <a:t>Transport - uses UDP.</a:t>
            </a:r>
          </a:p>
          <a:p>
            <a:r>
              <a:rPr lang="en-US" dirty="0" smtClean="0"/>
              <a:t>Various headers and routing information.</a:t>
            </a:r>
          </a:p>
          <a:p>
            <a:r>
              <a:rPr lang="en-US" dirty="0" smtClean="0"/>
              <a:t>Each node has a single port assigned.</a:t>
            </a:r>
          </a:p>
          <a:p>
            <a:r>
              <a:rPr lang="en-US" dirty="0" smtClean="0"/>
              <a:t>Can only use this port – configured somewhere in the system (MCC, SCC ?).</a:t>
            </a:r>
          </a:p>
          <a:p>
            <a:r>
              <a:rPr lang="en-US" dirty="0" smtClean="0"/>
              <a:t>Used between RCS and TCS (via Network interface) – something that receives CIL packets containing TCS commands and forwards them to the TCS.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RCS to TCS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Outgoing CIL packets contain TCS commands.</a:t>
            </a:r>
          </a:p>
          <a:p>
            <a:r>
              <a:rPr lang="en-US" dirty="0" smtClean="0"/>
              <a:t>RCS-TCS: send command packet.</a:t>
            </a:r>
          </a:p>
          <a:p>
            <a:r>
              <a:rPr lang="en-US" dirty="0" smtClean="0"/>
              <a:t>TCS-RCS: send </a:t>
            </a:r>
            <a:r>
              <a:rPr lang="en-US" dirty="0" err="1" smtClean="0"/>
              <a:t>actioned</a:t>
            </a:r>
            <a:r>
              <a:rPr lang="en-US" dirty="0" smtClean="0"/>
              <a:t> packet on receipt.</a:t>
            </a:r>
          </a:p>
          <a:p>
            <a:r>
              <a:rPr lang="en-US" dirty="0" smtClean="0"/>
              <a:t>TCS-RCS: send completed or error packet when TCS is deemed to have completed. </a:t>
            </a:r>
          </a:p>
          <a:p>
            <a:r>
              <a:rPr lang="en-US" dirty="0" smtClean="0"/>
              <a:t>It is </a:t>
            </a:r>
            <a:r>
              <a:rPr lang="en-US" i="1" dirty="0" smtClean="0"/>
              <a:t>believed</a:t>
            </a:r>
            <a:r>
              <a:rPr lang="en-US" dirty="0" smtClean="0"/>
              <a:t> that the Network layer monitors the TCS/SDB to see if relevant status entries support the success of actions expected from performing the command have occurred:-</a:t>
            </a:r>
          </a:p>
          <a:p>
            <a:pPr lvl="1"/>
            <a:r>
              <a:rPr lang="en-US" dirty="0" smtClean="0"/>
              <a:t>one reason why seemingly simple commands sometimes take a while to complete – the Network layer is waiting for its configured timeout to see if the system is in the expected state.</a:t>
            </a:r>
          </a:p>
          <a:p>
            <a:r>
              <a:rPr lang="en-US" dirty="0" smtClean="0"/>
              <a:t>Sometimes strange results occur and have to be handled by the TMS.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CIL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CIL is accessed by the RCS through a </a:t>
            </a:r>
            <a:r>
              <a:rPr lang="en-US" dirty="0" err="1" smtClean="0"/>
              <a:t>rmi</a:t>
            </a:r>
            <a:r>
              <a:rPr lang="en-US" dirty="0" smtClean="0"/>
              <a:t> based service provider. </a:t>
            </a:r>
          </a:p>
          <a:p>
            <a:pPr lvl="1"/>
            <a:r>
              <a:rPr lang="en-US" sz="2162" i="1" dirty="0" err="1" smtClean="0"/>
              <a:t>ngat.net.cil.CilService</a:t>
            </a:r>
            <a:r>
              <a:rPr lang="en-US" sz="2162" i="1" dirty="0" smtClean="0"/>
              <a:t> (</a:t>
            </a:r>
            <a:r>
              <a:rPr lang="en-US" sz="2162" i="1" dirty="0" err="1" smtClean="0"/>
              <a:t>ltdevsrv</a:t>
            </a:r>
            <a:r>
              <a:rPr lang="en-US" sz="2162" i="1" dirty="0" smtClean="0"/>
              <a:t>: ~dev/</a:t>
            </a:r>
            <a:r>
              <a:rPr lang="en-US" sz="2162" i="1" dirty="0" err="1" smtClean="0"/>
              <a:t>src/cil</a:t>
            </a:r>
            <a:r>
              <a:rPr lang="en-US" sz="2162" i="1" dirty="0" smtClean="0"/>
              <a:t>/)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comms</a:t>
            </a:r>
            <a:r>
              <a:rPr lang="en-US" dirty="0" smtClean="0"/>
              <a:t> go through a single datagram port – incoming and outgoing.</a:t>
            </a:r>
          </a:p>
          <a:p>
            <a:r>
              <a:rPr lang="en-US" dirty="0" smtClean="0"/>
              <a:t>There is some internal buffering but it is not controllable from java layer.</a:t>
            </a:r>
          </a:p>
          <a:p>
            <a:r>
              <a:rPr lang="en-US" dirty="0" smtClean="0"/>
              <a:t>Incoming messages have to be read quickly or they can be lost.</a:t>
            </a:r>
          </a:p>
          <a:p>
            <a:pPr lvl="1"/>
            <a:r>
              <a:rPr lang="en-US" dirty="0" smtClean="0"/>
              <a:t>RCS sends commands to control the telescope.</a:t>
            </a:r>
          </a:p>
          <a:p>
            <a:pPr lvl="1"/>
            <a:r>
              <a:rPr lang="en-US" dirty="0" smtClean="0"/>
              <a:t>TCM sends commands to monitor telescope status.</a:t>
            </a:r>
          </a:p>
          <a:p>
            <a:pPr lvl="1"/>
            <a:r>
              <a:rPr lang="en-US" dirty="0" smtClean="0"/>
              <a:t>EMS sends commands to monitor weather.</a:t>
            </a:r>
          </a:p>
          <a:p>
            <a:r>
              <a:rPr lang="en-US" dirty="0" smtClean="0"/>
              <a:t>These can all be happening at the same time with intermingled replies.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Incoming messages are assigned a unique sequence number and mapped against a supplied handler to accept a completion callback.</a:t>
            </a:r>
          </a:p>
          <a:p>
            <a:r>
              <a:rPr lang="en-US" dirty="0" smtClean="0"/>
              <a:t>Message is packed into UDP packet along with timestamp, sequence number and some headers, then sent out to TCS (network interface).</a:t>
            </a:r>
          </a:p>
          <a:p>
            <a:r>
              <a:rPr lang="en-US" dirty="0" smtClean="0"/>
              <a:t>Returns are read by a </a:t>
            </a:r>
            <a:r>
              <a:rPr lang="en-US" dirty="0" err="1" smtClean="0"/>
              <a:t>ReaderThread</a:t>
            </a:r>
            <a:r>
              <a:rPr lang="en-US" dirty="0" smtClean="0"/>
              <a:t> and placed into a queue.</a:t>
            </a:r>
          </a:p>
          <a:p>
            <a:r>
              <a:rPr lang="en-US" dirty="0" err="1" smtClean="0"/>
              <a:t>DespatcherThread</a:t>
            </a:r>
            <a:r>
              <a:rPr lang="en-US" dirty="0" smtClean="0"/>
              <a:t> reads from queue matches sequence number to handler and makes either an </a:t>
            </a:r>
            <a:r>
              <a:rPr lang="en-US" i="1" dirty="0" err="1" smtClean="0"/>
              <a:t>actioned</a:t>
            </a:r>
            <a:r>
              <a:rPr lang="en-US" dirty="0" smtClean="0"/>
              <a:t>, </a:t>
            </a:r>
            <a:r>
              <a:rPr lang="en-US" i="1" dirty="0" smtClean="0"/>
              <a:t>completed</a:t>
            </a:r>
            <a:r>
              <a:rPr lang="en-US" dirty="0" smtClean="0"/>
              <a:t> or </a:t>
            </a:r>
            <a:r>
              <a:rPr lang="en-US" i="1" dirty="0" smtClean="0"/>
              <a:t>error</a:t>
            </a:r>
            <a:r>
              <a:rPr lang="en-US" dirty="0" smtClean="0"/>
              <a:t> callback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CIL service</a:t>
            </a:r>
            <a:endParaRPr lang="en-US" dirty="0"/>
          </a:p>
        </p:txBody>
      </p:sp>
      <p:pic>
        <p:nvPicPr>
          <p:cNvPr id="4" name="Content Placeholder 3" descr="cil_arch.eps"/>
          <p:cNvPicPr>
            <a:picLocks noGrp="1" noChangeAspect="1"/>
          </p:cNvPicPr>
          <p:nvPr>
            <p:ph sz="quarter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1671364"/>
            <a:ext cx="7467600" cy="47312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Message System – passes java serialized objects over </a:t>
            </a:r>
            <a:r>
              <a:rPr lang="en-US" dirty="0" err="1" smtClean="0"/>
              <a:t>ObjectStreams</a:t>
            </a:r>
            <a:r>
              <a:rPr lang="en-US" dirty="0" smtClean="0"/>
              <a:t> between client and server systems.	</a:t>
            </a:r>
          </a:p>
          <a:p>
            <a:r>
              <a:rPr lang="en-US" dirty="0" smtClean="0"/>
              <a:t>Communications between high level robotic systems.</a:t>
            </a:r>
          </a:p>
          <a:p>
            <a:pPr lvl="1"/>
            <a:r>
              <a:rPr lang="en-US" dirty="0" smtClean="0"/>
              <a:t>RCS, ICS (</a:t>
            </a:r>
            <a:r>
              <a:rPr lang="en-US" dirty="0" err="1" smtClean="0"/>
              <a:t>RatCam</a:t>
            </a:r>
            <a:r>
              <a:rPr lang="en-US" dirty="0" smtClean="0"/>
              <a:t>, IO:O, RISE, </a:t>
            </a:r>
            <a:r>
              <a:rPr lang="en-US" dirty="0" err="1" smtClean="0"/>
              <a:t>FRODO,etc</a:t>
            </a:r>
            <a:r>
              <a:rPr lang="en-US" dirty="0" smtClean="0"/>
              <a:t>), SMS, BSS, ISS, POS. Also used by </a:t>
            </a:r>
            <a:r>
              <a:rPr lang="en-US" dirty="0" err="1" smtClean="0"/>
              <a:t>RcsGUI</a:t>
            </a:r>
            <a:r>
              <a:rPr lang="en-US" dirty="0" smtClean="0"/>
              <a:t>, </a:t>
            </a:r>
            <a:r>
              <a:rPr lang="en-US" dirty="0" err="1" smtClean="0"/>
              <a:t>IcsGUI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Client-Server: COMMAND.</a:t>
            </a:r>
          </a:p>
          <a:p>
            <a:pPr lvl="1"/>
            <a:r>
              <a:rPr lang="en-US" dirty="0" smtClean="0"/>
              <a:t>Server-Client: ACK (with timeout) 1 or more.</a:t>
            </a:r>
          </a:p>
          <a:p>
            <a:pPr lvl="1"/>
            <a:r>
              <a:rPr lang="en-US" dirty="0" smtClean="0"/>
              <a:t>Server-Client: DONE (with success/data/error).</a:t>
            </a:r>
          </a:p>
          <a:p>
            <a:r>
              <a:rPr lang="en-US" dirty="0" smtClean="0"/>
              <a:t>Detailed documentation: </a:t>
            </a:r>
            <a:r>
              <a:rPr lang="en-US" sz="2000" i="1" dirty="0" smtClean="0"/>
              <a:t>http://</a:t>
            </a:r>
            <a:r>
              <a:rPr lang="en-US" sz="2000" i="1" dirty="0" err="1" smtClean="0"/>
              <a:t>ltdevsrv</a:t>
            </a:r>
            <a:r>
              <a:rPr lang="en-US" sz="2000" i="1" dirty="0" smtClean="0"/>
              <a:t>/~dev/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Server (</a:t>
            </a:r>
            <a:r>
              <a:rPr lang="en-US" dirty="0" err="1" smtClean="0"/>
              <a:t>ngat.net.Server</a:t>
            </a:r>
            <a:r>
              <a:rPr lang="en-US" dirty="0" smtClean="0"/>
              <a:t>) and subclasses…</a:t>
            </a:r>
          </a:p>
          <a:p>
            <a:pPr lvl="1"/>
            <a:r>
              <a:rPr lang="en-US" dirty="0" err="1" smtClean="0"/>
              <a:t>TOC_Server</a:t>
            </a:r>
            <a:r>
              <a:rPr lang="en-US" dirty="0" smtClean="0"/>
              <a:t>, </a:t>
            </a:r>
            <a:r>
              <a:rPr lang="en-US" dirty="0" err="1" smtClean="0"/>
              <a:t>ISS_Server</a:t>
            </a:r>
            <a:r>
              <a:rPr lang="en-US" dirty="0" smtClean="0"/>
              <a:t>, </a:t>
            </a:r>
            <a:r>
              <a:rPr lang="en-US" dirty="0" err="1" smtClean="0"/>
              <a:t>POS_Server</a:t>
            </a:r>
            <a:r>
              <a:rPr lang="en-US" dirty="0" smtClean="0"/>
              <a:t>, </a:t>
            </a:r>
            <a:r>
              <a:rPr lang="en-US" dirty="0" err="1" smtClean="0"/>
              <a:t>Ctrl_Server</a:t>
            </a:r>
            <a:endParaRPr lang="en-US" dirty="0" smtClean="0"/>
          </a:p>
          <a:p>
            <a:r>
              <a:rPr lang="en-US" dirty="0" smtClean="0"/>
              <a:t>Provides socket or similar endpoint</a:t>
            </a:r>
          </a:p>
          <a:p>
            <a:r>
              <a:rPr lang="en-US" dirty="0" smtClean="0"/>
              <a:t>Creates </a:t>
            </a:r>
            <a:r>
              <a:rPr lang="en-US" sz="2000" i="1" dirty="0" err="1" smtClean="0"/>
              <a:t>IConnection</a:t>
            </a:r>
            <a:r>
              <a:rPr lang="en-US" sz="2000" i="1" dirty="0" smtClean="0"/>
              <a:t> </a:t>
            </a:r>
            <a:r>
              <a:rPr lang="en-US" dirty="0" smtClean="0"/>
              <a:t>when client connects.</a:t>
            </a:r>
          </a:p>
          <a:p>
            <a:r>
              <a:rPr lang="en-US" dirty="0" smtClean="0"/>
              <a:t>Uses </a:t>
            </a:r>
            <a:r>
              <a:rPr lang="en-US" sz="2000" i="1" dirty="0" err="1" smtClean="0"/>
              <a:t>ProtocolImplFactory</a:t>
            </a:r>
            <a:r>
              <a:rPr lang="en-US" sz="2000" i="1" dirty="0" smtClean="0"/>
              <a:t> </a:t>
            </a:r>
            <a:r>
              <a:rPr lang="en-US" dirty="0" smtClean="0"/>
              <a:t>to create an instance of  </a:t>
            </a:r>
            <a:r>
              <a:rPr lang="en-US" sz="2000" i="1" dirty="0" err="1" smtClean="0"/>
              <a:t>ProtocolServerImpl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JMS is just one protocol supported by this architecture.</a:t>
            </a:r>
          </a:p>
          <a:p>
            <a:pPr lvl="2"/>
            <a:r>
              <a:rPr lang="en-US" dirty="0" smtClean="0"/>
              <a:t>Also CAMP, POS and TOCS.</a:t>
            </a:r>
          </a:p>
          <a:p>
            <a:r>
              <a:rPr lang="en-US" sz="2000" i="1" dirty="0" err="1" smtClean="0"/>
              <a:t>ProtocolServerImpl</a:t>
            </a:r>
            <a:r>
              <a:rPr lang="en-US" sz="2000" i="1" dirty="0" smtClean="0"/>
              <a:t> </a:t>
            </a:r>
            <a:r>
              <a:rPr lang="en-US" dirty="0" smtClean="0"/>
              <a:t>reads command</a:t>
            </a:r>
          </a:p>
          <a:p>
            <a:r>
              <a:rPr lang="en-US" dirty="0" smtClean="0"/>
              <a:t>Uses </a:t>
            </a:r>
            <a:r>
              <a:rPr lang="en-US" sz="2000" i="1" dirty="0" err="1" smtClean="0"/>
              <a:t>RequestHandlerFactory</a:t>
            </a:r>
            <a:r>
              <a:rPr lang="en-US" sz="2000" i="1" dirty="0" smtClean="0"/>
              <a:t> </a:t>
            </a:r>
            <a:r>
              <a:rPr lang="en-US" dirty="0" smtClean="0"/>
              <a:t>to create appropriate  </a:t>
            </a:r>
            <a:r>
              <a:rPr lang="en-US" sz="2000" i="1" dirty="0" err="1" smtClean="0"/>
              <a:t>RequestHandler</a:t>
            </a:r>
            <a:r>
              <a:rPr lang="en-US" sz="2000" i="1" dirty="0" smtClean="0"/>
              <a:t> </a:t>
            </a:r>
            <a:r>
              <a:rPr lang="en-US" dirty="0" smtClean="0"/>
              <a:t>for the specified command.</a:t>
            </a:r>
          </a:p>
          <a:p>
            <a:r>
              <a:rPr lang="en-US" sz="2000" i="1" dirty="0" err="1" smtClean="0"/>
              <a:t>RequestHandler</a:t>
            </a:r>
            <a:r>
              <a:rPr lang="en-US" sz="2000" i="1" dirty="0" smtClean="0"/>
              <a:t> </a:t>
            </a:r>
            <a:r>
              <a:rPr lang="en-US" dirty="0" smtClean="0"/>
              <a:t>processes command and sends </a:t>
            </a:r>
            <a:r>
              <a:rPr lang="en-US" dirty="0" err="1" smtClean="0"/>
              <a:t>Acks</a:t>
            </a:r>
            <a:r>
              <a:rPr lang="en-US" dirty="0" smtClean="0"/>
              <a:t> and Done messages to client, e.g.</a:t>
            </a:r>
          </a:p>
          <a:p>
            <a:pPr lvl="1"/>
            <a:r>
              <a:rPr lang="en-US" dirty="0" smtClean="0"/>
              <a:t>ISS: </a:t>
            </a:r>
            <a:r>
              <a:rPr lang="en-US" sz="1946" i="1" dirty="0" err="1" smtClean="0"/>
              <a:t>GET_FITSImpl</a:t>
            </a:r>
            <a:r>
              <a:rPr lang="en-US" sz="1946" i="1" dirty="0" smtClean="0"/>
              <a:t> </a:t>
            </a:r>
            <a:r>
              <a:rPr lang="en-US" dirty="0" smtClean="0"/>
              <a:t>processes a </a:t>
            </a:r>
            <a:r>
              <a:rPr lang="en-US" sz="1946" i="1" dirty="0" smtClean="0"/>
              <a:t>GET_FITS </a:t>
            </a:r>
            <a:r>
              <a:rPr lang="en-US" dirty="0" smtClean="0"/>
              <a:t>command.</a:t>
            </a:r>
          </a:p>
          <a:p>
            <a:pPr lvl="1"/>
            <a:r>
              <a:rPr lang="en-US" dirty="0" smtClean="0"/>
              <a:t>BSS: </a:t>
            </a:r>
            <a:r>
              <a:rPr lang="en-US" sz="1946" i="1" dirty="0" err="1" smtClean="0"/>
              <a:t>BEAMSTEERImpl</a:t>
            </a:r>
            <a:r>
              <a:rPr lang="en-US" sz="1946" i="1" dirty="0" smtClean="0"/>
              <a:t> </a:t>
            </a:r>
            <a:r>
              <a:rPr lang="en-US" dirty="0" smtClean="0"/>
              <a:t>process </a:t>
            </a:r>
            <a:r>
              <a:rPr lang="en-US" sz="1946" i="1" dirty="0" smtClean="0"/>
              <a:t>BEAM_STEER </a:t>
            </a:r>
            <a:r>
              <a:rPr lang="en-US" dirty="0" smtClean="0"/>
              <a:t>command. 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Oriel.thmx</Template>
  <TotalTime>993</TotalTime>
  <Words>1717</Words>
  <Application>Microsoft Macintosh PowerPoint</Application>
  <PresentationFormat>On-screen Show (4:3)</PresentationFormat>
  <Paragraphs>169</Paragraphs>
  <Slides>26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Oriel</vt:lpstr>
      <vt:lpstr>Robotic Control System</vt:lpstr>
      <vt:lpstr>Low Level infrastructure</vt:lpstr>
      <vt:lpstr>CIL</vt:lpstr>
      <vt:lpstr>RCS to TCS </vt:lpstr>
      <vt:lpstr>CIL service</vt:lpstr>
      <vt:lpstr>CIL implementation</vt:lpstr>
      <vt:lpstr>CIL service</vt:lpstr>
      <vt:lpstr>JMS</vt:lpstr>
      <vt:lpstr>JMS classes</vt:lpstr>
      <vt:lpstr>JMS Implementation</vt:lpstr>
      <vt:lpstr>CIL meets JMS </vt:lpstr>
      <vt:lpstr>CIL Proxy layer</vt:lpstr>
      <vt:lpstr>TCM</vt:lpstr>
      <vt:lpstr>Telescope Model</vt:lpstr>
      <vt:lpstr>status from TCS: Old system  </vt:lpstr>
      <vt:lpstr>Status from TCS: New system</vt:lpstr>
      <vt:lpstr>Collecting tcs status</vt:lpstr>
      <vt:lpstr>Propagation of TCS status</vt:lpstr>
      <vt:lpstr>ICM</vt:lpstr>
      <vt:lpstr>Instrument Model</vt:lpstr>
      <vt:lpstr>Instrument Status </vt:lpstr>
      <vt:lpstr>EMS</vt:lpstr>
      <vt:lpstr>SkyModel</vt:lpstr>
      <vt:lpstr>SkyModel</vt:lpstr>
      <vt:lpstr>MeteoProvider </vt:lpstr>
      <vt:lpstr>MeteoProvider</vt:lpstr>
    </vt:vector>
  </TitlesOfParts>
  <Company>LJMU ARI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Control System</dc:title>
  <dc:creator>Engineer</dc:creator>
  <cp:lastModifiedBy>Engineer</cp:lastModifiedBy>
  <cp:revision>90</cp:revision>
  <dcterms:created xsi:type="dcterms:W3CDTF">2014-09-05T10:49:26Z</dcterms:created>
  <dcterms:modified xsi:type="dcterms:W3CDTF">2014-09-05T11:00:02Z</dcterms:modified>
</cp:coreProperties>
</file>