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32FA-9100-F24D-8E04-771F7490E258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9E22D-293C-7B4F-8554-ACB4397EA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992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004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5454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32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886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0668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8045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299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049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manager is the top of the hierarchy. It receives action commands from the StateModel. These are implemented by creating suitable top-level manager tasks.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2 types of top-level task effectively.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Transient tasks:- </a:t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CloseTask</a:t>
            </a:r>
            <a:r>
              <a:rPr lang="en-US" dirty="0"/>
              <a:t>, </a:t>
            </a:r>
            <a:r>
              <a:rPr lang="en-US" dirty="0" err="1"/>
              <a:t>OpenTask</a:t>
            </a:r>
            <a:r>
              <a:rPr lang="en-US" dirty="0"/>
              <a:t>, </a:t>
            </a:r>
            <a:r>
              <a:rPr lang="en-US" dirty="0" err="1"/>
              <a:t>StartTask</a:t>
            </a:r>
            <a:r>
              <a:rPr lang="en-US" dirty="0"/>
              <a:t>, </a:t>
            </a:r>
            <a:r>
              <a:rPr lang="en-US" dirty="0" err="1"/>
              <a:t>ShutdownTask</a:t>
            </a:r>
            <a:r>
              <a:rPr lang="en-US" dirty="0"/>
              <a:t>, </a:t>
            </a:r>
            <a:r>
              <a:rPr lang="en-US" dirty="0" err="1"/>
              <a:t>InitializeTask</a:t>
            </a:r>
            <a:r>
              <a:rPr lang="en-US" dirty="0"/>
              <a:t>, </a:t>
            </a:r>
            <a:r>
              <a:rPr lang="en-US" dirty="0" err="1"/>
              <a:t>FinalizeTask</a:t>
            </a:r>
            <a:endParaRPr lang="en-US" dirty="0"/>
          </a:p>
          <a:p>
            <a:r>
              <a:rPr lang="en-US" dirty="0"/>
              <a:t>are invoked during transitions between states.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ModeControlTasks</a:t>
            </a:r>
            <a:r>
              <a:rPr lang="en-US" dirty="0"/>
              <a:t>:-</a:t>
            </a:r>
          </a:p>
          <a:p>
            <a:r>
              <a:rPr lang="en-US" dirty="0"/>
              <a:t>SOCA, BGCA, CAL, TOCA</a:t>
            </a:r>
          </a:p>
          <a:p>
            <a:r>
              <a:rPr lang="en-US" dirty="0"/>
              <a:t>are invoked when the StateModel is in the OPERATIONAL state and determine what sort of observing will be performed.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510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13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299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697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912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23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483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896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AB266B-FD38-FE40-A410-4F887C1226FC}" type="datetimeFigureOut">
              <a:rPr lang="en-US" smtClean="0"/>
              <a:pPr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C15EBE-3B2A-0F45-B19E-EEC3FBB7A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00800" cy="1894362"/>
          </a:xfrm>
        </p:spPr>
        <p:txBody>
          <a:bodyPr/>
          <a:lstStyle/>
          <a:p>
            <a:r>
              <a:rPr lang="en-US" dirty="0" smtClean="0"/>
              <a:t>ROBOTIC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Life-cycle detail (executive)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Manager creates task -&gt; PENDING</a:t>
            </a:r>
          </a:p>
          <a:p>
            <a:r>
              <a:rPr lang="en-US"/>
              <a:t>Init () -&gt; INITIALIZED</a:t>
            </a:r>
          </a:p>
          <a:p>
            <a:pPr lvl="1"/>
            <a:r>
              <a:rPr lang="en-US"/>
              <a:t>setup connection and command.</a:t>
            </a:r>
          </a:p>
          <a:p>
            <a:r>
              <a:rPr lang="en-US"/>
              <a:t>Exec () -&gt; RUNNING</a:t>
            </a:r>
          </a:p>
          <a:p>
            <a:pPr lvl="1"/>
            <a:r>
              <a:rPr lang="en-US"/>
              <a:t>worker thread assigned.</a:t>
            </a:r>
          </a:p>
          <a:p>
            <a:pPr lvl="1"/>
            <a:r>
              <a:rPr lang="en-US"/>
              <a:t>send COMMAND</a:t>
            </a:r>
          </a:p>
          <a:p>
            <a:pPr lvl="1"/>
            <a:r>
              <a:rPr lang="en-US"/>
              <a:t>await and process ACK(s)</a:t>
            </a:r>
          </a:p>
          <a:p>
            <a:pPr lvl="1"/>
            <a:r>
              <a:rPr lang="en-US"/>
              <a:t>await and finally process COMMAND_DONE</a:t>
            </a:r>
          </a:p>
          <a:p>
            <a:pPr lvl="1"/>
            <a:r>
              <a:rPr lang="en-US"/>
              <a:t>close streams and socket.</a:t>
            </a:r>
          </a:p>
          <a:p>
            <a:pPr lvl="1"/>
            <a:r>
              <a:rPr lang="en-US"/>
              <a:t>signal completion or failure to manager.</a:t>
            </a:r>
          </a:p>
          <a:p>
            <a:r>
              <a:rPr lang="en-US"/>
              <a:t>Abort () -&gt; ABORTED</a:t>
            </a:r>
          </a:p>
          <a:p>
            <a:pPr lvl="1"/>
            <a:r>
              <a:rPr lang="en-US"/>
              <a:t>break connection if open.</a:t>
            </a:r>
          </a:p>
          <a:p>
            <a:pPr lvl="1"/>
            <a:r>
              <a:rPr lang="en-US"/>
              <a:t>signal abort completed to manager.</a:t>
            </a:r>
          </a:p>
          <a:p>
            <a:r>
              <a:rPr lang="en-US"/>
              <a:t>Dispose ()</a:t>
            </a:r>
          </a:p>
          <a:p>
            <a:pPr lvl="1"/>
            <a:r>
              <a:rPr lang="en-US"/>
              <a:t>resources cleared up.</a:t>
            </a:r>
          </a:p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7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Life-cycle detail (manager)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Manager creates task -&gt; PENDING</a:t>
            </a:r>
          </a:p>
          <a:p>
            <a:r>
              <a:rPr lang="en-US"/>
              <a:t>Init () -&gt; INITIALIZED</a:t>
            </a:r>
          </a:p>
          <a:p>
            <a:pPr lvl="1"/>
            <a:r>
              <a:rPr lang="en-US">
                <a:solidFill>
                  <a:srgbClr val="FFC000"/>
                </a:solidFill>
              </a:rPr>
              <a:t>pre-init</a:t>
            </a:r>
            <a:r>
              <a:rPr lang="en-US"/>
              <a:t> behaviour.</a:t>
            </a:r>
          </a:p>
          <a:p>
            <a:pPr lvl="1"/>
            <a:r>
              <a:rPr lang="en-US"/>
              <a:t>create list of immediate sub-tasks.</a:t>
            </a:r>
          </a:p>
          <a:p>
            <a:pPr lvl="1"/>
            <a:r>
              <a:rPr lang="en-US"/>
              <a:t>link sub-tasks in sequence.</a:t>
            </a:r>
          </a:p>
          <a:p>
            <a:pPr lvl="1"/>
            <a:r>
              <a:rPr lang="en-US">
                <a:solidFill>
                  <a:srgbClr val="FFC000"/>
                </a:solidFill>
              </a:rPr>
              <a:t>post-init</a:t>
            </a:r>
            <a:r>
              <a:rPr lang="en-US"/>
              <a:t> behaviour.</a:t>
            </a:r>
          </a:p>
          <a:p>
            <a:r>
              <a:rPr lang="en-US"/>
              <a:t>Exec () - RUNNING</a:t>
            </a:r>
          </a:p>
          <a:p>
            <a:pPr lvl="1"/>
            <a:r>
              <a:rPr lang="en-US"/>
              <a:t>worker thread assigned.</a:t>
            </a:r>
          </a:p>
          <a:p>
            <a:pPr lvl="1"/>
            <a:r>
              <a:rPr lang="en-US"/>
              <a:t>loop until all sub-tasks are done, failed or aborted.</a:t>
            </a:r>
          </a:p>
          <a:p>
            <a:pPr lvl="1"/>
            <a:r>
              <a:rPr lang="en-US"/>
              <a:t>process notifications from sub-tasks. </a:t>
            </a:r>
            <a:r>
              <a:rPr lang="en-US">
                <a:solidFill>
                  <a:srgbClr val="FFC000"/>
                </a:solidFill>
              </a:rPr>
              <a:t>onSubtaskFailed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onSubtaskCompleted,</a:t>
            </a:r>
            <a:r>
              <a:rPr lang="en-US"/>
              <a:t> </a:t>
            </a:r>
            <a:r>
              <a:rPr lang="en-US">
                <a:solidFill>
                  <a:srgbClr val="FFC000"/>
                </a:solidFill>
              </a:rPr>
              <a:t>onSubtaskAborted</a:t>
            </a:r>
            <a:r>
              <a:rPr lang="en-US"/>
              <a:t> behaviours.</a:t>
            </a:r>
          </a:p>
          <a:p>
            <a:pPr lvl="1"/>
            <a:r>
              <a:rPr lang="en-US"/>
              <a:t>dispose of failed and completed subtasks.</a:t>
            </a:r>
          </a:p>
          <a:p>
            <a:pPr lvl="1"/>
            <a:r>
              <a:rPr lang="en-US"/>
              <a:t>start ( i.e. int () and worker.exec() )  any sub-tasks in sequence which are pending and for which all predecessors are done.</a:t>
            </a:r>
          </a:p>
          <a:p>
            <a:r>
              <a:rPr lang="en-US"/>
              <a:t>Abort () -&gt; ABORTING</a:t>
            </a:r>
          </a:p>
          <a:p>
            <a:pPr lvl="1"/>
            <a:r>
              <a:rPr lang="en-US"/>
              <a:t>send abort () to any PENDING sub-tasks.</a:t>
            </a:r>
          </a:p>
          <a:p>
            <a:r>
              <a:rPr lang="en-US"/>
              <a:t>Dispose () </a:t>
            </a:r>
          </a:p>
          <a:p>
            <a:pPr lvl="1"/>
            <a:r>
              <a:rPr lang="en-US"/>
              <a:t>destroy task list.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2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Sequencing</a:t>
            </a:r>
          </a:p>
        </p:txBody>
      </p:sp>
      <p:pic>
        <p:nvPicPr>
          <p:cNvPr id="6" name="Content Placeholder 5" descr="task_sequenc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27485" y="2809001"/>
            <a:ext cx="6710363" cy="2683036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08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Sub-tasks under a manager can be run sequentially or in parallel or a complex combination.</a:t>
            </a:r>
          </a:p>
          <a:p>
            <a:r>
              <a:rPr lang="en-US" dirty="0"/>
              <a:t>Sometimes it is easier to create a new sub-manager to handle part of the sequence. </a:t>
            </a:r>
          </a:p>
          <a:p>
            <a:pPr lvl="1"/>
            <a:r>
              <a:rPr lang="en-US" dirty="0"/>
              <a:t>e.g. on the previous slide the tasks E2, E3 could have been put under a manager M1.1 which runs them in parallel. The sequence would then be:- E1 -&gt; M1.1 -&gt; M3 ...</a:t>
            </a:r>
          </a:p>
          <a:p>
            <a:r>
              <a:rPr lang="en-US" dirty="0"/>
              <a:t>This is more useful when the number and type of sub-tasks to sequence is variable and dependant on some parameter passed to the manager.</a:t>
            </a:r>
          </a:p>
          <a:p>
            <a:pPr lvl="1"/>
            <a:r>
              <a:rPr lang="en-US" dirty="0"/>
              <a:t>See:- </a:t>
            </a:r>
            <a:r>
              <a:rPr lang="en-US" sz="1806" i="1" dirty="0">
                <a:latin typeface="Calibri"/>
                <a:cs typeface="Calibri"/>
              </a:rPr>
              <a:t>~</a:t>
            </a:r>
            <a:r>
              <a:rPr lang="en-US" sz="1806" i="1" dirty="0" err="1">
                <a:latin typeface="Calibri"/>
                <a:cs typeface="Calibri"/>
              </a:rPr>
              <a:t>dev/src/rcs/java/ngat/rcs/oldscience/ObservationSequenceTask.java</a:t>
            </a:r>
            <a:endParaRPr lang="en-US" sz="1806" dirty="0">
              <a:latin typeface="Calibri"/>
              <a:cs typeface="Calibri"/>
            </a:endParaRPr>
          </a:p>
          <a:p>
            <a:r>
              <a:rPr lang="en-US" dirty="0"/>
              <a:t>Use of </a:t>
            </a:r>
            <a:r>
              <a:rPr lang="en-US" dirty="0" err="1"/>
              <a:t>BarrierTask</a:t>
            </a:r>
            <a:r>
              <a:rPr lang="en-US" dirty="0"/>
              <a:t> to act as an assembly point for task sequences.</a:t>
            </a:r>
          </a:p>
          <a:p>
            <a:pPr lvl="1"/>
            <a:r>
              <a:rPr lang="en-US" dirty="0"/>
              <a:t>Does nothing much except wait until its predecessors have completed.</a:t>
            </a:r>
          </a:p>
          <a:p>
            <a:pPr lvl="1"/>
            <a:r>
              <a:rPr lang="en-US" dirty="0"/>
              <a:t>Very little used nowadays but still useful. </a:t>
            </a:r>
          </a:p>
          <a:p>
            <a:pPr lvl="1"/>
            <a:r>
              <a:rPr lang="en-US" dirty="0"/>
              <a:t>See:  </a:t>
            </a:r>
            <a:r>
              <a:rPr lang="en-US" sz="1882" i="1" dirty="0">
                <a:latin typeface="Calibri"/>
                <a:cs typeface="Calibri"/>
              </a:rPr>
              <a:t>~dev/</a:t>
            </a:r>
            <a:r>
              <a:rPr lang="en-US" sz="1882" i="1" dirty="0" err="1">
                <a:latin typeface="Calibri"/>
                <a:cs typeface="Calibri"/>
              </a:rPr>
              <a:t>src/rcs/java/ngat/rcs/tms/manager/InitializeTask.java</a:t>
            </a:r>
            <a:endParaRPr lang="en-US" sz="1882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73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Manager task implemention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managers extend an abstract base class:-</a:t>
            </a:r>
          </a:p>
          <a:p>
            <a:pPr lvl="1"/>
            <a:r>
              <a:rPr lang="en-US" i="1" dirty="0" err="1"/>
              <a:t>ngat.rcs.tms.manager.ParallelTaskImpl</a:t>
            </a:r>
            <a:endParaRPr lang="en-US" i="1" dirty="0"/>
          </a:p>
          <a:p>
            <a:r>
              <a:rPr lang="en-US" dirty="0">
                <a:solidFill>
                  <a:srgbClr val="000000"/>
                </a:solidFill>
                <a:latin typeface="Century Gothic"/>
              </a:rPr>
              <a:t>Provides skeleton </a:t>
            </a:r>
            <a:r>
              <a:rPr lang="en-US" dirty="0" err="1">
                <a:solidFill>
                  <a:srgbClr val="000000"/>
                </a:solidFill>
                <a:latin typeface="Century Gothic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 to create and manage the sequencing of sub-tasks.</a:t>
            </a:r>
          </a:p>
          <a:p>
            <a:r>
              <a:rPr lang="en-US" dirty="0">
                <a:solidFill>
                  <a:srgbClr val="000000"/>
                </a:solidFill>
                <a:latin typeface="Century Gothic"/>
              </a:rPr>
              <a:t>Life-cycle points where specialized </a:t>
            </a:r>
            <a:r>
              <a:rPr lang="en-US" dirty="0" err="1">
                <a:solidFill>
                  <a:srgbClr val="000000"/>
                </a:solidFill>
                <a:latin typeface="Century Gothic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 can be performed:-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onAborting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onCompletion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onDisposal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onStartup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onSubtaskAborted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onSubtaskDone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entury Gothic"/>
              </a:rPr>
              <a:t>onSubtaskFailure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()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28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task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executives extend an abstract base class:-</a:t>
            </a:r>
          </a:p>
          <a:p>
            <a:pPr lvl="1"/>
            <a:r>
              <a:rPr lang="en-US" i="1" dirty="0" err="1"/>
              <a:t>ngat.rcs.tms.executive.JMSTaskImpl</a:t>
            </a:r>
            <a:endParaRPr lang="en-US" i="1" dirty="0"/>
          </a:p>
          <a:p>
            <a:r>
              <a:rPr lang="en-US" dirty="0"/>
              <a:t>Provides a basic skeleton for connecting to an external server via JMS protocol, handling </a:t>
            </a:r>
            <a:r>
              <a:rPr lang="en-US" dirty="0" err="1"/>
              <a:t>ACKs</a:t>
            </a:r>
            <a:r>
              <a:rPr lang="en-US" dirty="0"/>
              <a:t> and receiving the final DONE reply.</a:t>
            </a:r>
          </a:p>
          <a:p>
            <a:r>
              <a:rPr lang="en-US" dirty="0"/>
              <a:t>Life-cycle methods provide a means of adding specialized </a:t>
            </a:r>
            <a:r>
              <a:rPr lang="en-US" dirty="0" err="1"/>
              <a:t>behaviour</a:t>
            </a:r>
            <a:r>
              <a:rPr lang="en-US" dirty="0"/>
              <a:t>:-</a:t>
            </a:r>
          </a:p>
          <a:p>
            <a:pPr lvl="1"/>
            <a:r>
              <a:rPr lang="en-US" dirty="0" err="1"/>
              <a:t>calculateTimeToComplete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canAbort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handleAck(ACK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handleDone(COMMAND_DONE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onCompletion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onDisposal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onInit</a:t>
            </a:r>
            <a:r>
              <a:rPr lang="en-US" dirty="0"/>
              <a:t>()</a:t>
            </a:r>
          </a:p>
          <a:p>
            <a:r>
              <a:rPr lang="en-US" dirty="0">
                <a:latin typeface="Century Gothic" charset="0"/>
              </a:rPr>
              <a:t>For an example of what might need doing in the </a:t>
            </a:r>
            <a:r>
              <a:rPr lang="en-US" dirty="0" err="1">
                <a:latin typeface="Century Gothic" charset="0"/>
              </a:rPr>
              <a:t>handleAck</a:t>
            </a:r>
            <a:r>
              <a:rPr lang="en-US" dirty="0">
                <a:latin typeface="Century Gothic" charset="0"/>
              </a:rPr>
              <a:t>() and </a:t>
            </a:r>
            <a:r>
              <a:rPr lang="en-US" dirty="0" err="1">
                <a:latin typeface="Century Gothic" charset="0"/>
              </a:rPr>
              <a:t>handleDone</a:t>
            </a:r>
            <a:r>
              <a:rPr lang="en-US" dirty="0">
                <a:latin typeface="Century Gothic" charset="0"/>
              </a:rPr>
              <a:t>() methods. </a:t>
            </a:r>
          </a:p>
          <a:p>
            <a:pPr lvl="1"/>
            <a:r>
              <a:rPr lang="en-US" dirty="0"/>
              <a:t>See:- </a:t>
            </a:r>
            <a:r>
              <a:rPr lang="en-US" i="1" dirty="0"/>
              <a:t>~dev/</a:t>
            </a:r>
            <a:r>
              <a:rPr lang="en-US" i="1" dirty="0" err="1"/>
              <a:t>src/rcs/java/ngat/rcs/tms/executive/Exposure_Task.java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95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the StateModel has gone into the OPERATIONAL state, </a:t>
            </a:r>
            <a:r>
              <a:rPr lang="en-US" dirty="0" err="1"/>
              <a:t>substate</a:t>
            </a:r>
            <a:r>
              <a:rPr lang="en-US" dirty="0"/>
              <a:t> OBSERVING, the OperationsManager interrogates each of the </a:t>
            </a:r>
            <a:r>
              <a:rPr lang="en-US" dirty="0" err="1"/>
              <a:t>ModeControllers</a:t>
            </a:r>
            <a:r>
              <a:rPr lang="en-US" dirty="0"/>
              <a:t> in priority order using a call to.</a:t>
            </a:r>
          </a:p>
          <a:p>
            <a:pPr lvl="1"/>
            <a:r>
              <a:rPr lang="en-US" i="1" dirty="0" err="1">
                <a:solidFill>
                  <a:srgbClr val="000000"/>
                </a:solidFill>
              </a:rPr>
              <a:t>wantControl</a:t>
            </a:r>
            <a:r>
              <a:rPr lang="en-US" i="1" dirty="0">
                <a:solidFill>
                  <a:srgbClr val="000000"/>
                </a:solidFill>
              </a:rPr>
              <a:t>() : </a:t>
            </a:r>
            <a:r>
              <a:rPr lang="en-US" i="1" dirty="0" err="1">
                <a:solidFill>
                  <a:srgbClr val="000000"/>
                </a:solidFill>
              </a:rPr>
              <a:t>boolean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Whichever (highest priority) controller replies in affirmative is then selected to take control and that task is inserted at the top of the task hierarchy.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It is then requested to perform a single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job, one of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its own top level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tasks,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via a call to:-</a:t>
            </a:r>
          </a:p>
          <a:p>
            <a:pPr lvl="1"/>
            <a:r>
              <a:rPr lang="en-US" i="1" dirty="0" err="1">
                <a:solidFill>
                  <a:srgbClr val="000000"/>
                </a:solidFill>
                <a:latin typeface="+mj-lt"/>
              </a:rPr>
              <a:t>nextJob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() : void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Once that job (a high level task) is completed or failed the controller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task yields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to the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Operationsmanager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via:-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 yield() : void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The cycle then continues. If the same top-level controller is picked, it is simply told to do another job. If a different (higher priority) controller is picked, the current controller is aborted and the new controller installed in its place.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1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Control – (Observing)</a:t>
            </a:r>
            <a:endParaRPr lang="en-US" dirty="0"/>
          </a:p>
        </p:txBody>
      </p:sp>
      <p:pic>
        <p:nvPicPr>
          <p:cNvPr id="4" name="Content Placeholder 3" descr="task_control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684999" y="2052638"/>
            <a:ext cx="2995334" cy="4195762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9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Observing Mode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entury Gothic" charset="0"/>
              </a:rPr>
              <a:t>The top-level Mode Control Tasks are, in priority order:- </a:t>
            </a:r>
          </a:p>
          <a:p>
            <a:pPr lvl="1"/>
            <a:r>
              <a:rPr lang="en-US">
                <a:latin typeface="Century Gothic" charset="0"/>
              </a:rPr>
              <a:t>TOCA  </a:t>
            </a:r>
            <a:r>
              <a:rPr lang="en-US" sz="1600" i="1">
                <a:latin typeface="Century Gothic" charset="0"/>
              </a:rPr>
              <a:t>(ngat.rcs.tocs.TOControlAgent)</a:t>
            </a:r>
          </a:p>
          <a:p>
            <a:pPr lvl="2"/>
            <a:r>
              <a:rPr lang="en-US">
                <a:latin typeface="Century Gothic" charset="0"/>
              </a:rPr>
              <a:t>only requests control when a TO interrupt has occured and does so without waiting to be asked, it sends a </a:t>
            </a:r>
            <a:r>
              <a:rPr lang="en-US" i="1">
                <a:latin typeface="Century Gothic" charset="0"/>
              </a:rPr>
              <a:t>yield() </a:t>
            </a:r>
            <a:r>
              <a:rPr lang="en-US">
                <a:latin typeface="Century Gothic" charset="0"/>
              </a:rPr>
              <a:t>immediately to take control. </a:t>
            </a:r>
          </a:p>
          <a:p>
            <a:pPr lvl="1"/>
            <a:r>
              <a:rPr lang="en-US">
                <a:latin typeface="Century Gothic" charset="0"/>
              </a:rPr>
              <a:t>CAL </a:t>
            </a:r>
            <a:r>
              <a:rPr lang="en-US" sz="1600" i="1">
                <a:latin typeface="Century Gothic" charset="0"/>
              </a:rPr>
              <a:t> (ngat.rcs.calib.CalibrationControlAgent)</a:t>
            </a:r>
          </a:p>
          <a:p>
            <a:pPr lvl="2"/>
            <a:r>
              <a:rPr lang="en-US">
                <a:latin typeface="Century Gothic" charset="0"/>
              </a:rPr>
              <a:t>only requests control at predefined times for Skyflats, Telfocus, previously also for Standards </a:t>
            </a:r>
          </a:p>
          <a:p>
            <a:pPr lvl="1"/>
            <a:r>
              <a:rPr lang="en-US">
                <a:latin typeface="Century Gothic" charset="0"/>
              </a:rPr>
              <a:t>SOCA </a:t>
            </a:r>
            <a:r>
              <a:rPr lang="en-US" sz="1600" i="1">
                <a:latin typeface="Century Gothic" charset="0"/>
              </a:rPr>
              <a:t>(ngat.rcs.sciops.ScienceControlAgent)</a:t>
            </a:r>
          </a:p>
          <a:p>
            <a:pPr lvl="2"/>
            <a:r>
              <a:rPr lang="en-US">
                <a:latin typeface="Century Gothic" charset="0"/>
              </a:rPr>
              <a:t>always requests control except very early in the evening, very late in the morning and for a minute or two after a failed scheduling attempt. </a:t>
            </a:r>
          </a:p>
          <a:p>
            <a:pPr lvl="1"/>
            <a:r>
              <a:rPr lang="en-US">
                <a:latin typeface="Century Gothic" charset="0"/>
              </a:rPr>
              <a:t>BGCA </a:t>
            </a:r>
            <a:r>
              <a:rPr lang="en-US" sz="1600" i="1">
                <a:latin typeface="Century Gothic" charset="0"/>
              </a:rPr>
              <a:t>(ngat.rcs.tms.manager.BackgroundControlAgent)</a:t>
            </a:r>
          </a:p>
          <a:p>
            <a:pPr lvl="2"/>
            <a:r>
              <a:rPr lang="en-US">
                <a:latin typeface="Century Gothic" charset="0"/>
              </a:rPr>
              <a:t>Always requests control except when the sun is too high. </a:t>
            </a:r>
          </a:p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06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TMS is made up of a large number of Tasks.</a:t>
            </a:r>
          </a:p>
          <a:p>
            <a:r>
              <a:rPr lang="en-US" dirty="0"/>
              <a:t>They are all either </a:t>
            </a:r>
            <a:r>
              <a:rPr lang="en-US" i="1" dirty="0">
                <a:solidFill>
                  <a:srgbClr val="F3A16F"/>
                </a:solidFill>
              </a:rPr>
              <a:t>managers </a:t>
            </a:r>
            <a:r>
              <a:rPr lang="en-US" dirty="0"/>
              <a:t>or </a:t>
            </a:r>
            <a:r>
              <a:rPr lang="en-US" i="1" dirty="0">
                <a:solidFill>
                  <a:srgbClr val="F3A16F"/>
                </a:solidFill>
              </a:rPr>
              <a:t>executives.</a:t>
            </a:r>
          </a:p>
          <a:p>
            <a:pPr lvl="1"/>
            <a:r>
              <a:rPr lang="en-US" dirty="0"/>
              <a:t>Arranged in a vertical control hierarchy.</a:t>
            </a:r>
          </a:p>
          <a:p>
            <a:pPr lvl="1"/>
            <a:r>
              <a:rPr lang="en-US" dirty="0"/>
              <a:t>Horizontal control of sequencing.</a:t>
            </a:r>
            <a:endParaRPr lang="en-US" i="1" dirty="0"/>
          </a:p>
          <a:p>
            <a:r>
              <a:rPr lang="en-US" dirty="0"/>
              <a:t>Executive tasks perform some sort of action.</a:t>
            </a:r>
          </a:p>
          <a:p>
            <a:pPr lvl="1"/>
            <a:r>
              <a:rPr lang="en-US" dirty="0"/>
              <a:t>Generally on an external system.</a:t>
            </a:r>
          </a:p>
          <a:p>
            <a:pPr lvl="1"/>
            <a:r>
              <a:rPr lang="en-US" dirty="0"/>
              <a:t>Using a socket connection or similar.</a:t>
            </a:r>
          </a:p>
          <a:p>
            <a:pPr lvl="1"/>
            <a:r>
              <a:rPr lang="en-US" dirty="0"/>
              <a:t>Typically they send a command and receive and process a reply.</a:t>
            </a:r>
          </a:p>
          <a:p>
            <a:r>
              <a:rPr lang="en-US" dirty="0"/>
              <a:t>Manager tasks control other managers and executives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22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TMS Hierarchy</a:t>
            </a:r>
          </a:p>
        </p:txBody>
      </p:sp>
      <p:pic>
        <p:nvPicPr>
          <p:cNvPr id="4" name="Content Placeholder 3" descr="tms_hierarch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11341" y="2052638"/>
            <a:ext cx="4142651" cy="4195762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5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041" y="358776"/>
            <a:ext cx="6986003" cy="1282833"/>
          </a:xfrm>
        </p:spPr>
        <p:txBody>
          <a:bodyPr/>
          <a:lstStyle/>
          <a:p>
            <a:r>
              <a:rPr lang="en-US"/>
              <a:t>Top level tasks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OperationsManager</a:t>
            </a:r>
          </a:p>
          <a:p>
            <a:pPr lvl="1"/>
            <a:r>
              <a:rPr lang="en-US" dirty="0"/>
              <a:t>receives action commands from StateModel.</a:t>
            </a:r>
          </a:p>
          <a:p>
            <a:pPr lvl="1"/>
            <a:r>
              <a:rPr lang="en-US" dirty="0"/>
              <a:t>creates and manages top-level TMS tasks.</a:t>
            </a:r>
          </a:p>
          <a:p>
            <a:r>
              <a:rPr lang="en-US" dirty="0"/>
              <a:t>Types of top-level task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Transients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- invoked during state-model state changes.</a:t>
            </a:r>
          </a:p>
          <a:p>
            <a:pPr lvl="2"/>
            <a:r>
              <a:rPr lang="en-US" dirty="0"/>
              <a:t>Open, Close, Startup, Stop, Initialize, Finalize.</a:t>
            </a:r>
          </a:p>
          <a:p>
            <a:pPr lvl="2"/>
            <a:r>
              <a:rPr lang="en-US" dirty="0"/>
              <a:t>Run once, then disposed of when complete.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Mode controllers </a:t>
            </a:r>
            <a:r>
              <a:rPr lang="en-US" dirty="0"/>
              <a:t>- invoked while state-model in OPERATIONAL state.</a:t>
            </a:r>
          </a:p>
          <a:p>
            <a:pPr lvl="2"/>
            <a:r>
              <a:rPr lang="en-US" dirty="0"/>
              <a:t>BGCA, SOCA, TOCA, CAL, PCA.</a:t>
            </a:r>
          </a:p>
          <a:p>
            <a:pPr lvl="2"/>
            <a:r>
              <a:rPr lang="en-US" dirty="0"/>
              <a:t>Run several jobs one after another on request from OperationsManager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68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8" name="Content Placeholder 7" descr="task_control_generi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495550" y="1781820"/>
            <a:ext cx="3338402" cy="4407348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9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Control - (downstream)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init ()</a:t>
            </a:r>
          </a:p>
          <a:p>
            <a:pPr lvl="1"/>
            <a:r>
              <a:rPr lang="en-US"/>
              <a:t>initialize task.</a:t>
            </a:r>
          </a:p>
          <a:p>
            <a:r>
              <a:rPr lang="en-US"/>
              <a:t>exec()</a:t>
            </a:r>
          </a:p>
          <a:p>
            <a:pPr lvl="1"/>
            <a:r>
              <a:rPr lang="en-US"/>
              <a:t>assigns worker thread to task and executes.</a:t>
            </a:r>
          </a:p>
          <a:p>
            <a:r>
              <a:rPr lang="en-US"/>
              <a:t>abort()</a:t>
            </a:r>
          </a:p>
          <a:p>
            <a:pPr lvl="1"/>
            <a:r>
              <a:rPr lang="en-US"/>
              <a:t>task stops what its doing.</a:t>
            </a:r>
          </a:p>
          <a:p>
            <a:r>
              <a:rPr lang="en-US"/>
              <a:t>dispose()</a:t>
            </a:r>
          </a:p>
          <a:p>
            <a:pPr lvl="1"/>
            <a:r>
              <a:rPr lang="en-US"/>
              <a:t>task disposes any resources e.g. sockets.</a:t>
            </a:r>
          </a:p>
          <a:p>
            <a:r>
              <a:rPr lang="en-US"/>
              <a:t>reset ()</a:t>
            </a:r>
          </a:p>
          <a:p>
            <a:pPr lvl="1"/>
            <a:r>
              <a:rPr lang="en-US"/>
              <a:t>resources reset to pre INIT values so can be re-run under new worker 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0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Control - (upstream)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sigTaskDone ()</a:t>
            </a:r>
          </a:p>
          <a:p>
            <a:pPr lvl="1"/>
            <a:r>
              <a:rPr lang="en-US"/>
              <a:t>notification that task has completed successfully.</a:t>
            </a:r>
          </a:p>
          <a:p>
            <a:r>
              <a:rPr lang="en-US"/>
              <a:t>sigTaskFailed (errno, errmsg)</a:t>
            </a:r>
          </a:p>
          <a:p>
            <a:pPr lvl="1"/>
            <a:r>
              <a:rPr lang="en-US"/>
              <a:t>notification that task has failed with error-code and reason.</a:t>
            </a:r>
          </a:p>
          <a:p>
            <a:r>
              <a:rPr lang="en-US"/>
              <a:t>sigTaskAborted ()</a:t>
            </a:r>
          </a:p>
          <a:p>
            <a:pPr lvl="1"/>
            <a:r>
              <a:rPr lang="en-US"/>
              <a:t>notification that task has completed aborting.</a:t>
            </a:r>
          </a:p>
          <a:p>
            <a:r>
              <a:rPr lang="en-US"/>
              <a:t>sigMessage(msgtype, msgvalue)</a:t>
            </a:r>
          </a:p>
          <a:p>
            <a:pPr lvl="1"/>
            <a:r>
              <a:rPr lang="en-US"/>
              <a:t>notification of some useful information.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0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 manager has not completed until all its sub-tasks are completed.</a:t>
            </a:r>
          </a:p>
          <a:p>
            <a:r>
              <a:rPr lang="en-US"/>
              <a:t>On sub-task failure, a manager can decide to:-</a:t>
            </a:r>
          </a:p>
          <a:p>
            <a:pPr lvl="1"/>
            <a:r>
              <a:rPr lang="en-US"/>
              <a:t>skip or restart a failed subtask.</a:t>
            </a:r>
          </a:p>
          <a:p>
            <a:pPr lvl="1"/>
            <a:r>
              <a:rPr lang="en-US"/>
              <a:t>take some corrective action.</a:t>
            </a:r>
          </a:p>
          <a:p>
            <a:pPr lvl="1"/>
            <a:r>
              <a:rPr lang="en-US"/>
              <a:t>fail itself.</a:t>
            </a:r>
          </a:p>
          <a:p>
            <a:r>
              <a:rPr lang="en-US"/>
              <a:t>When a manager is aborted, it must abort any pending sub-tasks before signalling to its own manager that it has completed aborting.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34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Life-cycle</a:t>
            </a:r>
          </a:p>
        </p:txBody>
      </p:sp>
      <p:pic>
        <p:nvPicPr>
          <p:cNvPr id="4" name="Content Placeholder 3" descr="task_lifecycl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352818" y="2052638"/>
            <a:ext cx="5659696" cy="4195762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68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14</TotalTime>
  <Words>1352</Words>
  <Application>Microsoft Macintosh PowerPoint</Application>
  <PresentationFormat>On-screen Show (4:3)</PresentationFormat>
  <Paragraphs>175</Paragraphs>
  <Slides>18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ROBOTIC CONTROL SYSTEM</vt:lpstr>
      <vt:lpstr>Task Management System</vt:lpstr>
      <vt:lpstr>TMS Hierarchy</vt:lpstr>
      <vt:lpstr>Top level tasks</vt:lpstr>
      <vt:lpstr>Task Control</vt:lpstr>
      <vt:lpstr>Task Control - (downstream)</vt:lpstr>
      <vt:lpstr>Task Control - (upstream)</vt:lpstr>
      <vt:lpstr>Task information</vt:lpstr>
      <vt:lpstr>Task Life-cycle</vt:lpstr>
      <vt:lpstr>Life-cycle detail (executive)</vt:lpstr>
      <vt:lpstr>Life-cycle detail (manager)</vt:lpstr>
      <vt:lpstr>Sequencing</vt:lpstr>
      <vt:lpstr>Sequencing</vt:lpstr>
      <vt:lpstr>Manager task implemention</vt:lpstr>
      <vt:lpstr>Executive task implementation</vt:lpstr>
      <vt:lpstr>Observing</vt:lpstr>
      <vt:lpstr>Task Control – (Observing)</vt:lpstr>
      <vt:lpstr>Observing Mode priority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System</dc:title>
  <dc:creator>Engineer</dc:creator>
  <cp:lastModifiedBy>Engineer</cp:lastModifiedBy>
  <cp:revision>7</cp:revision>
  <dcterms:created xsi:type="dcterms:W3CDTF">2014-08-07T18:43:30Z</dcterms:created>
  <dcterms:modified xsi:type="dcterms:W3CDTF">2014-08-07T18:52:24Z</dcterms:modified>
</cp:coreProperties>
</file>