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296" r:id="rId2"/>
    <p:sldId id="1297" r:id="rId3"/>
    <p:sldId id="1299" r:id="rId4"/>
    <p:sldId id="1300" r:id="rId5"/>
    <p:sldId id="1085" r:id="rId6"/>
    <p:sldId id="1305" r:id="rId7"/>
    <p:sldId id="1306" r:id="rId8"/>
    <p:sldId id="1304" r:id="rId9"/>
    <p:sldId id="1302" r:id="rId10"/>
    <p:sldId id="1303" r:id="rId11"/>
    <p:sldId id="1307" r:id="rId12"/>
    <p:sldId id="1298" r:id="rId13"/>
    <p:sldId id="1301" r:id="rId14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>
          <p15:clr>
            <a:srgbClr val="A4A3A4"/>
          </p15:clr>
        </p15:guide>
        <p15:guide id="2" pos="2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9BD"/>
    <a:srgbClr val="1557AE"/>
    <a:srgbClr val="E97C30"/>
    <a:srgbClr val="3A97D7"/>
    <a:srgbClr val="E87E04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82571" autoAdjust="0"/>
  </p:normalViewPr>
  <p:slideViewPr>
    <p:cSldViewPr snapToGrid="0">
      <p:cViewPr varScale="1">
        <p:scale>
          <a:sx n="104" d="100"/>
          <a:sy n="104" d="100"/>
        </p:scale>
        <p:origin x="2028" y="114"/>
      </p:cViewPr>
      <p:guideLst>
        <p:guide orient="horz" pos="2122"/>
        <p:guide pos="2957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572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1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5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过程 5"/>
          <p:cNvSpPr/>
          <p:nvPr userDrawn="1"/>
        </p:nvSpPr>
        <p:spPr>
          <a:xfrm rot="5400000">
            <a:off x="-47062" y="263186"/>
            <a:ext cx="739101" cy="64498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441431" y="523084"/>
            <a:ext cx="739101" cy="125186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 userDrawn="1"/>
        </p:nvSpPr>
        <p:spPr>
          <a:xfrm rot="5400000">
            <a:off x="4486270" y="2200275"/>
            <a:ext cx="171450" cy="9144001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 userDrawn="1"/>
        </p:nvSpPr>
        <p:spPr>
          <a:xfrm rot="5400000" flipH="1">
            <a:off x="8184229" y="5850177"/>
            <a:ext cx="327501" cy="15920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6" r="53951"/>
          <a:stretch>
            <a:fillRect/>
          </a:stretch>
        </p:blipFill>
        <p:spPr>
          <a:xfrm>
            <a:off x="7829550" y="6523381"/>
            <a:ext cx="1154166" cy="31105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西安交通大学计算机学院实验中心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67" y="-79685"/>
            <a:ext cx="2707933" cy="104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6896100" y="264123"/>
            <a:ext cx="2190235" cy="1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流程图: 过程 8"/>
          <p:cNvSpPr/>
          <p:nvPr userDrawn="1"/>
        </p:nvSpPr>
        <p:spPr>
          <a:xfrm rot="5400000" flipH="1">
            <a:off x="8236630" y="-492807"/>
            <a:ext cx="252123" cy="14472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6" r="53951"/>
          <a:stretch>
            <a:fillRect/>
          </a:stretch>
        </p:blipFill>
        <p:spPr>
          <a:xfrm>
            <a:off x="7858125" y="129047"/>
            <a:ext cx="1154166" cy="31105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69189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5181" y="3028066"/>
            <a:ext cx="872933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40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40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4000" dirty="0"/>
              <a:t> </a:t>
            </a:r>
            <a:r>
              <a:rPr altLang="en-US" sz="40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Socket网络编程实验</a:t>
            </a:r>
          </a:p>
          <a:p>
            <a:pPr algn="ctr"/>
            <a:endParaRPr lang="zh-CN" altLang="en-US" sz="4000" b="1" dirty="0">
              <a:solidFill>
                <a:srgbClr val="3763B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37134" y="704273"/>
            <a:ext cx="8439408" cy="36317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C:&gt;telnet 121.36.211.113 21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220 (</a:t>
            </a:r>
            <a:r>
              <a:rPr lang="en-US" altLang="zh-CN" sz="2000" dirty="0" err="1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vsFTPd</a:t>
            </a: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3.0.3)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USER ftp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331 Please specify the password.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PASS ftp@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230 Login successful.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PASV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227 Entering Passive Mode (192,168,0,113,169,177).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7134" y="4486990"/>
            <a:ext cx="6199133" cy="523220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169,177 = 256*169 + 177 = ‭43,441‬</a:t>
            </a:r>
            <a:endParaRPr lang="zh-CN" alt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37134" y="5058742"/>
            <a:ext cx="8373931" cy="95410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C:</a:t>
            </a:r>
            <a:r>
              <a:rPr lang="en-US" altLang="zh-CN" sz="28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\</a:t>
            </a:r>
            <a:r>
              <a:rPr lang="zh-CN" altLang="en-US" sz="28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&gt;telnet 121.36.211.113 43441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正在连接121.36.211.113...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29771" y="662079"/>
            <a:ext cx="8661011" cy="54168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root@zheng</a:t>
            </a: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:/home/ftp/</a:t>
            </a:r>
            <a:r>
              <a:rPr lang="en-US" altLang="zh-CN" sz="2000" dirty="0" err="1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dirtest</a:t>
            </a: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# netstat -</a:t>
            </a:r>
            <a:r>
              <a:rPr lang="en-US" altLang="zh-CN" sz="2000" dirty="0" err="1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nat</a:t>
            </a:r>
            <a:endParaRPr lang="en-US" altLang="zh-CN" sz="2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Active Internet connections (servers and established)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Proto </a:t>
            </a:r>
            <a:r>
              <a:rPr lang="en-US" altLang="zh-CN" sz="1600" dirty="0" err="1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Recv</a:t>
            </a:r>
            <a:r>
              <a:rPr lang="en-US" altLang="zh-CN" sz="16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-Q Send-Q Local Address           Foreign Address         State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tcp</a:t>
            </a: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0   0   0.0.0.0:80              0.0.0.0:*               LISTEN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tcp</a:t>
            </a: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0   0   192.168.0.113:</a:t>
            </a:r>
            <a:r>
              <a:rPr lang="en-US" altLang="zh-CN" sz="2000" dirty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43441 </a:t>
            </a: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 0.0.0.0:*        LISTEN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tcp</a:t>
            </a: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0   0   0.0.0.0:21              0.0.0.0:*               LISTEN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tcp</a:t>
            </a: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0   0 0.0.0.0:22              0.0.0.0:*               LISTEN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tcp</a:t>
            </a: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192.168.0.113:21    111.19.43.181:12260     ESTABLISHED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tcp</a:t>
            </a: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0   0 </a:t>
            </a:r>
            <a:r>
              <a:rPr lang="en-US" altLang="zh-CN" sz="2000" dirty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192.168.0.113:20  111.19.43.181:3784  TIME_WAIT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tcp</a:t>
            </a: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 0  0 192.168.0.113:21  111.19.43.181:12252     ESTABLISHED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tcp</a:t>
            </a: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0   0 192.168.0.113:20  111.19.43.181:3795      TIME_WAIT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167423" y="264121"/>
            <a:ext cx="2662358" cy="97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0" y="741124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实验网络拓扑</a:t>
            </a:r>
          </a:p>
        </p:txBody>
      </p:sp>
      <p:pic>
        <p:nvPicPr>
          <p:cNvPr id="2" name="图片 1" descr="netlab-n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95" y="1264285"/>
            <a:ext cx="7778750" cy="48367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1025" y="139065"/>
            <a:ext cx="2714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4850" y="221911"/>
            <a:ext cx="38011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</a:p>
        </p:txBody>
      </p:sp>
      <p:sp>
        <p:nvSpPr>
          <p:cNvPr id="3" name="矩形 2"/>
          <p:cNvSpPr/>
          <p:nvPr/>
        </p:nvSpPr>
        <p:spPr>
          <a:xfrm>
            <a:off x="244549" y="3611327"/>
            <a:ext cx="1994490" cy="707886"/>
          </a:xfrm>
          <a:prstGeom prst="rect">
            <a:avLst/>
          </a:prstGeom>
          <a:ln w="15875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Clr>
                <a:srgbClr val="990033"/>
              </a:buClr>
              <a:buSzPct val="60000"/>
              <a:tabLst>
                <a:tab pos="264795" algn="l"/>
              </a:tabLst>
            </a:pPr>
            <a:r>
              <a:rPr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阅读或设计网络通信系统的协议</a:t>
            </a:r>
          </a:p>
        </p:txBody>
      </p:sp>
      <p:sp>
        <p:nvSpPr>
          <p:cNvPr id="4" name="矩形 3"/>
          <p:cNvSpPr/>
          <p:nvPr/>
        </p:nvSpPr>
        <p:spPr>
          <a:xfrm>
            <a:off x="498478" y="2736403"/>
            <a:ext cx="72000" cy="725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4538" y="3389613"/>
            <a:ext cx="1800000" cy="7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39039" y="5022119"/>
            <a:ext cx="1748406" cy="7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39039" y="3428160"/>
            <a:ext cx="72000" cy="16352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51741" y="3964597"/>
            <a:ext cx="1508326" cy="893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23089" y="3957918"/>
            <a:ext cx="72000" cy="11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99218" y="2970865"/>
            <a:ext cx="60849" cy="9937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99218" y="2913367"/>
            <a:ext cx="1547296" cy="83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874514" y="2933566"/>
            <a:ext cx="72000" cy="16021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57841" y="1556264"/>
            <a:ext cx="82669" cy="3051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70210" y="4535688"/>
            <a:ext cx="1770300" cy="7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28992" y="3099007"/>
            <a:ext cx="576000" cy="576000"/>
          </a:xfrm>
          <a:prstGeom prst="ellipse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840586" y="4758968"/>
            <a:ext cx="576000" cy="576000"/>
          </a:xfrm>
          <a:prstGeom prst="ellipse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451908" y="3721252"/>
            <a:ext cx="576000" cy="576000"/>
          </a:xfrm>
          <a:prstGeom prst="ellipse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872006" y="2682865"/>
            <a:ext cx="576000" cy="576000"/>
          </a:xfrm>
          <a:prstGeom prst="ellipse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569902" y="4227918"/>
            <a:ext cx="576000" cy="576000"/>
          </a:xfrm>
          <a:prstGeom prst="ellipse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16149" y="5230568"/>
            <a:ext cx="3123759" cy="706755"/>
          </a:xfrm>
          <a:prstGeom prst="rect">
            <a:avLst/>
          </a:prstGeom>
          <a:ln w="15875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Clr>
                <a:srgbClr val="990033"/>
              </a:buClr>
              <a:buSzPct val="60000"/>
              <a:tabLst>
                <a:tab pos="264795" algn="l"/>
              </a:tabLst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设计程序的人机界面，设计程序框架</a:t>
            </a:r>
          </a:p>
        </p:txBody>
      </p:sp>
      <p:sp>
        <p:nvSpPr>
          <p:cNvPr id="21" name="矩形 20"/>
          <p:cNvSpPr/>
          <p:nvPr/>
        </p:nvSpPr>
        <p:spPr>
          <a:xfrm>
            <a:off x="3034030" y="3060700"/>
            <a:ext cx="2120900" cy="706755"/>
          </a:xfrm>
          <a:prstGeom prst="rect">
            <a:avLst/>
          </a:prstGeom>
          <a:ln w="15875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Clr>
                <a:srgbClr val="990033"/>
              </a:buClr>
              <a:buSzPct val="60000"/>
              <a:tabLst>
                <a:tab pos="264795" algn="l"/>
              </a:tabLst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编写server端和client端程序 </a:t>
            </a:r>
          </a:p>
        </p:txBody>
      </p:sp>
      <p:sp>
        <p:nvSpPr>
          <p:cNvPr id="22" name="矩形 21"/>
          <p:cNvSpPr/>
          <p:nvPr/>
        </p:nvSpPr>
        <p:spPr>
          <a:xfrm>
            <a:off x="4648658" y="1994964"/>
            <a:ext cx="3022546" cy="706755"/>
          </a:xfrm>
          <a:prstGeom prst="rect">
            <a:avLst/>
          </a:prstGeom>
          <a:ln w="15875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Clr>
                <a:srgbClr val="990033"/>
              </a:buClr>
              <a:buSzPct val="60000"/>
              <a:tabLst>
                <a:tab pos="264795" algn="l"/>
              </a:tabLst>
            </a:pPr>
            <a:r>
              <a:rPr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启动分组捕获软件（如Wireshark、tcpdump等）</a:t>
            </a:r>
          </a:p>
        </p:txBody>
      </p:sp>
      <p:sp>
        <p:nvSpPr>
          <p:cNvPr id="23" name="矩形 22"/>
          <p:cNvSpPr/>
          <p:nvPr/>
        </p:nvSpPr>
        <p:spPr>
          <a:xfrm>
            <a:off x="5572691" y="4821503"/>
            <a:ext cx="3233684" cy="996033"/>
          </a:xfrm>
          <a:prstGeom prst="rect">
            <a:avLst/>
          </a:prstGeom>
          <a:ln w="15875">
            <a:solidFill>
              <a:schemeClr val="accent1"/>
            </a:solidFill>
            <a:prstDash val="dash"/>
          </a:ln>
        </p:spPr>
        <p:txBody>
          <a:bodyPr wrap="square" lIns="72000" tIns="36000" rIns="72000" bIns="36000">
            <a:spAutoFit/>
          </a:bodyPr>
          <a:lstStyle/>
          <a:p>
            <a:pPr lvl="0">
              <a:buClr>
                <a:srgbClr val="990033"/>
              </a:buClr>
              <a:buSzPct val="60000"/>
              <a:tabLst>
                <a:tab pos="264795" algn="l"/>
              </a:tabLst>
            </a:pPr>
            <a:r>
              <a:rPr 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C/</a:t>
            </a:r>
            <a:r>
              <a:rPr lang="en-US" sz="2000" b="1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sz="2000" b="1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实现互联通信，测试并分析捕获的分组，分析协议实现情况，特别注意NAT</a:t>
            </a:r>
            <a:r>
              <a:rPr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4" name="等腰三角形 23"/>
          <p:cNvSpPr/>
          <p:nvPr/>
        </p:nvSpPr>
        <p:spPr>
          <a:xfrm rot="5400000">
            <a:off x="1198313" y="3262734"/>
            <a:ext cx="322872" cy="2735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3016372" y="4921348"/>
            <a:ext cx="322872" cy="2735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4619238" y="3872481"/>
            <a:ext cx="322872" cy="2735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5400000">
            <a:off x="6044117" y="2838122"/>
            <a:ext cx="322872" cy="2735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7725364" y="4401464"/>
            <a:ext cx="322872" cy="2735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8437640" y="1258822"/>
            <a:ext cx="322872" cy="649239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05456" y="2060711"/>
            <a:ext cx="2641989" cy="706755"/>
          </a:xfrm>
          <a:prstGeom prst="rect">
            <a:avLst/>
          </a:prstGeom>
          <a:ln w="15875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Clr>
                <a:srgbClr val="990033"/>
              </a:buClr>
              <a:buSzPct val="60000"/>
              <a:tabLst>
                <a:tab pos="264795" algn="l"/>
              </a:tabLst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阅读指导书，理解具体要求</a:t>
            </a:r>
          </a:p>
        </p:txBody>
      </p:sp>
      <p:sp>
        <p:nvSpPr>
          <p:cNvPr id="31" name="矩形 30"/>
          <p:cNvSpPr/>
          <p:nvPr/>
        </p:nvSpPr>
        <p:spPr>
          <a:xfrm>
            <a:off x="6288258" y="869972"/>
            <a:ext cx="2648022" cy="706755"/>
          </a:xfrm>
          <a:prstGeom prst="rect">
            <a:avLst/>
          </a:prstGeom>
          <a:ln w="15875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lvl="0">
              <a:buClr>
                <a:srgbClr val="990033"/>
              </a:buClr>
              <a:buSzPct val="60000"/>
              <a:tabLst>
                <a:tab pos="264795" algn="l"/>
              </a:tabLst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根据测试和分析结果，编写测试报告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9" grpId="0" bldLvl="0" animBg="1"/>
      <p:bldP spid="30" grpId="0" bldLvl="0" animBg="1"/>
      <p:bldP spid="3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965405" y="264120"/>
            <a:ext cx="2864376" cy="19307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1025" y="139065"/>
            <a:ext cx="2714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927735" y="933450"/>
            <a:ext cx="7535545" cy="1619250"/>
            <a:chOff x="2161996" y="2196133"/>
            <a:chExt cx="6936456" cy="572623"/>
          </a:xfrm>
        </p:grpSpPr>
        <p:sp>
          <p:nvSpPr>
            <p:cNvPr id="30" name="单圆角矩形 3"/>
            <p:cNvSpPr>
              <a:spLocks noChangeArrowheads="1"/>
            </p:cNvSpPr>
            <p:nvPr/>
          </p:nvSpPr>
          <p:spPr bwMode="auto">
            <a:xfrm flipH="1">
              <a:off x="2161996" y="2196133"/>
              <a:ext cx="1071852" cy="572623"/>
            </a:xfrm>
            <a:custGeom>
              <a:avLst/>
              <a:gdLst>
                <a:gd name="T0" fmla="*/ 0 w 528877"/>
                <a:gd name="T1" fmla="*/ 0 h 495119"/>
                <a:gd name="T2" fmla="*/ 446154 w 528877"/>
                <a:gd name="T3" fmla="*/ 0 h 495119"/>
                <a:gd name="T4" fmla="*/ 528638 w 528877"/>
                <a:gd name="T5" fmla="*/ 82551 h 495119"/>
                <a:gd name="T6" fmla="*/ 528638 w 528877"/>
                <a:gd name="T7" fmla="*/ 495300 h 495119"/>
                <a:gd name="T8" fmla="*/ 0 w 528877"/>
                <a:gd name="T9" fmla="*/ 495300 h 495119"/>
                <a:gd name="T10" fmla="*/ 0 w 528877"/>
                <a:gd name="T11" fmla="*/ 0 h 495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877"/>
                <a:gd name="T19" fmla="*/ 0 h 495119"/>
                <a:gd name="T20" fmla="*/ 528877 w 528877"/>
                <a:gd name="T21" fmla="*/ 495119 h 495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877" h="495119">
                  <a:moveTo>
                    <a:pt x="0" y="0"/>
                  </a:moveTo>
                  <a:lnTo>
                    <a:pt x="446356" y="0"/>
                  </a:lnTo>
                  <a:cubicBezTo>
                    <a:pt x="491931" y="0"/>
                    <a:pt x="528877" y="36946"/>
                    <a:pt x="528877" y="82521"/>
                  </a:cubicBezTo>
                  <a:lnTo>
                    <a:pt x="528877" y="495119"/>
                  </a:lnTo>
                  <a:lnTo>
                    <a:pt x="0" y="495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</a:p>
          </p:txBody>
        </p:sp>
        <p:sp>
          <p:nvSpPr>
            <p:cNvPr id="31" name="矩形 4"/>
            <p:cNvSpPr>
              <a:spLocks noChangeArrowheads="1"/>
            </p:cNvSpPr>
            <p:nvPr/>
          </p:nvSpPr>
          <p:spPr bwMode="auto">
            <a:xfrm>
              <a:off x="3240286" y="2196133"/>
              <a:ext cx="5858166" cy="572623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sz="2400" dirty="0">
                  <a:latin typeface="+mj-lt"/>
                </a:rPr>
                <a:t>1) 掌握Socket的相关基础知识，学习Socket编程的基本函数和模式、框架。2) 掌握UDP、TCP协议及C/S和P2P两种模式的通信原理。</a:t>
              </a:r>
            </a:p>
            <a:p>
              <a:r>
                <a:rPr sz="2400" dirty="0">
                  <a:latin typeface="+mj-lt"/>
                </a:rPr>
                <a:t>3) 掌握socket编程框架</a:t>
              </a:r>
            </a:p>
          </p:txBody>
        </p:sp>
      </p:grpSp>
      <p:grpSp>
        <p:nvGrpSpPr>
          <p:cNvPr id="3" name="组合 31"/>
          <p:cNvGrpSpPr/>
          <p:nvPr/>
        </p:nvGrpSpPr>
        <p:grpSpPr>
          <a:xfrm>
            <a:off x="927735" y="2667635"/>
            <a:ext cx="7535545" cy="1362075"/>
            <a:chOff x="2161996" y="3854032"/>
            <a:chExt cx="6936455" cy="574349"/>
          </a:xfrm>
        </p:grpSpPr>
        <p:sp>
          <p:nvSpPr>
            <p:cNvPr id="33" name="单圆角矩形 5"/>
            <p:cNvSpPr>
              <a:spLocks noChangeArrowheads="1"/>
            </p:cNvSpPr>
            <p:nvPr/>
          </p:nvSpPr>
          <p:spPr bwMode="auto">
            <a:xfrm flipH="1">
              <a:off x="2161996" y="3854032"/>
              <a:ext cx="1071852" cy="570788"/>
            </a:xfrm>
            <a:custGeom>
              <a:avLst/>
              <a:gdLst>
                <a:gd name="T0" fmla="*/ 0 w 528877"/>
                <a:gd name="T1" fmla="*/ 0 h 495119"/>
                <a:gd name="T2" fmla="*/ 446154 w 528877"/>
                <a:gd name="T3" fmla="*/ 0 h 495119"/>
                <a:gd name="T4" fmla="*/ 528638 w 528877"/>
                <a:gd name="T5" fmla="*/ 82287 h 495119"/>
                <a:gd name="T6" fmla="*/ 528638 w 528877"/>
                <a:gd name="T7" fmla="*/ 493713 h 495119"/>
                <a:gd name="T8" fmla="*/ 0 w 528877"/>
                <a:gd name="T9" fmla="*/ 493713 h 495119"/>
                <a:gd name="T10" fmla="*/ 0 w 528877"/>
                <a:gd name="T11" fmla="*/ 0 h 495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877"/>
                <a:gd name="T19" fmla="*/ 0 h 495119"/>
                <a:gd name="T20" fmla="*/ 528877 w 528877"/>
                <a:gd name="T21" fmla="*/ 495119 h 495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877" h="495119">
                  <a:moveTo>
                    <a:pt x="0" y="0"/>
                  </a:moveTo>
                  <a:lnTo>
                    <a:pt x="446356" y="0"/>
                  </a:lnTo>
                  <a:cubicBezTo>
                    <a:pt x="491931" y="0"/>
                    <a:pt x="528877" y="36946"/>
                    <a:pt x="528877" y="82521"/>
                  </a:cubicBezTo>
                  <a:lnTo>
                    <a:pt x="528877" y="495119"/>
                  </a:lnTo>
                  <a:lnTo>
                    <a:pt x="0" y="495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6"/>
            <p:cNvSpPr>
              <a:spLocks noChangeArrowheads="1"/>
            </p:cNvSpPr>
            <p:nvPr/>
          </p:nvSpPr>
          <p:spPr bwMode="auto">
            <a:xfrm>
              <a:off x="3240286" y="3857593"/>
              <a:ext cx="5858165" cy="570788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sz="2400" dirty="0"/>
                <a:t>1</a:t>
              </a:r>
              <a:r>
                <a:rPr lang="zh-CN" altLang="en-US" sz="2400" dirty="0"/>
                <a:t>）编程实现一个</a:t>
              </a:r>
              <a:r>
                <a:rPr altLang="zh-CN" sz="2400" dirty="0"/>
                <a:t>简单的聊天程序</a:t>
              </a:r>
              <a:r>
                <a:rPr lang="en-US" altLang="zh-CN" sz="2400" dirty="0"/>
                <a:t>;</a:t>
              </a:r>
            </a:p>
            <a:p>
              <a:r>
                <a:rPr lang="en-US" altLang="zh-CN" sz="2400" dirty="0"/>
                <a:t>2</a:t>
              </a:r>
              <a:r>
                <a:rPr lang="zh-CN" altLang="en-US" sz="2400" dirty="0"/>
                <a:t>）编程</a:t>
              </a:r>
              <a:r>
                <a:rPr altLang="zh-CN" sz="2400" dirty="0"/>
                <a:t>实现基于TCP协议的FTP客户端和服务器程序</a:t>
              </a:r>
            </a:p>
          </p:txBody>
        </p:sp>
      </p:grpSp>
      <p:grpSp>
        <p:nvGrpSpPr>
          <p:cNvPr id="4" name="组合 40"/>
          <p:cNvGrpSpPr/>
          <p:nvPr/>
        </p:nvGrpSpPr>
        <p:grpSpPr>
          <a:xfrm>
            <a:off x="927735" y="4191000"/>
            <a:ext cx="7535545" cy="1617980"/>
            <a:chOff x="2161996" y="2196133"/>
            <a:chExt cx="6936456" cy="572623"/>
          </a:xfrm>
        </p:grpSpPr>
        <p:sp>
          <p:nvSpPr>
            <p:cNvPr id="42" name="单圆角矩形 3"/>
            <p:cNvSpPr>
              <a:spLocks noChangeArrowheads="1"/>
            </p:cNvSpPr>
            <p:nvPr/>
          </p:nvSpPr>
          <p:spPr bwMode="auto">
            <a:xfrm flipH="1">
              <a:off x="2161996" y="2196133"/>
              <a:ext cx="1071852" cy="572623"/>
            </a:xfrm>
            <a:custGeom>
              <a:avLst/>
              <a:gdLst>
                <a:gd name="T0" fmla="*/ 0 w 528877"/>
                <a:gd name="T1" fmla="*/ 0 h 495119"/>
                <a:gd name="T2" fmla="*/ 446154 w 528877"/>
                <a:gd name="T3" fmla="*/ 0 h 495119"/>
                <a:gd name="T4" fmla="*/ 528638 w 528877"/>
                <a:gd name="T5" fmla="*/ 82551 h 495119"/>
                <a:gd name="T6" fmla="*/ 528638 w 528877"/>
                <a:gd name="T7" fmla="*/ 495300 h 495119"/>
                <a:gd name="T8" fmla="*/ 0 w 528877"/>
                <a:gd name="T9" fmla="*/ 495300 h 495119"/>
                <a:gd name="T10" fmla="*/ 0 w 528877"/>
                <a:gd name="T11" fmla="*/ 0 h 495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877"/>
                <a:gd name="T19" fmla="*/ 0 h 495119"/>
                <a:gd name="T20" fmla="*/ 528877 w 528877"/>
                <a:gd name="T21" fmla="*/ 495119 h 495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877" h="495119">
                  <a:moveTo>
                    <a:pt x="0" y="0"/>
                  </a:moveTo>
                  <a:lnTo>
                    <a:pt x="446356" y="0"/>
                  </a:lnTo>
                  <a:cubicBezTo>
                    <a:pt x="491931" y="0"/>
                    <a:pt x="528877" y="36946"/>
                    <a:pt x="528877" y="82521"/>
                  </a:cubicBezTo>
                  <a:lnTo>
                    <a:pt x="528877" y="495119"/>
                  </a:lnTo>
                  <a:lnTo>
                    <a:pt x="0" y="495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</a:p>
          </p:txBody>
        </p:sp>
        <p:sp>
          <p:nvSpPr>
            <p:cNvPr id="43" name="矩形 4"/>
            <p:cNvSpPr>
              <a:spLocks noChangeArrowheads="1"/>
            </p:cNvSpPr>
            <p:nvPr/>
          </p:nvSpPr>
          <p:spPr bwMode="auto">
            <a:xfrm>
              <a:off x="3240286" y="2196133"/>
              <a:ext cx="5858166" cy="572623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sz="2400" dirty="0">
                  <a:latin typeface="+mj-lt"/>
                </a:rPr>
                <a:t>云服务器一台</a:t>
              </a:r>
              <a:r>
                <a:rPr lang="zh-CN" altLang="en-US" sz="2400" dirty="0">
                  <a:latin typeface="+mj-lt"/>
                </a:rPr>
                <a:t>，</a:t>
              </a:r>
              <a:r>
                <a:rPr lang="en-US" altLang="zh-CN" sz="2400" dirty="0">
                  <a:latin typeface="+mj-lt"/>
                </a:rPr>
                <a:t>PC</a:t>
              </a:r>
              <a:r>
                <a:rPr lang="zh-CN" altLang="en-US" sz="2400" dirty="0">
                  <a:latin typeface="+mj-lt"/>
                </a:rPr>
                <a:t>机</a:t>
              </a:r>
              <a:r>
                <a:rPr lang="en-US" altLang="zh-CN" sz="2400" dirty="0">
                  <a:latin typeface="+mj-lt"/>
                </a:rPr>
                <a:t>2</a:t>
              </a:r>
              <a:r>
                <a:rPr lang="zh-CN" altLang="en-US" sz="2400" dirty="0">
                  <a:latin typeface="+mj-lt"/>
                </a:rPr>
                <a:t>台；</a:t>
              </a:r>
            </a:p>
            <a:p>
              <a:r>
                <a:rPr lang="en-US" altLang="zh-CN" sz="2400" dirty="0">
                  <a:latin typeface="+mj-lt"/>
                </a:rPr>
                <a:t>PC</a:t>
              </a:r>
              <a:r>
                <a:rPr lang="zh-CN" altLang="en-US" sz="2400" dirty="0">
                  <a:latin typeface="+mj-lt"/>
                </a:rPr>
                <a:t>机和云服务器上建立相应的开发环境；</a:t>
              </a:r>
            </a:p>
            <a:p>
              <a:r>
                <a:rPr lang="zh-CN" altLang="en-US" sz="2400" dirty="0">
                  <a:latin typeface="+mj-lt"/>
                </a:rPr>
                <a:t>报文捕获软件：</a:t>
              </a:r>
              <a:r>
                <a:rPr lang="en-US" altLang="zh-CN" sz="2400" dirty="0">
                  <a:latin typeface="+mj-lt"/>
                </a:rPr>
                <a:t>Wireshark</a:t>
              </a:r>
              <a:r>
                <a:rPr lang="zh-CN" altLang="en-US" sz="2400" dirty="0">
                  <a:latin typeface="+mj-lt"/>
                </a:rPr>
                <a:t>，其他软件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81025" y="139065"/>
            <a:ext cx="2714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927735" y="819807"/>
            <a:ext cx="7535545" cy="1732893"/>
            <a:chOff x="2161996" y="2196133"/>
            <a:chExt cx="6936456" cy="572623"/>
          </a:xfrm>
        </p:grpSpPr>
        <p:sp>
          <p:nvSpPr>
            <p:cNvPr id="30" name="单圆角矩形 3"/>
            <p:cNvSpPr>
              <a:spLocks noChangeArrowheads="1"/>
            </p:cNvSpPr>
            <p:nvPr/>
          </p:nvSpPr>
          <p:spPr bwMode="auto">
            <a:xfrm flipH="1">
              <a:off x="2161996" y="2196133"/>
              <a:ext cx="1071852" cy="572623"/>
            </a:xfrm>
            <a:custGeom>
              <a:avLst/>
              <a:gdLst>
                <a:gd name="T0" fmla="*/ 0 w 528877"/>
                <a:gd name="T1" fmla="*/ 0 h 495119"/>
                <a:gd name="T2" fmla="*/ 446154 w 528877"/>
                <a:gd name="T3" fmla="*/ 0 h 495119"/>
                <a:gd name="T4" fmla="*/ 528638 w 528877"/>
                <a:gd name="T5" fmla="*/ 82551 h 495119"/>
                <a:gd name="T6" fmla="*/ 528638 w 528877"/>
                <a:gd name="T7" fmla="*/ 495300 h 495119"/>
                <a:gd name="T8" fmla="*/ 0 w 528877"/>
                <a:gd name="T9" fmla="*/ 495300 h 495119"/>
                <a:gd name="T10" fmla="*/ 0 w 528877"/>
                <a:gd name="T11" fmla="*/ 0 h 495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877"/>
                <a:gd name="T19" fmla="*/ 0 h 495119"/>
                <a:gd name="T20" fmla="*/ 528877 w 528877"/>
                <a:gd name="T21" fmla="*/ 495119 h 495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877" h="495119">
                  <a:moveTo>
                    <a:pt x="0" y="0"/>
                  </a:moveTo>
                  <a:lnTo>
                    <a:pt x="446356" y="0"/>
                  </a:lnTo>
                  <a:cubicBezTo>
                    <a:pt x="491931" y="0"/>
                    <a:pt x="528877" y="36946"/>
                    <a:pt x="528877" y="82521"/>
                  </a:cubicBezTo>
                  <a:lnTo>
                    <a:pt x="528877" y="495119"/>
                  </a:lnTo>
                  <a:lnTo>
                    <a:pt x="0" y="495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/>
            <a:lstStyle/>
            <a:p>
              <a:pPr algn="ctr"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FFFFFF"/>
                  </a:solidFill>
                  <a:latin typeface="+mj-lt"/>
                  <a:ea typeface="微软雅黑" panose="020B0503020204020204" pitchFamily="34" charset="-122"/>
                </a:rPr>
                <a:t>题目</a:t>
              </a:r>
            </a:p>
          </p:txBody>
        </p:sp>
        <p:sp>
          <p:nvSpPr>
            <p:cNvPr id="31" name="矩形 4"/>
            <p:cNvSpPr>
              <a:spLocks noChangeArrowheads="1"/>
            </p:cNvSpPr>
            <p:nvPr/>
          </p:nvSpPr>
          <p:spPr bwMode="auto">
            <a:xfrm>
              <a:off x="3240286" y="2196133"/>
              <a:ext cx="5858166" cy="572623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ts val="600"/>
                </a:spcBef>
              </a:pPr>
              <a:r>
                <a:rPr sz="2400" dirty="0">
                  <a:latin typeface="+mj-lt"/>
                </a:rPr>
                <a:t>1 实现一个简单的网络聊天程序</a:t>
              </a:r>
            </a:p>
            <a:p>
              <a:pPr>
                <a:spcBef>
                  <a:spcPts val="600"/>
                </a:spcBef>
              </a:pPr>
              <a:r>
                <a:rPr sz="2400" dirty="0">
                  <a:latin typeface="+mj-lt"/>
                </a:rPr>
                <a:t>类似于QQ，</a:t>
              </a:r>
              <a:r>
                <a:rPr lang="en-US" sz="2400" dirty="0">
                  <a:latin typeface="+mj-lt"/>
                </a:rPr>
                <a:t>no GUI</a:t>
              </a:r>
              <a:r>
                <a:rPr sz="2400" dirty="0">
                  <a:latin typeface="+mj-lt"/>
                </a:rPr>
                <a:t>；具体通信模式不限，可以是单纯的C/S，也可 C/S </a:t>
              </a:r>
              <a:r>
                <a:rPr lang="en-US" sz="2400" dirty="0">
                  <a:latin typeface="+mj-lt"/>
                </a:rPr>
                <a:t>+ </a:t>
              </a:r>
              <a:r>
                <a:rPr sz="2400" dirty="0">
                  <a:latin typeface="+mj-lt"/>
                </a:rPr>
                <a:t>P2P</a:t>
              </a:r>
              <a:r>
                <a:rPr lang="zh-CN" altLang="en-US" sz="2400" dirty="0">
                  <a:latin typeface="+mj-lt"/>
                </a:rPr>
                <a:t>；</a:t>
              </a:r>
              <a:r>
                <a:rPr sz="2400" dirty="0" err="1">
                  <a:latin typeface="+mj-lt"/>
                </a:rPr>
                <a:t>具体协议不限，基于TCP</a:t>
              </a:r>
              <a:r>
                <a:rPr sz="2400" dirty="0">
                  <a:latin typeface="+mj-lt"/>
                </a:rPr>
                <a:t>，</a:t>
              </a:r>
              <a:r>
                <a:rPr lang="zh-CN" sz="2400" dirty="0">
                  <a:latin typeface="+mj-lt"/>
                </a:rPr>
                <a:t>或</a:t>
              </a:r>
              <a:r>
                <a:rPr sz="2400" dirty="0">
                  <a:latin typeface="+mj-lt"/>
                </a:rPr>
                <a:t>TCP</a:t>
              </a:r>
              <a:r>
                <a:rPr lang="en-US" sz="2400" dirty="0">
                  <a:latin typeface="+mj-lt"/>
                </a:rPr>
                <a:t>+</a:t>
              </a:r>
              <a:r>
                <a:rPr sz="2400" dirty="0">
                  <a:latin typeface="+mj-lt"/>
                </a:rPr>
                <a:t>UDP。</a:t>
              </a:r>
            </a:p>
          </p:txBody>
        </p:sp>
      </p:grpSp>
      <p:grpSp>
        <p:nvGrpSpPr>
          <p:cNvPr id="3" name="组合 31"/>
          <p:cNvGrpSpPr/>
          <p:nvPr/>
        </p:nvGrpSpPr>
        <p:grpSpPr>
          <a:xfrm>
            <a:off x="927735" y="2734192"/>
            <a:ext cx="7535545" cy="1448554"/>
            <a:chOff x="2161996" y="3854032"/>
            <a:chExt cx="6936455" cy="574349"/>
          </a:xfrm>
        </p:grpSpPr>
        <p:sp>
          <p:nvSpPr>
            <p:cNvPr id="33" name="单圆角矩形 5"/>
            <p:cNvSpPr>
              <a:spLocks noChangeArrowheads="1"/>
            </p:cNvSpPr>
            <p:nvPr/>
          </p:nvSpPr>
          <p:spPr bwMode="auto">
            <a:xfrm flipH="1">
              <a:off x="2161996" y="3854032"/>
              <a:ext cx="1071852" cy="570788"/>
            </a:xfrm>
            <a:custGeom>
              <a:avLst/>
              <a:gdLst>
                <a:gd name="T0" fmla="*/ 0 w 528877"/>
                <a:gd name="T1" fmla="*/ 0 h 495119"/>
                <a:gd name="T2" fmla="*/ 446154 w 528877"/>
                <a:gd name="T3" fmla="*/ 0 h 495119"/>
                <a:gd name="T4" fmla="*/ 528638 w 528877"/>
                <a:gd name="T5" fmla="*/ 82287 h 495119"/>
                <a:gd name="T6" fmla="*/ 528638 w 528877"/>
                <a:gd name="T7" fmla="*/ 493713 h 495119"/>
                <a:gd name="T8" fmla="*/ 0 w 528877"/>
                <a:gd name="T9" fmla="*/ 493713 h 495119"/>
                <a:gd name="T10" fmla="*/ 0 w 528877"/>
                <a:gd name="T11" fmla="*/ 0 h 495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877"/>
                <a:gd name="T19" fmla="*/ 0 h 495119"/>
                <a:gd name="T20" fmla="*/ 528877 w 528877"/>
                <a:gd name="T21" fmla="*/ 495119 h 495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877" h="495119">
                  <a:moveTo>
                    <a:pt x="0" y="0"/>
                  </a:moveTo>
                  <a:lnTo>
                    <a:pt x="446356" y="0"/>
                  </a:lnTo>
                  <a:cubicBezTo>
                    <a:pt x="491931" y="0"/>
                    <a:pt x="528877" y="36946"/>
                    <a:pt x="528877" y="82521"/>
                  </a:cubicBezTo>
                  <a:lnTo>
                    <a:pt x="528877" y="495119"/>
                  </a:lnTo>
                  <a:lnTo>
                    <a:pt x="0" y="495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基本</a:t>
              </a:r>
            </a:p>
            <a:p>
              <a:pPr algn="ctr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功能</a:t>
              </a:r>
            </a:p>
          </p:txBody>
        </p:sp>
        <p:sp>
          <p:nvSpPr>
            <p:cNvPr id="34" name="矩形 6"/>
            <p:cNvSpPr>
              <a:spLocks noChangeArrowheads="1"/>
            </p:cNvSpPr>
            <p:nvPr/>
          </p:nvSpPr>
          <p:spPr bwMode="auto">
            <a:xfrm>
              <a:off x="3240286" y="3857593"/>
              <a:ext cx="5858165" cy="570788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sz="2400" dirty="0" err="1">
                  <a:latin typeface="+mj-lt"/>
                </a:rPr>
                <a:t>包括：A</a:t>
              </a:r>
              <a:r>
                <a:rPr sz="2400" dirty="0">
                  <a:latin typeface="+mj-lt"/>
                </a:rPr>
                <a:t>. </a:t>
              </a:r>
              <a:r>
                <a:rPr sz="2400" dirty="0" err="1">
                  <a:latin typeface="+mj-lt"/>
                </a:rPr>
                <a:t>验证用户登录；B</a:t>
              </a:r>
              <a:r>
                <a:rPr sz="2400" dirty="0">
                  <a:latin typeface="+mj-lt"/>
                </a:rPr>
                <a:t>.</a:t>
              </a:r>
              <a:r>
                <a:rPr lang="zh-CN" altLang="en-US" sz="2400" dirty="0">
                  <a:latin typeface="+mj-lt"/>
                </a:rPr>
                <a:t> </a:t>
              </a:r>
              <a:r>
                <a:rPr sz="2400" dirty="0" err="1">
                  <a:latin typeface="+mj-lt"/>
                </a:rPr>
                <a:t>用户</a:t>
              </a:r>
              <a:r>
                <a:rPr lang="zh-CN" altLang="en-US" sz="2400" dirty="0">
                  <a:latin typeface="+mj-lt"/>
                </a:rPr>
                <a:t>间</a:t>
              </a:r>
              <a:r>
                <a:rPr sz="2400" dirty="0" err="1">
                  <a:latin typeface="+mj-lt"/>
                </a:rPr>
                <a:t>文字聊天</a:t>
              </a:r>
              <a:r>
                <a:rPr lang="zh-CN" altLang="en-US" sz="2400" dirty="0">
                  <a:latin typeface="+mj-lt"/>
                </a:rPr>
                <a:t>；</a:t>
              </a:r>
              <a:endParaRPr lang="en-US" altLang="zh-CN" sz="2400" dirty="0">
                <a:latin typeface="+mj-lt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sz="2400" dirty="0">
                  <a:latin typeface="+mj-lt"/>
                </a:rPr>
                <a:t>C. 用户之间传输文件，包括二进制大文件（比如100MB）。</a:t>
              </a:r>
            </a:p>
          </p:txBody>
        </p:sp>
      </p:grpSp>
      <p:grpSp>
        <p:nvGrpSpPr>
          <p:cNvPr id="4" name="组合 40"/>
          <p:cNvGrpSpPr/>
          <p:nvPr/>
        </p:nvGrpSpPr>
        <p:grpSpPr>
          <a:xfrm>
            <a:off x="927735" y="4344035"/>
            <a:ext cx="7535545" cy="1617980"/>
            <a:chOff x="2161996" y="2196133"/>
            <a:chExt cx="6936456" cy="572623"/>
          </a:xfrm>
        </p:grpSpPr>
        <p:sp>
          <p:nvSpPr>
            <p:cNvPr id="42" name="单圆角矩形 3"/>
            <p:cNvSpPr>
              <a:spLocks noChangeArrowheads="1"/>
            </p:cNvSpPr>
            <p:nvPr/>
          </p:nvSpPr>
          <p:spPr bwMode="auto">
            <a:xfrm flipH="1">
              <a:off x="2161996" y="2196133"/>
              <a:ext cx="1071852" cy="572623"/>
            </a:xfrm>
            <a:custGeom>
              <a:avLst/>
              <a:gdLst>
                <a:gd name="T0" fmla="*/ 0 w 528877"/>
                <a:gd name="T1" fmla="*/ 0 h 495119"/>
                <a:gd name="T2" fmla="*/ 446154 w 528877"/>
                <a:gd name="T3" fmla="*/ 0 h 495119"/>
                <a:gd name="T4" fmla="*/ 528638 w 528877"/>
                <a:gd name="T5" fmla="*/ 82551 h 495119"/>
                <a:gd name="T6" fmla="*/ 528638 w 528877"/>
                <a:gd name="T7" fmla="*/ 495300 h 495119"/>
                <a:gd name="T8" fmla="*/ 0 w 528877"/>
                <a:gd name="T9" fmla="*/ 495300 h 495119"/>
                <a:gd name="T10" fmla="*/ 0 w 528877"/>
                <a:gd name="T11" fmla="*/ 0 h 495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877"/>
                <a:gd name="T19" fmla="*/ 0 h 495119"/>
                <a:gd name="T20" fmla="*/ 528877 w 528877"/>
                <a:gd name="T21" fmla="*/ 495119 h 495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877" h="495119">
                  <a:moveTo>
                    <a:pt x="0" y="0"/>
                  </a:moveTo>
                  <a:lnTo>
                    <a:pt x="446356" y="0"/>
                  </a:lnTo>
                  <a:cubicBezTo>
                    <a:pt x="491931" y="0"/>
                    <a:pt x="528877" y="36946"/>
                    <a:pt x="528877" y="82521"/>
                  </a:cubicBezTo>
                  <a:lnTo>
                    <a:pt x="528877" y="495119"/>
                  </a:lnTo>
                  <a:lnTo>
                    <a:pt x="0" y="495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FFFFFF"/>
                  </a:solidFill>
                  <a:latin typeface="+mj-lt"/>
                  <a:ea typeface="微软雅黑" panose="020B0503020204020204" pitchFamily="34" charset="-122"/>
                </a:rPr>
                <a:t>高级</a:t>
              </a:r>
            </a:p>
            <a:p>
              <a:pPr algn="ctr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FFFFFF"/>
                  </a:solidFill>
                  <a:latin typeface="+mj-lt"/>
                  <a:ea typeface="微软雅黑" panose="020B0503020204020204" pitchFamily="34" charset="-122"/>
                </a:rPr>
                <a:t>功能</a:t>
              </a:r>
            </a:p>
          </p:txBody>
        </p:sp>
        <p:sp>
          <p:nvSpPr>
            <p:cNvPr id="43" name="矩形 4"/>
            <p:cNvSpPr>
              <a:spLocks noChangeArrowheads="1"/>
            </p:cNvSpPr>
            <p:nvPr/>
          </p:nvSpPr>
          <p:spPr bwMode="auto">
            <a:xfrm>
              <a:off x="3240286" y="2196133"/>
              <a:ext cx="5858166" cy="572623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sz="2400" dirty="0">
                  <a:latin typeface="+mj-lt"/>
                </a:rPr>
                <a:t>包括：A. </a:t>
              </a:r>
              <a:r>
                <a:rPr lang="en-US" altLang="zh-CN" sz="2400" dirty="0">
                  <a:latin typeface="+mj-lt"/>
                </a:rPr>
                <a:t>P2P</a:t>
              </a:r>
              <a:r>
                <a:rPr lang="zh-CN" altLang="en-US" sz="2400" dirty="0">
                  <a:latin typeface="+mj-lt"/>
                </a:rPr>
                <a:t>模式下，</a:t>
              </a:r>
              <a:r>
                <a:rPr sz="2400" dirty="0" err="1">
                  <a:latin typeface="+mj-lt"/>
                </a:rPr>
                <a:t>支持NAT穿透</a:t>
              </a:r>
              <a:r>
                <a:rPr lang="zh-CN" altLang="en-US" sz="2400" dirty="0">
                  <a:latin typeface="+mj-lt"/>
                </a:rPr>
                <a:t>（双</a:t>
              </a:r>
              <a:r>
                <a:rPr lang="en-US" altLang="zh-CN" sz="2400" dirty="0">
                  <a:latin typeface="+mj-lt"/>
                </a:rPr>
                <a:t>NAT</a:t>
              </a:r>
              <a:r>
                <a:rPr lang="zh-CN" altLang="en-US" sz="2400" dirty="0">
                  <a:latin typeface="+mj-lt"/>
                </a:rPr>
                <a:t>，查资料）</a:t>
              </a:r>
              <a:r>
                <a:rPr sz="2400" dirty="0">
                  <a:latin typeface="+mj-lt"/>
                </a:rPr>
                <a:t>； B. 离线文件和断点续传的支持；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sz="2400" dirty="0">
                  <a:latin typeface="+mj-lt"/>
                </a:rPr>
                <a:t> C. </a:t>
              </a:r>
              <a:r>
                <a:rPr sz="2400" dirty="0" err="1">
                  <a:latin typeface="+mj-lt"/>
                </a:rPr>
                <a:t>语音聊天。</a:t>
              </a:r>
              <a:r>
                <a:rPr lang="en-US" sz="2400" dirty="0" err="1">
                  <a:latin typeface="+mj-lt"/>
                </a:rPr>
                <a:t>D</a:t>
              </a: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. </a:t>
              </a:r>
              <a:r>
                <a:rPr lang="zh-CN" altLang="en-US" sz="2400" dirty="0">
                  <a:solidFill>
                    <a:srgbClr val="FF0000"/>
                  </a:solidFill>
                  <a:latin typeface="+mj-lt"/>
                </a:rPr>
                <a:t>支持群聊</a:t>
              </a:r>
              <a:r>
                <a:rPr lang="zh-CN" altLang="en-US" sz="2400" dirty="0">
                  <a:latin typeface="+mj-lt"/>
                </a:rPr>
                <a:t>。</a:t>
              </a:r>
              <a:endParaRPr sz="2400" dirty="0">
                <a:latin typeface="+mj-lt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81025" y="139065"/>
            <a:ext cx="2714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927735" y="933450"/>
            <a:ext cx="7535545" cy="1619250"/>
            <a:chOff x="2161996" y="2196133"/>
            <a:chExt cx="6936456" cy="572623"/>
          </a:xfrm>
        </p:grpSpPr>
        <p:sp>
          <p:nvSpPr>
            <p:cNvPr id="30" name="单圆角矩形 3"/>
            <p:cNvSpPr>
              <a:spLocks noChangeArrowheads="1"/>
            </p:cNvSpPr>
            <p:nvPr/>
          </p:nvSpPr>
          <p:spPr bwMode="auto">
            <a:xfrm flipH="1">
              <a:off x="2161996" y="2196133"/>
              <a:ext cx="1071852" cy="572623"/>
            </a:xfrm>
            <a:custGeom>
              <a:avLst/>
              <a:gdLst>
                <a:gd name="T0" fmla="*/ 0 w 528877"/>
                <a:gd name="T1" fmla="*/ 0 h 495119"/>
                <a:gd name="T2" fmla="*/ 446154 w 528877"/>
                <a:gd name="T3" fmla="*/ 0 h 495119"/>
                <a:gd name="T4" fmla="*/ 528638 w 528877"/>
                <a:gd name="T5" fmla="*/ 82551 h 495119"/>
                <a:gd name="T6" fmla="*/ 528638 w 528877"/>
                <a:gd name="T7" fmla="*/ 495300 h 495119"/>
                <a:gd name="T8" fmla="*/ 0 w 528877"/>
                <a:gd name="T9" fmla="*/ 495300 h 495119"/>
                <a:gd name="T10" fmla="*/ 0 w 528877"/>
                <a:gd name="T11" fmla="*/ 0 h 495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877"/>
                <a:gd name="T19" fmla="*/ 0 h 495119"/>
                <a:gd name="T20" fmla="*/ 528877 w 528877"/>
                <a:gd name="T21" fmla="*/ 495119 h 495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877" h="495119">
                  <a:moveTo>
                    <a:pt x="0" y="0"/>
                  </a:moveTo>
                  <a:lnTo>
                    <a:pt x="446356" y="0"/>
                  </a:lnTo>
                  <a:cubicBezTo>
                    <a:pt x="491931" y="0"/>
                    <a:pt x="528877" y="36946"/>
                    <a:pt x="528877" y="82521"/>
                  </a:cubicBezTo>
                  <a:lnTo>
                    <a:pt x="528877" y="495119"/>
                  </a:lnTo>
                  <a:lnTo>
                    <a:pt x="0" y="495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FFFFFF"/>
                  </a:solidFill>
                  <a:latin typeface="+mj-lt"/>
                  <a:ea typeface="微软雅黑" panose="020B0503020204020204" pitchFamily="34" charset="-122"/>
                </a:rPr>
                <a:t>题目</a:t>
              </a:r>
            </a:p>
          </p:txBody>
        </p:sp>
        <p:sp>
          <p:nvSpPr>
            <p:cNvPr id="31" name="矩形 4"/>
            <p:cNvSpPr>
              <a:spLocks noChangeArrowheads="1"/>
            </p:cNvSpPr>
            <p:nvPr/>
          </p:nvSpPr>
          <p:spPr bwMode="auto">
            <a:xfrm>
              <a:off x="3240286" y="2196133"/>
              <a:ext cx="5858166" cy="572623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lang="en-US" sz="2400" dirty="0">
                  <a:latin typeface="+mj-lt"/>
                </a:rPr>
                <a:t>2</a:t>
              </a:r>
              <a:r>
                <a:rPr sz="2400" dirty="0">
                  <a:latin typeface="+mj-lt"/>
                </a:rPr>
                <a:t> 实现FTP客户端和服务器程序</a:t>
              </a:r>
            </a:p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lang="zh-CN" sz="2400" dirty="0">
                  <a:latin typeface="+mj-lt"/>
                </a:rPr>
                <a:t>请严格遵照</a:t>
              </a:r>
              <a:r>
                <a:rPr lang="en-US" altLang="zh-CN" sz="2400" dirty="0">
                  <a:latin typeface="+mj-lt"/>
                </a:rPr>
                <a:t>FTP</a:t>
              </a:r>
              <a:r>
                <a:rPr lang="zh-CN" altLang="en-US" sz="2400" dirty="0">
                  <a:latin typeface="+mj-lt"/>
                </a:rPr>
                <a:t>协议（</a:t>
              </a:r>
              <a:r>
                <a:rPr lang="zh-CN" altLang="en-US" sz="2400" b="1" dirty="0">
                  <a:latin typeface="+mj-lt"/>
                </a:rPr>
                <a:t>RFC 959</a:t>
              </a:r>
              <a:r>
                <a:rPr lang="zh-CN" altLang="en-US" sz="2400" dirty="0">
                  <a:latin typeface="+mj-lt"/>
                </a:rPr>
                <a:t>）完成客户端和服务器程序，协议不必完全实现</a:t>
              </a:r>
              <a:r>
                <a:rPr sz="2400" dirty="0">
                  <a:latin typeface="+mj-lt"/>
                </a:rPr>
                <a:t>。</a:t>
              </a:r>
            </a:p>
          </p:txBody>
        </p:sp>
      </p:grpSp>
      <p:grpSp>
        <p:nvGrpSpPr>
          <p:cNvPr id="3" name="组合 31"/>
          <p:cNvGrpSpPr/>
          <p:nvPr/>
        </p:nvGrpSpPr>
        <p:grpSpPr>
          <a:xfrm>
            <a:off x="927735" y="2713990"/>
            <a:ext cx="7535545" cy="1468755"/>
            <a:chOff x="2161996" y="3854032"/>
            <a:chExt cx="6936455" cy="574349"/>
          </a:xfrm>
        </p:grpSpPr>
        <p:sp>
          <p:nvSpPr>
            <p:cNvPr id="33" name="单圆角矩形 5"/>
            <p:cNvSpPr>
              <a:spLocks noChangeArrowheads="1"/>
            </p:cNvSpPr>
            <p:nvPr/>
          </p:nvSpPr>
          <p:spPr bwMode="auto">
            <a:xfrm flipH="1">
              <a:off x="2161996" y="3854032"/>
              <a:ext cx="1071852" cy="570788"/>
            </a:xfrm>
            <a:custGeom>
              <a:avLst/>
              <a:gdLst>
                <a:gd name="T0" fmla="*/ 0 w 528877"/>
                <a:gd name="T1" fmla="*/ 0 h 495119"/>
                <a:gd name="T2" fmla="*/ 446154 w 528877"/>
                <a:gd name="T3" fmla="*/ 0 h 495119"/>
                <a:gd name="T4" fmla="*/ 528638 w 528877"/>
                <a:gd name="T5" fmla="*/ 82287 h 495119"/>
                <a:gd name="T6" fmla="*/ 528638 w 528877"/>
                <a:gd name="T7" fmla="*/ 493713 h 495119"/>
                <a:gd name="T8" fmla="*/ 0 w 528877"/>
                <a:gd name="T9" fmla="*/ 493713 h 495119"/>
                <a:gd name="T10" fmla="*/ 0 w 528877"/>
                <a:gd name="T11" fmla="*/ 0 h 495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877"/>
                <a:gd name="T19" fmla="*/ 0 h 495119"/>
                <a:gd name="T20" fmla="*/ 528877 w 528877"/>
                <a:gd name="T21" fmla="*/ 495119 h 495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877" h="495119">
                  <a:moveTo>
                    <a:pt x="0" y="0"/>
                  </a:moveTo>
                  <a:lnTo>
                    <a:pt x="446356" y="0"/>
                  </a:lnTo>
                  <a:cubicBezTo>
                    <a:pt x="491931" y="0"/>
                    <a:pt x="528877" y="36946"/>
                    <a:pt x="528877" y="82521"/>
                  </a:cubicBezTo>
                  <a:lnTo>
                    <a:pt x="528877" y="495119"/>
                  </a:lnTo>
                  <a:lnTo>
                    <a:pt x="0" y="495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基本</a:t>
              </a:r>
            </a:p>
            <a:p>
              <a:pPr algn="ctr">
                <a:lnSpc>
                  <a:spcPct val="12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功能</a:t>
              </a:r>
            </a:p>
          </p:txBody>
        </p:sp>
        <p:sp>
          <p:nvSpPr>
            <p:cNvPr id="34" name="矩形 6"/>
            <p:cNvSpPr>
              <a:spLocks noChangeArrowheads="1"/>
            </p:cNvSpPr>
            <p:nvPr/>
          </p:nvSpPr>
          <p:spPr bwMode="auto">
            <a:xfrm>
              <a:off x="3240286" y="3857593"/>
              <a:ext cx="5858165" cy="570788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sz="2400" dirty="0">
                  <a:latin typeface="+mj-lt"/>
                </a:rPr>
                <a:t>包括：A. 用户和口令的认证；B. 目录的各种操作（进入、创建、列表）；C. 文件上传和下载；</a:t>
              </a:r>
              <a:r>
                <a:rPr lang="zh-CN" sz="2400" dirty="0">
                  <a:latin typeface="+mj-lt"/>
                </a:rPr>
                <a:t>文件包括文本文件和二进制文件</a:t>
              </a:r>
              <a:r>
                <a:rPr sz="2400" dirty="0">
                  <a:latin typeface="+mj-lt"/>
                </a:rPr>
                <a:t>。</a:t>
              </a:r>
            </a:p>
          </p:txBody>
        </p:sp>
      </p:grpSp>
      <p:grpSp>
        <p:nvGrpSpPr>
          <p:cNvPr id="4" name="组合 40"/>
          <p:cNvGrpSpPr/>
          <p:nvPr/>
        </p:nvGrpSpPr>
        <p:grpSpPr>
          <a:xfrm>
            <a:off x="927735" y="4344035"/>
            <a:ext cx="7535545" cy="1617980"/>
            <a:chOff x="2161996" y="2196133"/>
            <a:chExt cx="6936456" cy="572623"/>
          </a:xfrm>
        </p:grpSpPr>
        <p:sp>
          <p:nvSpPr>
            <p:cNvPr id="42" name="单圆角矩形 3"/>
            <p:cNvSpPr>
              <a:spLocks noChangeArrowheads="1"/>
            </p:cNvSpPr>
            <p:nvPr/>
          </p:nvSpPr>
          <p:spPr bwMode="auto">
            <a:xfrm flipH="1">
              <a:off x="2161996" y="2196133"/>
              <a:ext cx="1071852" cy="572623"/>
            </a:xfrm>
            <a:custGeom>
              <a:avLst/>
              <a:gdLst>
                <a:gd name="T0" fmla="*/ 0 w 528877"/>
                <a:gd name="T1" fmla="*/ 0 h 495119"/>
                <a:gd name="T2" fmla="*/ 446154 w 528877"/>
                <a:gd name="T3" fmla="*/ 0 h 495119"/>
                <a:gd name="T4" fmla="*/ 528638 w 528877"/>
                <a:gd name="T5" fmla="*/ 82551 h 495119"/>
                <a:gd name="T6" fmla="*/ 528638 w 528877"/>
                <a:gd name="T7" fmla="*/ 495300 h 495119"/>
                <a:gd name="T8" fmla="*/ 0 w 528877"/>
                <a:gd name="T9" fmla="*/ 495300 h 495119"/>
                <a:gd name="T10" fmla="*/ 0 w 528877"/>
                <a:gd name="T11" fmla="*/ 0 h 495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877"/>
                <a:gd name="T19" fmla="*/ 0 h 495119"/>
                <a:gd name="T20" fmla="*/ 528877 w 528877"/>
                <a:gd name="T21" fmla="*/ 495119 h 495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877" h="495119">
                  <a:moveTo>
                    <a:pt x="0" y="0"/>
                  </a:moveTo>
                  <a:lnTo>
                    <a:pt x="446356" y="0"/>
                  </a:lnTo>
                  <a:cubicBezTo>
                    <a:pt x="491931" y="0"/>
                    <a:pt x="528877" y="36946"/>
                    <a:pt x="528877" y="82521"/>
                  </a:cubicBezTo>
                  <a:lnTo>
                    <a:pt x="528877" y="495119"/>
                  </a:lnTo>
                  <a:lnTo>
                    <a:pt x="0" y="495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FFFFFF"/>
                  </a:solidFill>
                  <a:latin typeface="+mj-lt"/>
                  <a:ea typeface="微软雅黑" panose="020B0503020204020204" pitchFamily="34" charset="-122"/>
                </a:rPr>
                <a:t>高级</a:t>
              </a:r>
            </a:p>
            <a:p>
              <a:pPr algn="ctr">
                <a:lnSpc>
                  <a:spcPct val="12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FFFFFF"/>
                  </a:solidFill>
                  <a:latin typeface="+mj-lt"/>
                  <a:ea typeface="微软雅黑" panose="020B0503020204020204" pitchFamily="34" charset="-122"/>
                </a:rPr>
                <a:t>功能</a:t>
              </a:r>
            </a:p>
          </p:txBody>
        </p:sp>
        <p:sp>
          <p:nvSpPr>
            <p:cNvPr id="43" name="矩形 4"/>
            <p:cNvSpPr>
              <a:spLocks noChangeArrowheads="1"/>
            </p:cNvSpPr>
            <p:nvPr/>
          </p:nvSpPr>
          <p:spPr bwMode="auto">
            <a:xfrm>
              <a:off x="3240286" y="2196133"/>
              <a:ext cx="5858166" cy="572623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sz="2400" dirty="0" err="1">
                  <a:latin typeface="+mj-lt"/>
                </a:rPr>
                <a:t>包括：A.支持NAT穿透</a:t>
              </a:r>
              <a:r>
                <a:rPr lang="zh-CN" altLang="en-US" sz="2400" dirty="0">
                  <a:latin typeface="+mj-lt"/>
                </a:rPr>
                <a:t>（单</a:t>
              </a:r>
              <a:r>
                <a:rPr lang="en-US" altLang="zh-CN" sz="2400" dirty="0">
                  <a:latin typeface="+mj-lt"/>
                </a:rPr>
                <a:t>NAT</a:t>
              </a:r>
              <a:r>
                <a:rPr lang="zh-CN" altLang="en-US" sz="2400" dirty="0">
                  <a:latin typeface="+mj-lt"/>
                </a:rPr>
                <a:t>）</a:t>
              </a:r>
              <a:r>
                <a:rPr sz="2400" dirty="0">
                  <a:latin typeface="+mj-lt"/>
                </a:rPr>
                <a:t>；</a:t>
              </a:r>
            </a:p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sz="2400" dirty="0">
                  <a:latin typeface="+mj-lt"/>
                </a:rPr>
                <a:t> B.</a:t>
              </a:r>
              <a:r>
                <a:rPr lang="en-US" altLang="zh-CN" sz="2400" dirty="0">
                  <a:latin typeface="+mj-lt"/>
                </a:rPr>
                <a:t> </a:t>
              </a:r>
              <a:r>
                <a:rPr sz="2400" dirty="0" err="1">
                  <a:latin typeface="+mj-lt"/>
                </a:rPr>
                <a:t>PASSIVE模式；</a:t>
              </a:r>
              <a:r>
                <a:rPr lang="en-US" altLang="zh-CN" sz="2400" dirty="0" err="1">
                  <a:latin typeface="+mj-lt"/>
                </a:rPr>
                <a:t>EPSV</a:t>
              </a:r>
              <a:endParaRPr sz="2400" dirty="0">
                <a:latin typeface="+mj-lt"/>
              </a:endParaRPr>
            </a:p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sz="2400" dirty="0">
                  <a:latin typeface="+mj-lt"/>
                </a:rPr>
                <a:t> </a:t>
              </a:r>
              <a:r>
                <a:rPr lang="en-US" sz="2400" dirty="0">
                  <a:latin typeface="+mj-lt"/>
                </a:rPr>
                <a:t>C</a:t>
              </a:r>
              <a:r>
                <a:rPr sz="2400" dirty="0">
                  <a:latin typeface="+mj-lt"/>
                </a:rPr>
                <a:t>.断点续传。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9270" y="889000"/>
            <a:ext cx="7548245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NAT+FW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带来的连通性问题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20850"/>
            <a:ext cx="7620000" cy="47434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393" y="784033"/>
            <a:ext cx="6403053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FTP 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采用 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2 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个 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TCP 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连接来传输文件</a:t>
            </a:r>
            <a:r>
              <a:rPr lang="zh-CN" altLang="en-US" sz="2000" dirty="0">
                <a:solidFill>
                  <a:srgbClr val="333333"/>
                </a:solidFill>
                <a:latin typeface="Verdana" panose="020B0604030504040204" pitchFamily="34" charset="0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控制连接和数据连接</a:t>
            </a:r>
            <a:r>
              <a:rPr lang="zh-CN" alt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。</a:t>
            </a:r>
            <a:endParaRPr lang="zh-CN" alt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824392" y="1689744"/>
            <a:ext cx="6592241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控制</a:t>
            </a:r>
            <a:r>
              <a:rPr lang="zh-CN" altLang="en-US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连接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用于连接</a:t>
            </a:r>
            <a:r>
              <a:rPr lang="en-US" altLang="zh-CN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21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端口，</a:t>
            </a:r>
            <a:r>
              <a:rPr lang="zh-CN" altLang="en-US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传输控制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命令</a:t>
            </a:r>
            <a:r>
              <a:rPr lang="zh-CN" altLang="en-US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；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数据</a:t>
            </a:r>
            <a:r>
              <a:rPr lang="zh-CN" altLang="en-US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连接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用于连接</a:t>
            </a:r>
            <a:r>
              <a:rPr lang="zh-CN" altLang="en-US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数据端口，传输其他（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数据</a:t>
            </a:r>
            <a:r>
              <a:rPr lang="zh-CN" altLang="en-US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）。</a:t>
            </a:r>
          </a:p>
        </p:txBody>
      </p:sp>
      <p:sp>
        <p:nvSpPr>
          <p:cNvPr id="4" name="Rectangle 3"/>
          <p:cNvSpPr/>
          <p:nvPr/>
        </p:nvSpPr>
        <p:spPr>
          <a:xfrm>
            <a:off x="824392" y="2599953"/>
            <a:ext cx="587693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数据连接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分为主动模式和被动模式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75" y="3524444"/>
            <a:ext cx="5721596" cy="23340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3999" y="643356"/>
            <a:ext cx="6403053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FTP 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采用 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2 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个 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TCP 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连接来传输文件</a:t>
            </a:r>
            <a:r>
              <a:rPr lang="zh-CN" altLang="en-US" sz="2000" dirty="0">
                <a:solidFill>
                  <a:srgbClr val="333333"/>
                </a:solidFill>
                <a:latin typeface="Verdana" panose="020B0604030504040204" pitchFamily="34" charset="0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控制连接和数据连接</a:t>
            </a:r>
            <a:r>
              <a:rPr lang="zh-CN" alt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。</a:t>
            </a:r>
            <a:endParaRPr lang="zh-CN" alt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3998" y="1502177"/>
            <a:ext cx="6592241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控制</a:t>
            </a:r>
            <a:r>
              <a:rPr lang="zh-CN" altLang="en-US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连接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用于连接</a:t>
            </a:r>
            <a:r>
              <a:rPr lang="en-US" altLang="zh-CN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21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端口，</a:t>
            </a:r>
            <a:r>
              <a:rPr lang="zh-CN" altLang="en-US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传输控制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命令</a:t>
            </a:r>
            <a:r>
              <a:rPr lang="zh-CN" altLang="en-US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；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数据</a:t>
            </a:r>
            <a:r>
              <a:rPr lang="zh-CN" altLang="en-US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连接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用于连接</a:t>
            </a:r>
            <a:r>
              <a:rPr lang="zh-CN" altLang="en-US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数据端口，传输其他（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数据</a:t>
            </a:r>
            <a:r>
              <a:rPr lang="zh-CN" altLang="en-US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）。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998" y="2365496"/>
            <a:ext cx="587693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数据连接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分为主动模式和被动模式</a:t>
            </a:r>
            <a:endParaRPr lang="en-US" altLang="zh-CN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主动模式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——PORT/EPRT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命令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999" y="643356"/>
            <a:ext cx="6403053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FTP 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采用 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2 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个 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TCP 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连接来传输文件</a:t>
            </a:r>
            <a:r>
              <a:rPr lang="zh-CN" altLang="en-US" sz="2000" dirty="0">
                <a:solidFill>
                  <a:srgbClr val="333333"/>
                </a:solidFill>
                <a:latin typeface="Verdana" panose="020B0604030504040204" pitchFamily="34" charset="0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控制连接和数据连接</a:t>
            </a:r>
            <a:r>
              <a:rPr lang="zh-CN" alt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。</a:t>
            </a:r>
            <a:endParaRPr lang="zh-CN" alt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603998" y="1502177"/>
            <a:ext cx="6592241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控制</a:t>
            </a:r>
            <a:r>
              <a:rPr lang="zh-CN" altLang="en-US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连接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用于连接</a:t>
            </a:r>
            <a:r>
              <a:rPr lang="en-US" altLang="zh-CN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21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端口，</a:t>
            </a:r>
            <a:r>
              <a:rPr lang="zh-CN" altLang="en-US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传输控制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命令</a:t>
            </a:r>
            <a:r>
              <a:rPr lang="zh-CN" altLang="en-US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；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数据</a:t>
            </a:r>
            <a:r>
              <a:rPr lang="zh-CN" altLang="en-US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连接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用于连接</a:t>
            </a:r>
            <a:r>
              <a:rPr lang="zh-CN" altLang="en-US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数据端口，传输其他（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数据</a:t>
            </a:r>
            <a:r>
              <a:rPr lang="zh-CN" altLang="en-US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）。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998" y="2365496"/>
            <a:ext cx="587693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数据连接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分为主动模式和被动模式</a:t>
            </a:r>
            <a:endParaRPr lang="en-US" altLang="zh-CN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被动模式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——PASV/EPSV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命令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03" y="3462753"/>
            <a:ext cx="6197462" cy="252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437134" y="3471080"/>
            <a:ext cx="8439408" cy="31700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ftp&gt; quote PASV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u="sng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227 Entering Passive Mode (192,168,0,113,243,142).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ftp&gt; </a:t>
            </a:r>
            <a:r>
              <a:rPr lang="en-US" altLang="zh-CN" sz="2000" dirty="0" err="1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dir</a:t>
            </a:r>
            <a:endParaRPr lang="en-US" altLang="zh-CN" sz="2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200 PORT command successful. Consider using PASV.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150 Here comes the directory listing.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226 Directory send OK.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7134" y="488395"/>
            <a:ext cx="7367556" cy="29136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C:&gt;ftp 121.36.211.113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连接到 </a:t>
            </a: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121.36.211.113</a:t>
            </a:r>
            <a:r>
              <a:rPr lang="zh-CN" altLang="en-US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。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000" u="sng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220 (</a:t>
            </a:r>
            <a:r>
              <a:rPr lang="en-US" altLang="zh-CN" sz="2000" u="sng" dirty="0" err="1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vsFTPd</a:t>
            </a:r>
            <a:r>
              <a:rPr lang="en-US" altLang="zh-CN" sz="2000" u="sng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3.0.3)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000" u="sng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200 Always in UTF8 mode.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用户</a:t>
            </a: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(121.36.211.113:(none)): ftp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000" u="sng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331 Please specify the password</a:t>
            </a: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密码</a:t>
            </a: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000" u="sng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230 Login successful</a:t>
            </a:r>
            <a:r>
              <a:rPr lang="en-US" altLang="zh-CN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E6F2"/>
        </a:solidFill>
        <a:ln>
          <a:noFill/>
        </a:ln>
      </a:spPr>
      <a:bodyPr anchor="ctr"/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700</Words>
  <Application>Microsoft Office PowerPoint</Application>
  <PresentationFormat>全屏显示(4:3)</PresentationFormat>
  <Paragraphs>96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Gungsuh</vt:lpstr>
      <vt:lpstr>黑体</vt:lpstr>
      <vt:lpstr>楷体</vt:lpstr>
      <vt:lpstr>宋体</vt:lpstr>
      <vt:lpstr>微软雅黑</vt:lpstr>
      <vt:lpstr>Arial</vt:lpstr>
      <vt:lpstr>Calibri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Lee Tom</cp:lastModifiedBy>
  <cp:revision>797</cp:revision>
  <cp:lastPrinted>2015-09-08T03:57:00Z</cp:lastPrinted>
  <dcterms:created xsi:type="dcterms:W3CDTF">2015-09-04T08:06:00Z</dcterms:created>
  <dcterms:modified xsi:type="dcterms:W3CDTF">2021-04-05T12:52:40Z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2052-11.1.0.9165</vt:lpwstr>
  </property>
</Properties>
</file>