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57" r:id="rId3"/>
    <p:sldId id="258" r:id="rId4"/>
    <p:sldId id="260" r:id="rId5"/>
    <p:sldId id="342" r:id="rId6"/>
    <p:sldId id="259" r:id="rId7"/>
    <p:sldId id="343" r:id="rId8"/>
    <p:sldId id="344" r:id="rId9"/>
    <p:sldId id="346" r:id="rId10"/>
    <p:sldId id="347" r:id="rId11"/>
    <p:sldId id="350" r:id="rId12"/>
    <p:sldId id="393" r:id="rId13"/>
    <p:sldId id="394" r:id="rId14"/>
    <p:sldId id="395" r:id="rId15"/>
    <p:sldId id="396" r:id="rId16"/>
    <p:sldId id="397" r:id="rId17"/>
    <p:sldId id="403" r:id="rId18"/>
    <p:sldId id="402" r:id="rId19"/>
    <p:sldId id="262" r:id="rId20"/>
    <p:sldId id="404" r:id="rId21"/>
    <p:sldId id="408" r:id="rId22"/>
    <p:sldId id="409" r:id="rId23"/>
    <p:sldId id="405" r:id="rId24"/>
    <p:sldId id="414" r:id="rId25"/>
    <p:sldId id="411" r:id="rId26"/>
    <p:sldId id="412" r:id="rId27"/>
  </p:sldIdLst>
  <p:sldSz cx="9188450" cy="5184775"/>
  <p:notesSz cx="6858000" cy="9144000"/>
  <p:defaultTextStyle>
    <a:defPPr>
      <a:defRPr lang="zh-CN"/>
    </a:defPPr>
    <a:lvl1pPr algn="l" defTabSz="920750" rtl="0" fontAlgn="base">
      <a:spcBef>
        <a:spcPct val="0"/>
      </a:spcBef>
      <a:spcAft>
        <a:spcPct val="0"/>
      </a:spcAft>
      <a:defRPr kern="1200">
        <a:solidFill>
          <a:schemeClr val="tx1"/>
        </a:solidFill>
        <a:latin typeface="Arial" charset="0"/>
        <a:ea typeface="宋体" charset="-122"/>
        <a:cs typeface="+mn-cs"/>
      </a:defRPr>
    </a:lvl1pPr>
    <a:lvl2pPr marL="460375" indent="-3175" algn="l" defTabSz="920750" rtl="0" fontAlgn="base">
      <a:spcBef>
        <a:spcPct val="0"/>
      </a:spcBef>
      <a:spcAft>
        <a:spcPct val="0"/>
      </a:spcAft>
      <a:defRPr kern="1200">
        <a:solidFill>
          <a:schemeClr val="tx1"/>
        </a:solidFill>
        <a:latin typeface="Arial" charset="0"/>
        <a:ea typeface="宋体" charset="-122"/>
        <a:cs typeface="+mn-cs"/>
      </a:defRPr>
    </a:lvl2pPr>
    <a:lvl3pPr marL="920750" indent="-6350" algn="l" defTabSz="920750" rtl="0" fontAlgn="base">
      <a:spcBef>
        <a:spcPct val="0"/>
      </a:spcBef>
      <a:spcAft>
        <a:spcPct val="0"/>
      </a:spcAft>
      <a:defRPr kern="1200">
        <a:solidFill>
          <a:schemeClr val="tx1"/>
        </a:solidFill>
        <a:latin typeface="Arial" charset="0"/>
        <a:ea typeface="宋体" charset="-122"/>
        <a:cs typeface="+mn-cs"/>
      </a:defRPr>
    </a:lvl3pPr>
    <a:lvl4pPr marL="1381125" indent="-9525" algn="l" defTabSz="920750" rtl="0" fontAlgn="base">
      <a:spcBef>
        <a:spcPct val="0"/>
      </a:spcBef>
      <a:spcAft>
        <a:spcPct val="0"/>
      </a:spcAft>
      <a:defRPr kern="1200">
        <a:solidFill>
          <a:schemeClr val="tx1"/>
        </a:solidFill>
        <a:latin typeface="Arial" charset="0"/>
        <a:ea typeface="宋体" charset="-122"/>
        <a:cs typeface="+mn-cs"/>
      </a:defRPr>
    </a:lvl4pPr>
    <a:lvl5pPr marL="1841500" indent="-12700" algn="l" defTabSz="92075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591">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6F1"/>
    <a:srgbClr val="BFBFBF"/>
    <a:srgbClr val="404040"/>
    <a:srgbClr val="7F7F7F"/>
    <a:srgbClr val="262626"/>
    <a:srgbClr val="646464"/>
    <a:srgbClr val="33A6B2"/>
    <a:srgbClr val="B1DE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519" autoAdjust="0"/>
  </p:normalViewPr>
  <p:slideViewPr>
    <p:cSldViewPr snapToGrid="0">
      <p:cViewPr varScale="1">
        <p:scale>
          <a:sx n="92" d="100"/>
          <a:sy n="92" d="100"/>
        </p:scale>
        <p:origin x="762" y="78"/>
      </p:cViewPr>
      <p:guideLst>
        <p:guide orient="horz" pos="1591"/>
        <p:guide pos="2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9134" y="1610644"/>
            <a:ext cx="7810183" cy="111136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8268" y="2938039"/>
            <a:ext cx="6431915" cy="1324998"/>
          </a:xfrm>
        </p:spPr>
        <p:txBody>
          <a:bodyPr/>
          <a:lstStyle>
            <a:lvl1pPr marL="0" indent="0" algn="ctr">
              <a:buNone/>
              <a:defRPr>
                <a:solidFill>
                  <a:schemeClr val="tx1">
                    <a:tint val="75000"/>
                  </a:schemeClr>
                </a:solidFill>
              </a:defRPr>
            </a:lvl1pPr>
            <a:lvl2pPr marL="460375" indent="0" algn="ctr">
              <a:buNone/>
              <a:defRPr>
                <a:solidFill>
                  <a:schemeClr val="tx1">
                    <a:tint val="75000"/>
                  </a:schemeClr>
                </a:solidFill>
              </a:defRPr>
            </a:lvl2pPr>
            <a:lvl3pPr marL="921385" indent="0" algn="ctr">
              <a:buNone/>
              <a:defRPr>
                <a:solidFill>
                  <a:schemeClr val="tx1">
                    <a:tint val="75000"/>
                  </a:schemeClr>
                </a:solidFill>
              </a:defRPr>
            </a:lvl3pPr>
            <a:lvl4pPr marL="1381760" indent="0" algn="ctr">
              <a:buNone/>
              <a:defRPr>
                <a:solidFill>
                  <a:schemeClr val="tx1">
                    <a:tint val="75000"/>
                  </a:schemeClr>
                </a:solidFill>
              </a:defRPr>
            </a:lvl4pPr>
            <a:lvl5pPr marL="1842770" indent="0" algn="ctr">
              <a:buNone/>
              <a:defRPr>
                <a:solidFill>
                  <a:schemeClr val="tx1">
                    <a:tint val="75000"/>
                  </a:schemeClr>
                </a:solidFill>
              </a:defRPr>
            </a:lvl5pPr>
            <a:lvl6pPr marL="2303145" indent="0" algn="ctr">
              <a:buNone/>
              <a:defRPr>
                <a:solidFill>
                  <a:schemeClr val="tx1">
                    <a:tint val="75000"/>
                  </a:schemeClr>
                </a:solidFill>
              </a:defRPr>
            </a:lvl6pPr>
            <a:lvl7pPr marL="2764155" indent="0" algn="ctr">
              <a:buNone/>
              <a:defRPr>
                <a:solidFill>
                  <a:schemeClr val="tx1">
                    <a:tint val="75000"/>
                  </a:schemeClr>
                </a:solidFill>
              </a:defRPr>
            </a:lvl7pPr>
            <a:lvl8pPr marL="3224530" indent="0" algn="ctr">
              <a:buNone/>
              <a:defRPr>
                <a:solidFill>
                  <a:schemeClr val="tx1">
                    <a:tint val="75000"/>
                  </a:schemeClr>
                </a:solidFill>
              </a:defRPr>
            </a:lvl8pPr>
            <a:lvl9pPr marL="368554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643026-E456-4F1C-AD38-2FD0D773B017}"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911693-9D24-48B1-8D8F-80E20E50A15A}"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626" y="207633"/>
            <a:ext cx="2067401" cy="44238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9422" y="207633"/>
            <a:ext cx="6049063" cy="44238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6613A4-57DE-489F-9A6D-8BEC6FE19C87}"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640954F-50CD-4605-AEE8-AA354D037E2A}"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5824" y="3331699"/>
            <a:ext cx="7810183" cy="102975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5824" y="2197529"/>
            <a:ext cx="7810183" cy="1134169"/>
          </a:xfrm>
        </p:spPr>
        <p:txBody>
          <a:bodyPr anchor="b"/>
          <a:lstStyle>
            <a:lvl1pPr marL="0" indent="0">
              <a:buNone/>
              <a:defRPr sz="2000">
                <a:solidFill>
                  <a:schemeClr val="tx1">
                    <a:tint val="75000"/>
                  </a:schemeClr>
                </a:solidFill>
              </a:defRPr>
            </a:lvl1pPr>
            <a:lvl2pPr marL="460375" indent="0">
              <a:buNone/>
              <a:defRPr sz="1800">
                <a:solidFill>
                  <a:schemeClr val="tx1">
                    <a:tint val="75000"/>
                  </a:schemeClr>
                </a:solidFill>
              </a:defRPr>
            </a:lvl2pPr>
            <a:lvl3pPr marL="921385" indent="0">
              <a:buNone/>
              <a:defRPr sz="1600">
                <a:solidFill>
                  <a:schemeClr val="tx1">
                    <a:tint val="75000"/>
                  </a:schemeClr>
                </a:solidFill>
              </a:defRPr>
            </a:lvl3pPr>
            <a:lvl4pPr marL="1381760" indent="0">
              <a:buNone/>
              <a:defRPr sz="1400">
                <a:solidFill>
                  <a:schemeClr val="tx1">
                    <a:tint val="75000"/>
                  </a:schemeClr>
                </a:solidFill>
              </a:defRPr>
            </a:lvl4pPr>
            <a:lvl5pPr marL="1842770" indent="0">
              <a:buNone/>
              <a:defRPr sz="1400">
                <a:solidFill>
                  <a:schemeClr val="tx1">
                    <a:tint val="75000"/>
                  </a:schemeClr>
                </a:solidFill>
              </a:defRPr>
            </a:lvl5pPr>
            <a:lvl6pPr marL="2303145" indent="0">
              <a:buNone/>
              <a:defRPr sz="1400">
                <a:solidFill>
                  <a:schemeClr val="tx1">
                    <a:tint val="75000"/>
                  </a:schemeClr>
                </a:solidFill>
              </a:defRPr>
            </a:lvl6pPr>
            <a:lvl7pPr marL="2764155" indent="0">
              <a:buNone/>
              <a:defRPr sz="1400">
                <a:solidFill>
                  <a:schemeClr val="tx1">
                    <a:tint val="75000"/>
                  </a:schemeClr>
                </a:solidFill>
              </a:defRPr>
            </a:lvl7pPr>
            <a:lvl8pPr marL="3224530" indent="0">
              <a:buNone/>
              <a:defRPr sz="1400">
                <a:solidFill>
                  <a:schemeClr val="tx1">
                    <a:tint val="75000"/>
                  </a:schemeClr>
                </a:solidFill>
              </a:defRPr>
            </a:lvl8pPr>
            <a:lvl9pPr marL="368554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B63B9F-21E8-4FBD-BF5C-2ACB4393FD41}"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9423" y="1209782"/>
            <a:ext cx="4058232" cy="3421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0796" y="1209782"/>
            <a:ext cx="4058232" cy="3421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12C2390-1D2C-4E58-AB59-C049512E060D}"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9423" y="1160574"/>
            <a:ext cx="4059828" cy="483672"/>
          </a:xfrm>
        </p:spPr>
        <p:txBody>
          <a:bodyPr anchor="b"/>
          <a:lstStyle>
            <a:lvl1pPr marL="0" indent="0">
              <a:buNone/>
              <a:defRPr sz="2400" b="1"/>
            </a:lvl1pPr>
            <a:lvl2pPr marL="460375" indent="0">
              <a:buNone/>
              <a:defRPr sz="2000" b="1"/>
            </a:lvl2pPr>
            <a:lvl3pPr marL="921385" indent="0">
              <a:buNone/>
              <a:defRPr sz="1800" b="1"/>
            </a:lvl3pPr>
            <a:lvl4pPr marL="1381760" indent="0">
              <a:buNone/>
              <a:defRPr sz="1600" b="1"/>
            </a:lvl4pPr>
            <a:lvl5pPr marL="1842770" indent="0">
              <a:buNone/>
              <a:defRPr sz="1600" b="1"/>
            </a:lvl5pPr>
            <a:lvl6pPr marL="2303145" indent="0">
              <a:buNone/>
              <a:defRPr sz="1600" b="1"/>
            </a:lvl6pPr>
            <a:lvl7pPr marL="2764155" indent="0">
              <a:buNone/>
              <a:defRPr sz="1600" b="1"/>
            </a:lvl7pPr>
            <a:lvl8pPr marL="3224530" indent="0">
              <a:buNone/>
              <a:defRPr sz="1600" b="1"/>
            </a:lvl8pPr>
            <a:lvl9pPr marL="368554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9423" y="1644245"/>
            <a:ext cx="4059828" cy="29872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67608" y="1160574"/>
            <a:ext cx="4061423" cy="483672"/>
          </a:xfrm>
        </p:spPr>
        <p:txBody>
          <a:bodyPr anchor="b"/>
          <a:lstStyle>
            <a:lvl1pPr marL="0" indent="0">
              <a:buNone/>
              <a:defRPr sz="2400" b="1"/>
            </a:lvl1pPr>
            <a:lvl2pPr marL="460375" indent="0">
              <a:buNone/>
              <a:defRPr sz="2000" b="1"/>
            </a:lvl2pPr>
            <a:lvl3pPr marL="921385" indent="0">
              <a:buNone/>
              <a:defRPr sz="1800" b="1"/>
            </a:lvl3pPr>
            <a:lvl4pPr marL="1381760" indent="0">
              <a:buNone/>
              <a:defRPr sz="1600" b="1"/>
            </a:lvl4pPr>
            <a:lvl5pPr marL="1842770" indent="0">
              <a:buNone/>
              <a:defRPr sz="1600" b="1"/>
            </a:lvl5pPr>
            <a:lvl6pPr marL="2303145" indent="0">
              <a:buNone/>
              <a:defRPr sz="1600" b="1"/>
            </a:lvl6pPr>
            <a:lvl7pPr marL="2764155" indent="0">
              <a:buNone/>
              <a:defRPr sz="1600" b="1"/>
            </a:lvl7pPr>
            <a:lvl8pPr marL="3224530" indent="0">
              <a:buNone/>
              <a:defRPr sz="1600" b="1"/>
            </a:lvl8pPr>
            <a:lvl9pPr marL="368554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67608" y="1644245"/>
            <a:ext cx="4061423" cy="29872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F2D9FD7-F4F1-4AA8-9A35-F106F58F15B6}"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5315608-4D0E-4BDE-A673-9FF60409A52E}"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939798E-2EF9-49FE-A835-10BC481AFA24}"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9426" y="206430"/>
            <a:ext cx="3022937" cy="87853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92429" y="206434"/>
            <a:ext cx="5136598" cy="44250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9426" y="1084966"/>
            <a:ext cx="3022937" cy="3546530"/>
          </a:xfrm>
        </p:spPr>
        <p:txBody>
          <a:bodyPr/>
          <a:lstStyle>
            <a:lvl1pPr marL="0" indent="0">
              <a:buNone/>
              <a:defRPr sz="1400"/>
            </a:lvl1pPr>
            <a:lvl2pPr marL="460375" indent="0">
              <a:buNone/>
              <a:defRPr sz="1200"/>
            </a:lvl2pPr>
            <a:lvl3pPr marL="921385" indent="0">
              <a:buNone/>
              <a:defRPr sz="1000"/>
            </a:lvl3pPr>
            <a:lvl4pPr marL="1381760" indent="0">
              <a:buNone/>
              <a:defRPr sz="900"/>
            </a:lvl4pPr>
            <a:lvl5pPr marL="1842770" indent="0">
              <a:buNone/>
              <a:defRPr sz="900"/>
            </a:lvl5pPr>
            <a:lvl6pPr marL="2303145" indent="0">
              <a:buNone/>
              <a:defRPr sz="900"/>
            </a:lvl6pPr>
            <a:lvl7pPr marL="2764155" indent="0">
              <a:buNone/>
              <a:defRPr sz="900"/>
            </a:lvl7pPr>
            <a:lvl8pPr marL="3224530" indent="0">
              <a:buNone/>
              <a:defRPr sz="900"/>
            </a:lvl8pPr>
            <a:lvl9pPr marL="368554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3A38826-19FE-40D1-8772-2FD17D1426E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01001" y="3629343"/>
            <a:ext cx="5513070" cy="42846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01001" y="463269"/>
            <a:ext cx="5513070" cy="3110865"/>
          </a:xfrm>
        </p:spPr>
        <p:txBody>
          <a:bodyPr rtlCol="0">
            <a:normAutofit/>
          </a:bodyPr>
          <a:lstStyle>
            <a:lvl1pPr marL="0" indent="0">
              <a:buNone/>
              <a:defRPr sz="3200"/>
            </a:lvl1pPr>
            <a:lvl2pPr marL="460375" indent="0">
              <a:buNone/>
              <a:defRPr sz="2800"/>
            </a:lvl2pPr>
            <a:lvl3pPr marL="921385" indent="0">
              <a:buNone/>
              <a:defRPr sz="2400"/>
            </a:lvl3pPr>
            <a:lvl4pPr marL="1381760" indent="0">
              <a:buNone/>
              <a:defRPr sz="2000"/>
            </a:lvl4pPr>
            <a:lvl5pPr marL="1842770" indent="0">
              <a:buNone/>
              <a:defRPr sz="2000"/>
            </a:lvl5pPr>
            <a:lvl6pPr marL="2303145" indent="0">
              <a:buNone/>
              <a:defRPr sz="2000"/>
            </a:lvl6pPr>
            <a:lvl7pPr marL="2764155" indent="0">
              <a:buNone/>
              <a:defRPr sz="2000"/>
            </a:lvl7pPr>
            <a:lvl8pPr marL="3224530" indent="0">
              <a:buNone/>
              <a:defRPr sz="2000"/>
            </a:lvl8pPr>
            <a:lvl9pPr marL="3685540" indent="0">
              <a:buNone/>
              <a:defRPr sz="2000"/>
            </a:lvl9pPr>
          </a:lstStyle>
          <a:p>
            <a:pPr lvl="0"/>
            <a:endParaRPr lang="zh-CN" altLang="en-US" noProof="0"/>
          </a:p>
        </p:txBody>
      </p:sp>
      <p:sp>
        <p:nvSpPr>
          <p:cNvPr id="4" name="文本占位符 3"/>
          <p:cNvSpPr>
            <a:spLocks noGrp="1"/>
          </p:cNvSpPr>
          <p:nvPr>
            <p:ph type="body" sz="half" idx="2"/>
          </p:nvPr>
        </p:nvSpPr>
        <p:spPr>
          <a:xfrm>
            <a:off x="1801001" y="4057809"/>
            <a:ext cx="5513070" cy="608491"/>
          </a:xfrm>
        </p:spPr>
        <p:txBody>
          <a:bodyPr/>
          <a:lstStyle>
            <a:lvl1pPr marL="0" indent="0">
              <a:buNone/>
              <a:defRPr sz="1400"/>
            </a:lvl1pPr>
            <a:lvl2pPr marL="460375" indent="0">
              <a:buNone/>
              <a:defRPr sz="1200"/>
            </a:lvl2pPr>
            <a:lvl3pPr marL="921385" indent="0">
              <a:buNone/>
              <a:defRPr sz="1000"/>
            </a:lvl3pPr>
            <a:lvl4pPr marL="1381760" indent="0">
              <a:buNone/>
              <a:defRPr sz="900"/>
            </a:lvl4pPr>
            <a:lvl5pPr marL="1842770" indent="0">
              <a:buNone/>
              <a:defRPr sz="900"/>
            </a:lvl5pPr>
            <a:lvl6pPr marL="2303145" indent="0">
              <a:buNone/>
              <a:defRPr sz="900"/>
            </a:lvl6pPr>
            <a:lvl7pPr marL="2764155" indent="0">
              <a:buNone/>
              <a:defRPr sz="900"/>
            </a:lvl7pPr>
            <a:lvl8pPr marL="3224530" indent="0">
              <a:buNone/>
              <a:defRPr sz="900"/>
            </a:lvl8pPr>
            <a:lvl9pPr marL="368554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9D7661-A2D3-4A10-A9AF-DD8D3996E96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8788" y="207963"/>
            <a:ext cx="8270875" cy="863600"/>
          </a:xfrm>
          <a:prstGeom prst="rect">
            <a:avLst/>
          </a:prstGeom>
          <a:noFill/>
          <a:ln w="9525">
            <a:noFill/>
            <a:miter lim="800000"/>
          </a:ln>
        </p:spPr>
        <p:txBody>
          <a:bodyPr vert="horz" wrap="square" lIns="92135" tIns="46067" rIns="92135" bIns="46067"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8788" y="1209675"/>
            <a:ext cx="8270875" cy="3421063"/>
          </a:xfrm>
          <a:prstGeom prst="rect">
            <a:avLst/>
          </a:prstGeom>
          <a:noFill/>
          <a:ln w="9525">
            <a:noFill/>
            <a:miter lim="800000"/>
          </a:ln>
        </p:spPr>
        <p:txBody>
          <a:bodyPr vert="horz" wrap="square" lIns="92135" tIns="46067" rIns="92135" bIns="46067"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8788" y="4805363"/>
            <a:ext cx="2144712" cy="276225"/>
          </a:xfrm>
          <a:prstGeom prst="rect">
            <a:avLst/>
          </a:prstGeom>
        </p:spPr>
        <p:txBody>
          <a:bodyPr vert="horz" lIns="92135" tIns="46067" rIns="92135" bIns="46067" rtlCol="0" anchor="ctr"/>
          <a:lstStyle>
            <a:lvl1pPr algn="l" defTabSz="920750">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40075" y="4805363"/>
            <a:ext cx="2908300" cy="276225"/>
          </a:xfrm>
          <a:prstGeom prst="rect">
            <a:avLst/>
          </a:prstGeom>
        </p:spPr>
        <p:txBody>
          <a:bodyPr vert="horz" lIns="92135" tIns="46067" rIns="92135" bIns="46067" rtlCol="0" anchor="ctr"/>
          <a:lstStyle>
            <a:lvl1pPr algn="ctr" defTabSz="920750">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84950" y="4805363"/>
            <a:ext cx="2144713" cy="276225"/>
          </a:xfrm>
          <a:prstGeom prst="rect">
            <a:avLst/>
          </a:prstGeom>
        </p:spPr>
        <p:txBody>
          <a:bodyPr vert="horz" lIns="92135" tIns="46067" rIns="92135" bIns="46067" rtlCol="0" anchor="ctr"/>
          <a:lstStyle>
            <a:lvl1pPr algn="r" defTabSz="920750">
              <a:spcBef>
                <a:spcPts val="0"/>
              </a:spcBef>
              <a:spcAft>
                <a:spcPts val="0"/>
              </a:spcAft>
              <a:defRPr sz="1200" smtClean="0">
                <a:solidFill>
                  <a:schemeClr val="tx1">
                    <a:tint val="75000"/>
                  </a:schemeClr>
                </a:solidFill>
                <a:latin typeface="+mn-lt"/>
                <a:ea typeface="+mn-ea"/>
              </a:defRPr>
            </a:lvl1pPr>
          </a:lstStyle>
          <a:p>
            <a:pPr>
              <a:defRPr/>
            </a:pPr>
            <a:fld id="{6D1EF755-5520-4773-8BD8-CCB95CFCE00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20750" rtl="0" fontAlgn="base">
        <a:spcBef>
          <a:spcPct val="0"/>
        </a:spcBef>
        <a:spcAft>
          <a:spcPct val="0"/>
        </a:spcAft>
        <a:defRPr sz="4400" kern="1200">
          <a:solidFill>
            <a:schemeClr val="tx1"/>
          </a:solidFill>
          <a:latin typeface="+mj-lt"/>
          <a:ea typeface="+mj-ea"/>
          <a:cs typeface="+mj-cs"/>
        </a:defRPr>
      </a:lvl1pPr>
      <a:lvl2pPr algn="ctr" defTabSz="920750" rtl="0" fontAlgn="base">
        <a:spcBef>
          <a:spcPct val="0"/>
        </a:spcBef>
        <a:spcAft>
          <a:spcPct val="0"/>
        </a:spcAft>
        <a:defRPr sz="4400">
          <a:solidFill>
            <a:schemeClr val="tx1"/>
          </a:solidFill>
          <a:latin typeface="Arial" charset="0"/>
          <a:ea typeface="宋体" charset="-122"/>
        </a:defRPr>
      </a:lvl2pPr>
      <a:lvl3pPr algn="ctr" defTabSz="920750" rtl="0" fontAlgn="base">
        <a:spcBef>
          <a:spcPct val="0"/>
        </a:spcBef>
        <a:spcAft>
          <a:spcPct val="0"/>
        </a:spcAft>
        <a:defRPr sz="4400">
          <a:solidFill>
            <a:schemeClr val="tx1"/>
          </a:solidFill>
          <a:latin typeface="Arial" charset="0"/>
          <a:ea typeface="宋体" charset="-122"/>
        </a:defRPr>
      </a:lvl3pPr>
      <a:lvl4pPr algn="ctr" defTabSz="920750" rtl="0" fontAlgn="base">
        <a:spcBef>
          <a:spcPct val="0"/>
        </a:spcBef>
        <a:spcAft>
          <a:spcPct val="0"/>
        </a:spcAft>
        <a:defRPr sz="4400">
          <a:solidFill>
            <a:schemeClr val="tx1"/>
          </a:solidFill>
          <a:latin typeface="Arial" charset="0"/>
          <a:ea typeface="宋体" charset="-122"/>
        </a:defRPr>
      </a:lvl4pPr>
      <a:lvl5pPr algn="ctr" defTabSz="920750" rtl="0" fontAlgn="base">
        <a:spcBef>
          <a:spcPct val="0"/>
        </a:spcBef>
        <a:spcAft>
          <a:spcPct val="0"/>
        </a:spcAft>
        <a:defRPr sz="4400">
          <a:solidFill>
            <a:schemeClr val="tx1"/>
          </a:solidFill>
          <a:latin typeface="Arial" charset="0"/>
          <a:ea typeface="宋体" charset="-122"/>
        </a:defRPr>
      </a:lvl5pPr>
      <a:lvl6pPr marL="457200" algn="ctr" defTabSz="920750" rtl="0" fontAlgn="base">
        <a:spcBef>
          <a:spcPct val="0"/>
        </a:spcBef>
        <a:spcAft>
          <a:spcPct val="0"/>
        </a:spcAft>
        <a:defRPr sz="4400">
          <a:solidFill>
            <a:schemeClr val="tx1"/>
          </a:solidFill>
          <a:latin typeface="Arial" charset="0"/>
          <a:ea typeface="宋体" charset="-122"/>
        </a:defRPr>
      </a:lvl6pPr>
      <a:lvl7pPr marL="914400" algn="ctr" defTabSz="920750" rtl="0" fontAlgn="base">
        <a:spcBef>
          <a:spcPct val="0"/>
        </a:spcBef>
        <a:spcAft>
          <a:spcPct val="0"/>
        </a:spcAft>
        <a:defRPr sz="4400">
          <a:solidFill>
            <a:schemeClr val="tx1"/>
          </a:solidFill>
          <a:latin typeface="Arial" charset="0"/>
          <a:ea typeface="宋体" charset="-122"/>
        </a:defRPr>
      </a:lvl7pPr>
      <a:lvl8pPr marL="1371600" algn="ctr" defTabSz="920750" rtl="0" fontAlgn="base">
        <a:spcBef>
          <a:spcPct val="0"/>
        </a:spcBef>
        <a:spcAft>
          <a:spcPct val="0"/>
        </a:spcAft>
        <a:defRPr sz="4400">
          <a:solidFill>
            <a:schemeClr val="tx1"/>
          </a:solidFill>
          <a:latin typeface="Arial" charset="0"/>
          <a:ea typeface="宋体" charset="-122"/>
        </a:defRPr>
      </a:lvl8pPr>
      <a:lvl9pPr marL="1828800" algn="ctr" defTabSz="920750" rtl="0" fontAlgn="base">
        <a:spcBef>
          <a:spcPct val="0"/>
        </a:spcBef>
        <a:spcAft>
          <a:spcPct val="0"/>
        </a:spcAft>
        <a:defRPr sz="4400">
          <a:solidFill>
            <a:schemeClr val="tx1"/>
          </a:solidFill>
          <a:latin typeface="Arial" charset="0"/>
          <a:ea typeface="宋体" charset="-122"/>
        </a:defRPr>
      </a:lvl9pPr>
    </p:titleStyle>
    <p:bodyStyle>
      <a:lvl1pPr marL="344805" indent="-344805" algn="l" defTabSz="920750" rtl="0" fontAlgn="base">
        <a:spcBef>
          <a:spcPct val="20000"/>
        </a:spcBef>
        <a:spcAft>
          <a:spcPct val="0"/>
        </a:spcAft>
        <a:buFont typeface="Arial" charset="0"/>
        <a:buChar char="•"/>
        <a:defRPr sz="3200" kern="1200">
          <a:solidFill>
            <a:schemeClr val="tx1"/>
          </a:solidFill>
          <a:latin typeface="+mn-lt"/>
          <a:ea typeface="+mn-ea"/>
          <a:cs typeface="+mn-cs"/>
        </a:defRPr>
      </a:lvl1pPr>
      <a:lvl2pPr marL="748030" indent="-287655" algn="l" defTabSz="920750" rtl="0" fontAlgn="base">
        <a:spcBef>
          <a:spcPct val="20000"/>
        </a:spcBef>
        <a:spcAft>
          <a:spcPct val="0"/>
        </a:spcAft>
        <a:buFont typeface="Arial" charset="0"/>
        <a:buChar char="–"/>
        <a:defRPr sz="2800" kern="1200">
          <a:solidFill>
            <a:schemeClr val="tx1"/>
          </a:solidFill>
          <a:latin typeface="+mn-lt"/>
          <a:ea typeface="+mn-ea"/>
          <a:cs typeface="+mn-cs"/>
        </a:defRPr>
      </a:lvl2pPr>
      <a:lvl3pPr marL="1151255" indent="-230505" algn="l" defTabSz="920750" rtl="0" fontAlgn="base">
        <a:spcBef>
          <a:spcPct val="20000"/>
        </a:spcBef>
        <a:spcAft>
          <a:spcPct val="0"/>
        </a:spcAft>
        <a:buFont typeface="Arial" charset="0"/>
        <a:buChar char="•"/>
        <a:defRPr sz="2400" kern="1200">
          <a:solidFill>
            <a:schemeClr val="tx1"/>
          </a:solidFill>
          <a:latin typeface="+mn-lt"/>
          <a:ea typeface="+mn-ea"/>
          <a:cs typeface="+mn-cs"/>
        </a:defRPr>
      </a:lvl3pPr>
      <a:lvl4pPr marL="1611630" indent="-230505" algn="l" defTabSz="920750" rtl="0" fontAlgn="base">
        <a:spcBef>
          <a:spcPct val="20000"/>
        </a:spcBef>
        <a:spcAft>
          <a:spcPct val="0"/>
        </a:spcAft>
        <a:buFont typeface="Arial" charset="0"/>
        <a:buChar char="–"/>
        <a:defRPr sz="2000" kern="1200">
          <a:solidFill>
            <a:schemeClr val="tx1"/>
          </a:solidFill>
          <a:latin typeface="+mn-lt"/>
          <a:ea typeface="+mn-ea"/>
          <a:cs typeface="+mn-cs"/>
        </a:defRPr>
      </a:lvl4pPr>
      <a:lvl5pPr marL="2072005" indent="-230505" algn="l" defTabSz="920750" rtl="0" fontAlgn="base">
        <a:spcBef>
          <a:spcPct val="20000"/>
        </a:spcBef>
        <a:spcAft>
          <a:spcPct val="0"/>
        </a:spcAft>
        <a:buFont typeface="Arial" charset="0"/>
        <a:buChar char="»"/>
        <a:defRPr sz="2000" kern="1200">
          <a:solidFill>
            <a:schemeClr val="tx1"/>
          </a:solidFill>
          <a:latin typeface="+mn-lt"/>
          <a:ea typeface="+mn-ea"/>
          <a:cs typeface="+mn-cs"/>
        </a:defRPr>
      </a:lvl5pPr>
      <a:lvl6pPr marL="2533650" indent="-230505" algn="l" defTabSz="9207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94660" indent="-230505" algn="l" defTabSz="9207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55035" indent="-230505" algn="l" defTabSz="9207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16045" indent="-230505" algn="l" defTabSz="92075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20750" rtl="0" eaLnBrk="1" latinLnBrk="0" hangingPunct="1">
        <a:defRPr sz="1800" kern="1200">
          <a:solidFill>
            <a:schemeClr val="tx1"/>
          </a:solidFill>
          <a:latin typeface="+mn-lt"/>
          <a:ea typeface="+mn-ea"/>
          <a:cs typeface="+mn-cs"/>
        </a:defRPr>
      </a:lvl1pPr>
      <a:lvl2pPr marL="460375" algn="l" defTabSz="920750" rtl="0" eaLnBrk="1" latinLnBrk="0" hangingPunct="1">
        <a:defRPr sz="1800" kern="1200">
          <a:solidFill>
            <a:schemeClr val="tx1"/>
          </a:solidFill>
          <a:latin typeface="+mn-lt"/>
          <a:ea typeface="+mn-ea"/>
          <a:cs typeface="+mn-cs"/>
        </a:defRPr>
      </a:lvl2pPr>
      <a:lvl3pPr marL="921385" algn="l" defTabSz="920750" rtl="0" eaLnBrk="1" latinLnBrk="0" hangingPunct="1">
        <a:defRPr sz="1800" kern="1200">
          <a:solidFill>
            <a:schemeClr val="tx1"/>
          </a:solidFill>
          <a:latin typeface="+mn-lt"/>
          <a:ea typeface="+mn-ea"/>
          <a:cs typeface="+mn-cs"/>
        </a:defRPr>
      </a:lvl3pPr>
      <a:lvl4pPr marL="1381760" algn="l" defTabSz="920750" rtl="0" eaLnBrk="1" latinLnBrk="0" hangingPunct="1">
        <a:defRPr sz="1800" kern="1200">
          <a:solidFill>
            <a:schemeClr val="tx1"/>
          </a:solidFill>
          <a:latin typeface="+mn-lt"/>
          <a:ea typeface="+mn-ea"/>
          <a:cs typeface="+mn-cs"/>
        </a:defRPr>
      </a:lvl4pPr>
      <a:lvl5pPr marL="1842770" algn="l" defTabSz="920750" rtl="0" eaLnBrk="1" latinLnBrk="0" hangingPunct="1">
        <a:defRPr sz="1800" kern="1200">
          <a:solidFill>
            <a:schemeClr val="tx1"/>
          </a:solidFill>
          <a:latin typeface="+mn-lt"/>
          <a:ea typeface="+mn-ea"/>
          <a:cs typeface="+mn-cs"/>
        </a:defRPr>
      </a:lvl5pPr>
      <a:lvl6pPr marL="2303145" algn="l" defTabSz="920750" rtl="0" eaLnBrk="1" latinLnBrk="0" hangingPunct="1">
        <a:defRPr sz="1800" kern="1200">
          <a:solidFill>
            <a:schemeClr val="tx1"/>
          </a:solidFill>
          <a:latin typeface="+mn-lt"/>
          <a:ea typeface="+mn-ea"/>
          <a:cs typeface="+mn-cs"/>
        </a:defRPr>
      </a:lvl6pPr>
      <a:lvl7pPr marL="2764155" algn="l" defTabSz="920750" rtl="0" eaLnBrk="1" latinLnBrk="0" hangingPunct="1">
        <a:defRPr sz="1800" kern="1200">
          <a:solidFill>
            <a:schemeClr val="tx1"/>
          </a:solidFill>
          <a:latin typeface="+mn-lt"/>
          <a:ea typeface="+mn-ea"/>
          <a:cs typeface="+mn-cs"/>
        </a:defRPr>
      </a:lvl7pPr>
      <a:lvl8pPr marL="3224530" algn="l" defTabSz="920750" rtl="0" eaLnBrk="1" latinLnBrk="0" hangingPunct="1">
        <a:defRPr sz="1800" kern="1200">
          <a:solidFill>
            <a:schemeClr val="tx1"/>
          </a:solidFill>
          <a:latin typeface="+mn-lt"/>
          <a:ea typeface="+mn-ea"/>
          <a:cs typeface="+mn-cs"/>
        </a:defRPr>
      </a:lvl8pPr>
      <a:lvl9pPr marL="3685540" algn="l" defTabSz="92075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grpSp>
        <p:nvGrpSpPr>
          <p:cNvPr id="13318" name="组合 97"/>
          <p:cNvGrpSpPr/>
          <p:nvPr/>
        </p:nvGrpSpPr>
        <p:grpSpPr bwMode="auto">
          <a:xfrm>
            <a:off x="4067175" y="1112838"/>
            <a:ext cx="581025" cy="585787"/>
            <a:chOff x="4067175" y="1112044"/>
            <a:chExt cx="581024" cy="585789"/>
          </a:xfrm>
        </p:grpSpPr>
        <p:sp>
          <p:nvSpPr>
            <p:cNvPr id="82" name="椭圆 81"/>
            <p:cNvSpPr/>
            <p:nvPr/>
          </p:nvSpPr>
          <p:spPr>
            <a:xfrm>
              <a:off x="4067175" y="1112044"/>
              <a:ext cx="581024" cy="585789"/>
            </a:xfrm>
            <a:prstGeom prst="ellipse">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83" name="流程图: 联系 3"/>
            <p:cNvSpPr/>
            <p:nvPr/>
          </p:nvSpPr>
          <p:spPr>
            <a:xfrm>
              <a:off x="4229100" y="1273970"/>
              <a:ext cx="247650" cy="252413"/>
            </a:xfrm>
            <a:custGeom>
              <a:avLst/>
              <a:gdLst/>
              <a:ahLst/>
              <a:cxnLst/>
              <a:rect l="l" t="t" r="r" b="b"/>
              <a:pathLst>
                <a:path w="846723" h="866776">
                  <a:moveTo>
                    <a:pt x="433388" y="0"/>
                  </a:moveTo>
                  <a:cubicBezTo>
                    <a:pt x="552771" y="0"/>
                    <a:pt x="660878" y="48270"/>
                    <a:pt x="736476" y="128943"/>
                  </a:cubicBezTo>
                  <a:lnTo>
                    <a:pt x="842889" y="49490"/>
                  </a:lnTo>
                  <a:lnTo>
                    <a:pt x="846723" y="440025"/>
                  </a:lnTo>
                  <a:lnTo>
                    <a:pt x="473372" y="325390"/>
                  </a:lnTo>
                  <a:lnTo>
                    <a:pt x="581670" y="244529"/>
                  </a:lnTo>
                  <a:cubicBezTo>
                    <a:pt x="540054" y="210471"/>
                    <a:pt x="486672" y="190500"/>
                    <a:pt x="428625" y="190500"/>
                  </a:cubicBezTo>
                  <a:cubicBezTo>
                    <a:pt x="291852" y="190500"/>
                    <a:pt x="180975" y="301377"/>
                    <a:pt x="180975" y="438150"/>
                  </a:cubicBezTo>
                  <a:cubicBezTo>
                    <a:pt x="180975" y="574923"/>
                    <a:pt x="291852" y="685800"/>
                    <a:pt x="428625" y="685800"/>
                  </a:cubicBezTo>
                  <a:cubicBezTo>
                    <a:pt x="526359" y="685800"/>
                    <a:pt x="610870" y="629185"/>
                    <a:pt x="650301" y="546546"/>
                  </a:cubicBezTo>
                  <a:lnTo>
                    <a:pt x="804187" y="654647"/>
                  </a:lnTo>
                  <a:cubicBezTo>
                    <a:pt x="729936" y="782046"/>
                    <a:pt x="591557" y="866776"/>
                    <a:pt x="433388" y="866776"/>
                  </a:cubicBezTo>
                  <a:cubicBezTo>
                    <a:pt x="194034" y="866776"/>
                    <a:pt x="0" y="672742"/>
                    <a:pt x="0" y="433388"/>
                  </a:cubicBezTo>
                  <a:cubicBezTo>
                    <a:pt x="0" y="194034"/>
                    <a:pt x="194034" y="0"/>
                    <a:pt x="43338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84" name="流程图: 联系 83"/>
          <p:cNvSpPr/>
          <p:nvPr/>
        </p:nvSpPr>
        <p:spPr>
          <a:xfrm>
            <a:off x="4924425" y="1354138"/>
            <a:ext cx="225425" cy="227012"/>
          </a:xfrm>
          <a:prstGeom prst="flowChartConnector">
            <a:avLst/>
          </a:pr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3320" name="组合 84"/>
          <p:cNvGrpSpPr/>
          <p:nvPr/>
        </p:nvGrpSpPr>
        <p:grpSpPr bwMode="auto">
          <a:xfrm>
            <a:off x="4772025" y="227013"/>
            <a:ext cx="941388" cy="941387"/>
            <a:chOff x="3394074" y="637932"/>
            <a:chExt cx="3155775" cy="3155775"/>
          </a:xfrm>
        </p:grpSpPr>
        <p:sp>
          <p:nvSpPr>
            <p:cNvPr id="86" name="流程图: 联系 85"/>
            <p:cNvSpPr/>
            <p:nvPr/>
          </p:nvSpPr>
          <p:spPr>
            <a:xfrm>
              <a:off x="3394074" y="637932"/>
              <a:ext cx="3155775" cy="3155775"/>
            </a:xfrm>
            <a:prstGeom prst="flowChartConnector">
              <a:avLst/>
            </a:prstGeom>
            <a:solidFill>
              <a:srgbClr val="1966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87" name="组合 86"/>
            <p:cNvGrpSpPr/>
            <p:nvPr/>
          </p:nvGrpSpPr>
          <p:grpSpPr>
            <a:xfrm>
              <a:off x="4217194" y="1647826"/>
              <a:ext cx="1473993" cy="1147762"/>
              <a:chOff x="4217194" y="1647826"/>
              <a:chExt cx="1473993" cy="1147762"/>
            </a:xfrm>
            <a:solidFill>
              <a:srgbClr val="FFFFFF"/>
            </a:solidFill>
          </p:grpSpPr>
          <p:sp>
            <p:nvSpPr>
              <p:cNvPr id="88" name="流程图: 联系 87"/>
              <p:cNvSpPr/>
              <p:nvPr/>
            </p:nvSpPr>
            <p:spPr>
              <a:xfrm>
                <a:off x="4271961" y="1647827"/>
                <a:ext cx="404812" cy="404812"/>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89" name="圆角矩形 12"/>
              <p:cNvSpPr/>
              <p:nvPr/>
            </p:nvSpPr>
            <p:spPr>
              <a:xfrm>
                <a:off x="4217194" y="2078831"/>
                <a:ext cx="802480" cy="716757"/>
              </a:xfrm>
              <a:custGeom>
                <a:avLst/>
                <a:gdLst/>
                <a:ahLst/>
                <a:cxnLst/>
                <a:rect l="l" t="t" r="r" b="b"/>
                <a:pathLst>
                  <a:path w="802480" h="716757">
                    <a:moveTo>
                      <a:pt x="84933" y="0"/>
                    </a:moveTo>
                    <a:lnTo>
                      <a:pt x="424653" y="0"/>
                    </a:lnTo>
                    <a:cubicBezTo>
                      <a:pt x="471560" y="0"/>
                      <a:pt x="509586" y="38026"/>
                      <a:pt x="509586" y="84933"/>
                    </a:cubicBezTo>
                    <a:lnTo>
                      <a:pt x="509586" y="93792"/>
                    </a:lnTo>
                    <a:lnTo>
                      <a:pt x="705329" y="461963"/>
                    </a:lnTo>
                    <a:lnTo>
                      <a:pt x="776286" y="461963"/>
                    </a:lnTo>
                    <a:cubicBezTo>
                      <a:pt x="790753" y="461963"/>
                      <a:pt x="802480" y="473690"/>
                      <a:pt x="802480" y="488157"/>
                    </a:cubicBezTo>
                    <a:lnTo>
                      <a:pt x="802480" y="621507"/>
                    </a:lnTo>
                    <a:cubicBezTo>
                      <a:pt x="802480" y="635974"/>
                      <a:pt x="790753" y="647701"/>
                      <a:pt x="776286" y="647701"/>
                    </a:cubicBezTo>
                    <a:lnTo>
                      <a:pt x="671511" y="647701"/>
                    </a:lnTo>
                    <a:lnTo>
                      <a:pt x="662905" y="644136"/>
                    </a:lnTo>
                    <a:lnTo>
                      <a:pt x="660340" y="645500"/>
                    </a:lnTo>
                    <a:lnTo>
                      <a:pt x="658686" y="642389"/>
                    </a:lnTo>
                    <a:cubicBezTo>
                      <a:pt x="650310" y="639220"/>
                      <a:pt x="645317" y="630947"/>
                      <a:pt x="645317" y="621507"/>
                    </a:cubicBezTo>
                    <a:lnTo>
                      <a:pt x="645317" y="617244"/>
                    </a:lnTo>
                    <a:lnTo>
                      <a:pt x="509586" y="361948"/>
                    </a:lnTo>
                    <a:lnTo>
                      <a:pt x="509586" y="476250"/>
                    </a:lnTo>
                    <a:lnTo>
                      <a:pt x="509586" y="631824"/>
                    </a:lnTo>
                    <a:lnTo>
                      <a:pt x="509586" y="716757"/>
                    </a:lnTo>
                    <a:lnTo>
                      <a:pt x="424653" y="716757"/>
                    </a:lnTo>
                    <a:lnTo>
                      <a:pt x="84933" y="716757"/>
                    </a:lnTo>
                    <a:lnTo>
                      <a:pt x="0" y="716757"/>
                    </a:lnTo>
                    <a:lnTo>
                      <a:pt x="0" y="631824"/>
                    </a:lnTo>
                    <a:lnTo>
                      <a:pt x="0" y="476250"/>
                    </a:lnTo>
                    <a:lnTo>
                      <a:pt x="0" y="84933"/>
                    </a:lnTo>
                    <a:cubicBezTo>
                      <a:pt x="0" y="38026"/>
                      <a:pt x="38026" y="0"/>
                      <a:pt x="849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90" name="流程图: 联系 89"/>
              <p:cNvSpPr/>
              <p:nvPr/>
            </p:nvSpPr>
            <p:spPr>
              <a:xfrm flipH="1">
                <a:off x="5233986" y="1647826"/>
                <a:ext cx="404812" cy="404812"/>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91" name="圆角矩形 12"/>
              <p:cNvSpPr/>
              <p:nvPr/>
            </p:nvSpPr>
            <p:spPr>
              <a:xfrm flipH="1">
                <a:off x="4888707" y="2078830"/>
                <a:ext cx="802480" cy="716757"/>
              </a:xfrm>
              <a:custGeom>
                <a:avLst/>
                <a:gdLst/>
                <a:ahLst/>
                <a:cxnLst/>
                <a:rect l="l" t="t" r="r" b="b"/>
                <a:pathLst>
                  <a:path w="802480" h="716757">
                    <a:moveTo>
                      <a:pt x="84933" y="0"/>
                    </a:moveTo>
                    <a:lnTo>
                      <a:pt x="424653" y="0"/>
                    </a:lnTo>
                    <a:cubicBezTo>
                      <a:pt x="471560" y="0"/>
                      <a:pt x="509586" y="38026"/>
                      <a:pt x="509586" y="84933"/>
                    </a:cubicBezTo>
                    <a:lnTo>
                      <a:pt x="509586" y="93792"/>
                    </a:lnTo>
                    <a:lnTo>
                      <a:pt x="705329" y="461963"/>
                    </a:lnTo>
                    <a:lnTo>
                      <a:pt x="776286" y="461963"/>
                    </a:lnTo>
                    <a:cubicBezTo>
                      <a:pt x="790753" y="461963"/>
                      <a:pt x="802480" y="473690"/>
                      <a:pt x="802480" y="488157"/>
                    </a:cubicBezTo>
                    <a:lnTo>
                      <a:pt x="802480" y="621507"/>
                    </a:lnTo>
                    <a:cubicBezTo>
                      <a:pt x="802480" y="635974"/>
                      <a:pt x="790753" y="647701"/>
                      <a:pt x="776286" y="647701"/>
                    </a:cubicBezTo>
                    <a:lnTo>
                      <a:pt x="671511" y="647701"/>
                    </a:lnTo>
                    <a:lnTo>
                      <a:pt x="662905" y="644136"/>
                    </a:lnTo>
                    <a:lnTo>
                      <a:pt x="660340" y="645500"/>
                    </a:lnTo>
                    <a:lnTo>
                      <a:pt x="658686" y="642389"/>
                    </a:lnTo>
                    <a:cubicBezTo>
                      <a:pt x="650310" y="639220"/>
                      <a:pt x="645317" y="630947"/>
                      <a:pt x="645317" y="621507"/>
                    </a:cubicBezTo>
                    <a:lnTo>
                      <a:pt x="645317" y="617244"/>
                    </a:lnTo>
                    <a:lnTo>
                      <a:pt x="509586" y="361948"/>
                    </a:lnTo>
                    <a:lnTo>
                      <a:pt x="509586" y="476250"/>
                    </a:lnTo>
                    <a:lnTo>
                      <a:pt x="509586" y="631824"/>
                    </a:lnTo>
                    <a:lnTo>
                      <a:pt x="509586" y="716757"/>
                    </a:lnTo>
                    <a:lnTo>
                      <a:pt x="424653" y="716757"/>
                    </a:lnTo>
                    <a:lnTo>
                      <a:pt x="84933" y="716757"/>
                    </a:lnTo>
                    <a:lnTo>
                      <a:pt x="0" y="716757"/>
                    </a:lnTo>
                    <a:lnTo>
                      <a:pt x="0" y="631824"/>
                    </a:lnTo>
                    <a:lnTo>
                      <a:pt x="0" y="476250"/>
                    </a:lnTo>
                    <a:lnTo>
                      <a:pt x="0" y="84933"/>
                    </a:lnTo>
                    <a:cubicBezTo>
                      <a:pt x="0" y="38026"/>
                      <a:pt x="38026" y="0"/>
                      <a:pt x="849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grpSp>
      <p:grpSp>
        <p:nvGrpSpPr>
          <p:cNvPr id="13321" name="组合 91"/>
          <p:cNvGrpSpPr/>
          <p:nvPr/>
        </p:nvGrpSpPr>
        <p:grpSpPr bwMode="auto">
          <a:xfrm>
            <a:off x="5319713" y="1309688"/>
            <a:ext cx="466725" cy="830262"/>
            <a:chOff x="5320313" y="1309698"/>
            <a:chExt cx="466125" cy="830997"/>
          </a:xfrm>
        </p:grpSpPr>
        <p:sp>
          <p:nvSpPr>
            <p:cNvPr id="93" name="流程图: 联系 92"/>
            <p:cNvSpPr/>
            <p:nvPr/>
          </p:nvSpPr>
          <p:spPr>
            <a:xfrm>
              <a:off x="5358364" y="1411388"/>
              <a:ext cx="394779" cy="395637"/>
            </a:xfrm>
            <a:prstGeom prst="flowChart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solidFill>
                  <a:srgbClr val="33A6B2"/>
                </a:solidFill>
              </a:endParaRPr>
            </a:p>
          </p:txBody>
        </p:sp>
        <p:sp>
          <p:nvSpPr>
            <p:cNvPr id="13332" name="TextBox 93"/>
            <p:cNvSpPr txBox="1">
              <a:spLocks noChangeArrowheads="1"/>
            </p:cNvSpPr>
            <p:nvPr/>
          </p:nvSpPr>
          <p:spPr bwMode="auto">
            <a:xfrm>
              <a:off x="5320313" y="1309698"/>
              <a:ext cx="466125" cy="830997"/>
            </a:xfrm>
            <a:prstGeom prst="rect">
              <a:avLst/>
            </a:prstGeom>
            <a:noFill/>
            <a:ln w="9525">
              <a:noFill/>
              <a:miter lim="800000"/>
            </a:ln>
          </p:spPr>
          <p:txBody>
            <a:bodyPr>
              <a:spAutoFit/>
            </a:bodyPr>
            <a:lstStyle/>
            <a:p>
              <a:pPr algn="ctr"/>
              <a:r>
                <a:rPr lang="en-US" altLang="zh-CN" sz="4800" b="1">
                  <a:solidFill>
                    <a:srgbClr val="33A6B2"/>
                  </a:solidFill>
                  <a:ea typeface="微软雅黑" pitchFamily="34" charset="-122"/>
                </a:rPr>
                <a:t>“</a:t>
              </a:r>
              <a:endParaRPr lang="zh-CN" altLang="en-US" sz="4800" b="1">
                <a:solidFill>
                  <a:srgbClr val="33A6B2"/>
                </a:solidFill>
                <a:ea typeface="微软雅黑" pitchFamily="34" charset="-122"/>
              </a:endParaRPr>
            </a:p>
          </p:txBody>
        </p:sp>
      </p:grpSp>
      <p:grpSp>
        <p:nvGrpSpPr>
          <p:cNvPr id="13324" name="组合 104"/>
          <p:cNvGrpSpPr/>
          <p:nvPr/>
        </p:nvGrpSpPr>
        <p:grpSpPr bwMode="auto">
          <a:xfrm>
            <a:off x="6026150" y="214313"/>
            <a:ext cx="1743075" cy="1743075"/>
            <a:chOff x="6026239" y="214539"/>
            <a:chExt cx="1742986" cy="1742986"/>
          </a:xfrm>
        </p:grpSpPr>
        <p:sp>
          <p:nvSpPr>
            <p:cNvPr id="102" name="矩形 101"/>
            <p:cNvSpPr/>
            <p:nvPr/>
          </p:nvSpPr>
          <p:spPr>
            <a:xfrm>
              <a:off x="6435793" y="579645"/>
              <a:ext cx="852444" cy="98896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97" name="流程图: 联系 10"/>
            <p:cNvSpPr/>
            <p:nvPr/>
          </p:nvSpPr>
          <p:spPr>
            <a:xfrm>
              <a:off x="6026239" y="214539"/>
              <a:ext cx="1742986" cy="1742986"/>
            </a:xfrm>
            <a:custGeom>
              <a:avLst/>
              <a:gdLst/>
              <a:ahLst/>
              <a:cxnLst/>
              <a:rect l="l" t="t" r="r" b="b"/>
              <a:pathLst>
                <a:path w="5962650" h="5962650">
                  <a:moveTo>
                    <a:pt x="2425174" y="2542964"/>
                  </a:moveTo>
                  <a:cubicBezTo>
                    <a:pt x="2377867" y="2542964"/>
                    <a:pt x="2339517" y="2581314"/>
                    <a:pt x="2339518" y="2628621"/>
                  </a:cubicBezTo>
                  <a:cubicBezTo>
                    <a:pt x="2339518" y="2675928"/>
                    <a:pt x="2377868" y="2714278"/>
                    <a:pt x="2425175" y="2714277"/>
                  </a:cubicBezTo>
                  <a:cubicBezTo>
                    <a:pt x="2472483" y="2714278"/>
                    <a:pt x="2510833" y="2675928"/>
                    <a:pt x="2510832" y="2628621"/>
                  </a:cubicBezTo>
                  <a:cubicBezTo>
                    <a:pt x="2510831" y="2581313"/>
                    <a:pt x="2472482" y="2542964"/>
                    <a:pt x="2425174" y="2542964"/>
                  </a:cubicBezTo>
                  <a:close/>
                  <a:moveTo>
                    <a:pt x="2404726" y="2380617"/>
                  </a:moveTo>
                  <a:lnTo>
                    <a:pt x="2459011" y="2381675"/>
                  </a:lnTo>
                  <a:lnTo>
                    <a:pt x="2475179" y="2457011"/>
                  </a:lnTo>
                  <a:cubicBezTo>
                    <a:pt x="2505072" y="2465548"/>
                    <a:pt x="2532151" y="2481892"/>
                    <a:pt x="2553633" y="2504364"/>
                  </a:cubicBezTo>
                  <a:lnTo>
                    <a:pt x="2627825" y="2483569"/>
                  </a:lnTo>
                  <a:lnTo>
                    <a:pt x="2654052" y="2531107"/>
                  </a:lnTo>
                  <a:lnTo>
                    <a:pt x="2596893" y="2582778"/>
                  </a:lnTo>
                  <a:cubicBezTo>
                    <a:pt x="2604445" y="2612932"/>
                    <a:pt x="2603829" y="2644556"/>
                    <a:pt x="2595108" y="2674394"/>
                  </a:cubicBezTo>
                  <a:lnTo>
                    <a:pt x="2650211" y="2728250"/>
                  </a:lnTo>
                  <a:lnTo>
                    <a:pt x="2622155" y="2774731"/>
                  </a:lnTo>
                  <a:lnTo>
                    <a:pt x="2548827" y="2751063"/>
                  </a:lnTo>
                  <a:cubicBezTo>
                    <a:pt x="2526488" y="2772682"/>
                    <a:pt x="2498793" y="2787959"/>
                    <a:pt x="2468590" y="2795326"/>
                  </a:cubicBezTo>
                  <a:lnTo>
                    <a:pt x="2449502" y="2869976"/>
                  </a:lnTo>
                  <a:lnTo>
                    <a:pt x="2395217" y="2868918"/>
                  </a:lnTo>
                  <a:lnTo>
                    <a:pt x="2379050" y="2793582"/>
                  </a:lnTo>
                  <a:cubicBezTo>
                    <a:pt x="2349157" y="2785046"/>
                    <a:pt x="2322078" y="2768700"/>
                    <a:pt x="2300596" y="2746229"/>
                  </a:cubicBezTo>
                  <a:lnTo>
                    <a:pt x="2226404" y="2767024"/>
                  </a:lnTo>
                  <a:lnTo>
                    <a:pt x="2200177" y="2719486"/>
                  </a:lnTo>
                  <a:lnTo>
                    <a:pt x="2257336" y="2667815"/>
                  </a:lnTo>
                  <a:cubicBezTo>
                    <a:pt x="2249782" y="2637660"/>
                    <a:pt x="2250399" y="2606038"/>
                    <a:pt x="2259119" y="2576200"/>
                  </a:cubicBezTo>
                  <a:lnTo>
                    <a:pt x="2204017" y="2522342"/>
                  </a:lnTo>
                  <a:lnTo>
                    <a:pt x="2232074" y="2475862"/>
                  </a:lnTo>
                  <a:lnTo>
                    <a:pt x="2305400" y="2499530"/>
                  </a:lnTo>
                  <a:cubicBezTo>
                    <a:pt x="2327739" y="2477912"/>
                    <a:pt x="2355436" y="2462633"/>
                    <a:pt x="2385637" y="2455267"/>
                  </a:cubicBezTo>
                  <a:close/>
                  <a:moveTo>
                    <a:pt x="3115311" y="2206623"/>
                  </a:moveTo>
                  <a:cubicBezTo>
                    <a:pt x="3018867" y="2206624"/>
                    <a:pt x="2940685" y="2284805"/>
                    <a:pt x="2940686" y="2381248"/>
                  </a:cubicBezTo>
                  <a:cubicBezTo>
                    <a:pt x="2940685" y="2477691"/>
                    <a:pt x="3018867" y="2555873"/>
                    <a:pt x="3115310" y="2555873"/>
                  </a:cubicBezTo>
                  <a:cubicBezTo>
                    <a:pt x="3211754" y="2555874"/>
                    <a:pt x="3289936" y="2477691"/>
                    <a:pt x="3289935" y="2381248"/>
                  </a:cubicBezTo>
                  <a:cubicBezTo>
                    <a:pt x="3289936" y="2284805"/>
                    <a:pt x="3211754" y="2206624"/>
                    <a:pt x="3115311" y="2206623"/>
                  </a:cubicBezTo>
                  <a:close/>
                  <a:moveTo>
                    <a:pt x="3073623" y="1875656"/>
                  </a:moveTo>
                  <a:lnTo>
                    <a:pt x="3184291" y="1877811"/>
                  </a:lnTo>
                  <a:lnTo>
                    <a:pt x="3217252" y="2031395"/>
                  </a:lnTo>
                  <a:cubicBezTo>
                    <a:pt x="3278192" y="2048798"/>
                    <a:pt x="3333397" y="2082120"/>
                    <a:pt x="3377190" y="2127932"/>
                  </a:cubicBezTo>
                  <a:lnTo>
                    <a:pt x="3528442" y="2085539"/>
                  </a:lnTo>
                  <a:lnTo>
                    <a:pt x="3581909" y="2182452"/>
                  </a:lnTo>
                  <a:lnTo>
                    <a:pt x="3465383" y="2287791"/>
                  </a:lnTo>
                  <a:cubicBezTo>
                    <a:pt x="3480780" y="2349265"/>
                    <a:pt x="3479524" y="2413733"/>
                    <a:pt x="3461746" y="2474564"/>
                  </a:cubicBezTo>
                  <a:lnTo>
                    <a:pt x="3574081" y="2584359"/>
                  </a:lnTo>
                  <a:lnTo>
                    <a:pt x="3516883" y="2679117"/>
                  </a:lnTo>
                  <a:lnTo>
                    <a:pt x="3367395" y="2630866"/>
                  </a:lnTo>
                  <a:cubicBezTo>
                    <a:pt x="3321853" y="2674939"/>
                    <a:pt x="3265392" y="2706086"/>
                    <a:pt x="3203820" y="2721104"/>
                  </a:cubicBezTo>
                  <a:lnTo>
                    <a:pt x="3164906" y="2873288"/>
                  </a:lnTo>
                  <a:lnTo>
                    <a:pt x="3054236" y="2871132"/>
                  </a:lnTo>
                  <a:lnTo>
                    <a:pt x="3021276" y="2717549"/>
                  </a:lnTo>
                  <a:cubicBezTo>
                    <a:pt x="2960335" y="2700145"/>
                    <a:pt x="2905131" y="2666823"/>
                    <a:pt x="2861339" y="2621011"/>
                  </a:cubicBezTo>
                  <a:lnTo>
                    <a:pt x="2710087" y="2663405"/>
                  </a:lnTo>
                  <a:lnTo>
                    <a:pt x="2656620" y="2566491"/>
                  </a:lnTo>
                  <a:lnTo>
                    <a:pt x="2773145" y="2461153"/>
                  </a:lnTo>
                  <a:cubicBezTo>
                    <a:pt x="2757748" y="2399678"/>
                    <a:pt x="2759004" y="2335211"/>
                    <a:pt x="2776782" y="2274381"/>
                  </a:cubicBezTo>
                  <a:lnTo>
                    <a:pt x="2664447" y="2164585"/>
                  </a:lnTo>
                  <a:lnTo>
                    <a:pt x="2721646" y="2069827"/>
                  </a:lnTo>
                  <a:lnTo>
                    <a:pt x="2871133" y="2118077"/>
                  </a:lnTo>
                  <a:cubicBezTo>
                    <a:pt x="2916675" y="2074005"/>
                    <a:pt x="2973136" y="2042858"/>
                    <a:pt x="3034708" y="2027840"/>
                  </a:cubicBezTo>
                  <a:close/>
                  <a:moveTo>
                    <a:pt x="2888272" y="1627335"/>
                  </a:moveTo>
                  <a:cubicBezTo>
                    <a:pt x="2882765" y="1627646"/>
                    <a:pt x="2877363" y="1628026"/>
                    <a:pt x="2872173" y="1629612"/>
                  </a:cubicBezTo>
                  <a:cubicBezTo>
                    <a:pt x="2296419" y="1637776"/>
                    <a:pt x="1832609" y="2077827"/>
                    <a:pt x="1832609" y="2619374"/>
                  </a:cubicBezTo>
                  <a:cubicBezTo>
                    <a:pt x="1832609" y="2782559"/>
                    <a:pt x="1874723" y="2936528"/>
                    <a:pt x="1950083" y="3071844"/>
                  </a:cubicBezTo>
                  <a:lnTo>
                    <a:pt x="1950083" y="3098992"/>
                  </a:lnTo>
                  <a:cubicBezTo>
                    <a:pt x="1969454" y="3118941"/>
                    <a:pt x="1988510" y="3139751"/>
                    <a:pt x="2006072" y="3162274"/>
                  </a:cubicBezTo>
                  <a:cubicBezTo>
                    <a:pt x="2030326" y="3197836"/>
                    <a:pt x="2057373" y="3231512"/>
                    <a:pt x="2087086" y="3262938"/>
                  </a:cubicBezTo>
                  <a:cubicBezTo>
                    <a:pt x="2275764" y="3513518"/>
                    <a:pt x="2412774" y="3827374"/>
                    <a:pt x="2437450" y="4046538"/>
                  </a:cubicBezTo>
                  <a:lnTo>
                    <a:pt x="2432683" y="4140942"/>
                  </a:lnTo>
                  <a:lnTo>
                    <a:pt x="2432683" y="4327524"/>
                  </a:lnTo>
                  <a:lnTo>
                    <a:pt x="3594733" y="4327524"/>
                  </a:lnTo>
                  <a:lnTo>
                    <a:pt x="3594733" y="3950160"/>
                  </a:lnTo>
                  <a:cubicBezTo>
                    <a:pt x="3595816" y="3949727"/>
                    <a:pt x="3596899" y="3949291"/>
                    <a:pt x="3597910" y="3948675"/>
                  </a:cubicBezTo>
                  <a:lnTo>
                    <a:pt x="3597910" y="3920067"/>
                  </a:lnTo>
                  <a:cubicBezTo>
                    <a:pt x="3597910" y="3896102"/>
                    <a:pt x="3617338" y="3876674"/>
                    <a:pt x="3641303" y="3876674"/>
                  </a:cubicBezTo>
                  <a:lnTo>
                    <a:pt x="3960917" y="3876674"/>
                  </a:lnTo>
                  <a:lnTo>
                    <a:pt x="3965695" y="3878653"/>
                  </a:lnTo>
                  <a:cubicBezTo>
                    <a:pt x="4003649" y="3848139"/>
                    <a:pt x="4040184" y="3818647"/>
                    <a:pt x="4039235" y="3816349"/>
                  </a:cubicBezTo>
                  <a:lnTo>
                    <a:pt x="4019075" y="3720812"/>
                  </a:lnTo>
                  <a:cubicBezTo>
                    <a:pt x="4008898" y="3696874"/>
                    <a:pt x="4020054" y="3669220"/>
                    <a:pt x="4043992" y="3659043"/>
                  </a:cubicBezTo>
                  <a:lnTo>
                    <a:pt x="4089774" y="3603991"/>
                  </a:lnTo>
                  <a:cubicBezTo>
                    <a:pt x="4089687" y="3577183"/>
                    <a:pt x="4078168" y="3553203"/>
                    <a:pt x="4059465" y="3537588"/>
                  </a:cubicBezTo>
                  <a:lnTo>
                    <a:pt x="4063114" y="3531868"/>
                  </a:lnTo>
                  <a:cubicBezTo>
                    <a:pt x="4053832" y="3516303"/>
                    <a:pt x="4043764" y="3501361"/>
                    <a:pt x="4034667" y="3486419"/>
                  </a:cubicBezTo>
                  <a:lnTo>
                    <a:pt x="4099193" y="3446588"/>
                  </a:lnTo>
                  <a:lnTo>
                    <a:pt x="4101967" y="3440030"/>
                  </a:lnTo>
                  <a:lnTo>
                    <a:pt x="4048512" y="3241239"/>
                  </a:lnTo>
                  <a:lnTo>
                    <a:pt x="4146148" y="3198615"/>
                  </a:lnTo>
                  <a:lnTo>
                    <a:pt x="4150359" y="3146424"/>
                  </a:lnTo>
                  <a:cubicBezTo>
                    <a:pt x="4150359" y="3129821"/>
                    <a:pt x="4150170" y="3113282"/>
                    <a:pt x="4148737" y="3096835"/>
                  </a:cubicBezTo>
                  <a:lnTo>
                    <a:pt x="4002502" y="2725878"/>
                  </a:lnTo>
                  <a:lnTo>
                    <a:pt x="4057698" y="2603163"/>
                  </a:lnTo>
                  <a:lnTo>
                    <a:pt x="3896135" y="2193326"/>
                  </a:lnTo>
                  <a:lnTo>
                    <a:pt x="3957482" y="2128582"/>
                  </a:lnTo>
                  <a:lnTo>
                    <a:pt x="3864275" y="2030076"/>
                  </a:lnTo>
                  <a:lnTo>
                    <a:pt x="3865716" y="2028354"/>
                  </a:lnTo>
                  <a:lnTo>
                    <a:pt x="3739392" y="1882698"/>
                  </a:lnTo>
                  <a:lnTo>
                    <a:pt x="3760040" y="1842459"/>
                  </a:lnTo>
                  <a:cubicBezTo>
                    <a:pt x="3692769" y="1800916"/>
                    <a:pt x="3605553" y="1764040"/>
                    <a:pt x="3521396" y="1734805"/>
                  </a:cubicBezTo>
                  <a:cubicBezTo>
                    <a:pt x="3398436" y="1665427"/>
                    <a:pt x="3203669" y="1627750"/>
                    <a:pt x="3002312" y="1628954"/>
                  </a:cubicBezTo>
                  <a:close/>
                  <a:moveTo>
                    <a:pt x="2981325" y="0"/>
                  </a:moveTo>
                  <a:cubicBezTo>
                    <a:pt x="4627865" y="0"/>
                    <a:pt x="5962650" y="1334785"/>
                    <a:pt x="5962650" y="2981325"/>
                  </a:cubicBezTo>
                  <a:cubicBezTo>
                    <a:pt x="5962650" y="4627865"/>
                    <a:pt x="4627865" y="5962650"/>
                    <a:pt x="2981325" y="5962650"/>
                  </a:cubicBezTo>
                  <a:cubicBezTo>
                    <a:pt x="1334785" y="5962650"/>
                    <a:pt x="0" y="4627865"/>
                    <a:pt x="0" y="2981325"/>
                  </a:cubicBezTo>
                  <a:cubicBezTo>
                    <a:pt x="0" y="1334785"/>
                    <a:pt x="1334785" y="0"/>
                    <a:pt x="2981325" y="0"/>
                  </a:cubicBez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00" name="文本框 99"/>
          <p:cNvSpPr txBox="1"/>
          <p:nvPr/>
        </p:nvSpPr>
        <p:spPr>
          <a:xfrm>
            <a:off x="4378960" y="2004060"/>
            <a:ext cx="4182110" cy="2773680"/>
          </a:xfrm>
          <a:prstGeom prst="rect">
            <a:avLst/>
          </a:prstGeom>
          <a:noFill/>
          <a:ln w="9525">
            <a:noFill/>
            <a:miter/>
          </a:ln>
          <a:extLst>
            <a:ext uri="{909E8E84-426E-40DD-AFC4-6F175D3DCCD1}">
              <a14:hiddenFill xmlns:a14="http://schemas.microsoft.com/office/drawing/2010/main">
                <a:solidFill>
                  <a:schemeClr val="accent1"/>
                </a:solidFill>
              </a14:hiddenFill>
            </a:ext>
          </a:extLst>
        </p:spPr>
        <p:txBody>
          <a:bodyPr wrap="square">
            <a:spAutoFit/>
          </a:bodyPr>
          <a:lstStyle/>
          <a:p>
            <a:pPr marL="0" indent="0" algn="l"/>
            <a:r>
              <a:rPr lang="en-US" altLang="zh-CN" sz="8800" b="1" u="none">
                <a:solidFill>
                  <a:schemeClr val="bg1"/>
                </a:solidFill>
                <a:latin typeface="仿宋" charset="0"/>
                <a:ea typeface="仿宋" charset="0"/>
                <a:cs typeface="Calibri" charset="0"/>
              </a:rPr>
              <a:t>“</a:t>
            </a:r>
            <a:r>
              <a:rPr lang="zh-CN" altLang="en-US" sz="8800" b="1" u="none">
                <a:solidFill>
                  <a:schemeClr val="bg1"/>
                </a:solidFill>
                <a:latin typeface="仿宋" charset="0"/>
                <a:ea typeface="仿宋" charset="0"/>
                <a:cs typeface="Calibri" charset="0"/>
              </a:rPr>
              <a:t>点数  成金</a:t>
            </a:r>
            <a:r>
              <a:rPr lang="en-US" altLang="zh-CN" sz="8800" b="1" u="none">
                <a:solidFill>
                  <a:schemeClr val="bg1"/>
                </a:solidFill>
                <a:latin typeface="仿宋" charset="0"/>
                <a:ea typeface="仿宋" charset="0"/>
                <a:cs typeface="Calibri" charset="0"/>
              </a:rPr>
              <a:t>”</a:t>
            </a:r>
          </a:p>
        </p:txBody>
      </p:sp>
      <p:sp>
        <p:nvSpPr>
          <p:cNvPr id="2" name="文本框 1"/>
          <p:cNvSpPr txBox="1"/>
          <p:nvPr/>
        </p:nvSpPr>
        <p:spPr>
          <a:xfrm>
            <a:off x="6571615" y="4655185"/>
            <a:ext cx="2503805" cy="45720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r>
              <a:rPr lang="en-US" altLang="zh-CN" sz="2400" b="1">
                <a:solidFill>
                  <a:schemeClr val="bg2"/>
                </a:solidFill>
                <a:latin typeface="仿宋" charset="0"/>
                <a:ea typeface="仿宋" charset="0"/>
              </a:rPr>
              <a:t>bigger   </a:t>
            </a:r>
            <a:r>
              <a:rPr lang="zh-CN" altLang="en-US" sz="2400" b="1">
                <a:solidFill>
                  <a:schemeClr val="bg2"/>
                </a:solidFill>
                <a:latin typeface="仿宋" charset="0"/>
                <a:ea typeface="仿宋" charset="0"/>
              </a:rPr>
              <a:t>小分队</a:t>
            </a:r>
          </a:p>
        </p:txBody>
      </p:sp>
      <p:pic>
        <p:nvPicPr>
          <p:cNvPr id="5" name="图片 4"/>
          <p:cNvPicPr>
            <a:picLocks noChangeAspect="1"/>
          </p:cNvPicPr>
          <p:nvPr/>
        </p:nvPicPr>
        <p:blipFill>
          <a:blip r:embed="rId3"/>
          <a:srcRect/>
          <a:stretch>
            <a:fillRect/>
          </a:stretch>
        </p:blipFill>
        <p:spPr>
          <a:xfrm>
            <a:off x="989965" y="970915"/>
            <a:ext cx="2454910" cy="230251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5" descr="计算机生成了可选文字:&#10;2.266778 364017 &#10;11,043.577 &#10;57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46405" y="353377"/>
            <a:ext cx="5276850" cy="4572000"/>
          </a:xfrm>
          <a:prstGeom prst="rect">
            <a:avLst/>
          </a:prstGeom>
          <a:noFill/>
          <a:ln>
            <a:noFill/>
          </a:ln>
        </p:spPr>
      </p:pic>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733367"/>
              <a:chOff x="-2381" y="-10990"/>
              <a:chExt cx="9211223" cy="733367"/>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6399" name="TextBox 16"/>
              <p:cNvSpPr txBox="1">
                <a:spLocks noChangeArrowheads="1"/>
              </p:cNvSpPr>
              <p:nvPr/>
            </p:nvSpPr>
            <p:spPr bwMode="auto">
              <a:xfrm>
                <a:off x="725372" y="76010"/>
                <a:ext cx="4793900" cy="646367"/>
              </a:xfrm>
              <a:prstGeom prst="rect">
                <a:avLst/>
              </a:prstGeom>
              <a:noFill/>
              <a:ln w="9525">
                <a:noFill/>
                <a:miter lim="800000"/>
              </a:ln>
            </p:spPr>
            <p:txBody>
              <a:bodyPr wrap="square">
                <a:spAutoFit/>
              </a:bodyPr>
              <a:lstStyle/>
              <a:p>
                <a:endParaRPr lang="zh-CN" altLang="en-US" sz="3600" b="1" dirty="0">
                  <a:solidFill>
                    <a:schemeClr val="bg1"/>
                  </a:solidFill>
                  <a:latin typeface="仿宋" charset="0"/>
                  <a:ea typeface="仿宋" charset="0"/>
                </a:endParaRPr>
              </a:p>
            </p:txBody>
          </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pic>
        <p:nvPicPr>
          <p:cNvPr id="6" name="图片 3" descr="椭圆: 20亿&#10;  201 1年第四季度，网飞公司(Netflix)的在线流媒体电影电视点播业务，累计观看时长达20亿小时。其全球2 500万用户每一次看视频的倒退、快进、暂停等行为数据，都会被记录下来。用户点播的内容中有75%都是由网飞推荐的，他们对受众观看模式进行分析后确定推荐内容。&#10;数据来源：网飞公司高级数据科学家 默罕默德.沙巴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325370" y="202565"/>
            <a:ext cx="5067300" cy="2314575"/>
          </a:xfrm>
          <a:prstGeom prst="rect">
            <a:avLst/>
          </a:prstGeom>
          <a:noFill/>
          <a:ln>
            <a:noFill/>
          </a:ln>
        </p:spPr>
      </p:pic>
      <p:pic>
        <p:nvPicPr>
          <p:cNvPr id="7" name="图片 4" descr="椭圆: 440万——201 0年，纽约流感瘦睛爆发后，科学家对63万个Twitter用户发布的440万条信息进行了分析。他们的算法是考察与疫情爆发相关的数据，最终的分析结果能够提前八天预测出某人得流感的风险大小，准确率为90%&#10;&#10;数据来源：纽约罗切斯特大学&#10;&#10;（英）西蒙·罗杰斯著；岳跃译,数据新闻大趋势  释放可视化报道的力量＝FACTS ARE SACRED THE POWER OF DATA,中国人民大学出版社,2015.05,第140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470150" y="3094355"/>
            <a:ext cx="4686300" cy="1762125"/>
          </a:xfrm>
          <a:prstGeom prst="rect">
            <a:avLst/>
          </a:prstGeom>
          <a:noFill/>
          <a:ln>
            <a:noFill/>
          </a:ln>
        </p:spPr>
      </p:pic>
      <p:pic>
        <p:nvPicPr>
          <p:cNvPr id="4" name="图片 2" descr="计算机生成了可选文字:&#10;影 娱 寐 的 变 迁 &#10;乐 公 司 分 析 快 递 数 据 把 握 消 费 者 喜 好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796540" y="1657985"/>
            <a:ext cx="4286250" cy="2352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rcRect/>
          <a:stretch>
            <a:fillRect/>
          </a:stretch>
        </p:blipFill>
        <p:spPr>
          <a:xfrm>
            <a:off x="3098800" y="1335405"/>
            <a:ext cx="6095365" cy="3085465"/>
          </a:xfrm>
          <a:prstGeom prst="rect">
            <a:avLst/>
          </a:prstGeom>
        </p:spPr>
      </p:pic>
      <p:sp>
        <p:nvSpPr>
          <p:cNvPr id="2" name="矩形 1"/>
          <p:cNvSpPr/>
          <p:nvPr/>
        </p:nvSpPr>
        <p:spPr>
          <a:xfrm>
            <a:off x="0" y="0"/>
            <a:ext cx="3187700" cy="5184775"/>
          </a:xfrm>
          <a:prstGeom prst="rect">
            <a:avLst/>
          </a:pr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 name="矩形 2"/>
          <p:cNvSpPr/>
          <p:nvPr/>
        </p:nvSpPr>
        <p:spPr>
          <a:xfrm>
            <a:off x="1360488" y="1727200"/>
            <a:ext cx="3681412" cy="1752600"/>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4" name="矩形 3"/>
          <p:cNvSpPr/>
          <p:nvPr/>
        </p:nvSpPr>
        <p:spPr>
          <a:xfrm>
            <a:off x="0" y="1917700"/>
            <a:ext cx="4953000" cy="574675"/>
          </a:xfrm>
          <a:prstGeom prst="rect">
            <a:avLst/>
          </a:prstGeom>
          <a:solidFill>
            <a:srgbClr val="1966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5365" name="组合 5"/>
          <p:cNvGrpSpPr/>
          <p:nvPr/>
        </p:nvGrpSpPr>
        <p:grpSpPr bwMode="auto">
          <a:xfrm>
            <a:off x="1612900" y="1857692"/>
            <a:ext cx="2787015" cy="1479550"/>
            <a:chOff x="985838" y="1512910"/>
            <a:chExt cx="2787007" cy="1480051"/>
          </a:xfrm>
        </p:grpSpPr>
        <p:grpSp>
          <p:nvGrpSpPr>
            <p:cNvPr id="15367" name="组合 6"/>
            <p:cNvGrpSpPr/>
            <p:nvPr/>
          </p:nvGrpSpPr>
          <p:grpSpPr bwMode="auto">
            <a:xfrm>
              <a:off x="985838" y="1591976"/>
              <a:ext cx="514349" cy="514349"/>
              <a:chOff x="1994296" y="1309114"/>
              <a:chExt cx="1796654" cy="1796654"/>
            </a:xfrm>
          </p:grpSpPr>
          <p:sp>
            <p:nvSpPr>
              <p:cNvPr id="9" name="流程图: 联系 8"/>
              <p:cNvSpPr/>
              <p:nvPr/>
            </p:nvSpPr>
            <p:spPr>
              <a:xfrm>
                <a:off x="1994296" y="1309177"/>
                <a:ext cx="1796651" cy="1797265"/>
              </a:xfrm>
              <a:prstGeom prst="flowChartConnector">
                <a:avLst/>
              </a:pr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0" name="组合 9"/>
              <p:cNvGrpSpPr/>
              <p:nvPr/>
            </p:nvGrpSpPr>
            <p:grpSpPr>
              <a:xfrm>
                <a:off x="2358611" y="1785937"/>
                <a:ext cx="437875" cy="856554"/>
                <a:chOff x="2358611" y="1785937"/>
                <a:chExt cx="437875" cy="856554"/>
              </a:xfrm>
              <a:solidFill>
                <a:srgbClr val="FFFFFF"/>
              </a:solidFill>
            </p:grpSpPr>
            <p:sp>
              <p:nvSpPr>
                <p:cNvPr id="18" name="流程图: 联系 17"/>
                <p:cNvSpPr/>
                <p:nvPr/>
              </p:nvSpPr>
              <p:spPr>
                <a:xfrm>
                  <a:off x="2466975" y="1785937"/>
                  <a:ext cx="161926" cy="16192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9" name="矩形 15"/>
                <p:cNvSpPr/>
                <p:nvPr/>
              </p:nvSpPr>
              <p:spPr>
                <a:xfrm rot="20675967">
                  <a:off x="2358611" y="1963707"/>
                  <a:ext cx="437875" cy="678784"/>
                </a:xfrm>
                <a:custGeom>
                  <a:avLst/>
                  <a:gdLst/>
                  <a:ahLst/>
                  <a:cxnLst/>
                  <a:rect l="l" t="t" r="r" b="b"/>
                  <a:pathLst>
                    <a:path w="437875" h="678784">
                      <a:moveTo>
                        <a:pt x="303157" y="92510"/>
                      </a:moveTo>
                      <a:lnTo>
                        <a:pt x="303052" y="92891"/>
                      </a:lnTo>
                      <a:lnTo>
                        <a:pt x="304436" y="93273"/>
                      </a:lnTo>
                      <a:close/>
                      <a:moveTo>
                        <a:pt x="281049" y="7795"/>
                      </a:moveTo>
                      <a:lnTo>
                        <a:pt x="212846" y="169313"/>
                      </a:lnTo>
                      <a:lnTo>
                        <a:pt x="218961" y="227806"/>
                      </a:lnTo>
                      <a:cubicBezTo>
                        <a:pt x="226556" y="230722"/>
                        <a:pt x="249328" y="178539"/>
                        <a:pt x="256924" y="181455"/>
                      </a:cubicBezTo>
                      <a:close/>
                      <a:moveTo>
                        <a:pt x="280364" y="0"/>
                      </a:moveTo>
                      <a:lnTo>
                        <a:pt x="377166" y="57708"/>
                      </a:lnTo>
                      <a:lnTo>
                        <a:pt x="377378" y="56612"/>
                      </a:lnTo>
                      <a:lnTo>
                        <a:pt x="437537" y="92476"/>
                      </a:lnTo>
                      <a:lnTo>
                        <a:pt x="437330" y="93575"/>
                      </a:lnTo>
                      <a:lnTo>
                        <a:pt x="437875" y="93900"/>
                      </a:lnTo>
                      <a:lnTo>
                        <a:pt x="436988" y="95388"/>
                      </a:lnTo>
                      <a:lnTo>
                        <a:pt x="387739" y="356610"/>
                      </a:lnTo>
                      <a:lnTo>
                        <a:pt x="383543" y="355454"/>
                      </a:lnTo>
                      <a:cubicBezTo>
                        <a:pt x="378435" y="370934"/>
                        <a:pt x="361826" y="379114"/>
                        <a:pt x="345714" y="374676"/>
                      </a:cubicBezTo>
                      <a:cubicBezTo>
                        <a:pt x="329601" y="370238"/>
                        <a:pt x="319523" y="354707"/>
                        <a:pt x="323064" y="338794"/>
                      </a:cubicBezTo>
                      <a:lnTo>
                        <a:pt x="322639" y="338677"/>
                      </a:lnTo>
                      <a:lnTo>
                        <a:pt x="363438" y="128447"/>
                      </a:lnTo>
                      <a:lnTo>
                        <a:pt x="328095" y="107377"/>
                      </a:lnTo>
                      <a:lnTo>
                        <a:pt x="224981" y="654292"/>
                      </a:lnTo>
                      <a:cubicBezTo>
                        <a:pt x="220091" y="672043"/>
                        <a:pt x="201739" y="682468"/>
                        <a:pt x="183988" y="677579"/>
                      </a:cubicBezTo>
                      <a:cubicBezTo>
                        <a:pt x="166237" y="672689"/>
                        <a:pt x="155811" y="654336"/>
                        <a:pt x="160701" y="636586"/>
                      </a:cubicBezTo>
                      <a:lnTo>
                        <a:pt x="158040" y="635853"/>
                      </a:lnTo>
                      <a:lnTo>
                        <a:pt x="214234" y="346298"/>
                      </a:lnTo>
                      <a:lnTo>
                        <a:pt x="165102" y="332764"/>
                      </a:lnTo>
                      <a:lnTo>
                        <a:pt x="65100" y="610252"/>
                      </a:lnTo>
                      <a:lnTo>
                        <a:pt x="64675" y="610135"/>
                      </a:lnTo>
                      <a:cubicBezTo>
                        <a:pt x="59568" y="625615"/>
                        <a:pt x="42959" y="633795"/>
                        <a:pt x="26846" y="629357"/>
                      </a:cubicBezTo>
                      <a:cubicBezTo>
                        <a:pt x="10733" y="624918"/>
                        <a:pt x="657" y="609388"/>
                        <a:pt x="4196" y="593475"/>
                      </a:cubicBezTo>
                      <a:lnTo>
                        <a:pt x="0" y="592320"/>
                      </a:lnTo>
                      <a:lnTo>
                        <a:pt x="191450" y="69837"/>
                      </a:lnTo>
                      <a:lnTo>
                        <a:pt x="144621" y="69837"/>
                      </a:lnTo>
                      <a:lnTo>
                        <a:pt x="72015" y="271306"/>
                      </a:lnTo>
                      <a:lnTo>
                        <a:pt x="71590" y="271189"/>
                      </a:lnTo>
                      <a:cubicBezTo>
                        <a:pt x="66483" y="286670"/>
                        <a:pt x="49874" y="294850"/>
                        <a:pt x="33761" y="290411"/>
                      </a:cubicBezTo>
                      <a:cubicBezTo>
                        <a:pt x="17649" y="285973"/>
                        <a:pt x="7572" y="270442"/>
                        <a:pt x="11111" y="254530"/>
                      </a:cubicBezTo>
                      <a:lnTo>
                        <a:pt x="6915" y="253374"/>
                      </a:lnTo>
                      <a:lnTo>
                        <a:pt x="98373" y="3779"/>
                      </a:lnTo>
                      <a:lnTo>
                        <a:pt x="98373" y="2047"/>
                      </a:lnTo>
                      <a:lnTo>
                        <a:pt x="99008" y="2047"/>
                      </a:lnTo>
                      <a:lnTo>
                        <a:pt x="99393" y="997"/>
                      </a:lnTo>
                      <a:lnTo>
                        <a:pt x="169431" y="996"/>
                      </a:lnTo>
                      <a:lnTo>
                        <a:pt x="169052" y="2047"/>
                      </a:lnTo>
                      <a:lnTo>
                        <a:pt x="279144" y="204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1" name="直接连接符 10"/>
              <p:cNvCxnSpPr/>
              <p:nvPr/>
            </p:nvCxnSpPr>
            <p:spPr>
              <a:xfrm>
                <a:off x="2814988" y="2124605"/>
                <a:ext cx="38816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14988" y="2252187"/>
                <a:ext cx="38816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820535" y="2374223"/>
                <a:ext cx="38816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流程图: 联系 13"/>
              <p:cNvSpPr/>
              <p:nvPr/>
            </p:nvSpPr>
            <p:spPr>
              <a:xfrm>
                <a:off x="3325148" y="2218904"/>
                <a:ext cx="60999" cy="61020"/>
              </a:xfrm>
              <a:prstGeom prst="flowChart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5" name="流程图: 联系 14"/>
              <p:cNvSpPr/>
              <p:nvPr/>
            </p:nvSpPr>
            <p:spPr>
              <a:xfrm>
                <a:off x="3325148" y="2340940"/>
                <a:ext cx="60999" cy="66565"/>
              </a:xfrm>
              <a:prstGeom prst="flowChart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6" name="直接连接符 15"/>
              <p:cNvCxnSpPr/>
              <p:nvPr/>
            </p:nvCxnSpPr>
            <p:spPr>
              <a:xfrm>
                <a:off x="3291877" y="2091322"/>
                <a:ext cx="60999" cy="55471"/>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352876" y="2030302"/>
                <a:ext cx="88723" cy="116491"/>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5368" name="TextBox 7"/>
            <p:cNvSpPr txBox="1">
              <a:spLocks noChangeArrowheads="1"/>
            </p:cNvSpPr>
            <p:nvPr/>
          </p:nvSpPr>
          <p:spPr bwMode="auto">
            <a:xfrm>
              <a:off x="1416367" y="1512910"/>
              <a:ext cx="2356478" cy="1480051"/>
            </a:xfrm>
            <a:prstGeom prst="rect">
              <a:avLst/>
            </a:prstGeom>
            <a:noFill/>
            <a:ln w="9525">
              <a:noFill/>
              <a:miter lim="800000"/>
            </a:ln>
          </p:spPr>
          <p:txBody>
            <a:bodyPr wrap="square">
              <a:spAutoFit/>
            </a:bodyPr>
            <a:lstStyle/>
            <a:p>
              <a:r>
                <a:rPr lang="zh-CN" sz="4400" b="1" dirty="0">
                  <a:solidFill>
                    <a:srgbClr val="FFFFFF"/>
                  </a:solidFill>
                  <a:ea typeface="微软雅黑" pitchFamily="34" charset="-122"/>
                </a:rPr>
                <a:t>大数据实例</a:t>
              </a:r>
            </a:p>
          </p:txBody>
        </p:sp>
      </p:grpSp>
      <p:sp>
        <p:nvSpPr>
          <p:cNvPr id="5" name="标题 4"/>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708065"/>
              <a:chOff x="-2381" y="-10990"/>
              <a:chExt cx="9211223" cy="708065"/>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937260" y="1809750"/>
            <a:ext cx="7291070" cy="1554480"/>
          </a:xfrm>
          <a:prstGeom prst="rect">
            <a:avLst/>
          </a:prstGeom>
          <a:noFill/>
          <a:ln w="9525">
            <a:noFill/>
            <a:miter/>
          </a:ln>
        </p:spPr>
        <p:txBody>
          <a:bodyPr wrap="square">
            <a:spAutoFit/>
          </a:bodyPr>
          <a:lstStyle/>
          <a:p>
            <a:pPr marL="0" indent="0" algn="l"/>
            <a:r>
              <a:rPr lang="zh-CN" altLang="en-US" sz="2400" b="1" u="none">
                <a:solidFill>
                  <a:srgbClr val="333333"/>
                </a:solidFill>
                <a:highlight>
                  <a:srgbClr val="FFFFFF"/>
                </a:highlight>
                <a:ea typeface="Arial" charset="0"/>
                <a:cs typeface="Arial" charset="0"/>
              </a:rPr>
              <a:t>大数据兴起以来，已经在实践应用中得到了普遍的检验和证明，它在各个领域发挥着越来越重要的作用，对许多行业的发展进步，对于便捷化我们的学习生活，都起到了重要的促进作用。</a:t>
            </a:r>
          </a:p>
        </p:txBody>
      </p:sp>
      <p:sp>
        <p:nvSpPr>
          <p:cNvPr id="2" name="文本框 1"/>
          <p:cNvSpPr txBox="1"/>
          <p:nvPr/>
        </p:nvSpPr>
        <p:spPr>
          <a:xfrm>
            <a:off x="900430" y="131445"/>
            <a:ext cx="1912620" cy="518160"/>
          </a:xfrm>
          <a:prstGeom prst="rect">
            <a:avLst/>
          </a:prstGeom>
          <a:noFill/>
        </p:spPr>
        <p:txBody>
          <a:bodyPr wrap="square" rtlCol="0">
            <a:spAutoFit/>
          </a:bodyPr>
          <a:lstStyle/>
          <a:p>
            <a:r>
              <a:rPr lang="zh-CN" altLang="en-US" sz="2800" b="1">
                <a:solidFill>
                  <a:schemeClr val="bg1"/>
                </a:solidFill>
              </a:rPr>
              <a:t>大数据</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708065"/>
              <a:chOff x="-2381" y="-10990"/>
              <a:chExt cx="9211223" cy="708065"/>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592455" y="165100"/>
            <a:ext cx="4233545" cy="396240"/>
          </a:xfrm>
          <a:prstGeom prst="rect">
            <a:avLst/>
          </a:prstGeom>
          <a:noFill/>
        </p:spPr>
        <p:txBody>
          <a:bodyPr wrap="square" rtlCol="0">
            <a:spAutoFit/>
          </a:bodyPr>
          <a:lstStyle/>
          <a:p>
            <a:r>
              <a:rPr lang="zh-CN" altLang="en-US" sz="2000" b="1">
                <a:solidFill>
                  <a:schemeClr val="bg1"/>
                </a:solidFill>
              </a:rPr>
              <a:t>使用大数据的Express Scripts公司：</a:t>
            </a:r>
          </a:p>
        </p:txBody>
      </p:sp>
      <p:sp>
        <p:nvSpPr>
          <p:cNvPr id="100" name="文本框 99"/>
          <p:cNvSpPr txBox="1"/>
          <p:nvPr/>
        </p:nvSpPr>
        <p:spPr>
          <a:xfrm>
            <a:off x="4055745" y="1787525"/>
            <a:ext cx="5090795" cy="1921510"/>
          </a:xfrm>
          <a:prstGeom prst="rect">
            <a:avLst/>
          </a:prstGeom>
          <a:noFill/>
          <a:ln w="9525">
            <a:noFill/>
            <a:miter/>
          </a:ln>
        </p:spPr>
        <p:txBody>
          <a:bodyPr wrap="square">
            <a:spAutoFit/>
          </a:bodyPr>
          <a:lstStyle/>
          <a:p>
            <a:pPr marL="0" indent="0" algn="l"/>
            <a:r>
              <a:rPr lang="en-US" altLang="zh-CN" sz="2000" b="0" u="none">
                <a:solidFill>
                  <a:srgbClr val="333333"/>
                </a:solidFill>
                <a:highlight>
                  <a:srgbClr val="FFFFFF"/>
                </a:highlight>
                <a:latin typeface="Tahoma" charset="0"/>
                <a:ea typeface="Tahoma" charset="0"/>
                <a:cs typeface="Tahoma" charset="0"/>
              </a:rPr>
              <a:t>Express Scripts</a:t>
            </a:r>
            <a:r>
              <a:rPr lang="zh-CN" altLang="en-US" sz="2000" b="0" u="none">
                <a:solidFill>
                  <a:srgbClr val="333333"/>
                </a:solidFill>
                <a:highlight>
                  <a:srgbClr val="FFFFFF"/>
                </a:highlight>
                <a:latin typeface="宋体" charset="0"/>
                <a:ea typeface="宋体" charset="0"/>
                <a:cs typeface="宋体" charset="0"/>
              </a:rPr>
              <a:t>公司是一家处方药管理服务公司，</a:t>
            </a:r>
            <a:r>
              <a:rPr lang="zh-CN" altLang="en-US" sz="2000" b="0" u="none">
                <a:solidFill>
                  <a:srgbClr val="333333"/>
                </a:solidFill>
                <a:highlight>
                  <a:srgbClr val="FFFFFF"/>
                </a:highlight>
                <a:latin typeface="Tahoma" charset="0"/>
                <a:ea typeface="Tahoma" charset="0"/>
                <a:cs typeface="Tahoma" charset="0"/>
              </a:rPr>
              <a:t>每年管理着</a:t>
            </a:r>
            <a:r>
              <a:rPr lang="en-US" altLang="zh-CN" sz="2000" b="0" u="none">
                <a:solidFill>
                  <a:srgbClr val="333333"/>
                </a:solidFill>
                <a:highlight>
                  <a:srgbClr val="FFFFFF"/>
                </a:highlight>
                <a:latin typeface="Tahoma" charset="0"/>
                <a:ea typeface="Tahoma" charset="0"/>
                <a:cs typeface="Tahoma" charset="0"/>
              </a:rPr>
              <a:t>1.4</a:t>
            </a:r>
            <a:r>
              <a:rPr lang="zh-CN" altLang="en-US" sz="2000" b="0" u="none">
                <a:solidFill>
                  <a:srgbClr val="333333"/>
                </a:solidFill>
                <a:highlight>
                  <a:srgbClr val="FFFFFF"/>
                </a:highlight>
                <a:latin typeface="宋体" charset="0"/>
                <a:ea typeface="宋体" charset="0"/>
                <a:cs typeface="宋体" charset="0"/>
              </a:rPr>
              <a:t>亿处方，覆盖了一亿美国人和</a:t>
            </a:r>
            <a:r>
              <a:rPr lang="en-US" altLang="zh-CN" sz="2000" b="0" u="none">
                <a:solidFill>
                  <a:srgbClr val="333333"/>
                </a:solidFill>
                <a:highlight>
                  <a:srgbClr val="FFFFFF"/>
                </a:highlight>
                <a:latin typeface="Tahoma" charset="0"/>
                <a:ea typeface="Tahoma" charset="0"/>
                <a:cs typeface="Tahoma" charset="0"/>
              </a:rPr>
              <a:t>65,000</a:t>
            </a:r>
            <a:r>
              <a:rPr lang="zh-CN" altLang="en-US" sz="2000" b="0" u="none">
                <a:solidFill>
                  <a:srgbClr val="333333"/>
                </a:solidFill>
                <a:highlight>
                  <a:srgbClr val="FFFFFF"/>
                </a:highlight>
                <a:latin typeface="宋体" charset="0"/>
                <a:ea typeface="宋体" charset="0"/>
                <a:cs typeface="宋体" charset="0"/>
              </a:rPr>
              <a:t>家药店，从中它收集到大量相关的数据，基于这些数据它建立了复杂的模型来检测真假药品，同时也可以提醒病人何时应该停止用药。</a:t>
            </a:r>
            <a:endParaRPr lang="zh-CN" altLang="en-US" sz="2000"/>
          </a:p>
        </p:txBody>
      </p:sp>
      <p:pic>
        <p:nvPicPr>
          <p:cNvPr id="7" name="图片 7" descr="大数据应用案例之医疗行业"/>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77825" y="1474470"/>
            <a:ext cx="3401060" cy="24993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blinds(horizontal)">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708065"/>
              <a:chOff x="-2381" y="-10990"/>
              <a:chExt cx="9211223" cy="708065"/>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793750" y="152083"/>
            <a:ext cx="5080000" cy="457200"/>
          </a:xfrm>
          <a:prstGeom prst="rect">
            <a:avLst/>
          </a:prstGeom>
          <a:noFill/>
          <a:ln w="9525">
            <a:noFill/>
            <a:miter/>
          </a:ln>
        </p:spPr>
        <p:txBody>
          <a:bodyPr>
            <a:spAutoFit/>
          </a:bodyPr>
          <a:lstStyle/>
          <a:p>
            <a:pPr marL="0" indent="0" algn="l"/>
            <a:r>
              <a:rPr lang="zh-CN" altLang="en-US" sz="2400" b="1" u="none">
                <a:solidFill>
                  <a:schemeClr val="bg1"/>
                </a:solidFill>
                <a:latin typeface="Calibri" charset="0"/>
                <a:ea typeface="Calibri" charset="0"/>
                <a:cs typeface="Calibri" charset="0"/>
              </a:rPr>
              <a:t>阿里云知道谁需要贷款</a:t>
            </a:r>
          </a:p>
        </p:txBody>
      </p:sp>
      <p:sp>
        <p:nvSpPr>
          <p:cNvPr id="2" name="文本框 1"/>
          <p:cNvSpPr txBox="1"/>
          <p:nvPr/>
        </p:nvSpPr>
        <p:spPr>
          <a:xfrm>
            <a:off x="3248025" y="1503363"/>
            <a:ext cx="5080000" cy="2225040"/>
          </a:xfrm>
          <a:prstGeom prst="rect">
            <a:avLst/>
          </a:prstGeom>
          <a:noFill/>
          <a:ln w="9525">
            <a:noFill/>
            <a:miter/>
          </a:ln>
        </p:spPr>
        <p:txBody>
          <a:bodyPr>
            <a:spAutoFit/>
          </a:bodyPr>
          <a:lstStyle/>
          <a:p>
            <a:pPr marL="0" indent="266700" algn="l"/>
            <a:r>
              <a:rPr lang="zh-CN" altLang="en-US" sz="2000" b="0" u="none">
                <a:solidFill>
                  <a:srgbClr val="333333"/>
                </a:solidFill>
                <a:highlight>
                  <a:srgbClr val="FFFFFF"/>
                </a:highlight>
                <a:latin typeface="Arial" charset="0"/>
                <a:ea typeface="Arial" charset="0"/>
                <a:cs typeface="Arial" charset="0"/>
              </a:rPr>
              <a:t>每天，海量的交易和数据在阿里的平台上跑着，阿里通过对商户最近</a:t>
            </a:r>
            <a:r>
              <a:rPr lang="en-US" altLang="zh-CN" sz="2000" b="0" u="none">
                <a:solidFill>
                  <a:srgbClr val="333333"/>
                </a:solidFill>
                <a:highlight>
                  <a:srgbClr val="FFFFFF"/>
                </a:highlight>
                <a:latin typeface="Arial" charset="0"/>
                <a:ea typeface="Arial" charset="0"/>
                <a:cs typeface="Arial" charset="0"/>
              </a:rPr>
              <a:t>100</a:t>
            </a:r>
            <a:r>
              <a:rPr lang="zh-CN" altLang="en-US" sz="2000" b="0" u="none">
                <a:solidFill>
                  <a:srgbClr val="333333"/>
                </a:solidFill>
                <a:highlight>
                  <a:srgbClr val="FFFFFF"/>
                </a:highlight>
                <a:latin typeface="宋体" charset="0"/>
                <a:ea typeface="宋体" charset="0"/>
                <a:cs typeface="宋体" charset="0"/>
              </a:rPr>
              <a:t>天的数据分析，就能知道哪些商户可能存在资金问题，此时的阿里贷款平台就有可能出马，同潜在的贷款对象进行沟通。通常来说，数据比文字更真实，更能反映一个公司的正常运营情况。通过海量的分析得出企业的经营情况。</a:t>
            </a:r>
            <a:endParaRPr lang="zh-CN" altLang="en-US" sz="2000"/>
          </a:p>
        </p:txBody>
      </p:sp>
      <p:pic>
        <p:nvPicPr>
          <p:cNvPr id="9" name="图片 9" descr="http://ecmb.bdimg.com/tam-ogel/8eafc8be264eabe6602cf11abfbc0c54_222_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7858" y="1522095"/>
            <a:ext cx="2118995" cy="21189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9207" y="11112"/>
            <a:ext cx="9212263" cy="5195888"/>
            <a:chOff x="-2381" y="-10990"/>
            <a:chExt cx="9212810" cy="5196172"/>
          </a:xfrm>
        </p:grpSpPr>
        <p:grpSp>
          <p:nvGrpSpPr>
            <p:cNvPr id="16391" name="组合 8"/>
            <p:cNvGrpSpPr/>
            <p:nvPr/>
          </p:nvGrpSpPr>
          <p:grpSpPr bwMode="auto">
            <a:xfrm>
              <a:off x="-2381" y="-10990"/>
              <a:ext cx="9211223" cy="708065"/>
              <a:chOff x="-2381" y="-10990"/>
              <a:chExt cx="9211223" cy="708065"/>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628015" y="245427"/>
            <a:ext cx="5080000" cy="703580"/>
          </a:xfrm>
          <a:prstGeom prst="rect">
            <a:avLst/>
          </a:prstGeom>
          <a:noFill/>
          <a:ln w="9525">
            <a:noFill/>
            <a:miter/>
          </a:ln>
        </p:spPr>
        <p:txBody>
          <a:bodyPr>
            <a:spAutoFit/>
          </a:bodyPr>
          <a:lstStyle/>
          <a:p>
            <a:pPr marL="0" indent="0" algn="l"/>
            <a:r>
              <a:rPr lang="zh-CN" altLang="en-US" sz="2000" b="1" u="none">
                <a:solidFill>
                  <a:schemeClr val="bg1"/>
                </a:solidFill>
                <a:latin typeface="宋体" charset="0"/>
                <a:ea typeface="宋体" charset="0"/>
                <a:cs typeface="宋体" charset="0"/>
              </a:rPr>
              <a:t>北大研究生用大数据玩转气象服务</a:t>
            </a:r>
            <a:r>
              <a:rPr lang="en-US" altLang="zh-CN" sz="2000" b="1" u="none">
                <a:solidFill>
                  <a:schemeClr val="bg1"/>
                </a:solidFill>
                <a:latin typeface="Calibri" charset="0"/>
                <a:ea typeface="Calibri" charset="0"/>
                <a:cs typeface="Calibri" charset="0"/>
              </a:rPr>
              <a:t>APP</a:t>
            </a:r>
          </a:p>
          <a:p>
            <a:pPr marL="0" indent="0" algn="l"/>
            <a:r>
              <a:rPr lang="en-US" altLang="zh-CN" sz="2000" b="1" u="none">
                <a:solidFill>
                  <a:schemeClr val="bg1"/>
                </a:solidFill>
                <a:latin typeface="Calibri" charset="0"/>
                <a:ea typeface="Calibri" charset="0"/>
                <a:cs typeface="Calibri" charset="0"/>
              </a:rPr>
              <a:t> </a:t>
            </a:r>
          </a:p>
        </p:txBody>
      </p:sp>
      <p:pic>
        <p:nvPicPr>
          <p:cNvPr id="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88048" y="1073150"/>
            <a:ext cx="2127885" cy="2950845"/>
          </a:xfrm>
          <a:prstGeom prst="rect">
            <a:avLst/>
          </a:prstGeom>
          <a:noFill/>
        </p:spPr>
      </p:pic>
      <p:sp>
        <p:nvSpPr>
          <p:cNvPr id="2" name="文本框 1"/>
          <p:cNvSpPr txBox="1"/>
          <p:nvPr/>
        </p:nvSpPr>
        <p:spPr>
          <a:xfrm>
            <a:off x="4210050" y="1654810"/>
            <a:ext cx="4195445" cy="1615440"/>
          </a:xfrm>
          <a:prstGeom prst="rect">
            <a:avLst/>
          </a:prstGeom>
          <a:noFill/>
          <a:ln w="9525">
            <a:noFill/>
            <a:miter/>
          </a:ln>
        </p:spPr>
        <p:txBody>
          <a:bodyPr wrap="square">
            <a:spAutoFit/>
          </a:bodyPr>
          <a:lstStyle/>
          <a:p>
            <a:pPr marL="0" indent="0" algn="l"/>
            <a:r>
              <a:rPr lang="zh-CN" altLang="en-US" sz="2000" b="0" u="none">
                <a:solidFill>
                  <a:srgbClr val="333333"/>
                </a:solidFill>
                <a:highlight>
                  <a:srgbClr val="FFFFFF"/>
                </a:highlight>
                <a:latin typeface="宋体" charset="0"/>
                <a:ea typeface="宋体" charset="0"/>
                <a:cs typeface="宋体" charset="0"/>
              </a:rPr>
              <a:t>北大研究生邱珩和创业伙伴凭借“智慧气象项目”，获得了“华创杯”冠军。他们正是运用大数据理念，创新天气服务的。</a:t>
            </a:r>
          </a:p>
          <a:p>
            <a:pPr marL="0" indent="0" algn="l"/>
            <a:r>
              <a:rPr lang="zh-CN" altLang="en-US" sz="2000" b="0" u="none">
                <a:latin typeface="宋体" charset="0"/>
                <a:ea typeface="宋体" charset="0"/>
                <a:cs typeface="宋体"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708065"/>
              <a:chOff x="-2381" y="-10990"/>
              <a:chExt cx="9211223" cy="708065"/>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pic>
        <p:nvPicPr>
          <p:cNvPr id="5"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8587" y="1266190"/>
            <a:ext cx="5029835" cy="2737485"/>
          </a:xfrm>
          <a:prstGeom prst="rect">
            <a:avLst/>
          </a:prstGeom>
          <a:noFill/>
        </p:spPr>
      </p:pic>
      <p:sp>
        <p:nvSpPr>
          <p:cNvPr id="100" name="文本框 99"/>
          <p:cNvSpPr txBox="1"/>
          <p:nvPr/>
        </p:nvSpPr>
        <p:spPr>
          <a:xfrm>
            <a:off x="4907280" y="1146810"/>
            <a:ext cx="4142105" cy="3429000"/>
          </a:xfrm>
          <a:prstGeom prst="rect">
            <a:avLst/>
          </a:prstGeom>
          <a:noFill/>
          <a:ln w="9525">
            <a:noFill/>
            <a:miter/>
          </a:ln>
        </p:spPr>
        <p:txBody>
          <a:bodyPr wrap="square">
            <a:spAutoFit/>
          </a:bodyPr>
          <a:lstStyle/>
          <a:p>
            <a:pPr marL="0" indent="0" algn="l"/>
            <a:r>
              <a:rPr lang="zh-CN" altLang="en-US" sz="1600" b="0" u="none">
                <a:solidFill>
                  <a:srgbClr val="333333"/>
                </a:solidFill>
                <a:highlight>
                  <a:srgbClr val="FFFFFF"/>
                </a:highlight>
                <a:ea typeface="Arial" charset="0"/>
                <a:cs typeface="Arial" charset="0"/>
              </a:rPr>
              <a:t>NBA（美国男子职业篮球联盟）也是大数据时代的受益者，日前CNN曝光NBA幕后的数据狂人——哈佛大学访问学者柯克·格斯贝瑞，他记录70万次投篮的热图在麻省理工学院斯隆体育分析大会上被NBA的数据合作公司SportsVU相中。</a:t>
            </a:r>
          </a:p>
          <a:p>
            <a:pPr marL="0" indent="0" algn="l"/>
            <a:r>
              <a:rPr lang="zh-CN" altLang="en-US" sz="1600" b="0" u="none">
                <a:solidFill>
                  <a:srgbClr val="333333"/>
                </a:solidFill>
                <a:highlight>
                  <a:srgbClr val="FFFFFF"/>
                </a:highlight>
                <a:ea typeface="Arial" charset="0"/>
                <a:cs typeface="Arial" charset="0"/>
              </a:rPr>
              <a:t>他记录NBA赛场球和球员运动的轨迹，找来了2006~2011年5个赛季NBA所有的投篮数据，制作了海量的投篮数据分析，这些球场热图展现着任何一位球员的投篮规律，这很大程度上帮助了教练和球员训练、比赛更加科学，而这些是大数据在NBA内部的渗透所带来的作用。</a:t>
            </a:r>
          </a:p>
          <a:p>
            <a:pPr marL="0" indent="0" algn="l"/>
            <a:r>
              <a:rPr lang="zh-CN" altLang="en-US" sz="1050" b="0" u="none">
                <a:latin typeface="宋体" charset="0"/>
                <a:ea typeface="宋体" charset="0"/>
                <a:cs typeface="宋体" charset="0"/>
              </a:rPr>
              <a:t> </a:t>
            </a:r>
            <a:endParaRPr lang="zh-CN" altLang="en-US"/>
          </a:p>
        </p:txBody>
      </p:sp>
      <p:sp>
        <p:nvSpPr>
          <p:cNvPr id="2" name="文本框 1"/>
          <p:cNvSpPr txBox="1"/>
          <p:nvPr/>
        </p:nvSpPr>
        <p:spPr>
          <a:xfrm>
            <a:off x="695325" y="196533"/>
            <a:ext cx="5080000" cy="457200"/>
          </a:xfrm>
          <a:prstGeom prst="rect">
            <a:avLst/>
          </a:prstGeom>
          <a:noFill/>
          <a:ln w="9525">
            <a:noFill/>
            <a:miter/>
          </a:ln>
        </p:spPr>
        <p:txBody>
          <a:bodyPr>
            <a:spAutoFit/>
          </a:bodyPr>
          <a:lstStyle/>
          <a:p>
            <a:pPr marL="0" indent="0" algn="l"/>
            <a:r>
              <a:rPr lang="en-US" altLang="zh-CN" sz="2400" b="1" u="none">
                <a:solidFill>
                  <a:schemeClr val="bg1"/>
                </a:solidFill>
                <a:latin typeface="宋体" charset="0"/>
                <a:ea typeface="宋体" charset="0"/>
                <a:cs typeface="宋体" charset="0"/>
              </a:rPr>
              <a:t>NBA</a:t>
            </a:r>
            <a:r>
              <a:rPr lang="zh-CN" altLang="en-US" sz="2400" b="1" u="none">
                <a:solidFill>
                  <a:schemeClr val="bg1"/>
                </a:solidFill>
                <a:latin typeface="宋体" charset="0"/>
                <a:ea typeface="宋体" charset="0"/>
                <a:cs typeface="宋体" charset="0"/>
              </a:rPr>
              <a:t>中的大数据“魔力”</a:t>
            </a:r>
          </a:p>
        </p:txBody>
      </p:sp>
      <p:pic>
        <p:nvPicPr>
          <p:cNvPr id="4"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1800" y="887730"/>
            <a:ext cx="4091305" cy="30746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blinds(horizontal)">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rcRect/>
          <a:stretch>
            <a:fillRect/>
          </a:stretch>
        </p:blipFill>
        <p:spPr>
          <a:xfrm>
            <a:off x="3238500" y="511175"/>
            <a:ext cx="5881370" cy="4010025"/>
          </a:xfrm>
          <a:prstGeom prst="rect">
            <a:avLst/>
          </a:prstGeom>
        </p:spPr>
      </p:pic>
      <p:sp>
        <p:nvSpPr>
          <p:cNvPr id="2" name="矩形 1"/>
          <p:cNvSpPr/>
          <p:nvPr/>
        </p:nvSpPr>
        <p:spPr>
          <a:xfrm>
            <a:off x="0" y="0"/>
            <a:ext cx="3187700" cy="5184775"/>
          </a:xfrm>
          <a:prstGeom prst="rect">
            <a:avLst/>
          </a:pr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 name="矩形 2"/>
          <p:cNvSpPr/>
          <p:nvPr/>
        </p:nvSpPr>
        <p:spPr>
          <a:xfrm>
            <a:off x="1360488" y="1727200"/>
            <a:ext cx="3681412" cy="1752600"/>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4" name="矩形 3"/>
          <p:cNvSpPr/>
          <p:nvPr/>
        </p:nvSpPr>
        <p:spPr>
          <a:xfrm>
            <a:off x="0" y="1917700"/>
            <a:ext cx="4953000" cy="574675"/>
          </a:xfrm>
          <a:prstGeom prst="rect">
            <a:avLst/>
          </a:prstGeom>
          <a:solidFill>
            <a:srgbClr val="1966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5365" name="组合 5"/>
          <p:cNvGrpSpPr/>
          <p:nvPr/>
        </p:nvGrpSpPr>
        <p:grpSpPr bwMode="auto">
          <a:xfrm>
            <a:off x="1612900" y="1857692"/>
            <a:ext cx="2787015" cy="808990"/>
            <a:chOff x="985838" y="1512910"/>
            <a:chExt cx="2787007" cy="809264"/>
          </a:xfrm>
        </p:grpSpPr>
        <p:grpSp>
          <p:nvGrpSpPr>
            <p:cNvPr id="15367" name="组合 6"/>
            <p:cNvGrpSpPr/>
            <p:nvPr/>
          </p:nvGrpSpPr>
          <p:grpSpPr bwMode="auto">
            <a:xfrm>
              <a:off x="985838" y="1591976"/>
              <a:ext cx="514349" cy="514349"/>
              <a:chOff x="1994296" y="1309114"/>
              <a:chExt cx="1796654" cy="1796654"/>
            </a:xfrm>
          </p:grpSpPr>
          <p:sp>
            <p:nvSpPr>
              <p:cNvPr id="9" name="流程图: 联系 8"/>
              <p:cNvSpPr/>
              <p:nvPr/>
            </p:nvSpPr>
            <p:spPr>
              <a:xfrm>
                <a:off x="1994296" y="1309177"/>
                <a:ext cx="1796651" cy="1797265"/>
              </a:xfrm>
              <a:prstGeom prst="flowChartConnector">
                <a:avLst/>
              </a:pr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0" name="组合 9"/>
              <p:cNvGrpSpPr/>
              <p:nvPr/>
            </p:nvGrpSpPr>
            <p:grpSpPr>
              <a:xfrm>
                <a:off x="2358611" y="1785937"/>
                <a:ext cx="437875" cy="856554"/>
                <a:chOff x="2358611" y="1785937"/>
                <a:chExt cx="437875" cy="856554"/>
              </a:xfrm>
              <a:solidFill>
                <a:srgbClr val="FFFFFF"/>
              </a:solidFill>
            </p:grpSpPr>
            <p:sp>
              <p:nvSpPr>
                <p:cNvPr id="18" name="流程图: 联系 17"/>
                <p:cNvSpPr/>
                <p:nvPr/>
              </p:nvSpPr>
              <p:spPr>
                <a:xfrm>
                  <a:off x="2466975" y="1785937"/>
                  <a:ext cx="161926" cy="16192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9" name="矩形 15"/>
                <p:cNvSpPr/>
                <p:nvPr/>
              </p:nvSpPr>
              <p:spPr>
                <a:xfrm rot="20675967">
                  <a:off x="2358611" y="1963707"/>
                  <a:ext cx="437875" cy="678784"/>
                </a:xfrm>
                <a:custGeom>
                  <a:avLst/>
                  <a:gdLst/>
                  <a:ahLst/>
                  <a:cxnLst/>
                  <a:rect l="l" t="t" r="r" b="b"/>
                  <a:pathLst>
                    <a:path w="437875" h="678784">
                      <a:moveTo>
                        <a:pt x="303157" y="92510"/>
                      </a:moveTo>
                      <a:lnTo>
                        <a:pt x="303052" y="92891"/>
                      </a:lnTo>
                      <a:lnTo>
                        <a:pt x="304436" y="93273"/>
                      </a:lnTo>
                      <a:close/>
                      <a:moveTo>
                        <a:pt x="281049" y="7795"/>
                      </a:moveTo>
                      <a:lnTo>
                        <a:pt x="212846" y="169313"/>
                      </a:lnTo>
                      <a:lnTo>
                        <a:pt x="218961" y="227806"/>
                      </a:lnTo>
                      <a:cubicBezTo>
                        <a:pt x="226556" y="230722"/>
                        <a:pt x="249328" y="178539"/>
                        <a:pt x="256924" y="181455"/>
                      </a:cubicBezTo>
                      <a:close/>
                      <a:moveTo>
                        <a:pt x="280364" y="0"/>
                      </a:moveTo>
                      <a:lnTo>
                        <a:pt x="377166" y="57708"/>
                      </a:lnTo>
                      <a:lnTo>
                        <a:pt x="377378" y="56612"/>
                      </a:lnTo>
                      <a:lnTo>
                        <a:pt x="437537" y="92476"/>
                      </a:lnTo>
                      <a:lnTo>
                        <a:pt x="437330" y="93575"/>
                      </a:lnTo>
                      <a:lnTo>
                        <a:pt x="437875" y="93900"/>
                      </a:lnTo>
                      <a:lnTo>
                        <a:pt x="436988" y="95388"/>
                      </a:lnTo>
                      <a:lnTo>
                        <a:pt x="387739" y="356610"/>
                      </a:lnTo>
                      <a:lnTo>
                        <a:pt x="383543" y="355454"/>
                      </a:lnTo>
                      <a:cubicBezTo>
                        <a:pt x="378435" y="370934"/>
                        <a:pt x="361826" y="379114"/>
                        <a:pt x="345714" y="374676"/>
                      </a:cubicBezTo>
                      <a:cubicBezTo>
                        <a:pt x="329601" y="370238"/>
                        <a:pt x="319523" y="354707"/>
                        <a:pt x="323064" y="338794"/>
                      </a:cubicBezTo>
                      <a:lnTo>
                        <a:pt x="322639" y="338677"/>
                      </a:lnTo>
                      <a:lnTo>
                        <a:pt x="363438" y="128447"/>
                      </a:lnTo>
                      <a:lnTo>
                        <a:pt x="328095" y="107377"/>
                      </a:lnTo>
                      <a:lnTo>
                        <a:pt x="224981" y="654292"/>
                      </a:lnTo>
                      <a:cubicBezTo>
                        <a:pt x="220091" y="672043"/>
                        <a:pt x="201739" y="682468"/>
                        <a:pt x="183988" y="677579"/>
                      </a:cubicBezTo>
                      <a:cubicBezTo>
                        <a:pt x="166237" y="672689"/>
                        <a:pt x="155811" y="654336"/>
                        <a:pt x="160701" y="636586"/>
                      </a:cubicBezTo>
                      <a:lnTo>
                        <a:pt x="158040" y="635853"/>
                      </a:lnTo>
                      <a:lnTo>
                        <a:pt x="214234" y="346298"/>
                      </a:lnTo>
                      <a:lnTo>
                        <a:pt x="165102" y="332764"/>
                      </a:lnTo>
                      <a:lnTo>
                        <a:pt x="65100" y="610252"/>
                      </a:lnTo>
                      <a:lnTo>
                        <a:pt x="64675" y="610135"/>
                      </a:lnTo>
                      <a:cubicBezTo>
                        <a:pt x="59568" y="625615"/>
                        <a:pt x="42959" y="633795"/>
                        <a:pt x="26846" y="629357"/>
                      </a:cubicBezTo>
                      <a:cubicBezTo>
                        <a:pt x="10733" y="624918"/>
                        <a:pt x="657" y="609388"/>
                        <a:pt x="4196" y="593475"/>
                      </a:cubicBezTo>
                      <a:lnTo>
                        <a:pt x="0" y="592320"/>
                      </a:lnTo>
                      <a:lnTo>
                        <a:pt x="191450" y="69837"/>
                      </a:lnTo>
                      <a:lnTo>
                        <a:pt x="144621" y="69837"/>
                      </a:lnTo>
                      <a:lnTo>
                        <a:pt x="72015" y="271306"/>
                      </a:lnTo>
                      <a:lnTo>
                        <a:pt x="71590" y="271189"/>
                      </a:lnTo>
                      <a:cubicBezTo>
                        <a:pt x="66483" y="286670"/>
                        <a:pt x="49874" y="294850"/>
                        <a:pt x="33761" y="290411"/>
                      </a:cubicBezTo>
                      <a:cubicBezTo>
                        <a:pt x="17649" y="285973"/>
                        <a:pt x="7572" y="270442"/>
                        <a:pt x="11111" y="254530"/>
                      </a:cubicBezTo>
                      <a:lnTo>
                        <a:pt x="6915" y="253374"/>
                      </a:lnTo>
                      <a:lnTo>
                        <a:pt x="98373" y="3779"/>
                      </a:lnTo>
                      <a:lnTo>
                        <a:pt x="98373" y="2047"/>
                      </a:lnTo>
                      <a:lnTo>
                        <a:pt x="99008" y="2047"/>
                      </a:lnTo>
                      <a:lnTo>
                        <a:pt x="99393" y="997"/>
                      </a:lnTo>
                      <a:lnTo>
                        <a:pt x="169431" y="996"/>
                      </a:lnTo>
                      <a:lnTo>
                        <a:pt x="169052" y="2047"/>
                      </a:lnTo>
                      <a:lnTo>
                        <a:pt x="279144" y="204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1" name="直接连接符 10"/>
              <p:cNvCxnSpPr/>
              <p:nvPr/>
            </p:nvCxnSpPr>
            <p:spPr>
              <a:xfrm>
                <a:off x="2814988" y="2124605"/>
                <a:ext cx="38816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14988" y="2252187"/>
                <a:ext cx="38816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820535" y="2374223"/>
                <a:ext cx="38816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流程图: 联系 13"/>
              <p:cNvSpPr/>
              <p:nvPr/>
            </p:nvSpPr>
            <p:spPr>
              <a:xfrm>
                <a:off x="3325148" y="2218904"/>
                <a:ext cx="60999" cy="61020"/>
              </a:xfrm>
              <a:prstGeom prst="flowChart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5" name="流程图: 联系 14"/>
              <p:cNvSpPr/>
              <p:nvPr/>
            </p:nvSpPr>
            <p:spPr>
              <a:xfrm>
                <a:off x="3325148" y="2340940"/>
                <a:ext cx="60999" cy="66565"/>
              </a:xfrm>
              <a:prstGeom prst="flowChart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6" name="直接连接符 15"/>
              <p:cNvCxnSpPr/>
              <p:nvPr/>
            </p:nvCxnSpPr>
            <p:spPr>
              <a:xfrm>
                <a:off x="3291877" y="2091322"/>
                <a:ext cx="60999" cy="55471"/>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352876" y="2030302"/>
                <a:ext cx="88723" cy="116491"/>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5368" name="TextBox 7"/>
            <p:cNvSpPr txBox="1">
              <a:spLocks noChangeArrowheads="1"/>
            </p:cNvSpPr>
            <p:nvPr/>
          </p:nvSpPr>
          <p:spPr bwMode="auto">
            <a:xfrm>
              <a:off x="1416367" y="1512910"/>
              <a:ext cx="2356478" cy="809264"/>
            </a:xfrm>
            <a:prstGeom prst="rect">
              <a:avLst/>
            </a:prstGeom>
            <a:noFill/>
            <a:ln w="9525">
              <a:noFill/>
              <a:miter lim="800000"/>
            </a:ln>
          </p:spPr>
          <p:txBody>
            <a:bodyPr wrap="square">
              <a:spAutoFit/>
            </a:bodyPr>
            <a:lstStyle/>
            <a:p>
              <a:r>
                <a:rPr lang="zh-CN" sz="4400" b="1">
                  <a:solidFill>
                    <a:srgbClr val="FFFFFF"/>
                  </a:solidFill>
                  <a:ea typeface="微软雅黑" pitchFamily="34" charset="-122"/>
                </a:rPr>
                <a:t>大数据</a:t>
              </a:r>
            </a:p>
          </p:txBody>
        </p:sp>
      </p:grpSp>
      <p:sp>
        <p:nvSpPr>
          <p:cNvPr id="5" name="标题 4"/>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708065"/>
              <a:chOff x="-2381" y="-10990"/>
              <a:chExt cx="9211223" cy="708065"/>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90040" y="1624965"/>
            <a:ext cx="5080000" cy="1920240"/>
          </a:xfrm>
          <a:prstGeom prst="rect">
            <a:avLst/>
          </a:prstGeom>
          <a:noFill/>
          <a:ln w="9525">
            <a:noFill/>
            <a:miter/>
          </a:ln>
        </p:spPr>
        <p:txBody>
          <a:bodyPr>
            <a:spAutoFit/>
          </a:bodyPr>
          <a:lstStyle/>
          <a:p>
            <a:pPr marL="0" indent="0" algn="l"/>
            <a:r>
              <a:rPr lang="zh-CN" altLang="en-US" sz="2400" b="0" u="none">
                <a:solidFill>
                  <a:srgbClr val="333333"/>
                </a:solidFill>
                <a:highlight>
                  <a:srgbClr val="FFFFFF"/>
                </a:highlight>
                <a:ea typeface="Arial" charset="0"/>
                <a:cs typeface="Arial" charset="0"/>
              </a:rPr>
              <a:t>1.数据体量(volumes)大</a:t>
            </a:r>
            <a:endParaRPr lang="zh-CN" altLang="en-US" sz="2400" b="0" u="none">
              <a:latin typeface="宋体" charset="0"/>
              <a:ea typeface="宋体" charset="0"/>
              <a:cs typeface="宋体" charset="0"/>
            </a:endParaRPr>
          </a:p>
          <a:p>
            <a:pPr marL="0" indent="0" algn="l"/>
            <a:r>
              <a:rPr lang="en-US" altLang="zh-CN" sz="2400"/>
              <a:t>2</a:t>
            </a:r>
            <a:r>
              <a:rPr lang="zh-CN" altLang="en-US" sz="2400">
                <a:solidFill>
                  <a:srgbClr val="333333"/>
                </a:solidFill>
                <a:highlight>
                  <a:srgbClr val="FFFFFF"/>
                </a:highlight>
                <a:ea typeface="Arial" charset="0"/>
                <a:cs typeface="Arial" charset="0"/>
              </a:rPr>
              <a:t>.数据类别(variety)大</a:t>
            </a:r>
          </a:p>
          <a:p>
            <a:pPr marL="0" indent="0" algn="l"/>
            <a:r>
              <a:rPr lang="zh-CN" altLang="en-US" sz="2400">
                <a:solidFill>
                  <a:srgbClr val="333333"/>
                </a:solidFill>
                <a:highlight>
                  <a:srgbClr val="FFFFFF"/>
                </a:highlight>
                <a:ea typeface="Arial" charset="0"/>
                <a:cs typeface="Arial" charset="0"/>
              </a:rPr>
              <a:t>3.数据处理速度（Velocity）快</a:t>
            </a:r>
          </a:p>
          <a:p>
            <a:pPr marL="0" indent="0" algn="l"/>
            <a:r>
              <a:rPr lang="zh-CN" altLang="en-US" sz="2400">
                <a:solidFill>
                  <a:srgbClr val="333333"/>
                </a:solidFill>
                <a:highlight>
                  <a:srgbClr val="FFFFFF"/>
                </a:highlight>
                <a:ea typeface="Arial" charset="0"/>
                <a:cs typeface="Arial" charset="0"/>
              </a:rPr>
              <a:t>4.数据真实性（Veracity）高</a:t>
            </a:r>
          </a:p>
          <a:p>
            <a:pPr marL="0" indent="0" algn="l"/>
            <a:endParaRPr lang="zh-CN" altLang="en-US" sz="2400"/>
          </a:p>
        </p:txBody>
      </p:sp>
      <p:sp>
        <p:nvSpPr>
          <p:cNvPr id="3" name="文本框 2"/>
          <p:cNvSpPr txBox="1"/>
          <p:nvPr/>
        </p:nvSpPr>
        <p:spPr>
          <a:xfrm>
            <a:off x="646430" y="76200"/>
            <a:ext cx="2331720" cy="518160"/>
          </a:xfrm>
          <a:prstGeom prst="rect">
            <a:avLst/>
          </a:prstGeom>
          <a:noFill/>
        </p:spPr>
        <p:txBody>
          <a:bodyPr wrap="square" rtlCol="0">
            <a:spAutoFit/>
          </a:bodyPr>
          <a:lstStyle/>
          <a:p>
            <a:r>
              <a:rPr lang="zh-CN" altLang="en-US" sz="2800" b="1">
                <a:solidFill>
                  <a:schemeClr val="bg1"/>
                </a:solidFill>
              </a:rPr>
              <a:t>大数据定义</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
          <p:cNvGrpSpPr/>
          <p:nvPr/>
        </p:nvGrpSpPr>
        <p:grpSpPr bwMode="auto">
          <a:xfrm>
            <a:off x="-1588" y="-11113"/>
            <a:ext cx="9212263" cy="5195887"/>
            <a:chOff x="-2381" y="-10990"/>
            <a:chExt cx="9212810" cy="5195551"/>
          </a:xfrm>
        </p:grpSpPr>
        <p:grpSp>
          <p:nvGrpSpPr>
            <p:cNvPr id="19471" name="组合 3"/>
            <p:cNvGrpSpPr/>
            <p:nvPr/>
          </p:nvGrpSpPr>
          <p:grpSpPr bwMode="auto">
            <a:xfrm>
              <a:off x="-2381" y="-10990"/>
              <a:ext cx="9211223" cy="707980"/>
              <a:chOff x="-2381" y="-10990"/>
              <a:chExt cx="9211223" cy="707980"/>
            </a:xfrm>
          </p:grpSpPr>
          <p:sp>
            <p:nvSpPr>
              <p:cNvPr id="10" name="矩形 9"/>
              <p:cNvSpPr/>
              <p:nvPr/>
            </p:nvSpPr>
            <p:spPr>
              <a:xfrm>
                <a:off x="-793" y="-10990"/>
                <a:ext cx="9209635" cy="693693"/>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9477" name="组合 10"/>
              <p:cNvGrpSpPr/>
              <p:nvPr/>
            </p:nvGrpSpPr>
            <p:grpSpPr bwMode="auto">
              <a:xfrm>
                <a:off x="6938030" y="354023"/>
                <a:ext cx="214250" cy="216078"/>
                <a:chOff x="4232147" y="299825"/>
                <a:chExt cx="663647" cy="669309"/>
              </a:xfrm>
            </p:grpSpPr>
            <p:sp>
              <p:nvSpPr>
                <p:cNvPr id="14" name="矩形 2"/>
                <p:cNvSpPr/>
                <p:nvPr/>
              </p:nvSpPr>
              <p:spPr>
                <a:xfrm>
                  <a:off x="4273198" y="300101"/>
                  <a:ext cx="624538" cy="619544"/>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5" name="矩形 2"/>
                <p:cNvSpPr/>
                <p:nvPr/>
              </p:nvSpPr>
              <p:spPr>
                <a:xfrm rot="16200000" flipH="1">
                  <a:off x="4231437" y="346773"/>
                  <a:ext cx="624463"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3" name="直接连接符 12"/>
              <p:cNvCxnSpPr/>
              <p:nvPr/>
            </p:nvCxnSpPr>
            <p:spPr>
              <a:xfrm>
                <a:off x="-2381" y="696990"/>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9472" name="组合 4"/>
            <p:cNvGrpSpPr/>
            <p:nvPr/>
          </p:nvGrpSpPr>
          <p:grpSpPr bwMode="auto">
            <a:xfrm>
              <a:off x="-2381" y="4968676"/>
              <a:ext cx="9212810" cy="215885"/>
              <a:chOff x="-2381" y="4968676"/>
              <a:chExt cx="9212810" cy="215885"/>
            </a:xfrm>
          </p:grpSpPr>
          <p:sp>
            <p:nvSpPr>
              <p:cNvPr id="6" name="矩形 5"/>
              <p:cNvSpPr/>
              <p:nvPr/>
            </p:nvSpPr>
            <p:spPr>
              <a:xfrm>
                <a:off x="-2381" y="4981375"/>
                <a:ext cx="9208048" cy="20318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7" name="直接连接符 6"/>
              <p:cNvCxnSpPr/>
              <p:nvPr/>
            </p:nvCxnSpPr>
            <p:spPr>
              <a:xfrm>
                <a:off x="-793" y="4968676"/>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23" name="流程图: 联系 8"/>
          <p:cNvSpPr/>
          <p:nvPr/>
        </p:nvSpPr>
        <p:spPr>
          <a:xfrm>
            <a:off x="1570038" y="2841625"/>
            <a:ext cx="274637" cy="274638"/>
          </a:xfrm>
          <a:custGeom>
            <a:avLst/>
            <a:gdLst/>
            <a:ahLst/>
            <a:cxnLst/>
            <a:rect l="l" t="t" r="r" b="b"/>
            <a:pathLst>
              <a:path w="1752600" h="1747941">
                <a:moveTo>
                  <a:pt x="876300" y="0"/>
                </a:moveTo>
                <a:cubicBezTo>
                  <a:pt x="1360267" y="0"/>
                  <a:pt x="1752600" y="392333"/>
                  <a:pt x="1752600" y="876300"/>
                </a:cubicBezTo>
                <a:cubicBezTo>
                  <a:pt x="1752600" y="1329716"/>
                  <a:pt x="1408237" y="1702702"/>
                  <a:pt x="966778" y="1747941"/>
                </a:cubicBezTo>
                <a:lnTo>
                  <a:pt x="966778" y="1093470"/>
                </a:lnTo>
                <a:lnTo>
                  <a:pt x="1286818" y="1093470"/>
                </a:lnTo>
                <a:lnTo>
                  <a:pt x="1286818" y="892302"/>
                </a:lnTo>
                <a:lnTo>
                  <a:pt x="1126799" y="892302"/>
                </a:lnTo>
                <a:lnTo>
                  <a:pt x="1030042" y="892302"/>
                </a:lnTo>
                <a:cubicBezTo>
                  <a:pt x="990917" y="865055"/>
                  <a:pt x="966779" y="819395"/>
                  <a:pt x="966779" y="768097"/>
                </a:cubicBezTo>
                <a:cubicBezTo>
                  <a:pt x="966779" y="679720"/>
                  <a:pt x="1038422" y="608077"/>
                  <a:pt x="1126799" y="608077"/>
                </a:cubicBezTo>
                <a:lnTo>
                  <a:pt x="1259788" y="608077"/>
                </a:lnTo>
                <a:lnTo>
                  <a:pt x="1305871" y="608077"/>
                </a:lnTo>
                <a:lnTo>
                  <a:pt x="1305871" y="465011"/>
                </a:lnTo>
                <a:lnTo>
                  <a:pt x="1031548" y="465011"/>
                </a:lnTo>
                <a:cubicBezTo>
                  <a:pt x="906799" y="465011"/>
                  <a:pt x="802951" y="554495"/>
                  <a:pt x="781060" y="672846"/>
                </a:cubicBezTo>
                <a:lnTo>
                  <a:pt x="776278" y="672846"/>
                </a:lnTo>
                <a:lnTo>
                  <a:pt x="776278" y="720281"/>
                </a:lnTo>
                <a:lnTo>
                  <a:pt x="776278" y="892302"/>
                </a:lnTo>
                <a:lnTo>
                  <a:pt x="610162" y="892302"/>
                </a:lnTo>
                <a:lnTo>
                  <a:pt x="610162" y="1093470"/>
                </a:lnTo>
                <a:lnTo>
                  <a:pt x="776278" y="1093470"/>
                </a:lnTo>
                <a:lnTo>
                  <a:pt x="776278" y="1746485"/>
                </a:lnTo>
                <a:cubicBezTo>
                  <a:pt x="339385" y="1697286"/>
                  <a:pt x="0" y="1326427"/>
                  <a:pt x="0" y="876300"/>
                </a:cubicBezTo>
                <a:cubicBezTo>
                  <a:pt x="0" y="392333"/>
                  <a:pt x="392333" y="0"/>
                  <a:pt x="8763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4" name="流程图: 联系 28"/>
          <p:cNvSpPr/>
          <p:nvPr/>
        </p:nvSpPr>
        <p:spPr>
          <a:xfrm>
            <a:off x="1570038" y="3306763"/>
            <a:ext cx="269875" cy="269875"/>
          </a:xfrm>
          <a:custGeom>
            <a:avLst/>
            <a:gdLst/>
            <a:ahLst/>
            <a:cxnLst/>
            <a:rect l="l" t="t" r="r" b="b"/>
            <a:pathLst>
              <a:path w="1720850" h="1720850">
                <a:moveTo>
                  <a:pt x="1104072" y="344485"/>
                </a:moveTo>
                <a:cubicBezTo>
                  <a:pt x="964669" y="344485"/>
                  <a:pt x="851661" y="457493"/>
                  <a:pt x="851661" y="596896"/>
                </a:cubicBezTo>
                <a:cubicBezTo>
                  <a:pt x="851661" y="620014"/>
                  <a:pt x="854769" y="642407"/>
                  <a:pt x="861640" y="663391"/>
                </a:cubicBezTo>
                <a:cubicBezTo>
                  <a:pt x="602809" y="662645"/>
                  <a:pt x="389454" y="561877"/>
                  <a:pt x="358363" y="430838"/>
                </a:cubicBezTo>
                <a:cubicBezTo>
                  <a:pt x="338671" y="414872"/>
                  <a:pt x="321150" y="396396"/>
                  <a:pt x="306612" y="377826"/>
                </a:cubicBezTo>
                <a:lnTo>
                  <a:pt x="291704" y="377826"/>
                </a:lnTo>
                <a:cubicBezTo>
                  <a:pt x="275344" y="426762"/>
                  <a:pt x="276740" y="459490"/>
                  <a:pt x="281135" y="505577"/>
                </a:cubicBezTo>
                <a:cubicBezTo>
                  <a:pt x="294844" y="585409"/>
                  <a:pt x="341887" y="660211"/>
                  <a:pt x="403986" y="735013"/>
                </a:cubicBezTo>
                <a:cubicBezTo>
                  <a:pt x="356265" y="722551"/>
                  <a:pt x="308545" y="719168"/>
                  <a:pt x="260849" y="721005"/>
                </a:cubicBezTo>
                <a:cubicBezTo>
                  <a:pt x="295728" y="822225"/>
                  <a:pt x="378687" y="885249"/>
                  <a:pt x="482567" y="963614"/>
                </a:cubicBezTo>
                <a:cubicBezTo>
                  <a:pt x="451278" y="955443"/>
                  <a:pt x="418938" y="951926"/>
                  <a:pt x="386063" y="951802"/>
                </a:cubicBezTo>
                <a:cubicBezTo>
                  <a:pt x="399392" y="1075273"/>
                  <a:pt x="456537" y="1086776"/>
                  <a:pt x="601629" y="1142252"/>
                </a:cubicBezTo>
                <a:cubicBezTo>
                  <a:pt x="487095" y="1240859"/>
                  <a:pt x="357338" y="1241612"/>
                  <a:pt x="237298" y="1239870"/>
                </a:cubicBezTo>
                <a:lnTo>
                  <a:pt x="237298" y="1264916"/>
                </a:lnTo>
                <a:cubicBezTo>
                  <a:pt x="345294" y="1328757"/>
                  <a:pt x="472794" y="1363667"/>
                  <a:pt x="608771" y="1363667"/>
                </a:cubicBezTo>
                <a:cubicBezTo>
                  <a:pt x="815731" y="1363667"/>
                  <a:pt x="1003052" y="1282796"/>
                  <a:pt x="1138349" y="1152027"/>
                </a:cubicBezTo>
                <a:cubicBezTo>
                  <a:pt x="1272845" y="1041332"/>
                  <a:pt x="1356481" y="878304"/>
                  <a:pt x="1356481" y="696915"/>
                </a:cubicBezTo>
                <a:cubicBezTo>
                  <a:pt x="1356481" y="691144"/>
                  <a:pt x="1356397" y="685392"/>
                  <a:pt x="1354635" y="679706"/>
                </a:cubicBezTo>
                <a:lnTo>
                  <a:pt x="1356482" y="644529"/>
                </a:lnTo>
                <a:cubicBezTo>
                  <a:pt x="1356482" y="636344"/>
                  <a:pt x="1356340" y="628191"/>
                  <a:pt x="1354131" y="620227"/>
                </a:cubicBezTo>
                <a:lnTo>
                  <a:pt x="1356483" y="596896"/>
                </a:lnTo>
                <a:cubicBezTo>
                  <a:pt x="1356483" y="594426"/>
                  <a:pt x="1356448" y="591965"/>
                  <a:pt x="1355682" y="589532"/>
                </a:cubicBezTo>
                <a:lnTo>
                  <a:pt x="1443894" y="488630"/>
                </a:lnTo>
                <a:lnTo>
                  <a:pt x="1348559" y="536814"/>
                </a:lnTo>
                <a:lnTo>
                  <a:pt x="1333476" y="492804"/>
                </a:lnTo>
                <a:lnTo>
                  <a:pt x="1439132" y="371949"/>
                </a:lnTo>
                <a:lnTo>
                  <a:pt x="1301577" y="441471"/>
                </a:lnTo>
                <a:cubicBezTo>
                  <a:pt x="1256218" y="382141"/>
                  <a:pt x="1184543" y="344485"/>
                  <a:pt x="1104072" y="344485"/>
                </a:cubicBezTo>
                <a:close/>
                <a:moveTo>
                  <a:pt x="860425" y="0"/>
                </a:moveTo>
                <a:cubicBezTo>
                  <a:pt x="1335625" y="0"/>
                  <a:pt x="1720850" y="385225"/>
                  <a:pt x="1720850" y="860425"/>
                </a:cubicBezTo>
                <a:cubicBezTo>
                  <a:pt x="1720850" y="1335625"/>
                  <a:pt x="1335625" y="1720850"/>
                  <a:pt x="860425" y="1720850"/>
                </a:cubicBezTo>
                <a:cubicBezTo>
                  <a:pt x="385225" y="1720850"/>
                  <a:pt x="0" y="1335625"/>
                  <a:pt x="0" y="860425"/>
                </a:cubicBezTo>
                <a:cubicBezTo>
                  <a:pt x="0" y="385225"/>
                  <a:pt x="385225" y="0"/>
                  <a:pt x="86042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9465" name="TextBox 25"/>
          <p:cNvSpPr txBox="1">
            <a:spLocks noChangeArrowheads="1"/>
          </p:cNvSpPr>
          <p:nvPr/>
        </p:nvSpPr>
        <p:spPr bwMode="auto">
          <a:xfrm>
            <a:off x="1839913" y="2751138"/>
            <a:ext cx="1343025" cy="426720"/>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/johdoe</a:t>
            </a:r>
            <a:endParaRPr lang="zh-CN" altLang="en-US" sz="2200">
              <a:solidFill>
                <a:srgbClr val="FFFFFF"/>
              </a:solidFill>
              <a:ea typeface="微软雅黑" pitchFamily="34" charset="-122"/>
            </a:endParaRPr>
          </a:p>
        </p:txBody>
      </p:sp>
      <p:sp>
        <p:nvSpPr>
          <p:cNvPr id="19466" name="TextBox 27"/>
          <p:cNvSpPr txBox="1">
            <a:spLocks noChangeArrowheads="1"/>
          </p:cNvSpPr>
          <p:nvPr/>
        </p:nvSpPr>
        <p:spPr bwMode="auto">
          <a:xfrm>
            <a:off x="1841500" y="3225800"/>
            <a:ext cx="1343025" cy="431800"/>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/johndoe</a:t>
            </a:r>
            <a:endParaRPr lang="zh-CN" altLang="en-US" sz="2200">
              <a:solidFill>
                <a:srgbClr val="FFFFFF"/>
              </a:solidFill>
              <a:ea typeface="微软雅黑" pitchFamily="34" charset="-122"/>
            </a:endParaRPr>
          </a:p>
        </p:txBody>
      </p:sp>
      <p:sp>
        <p:nvSpPr>
          <p:cNvPr id="19467" name="TextBox 28"/>
          <p:cNvSpPr txBox="1">
            <a:spLocks noChangeArrowheads="1"/>
          </p:cNvSpPr>
          <p:nvPr/>
        </p:nvSpPr>
        <p:spPr bwMode="auto">
          <a:xfrm>
            <a:off x="1839913" y="3638550"/>
            <a:ext cx="1343025" cy="430213"/>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/johndoe</a:t>
            </a:r>
            <a:endParaRPr lang="zh-CN" altLang="en-US" sz="2200">
              <a:solidFill>
                <a:srgbClr val="FFFFFF"/>
              </a:solidFill>
              <a:ea typeface="微软雅黑" pitchFamily="34" charset="-122"/>
            </a:endParaRPr>
          </a:p>
        </p:txBody>
      </p:sp>
      <p:grpSp>
        <p:nvGrpSpPr>
          <p:cNvPr id="31" name="组合 30"/>
          <p:cNvGrpSpPr/>
          <p:nvPr/>
        </p:nvGrpSpPr>
        <p:grpSpPr>
          <a:xfrm>
            <a:off x="1568369" y="3731298"/>
            <a:ext cx="259677" cy="259677"/>
            <a:chOff x="3797301" y="1473202"/>
            <a:chExt cx="1955798" cy="1955798"/>
          </a:xfrm>
          <a:solidFill>
            <a:srgbClr val="FFFFFF"/>
          </a:solidFill>
        </p:grpSpPr>
        <p:sp>
          <p:nvSpPr>
            <p:cNvPr id="32" name="流程图: 联系 10"/>
            <p:cNvSpPr/>
            <p:nvPr/>
          </p:nvSpPr>
          <p:spPr>
            <a:xfrm>
              <a:off x="3797301" y="1473202"/>
              <a:ext cx="1955798" cy="1955798"/>
            </a:xfrm>
            <a:custGeom>
              <a:avLst/>
              <a:gdLst/>
              <a:ahLst/>
              <a:cxnLst/>
              <a:rect l="l" t="t" r="r" b="b"/>
              <a:pathLst>
                <a:path w="1905000" h="1905000">
                  <a:moveTo>
                    <a:pt x="947420" y="210821"/>
                  </a:moveTo>
                  <a:cubicBezTo>
                    <a:pt x="533594" y="210821"/>
                    <a:pt x="198121" y="546294"/>
                    <a:pt x="198121" y="960120"/>
                  </a:cubicBezTo>
                  <a:cubicBezTo>
                    <a:pt x="198121" y="1373946"/>
                    <a:pt x="533594" y="1709419"/>
                    <a:pt x="947420" y="1709419"/>
                  </a:cubicBezTo>
                  <a:cubicBezTo>
                    <a:pt x="1361246" y="1709419"/>
                    <a:pt x="1696719" y="1373946"/>
                    <a:pt x="1696719" y="960120"/>
                  </a:cubicBezTo>
                  <a:cubicBezTo>
                    <a:pt x="1696719" y="546294"/>
                    <a:pt x="1361246" y="210821"/>
                    <a:pt x="947420" y="210821"/>
                  </a:cubicBezTo>
                  <a:close/>
                  <a:moveTo>
                    <a:pt x="952500" y="0"/>
                  </a:moveTo>
                  <a:cubicBezTo>
                    <a:pt x="1478551" y="0"/>
                    <a:pt x="1905000" y="426449"/>
                    <a:pt x="1905000" y="952500"/>
                  </a:cubicBezTo>
                  <a:cubicBezTo>
                    <a:pt x="1905000" y="1478551"/>
                    <a:pt x="1478551" y="1905000"/>
                    <a:pt x="952500" y="1905000"/>
                  </a:cubicBezTo>
                  <a:cubicBezTo>
                    <a:pt x="426449" y="1905000"/>
                    <a:pt x="0" y="1478551"/>
                    <a:pt x="0" y="952500"/>
                  </a:cubicBezTo>
                  <a:cubicBezTo>
                    <a:pt x="0" y="426449"/>
                    <a:pt x="426449" y="0"/>
                    <a:pt x="9525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3" name="流程图: 联系 12"/>
            <p:cNvSpPr/>
            <p:nvPr/>
          </p:nvSpPr>
          <p:spPr>
            <a:xfrm>
              <a:off x="4322330" y="1543604"/>
              <a:ext cx="943570" cy="1814329"/>
            </a:xfrm>
            <a:custGeom>
              <a:avLst/>
              <a:gdLst/>
              <a:ahLst/>
              <a:cxnLst/>
              <a:rect l="l" t="t" r="r" b="b"/>
              <a:pathLst>
                <a:path w="943570" h="1814329">
                  <a:moveTo>
                    <a:pt x="163673" y="0"/>
                  </a:moveTo>
                  <a:cubicBezTo>
                    <a:pt x="552954" y="492566"/>
                    <a:pt x="825441" y="1080638"/>
                    <a:pt x="943570" y="1722752"/>
                  </a:cubicBezTo>
                  <a:cubicBezTo>
                    <a:pt x="881738" y="1761338"/>
                    <a:pt x="814669" y="1792024"/>
                    <a:pt x="743891" y="1814329"/>
                  </a:cubicBezTo>
                  <a:cubicBezTo>
                    <a:pt x="639947" y="1166444"/>
                    <a:pt x="379672" y="570804"/>
                    <a:pt x="0" y="69407"/>
                  </a:cubicBezTo>
                  <a:cubicBezTo>
                    <a:pt x="51800" y="41288"/>
                    <a:pt x="106525" y="17889"/>
                    <a:pt x="1636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4" name="流程图: 联系 13"/>
            <p:cNvSpPr/>
            <p:nvPr/>
          </p:nvSpPr>
          <p:spPr>
            <a:xfrm>
              <a:off x="4103951" y="2362200"/>
              <a:ext cx="1639242" cy="843298"/>
            </a:xfrm>
            <a:custGeom>
              <a:avLst/>
              <a:gdLst/>
              <a:ahLst/>
              <a:cxnLst/>
              <a:rect l="l" t="t" r="r" b="b"/>
              <a:pathLst>
                <a:path w="1639242" h="843298">
                  <a:moveTo>
                    <a:pt x="1109399" y="0"/>
                  </a:moveTo>
                  <a:cubicBezTo>
                    <a:pt x="1299426" y="0"/>
                    <a:pt x="1479352" y="43249"/>
                    <a:pt x="1639242" y="121747"/>
                  </a:cubicBezTo>
                  <a:cubicBezTo>
                    <a:pt x="1635507" y="189725"/>
                    <a:pt x="1623610" y="255665"/>
                    <a:pt x="1604607" y="318689"/>
                  </a:cubicBezTo>
                  <a:cubicBezTo>
                    <a:pt x="1458047" y="236884"/>
                    <a:pt x="1289140" y="190500"/>
                    <a:pt x="1109399" y="190500"/>
                  </a:cubicBezTo>
                  <a:cubicBezTo>
                    <a:pt x="675230" y="190500"/>
                    <a:pt x="304273" y="461142"/>
                    <a:pt x="156999" y="843298"/>
                  </a:cubicBezTo>
                  <a:cubicBezTo>
                    <a:pt x="99303" y="804342"/>
                    <a:pt x="46152" y="759172"/>
                    <a:pt x="0" y="707323"/>
                  </a:cubicBezTo>
                  <a:cubicBezTo>
                    <a:pt x="194124" y="289228"/>
                    <a:pt x="617985" y="0"/>
                    <a:pt x="11093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5" name="流程图: 联系 14"/>
            <p:cNvSpPr/>
            <p:nvPr/>
          </p:nvSpPr>
          <p:spPr>
            <a:xfrm>
              <a:off x="3814394" y="1746047"/>
              <a:ext cx="1707553" cy="692354"/>
            </a:xfrm>
            <a:custGeom>
              <a:avLst/>
              <a:gdLst/>
              <a:ahLst/>
              <a:cxnLst/>
              <a:rect l="l" t="t" r="r" b="b"/>
              <a:pathLst>
                <a:path w="1707553" h="692354">
                  <a:moveTo>
                    <a:pt x="1585152" y="0"/>
                  </a:moveTo>
                  <a:cubicBezTo>
                    <a:pt x="1632536" y="38074"/>
                    <a:pt x="1673705" y="82957"/>
                    <a:pt x="1707553" y="133562"/>
                  </a:cubicBezTo>
                  <a:cubicBezTo>
                    <a:pt x="1372504" y="479315"/>
                    <a:pt x="902610" y="692354"/>
                    <a:pt x="382958" y="692354"/>
                  </a:cubicBezTo>
                  <a:cubicBezTo>
                    <a:pt x="251664" y="692354"/>
                    <a:pt x="123546" y="678755"/>
                    <a:pt x="0" y="652627"/>
                  </a:cubicBezTo>
                  <a:cubicBezTo>
                    <a:pt x="1287" y="606322"/>
                    <a:pt x="7096" y="560962"/>
                    <a:pt x="16147" y="516746"/>
                  </a:cubicBezTo>
                  <a:cubicBezTo>
                    <a:pt x="102585" y="531005"/>
                    <a:pt x="191223" y="537414"/>
                    <a:pt x="281358" y="537414"/>
                  </a:cubicBezTo>
                  <a:cubicBezTo>
                    <a:pt x="790260" y="537414"/>
                    <a:pt x="1251440" y="333099"/>
                    <a:pt x="158515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00" name="文本框 99"/>
          <p:cNvSpPr txBox="1"/>
          <p:nvPr/>
        </p:nvSpPr>
        <p:spPr>
          <a:xfrm>
            <a:off x="605790" y="211137"/>
            <a:ext cx="5080000" cy="457200"/>
          </a:xfrm>
          <a:prstGeom prst="rect">
            <a:avLst/>
          </a:prstGeom>
          <a:noFill/>
          <a:ln w="9525">
            <a:noFill/>
            <a:miter/>
          </a:ln>
        </p:spPr>
        <p:txBody>
          <a:bodyPr>
            <a:spAutoFit/>
          </a:bodyPr>
          <a:lstStyle/>
          <a:p>
            <a:pPr marL="0" indent="0" algn="l"/>
            <a:r>
              <a:rPr lang="zh-CN" altLang="en-US" sz="2400" b="1" u="none">
                <a:solidFill>
                  <a:schemeClr val="bg1"/>
                </a:solidFill>
                <a:latin typeface="宋体" charset="0"/>
                <a:ea typeface="宋体" charset="0"/>
                <a:cs typeface="宋体" charset="0"/>
              </a:rPr>
              <a:t>大数据分析普遍存在的方法理论</a:t>
            </a:r>
          </a:p>
        </p:txBody>
      </p:sp>
      <p:sp>
        <p:nvSpPr>
          <p:cNvPr id="2" name="文本框 1"/>
          <p:cNvSpPr txBox="1"/>
          <p:nvPr/>
        </p:nvSpPr>
        <p:spPr>
          <a:xfrm>
            <a:off x="1099820" y="1237615"/>
            <a:ext cx="3792220" cy="457200"/>
          </a:xfrm>
          <a:prstGeom prst="rect">
            <a:avLst/>
          </a:prstGeom>
          <a:noFill/>
        </p:spPr>
        <p:txBody>
          <a:bodyPr wrap="square" rtlCol="0">
            <a:spAutoFit/>
          </a:bodyPr>
          <a:lstStyle/>
          <a:p>
            <a:r>
              <a:rPr lang="en-US" altLang="zh-CN" sz="2400"/>
              <a:t>1.</a:t>
            </a:r>
            <a:r>
              <a:rPr lang="zh-CN" altLang="en-US" sz="2400"/>
              <a:t>可视化分析</a:t>
            </a:r>
          </a:p>
        </p:txBody>
      </p:sp>
      <p:sp>
        <p:nvSpPr>
          <p:cNvPr id="3" name="文本框 2"/>
          <p:cNvSpPr txBox="1"/>
          <p:nvPr/>
        </p:nvSpPr>
        <p:spPr>
          <a:xfrm>
            <a:off x="1155700" y="1945005"/>
            <a:ext cx="2299335" cy="457200"/>
          </a:xfrm>
          <a:prstGeom prst="rect">
            <a:avLst/>
          </a:prstGeom>
          <a:noFill/>
        </p:spPr>
        <p:txBody>
          <a:bodyPr wrap="square" rtlCol="0">
            <a:spAutoFit/>
          </a:bodyPr>
          <a:lstStyle/>
          <a:p>
            <a:r>
              <a:rPr lang="en-US" altLang="zh-CN" sz="2400"/>
              <a:t>2.</a:t>
            </a:r>
            <a:r>
              <a:rPr lang="zh-CN" altLang="en-US" sz="2400"/>
              <a:t>数据挖掘算法</a:t>
            </a:r>
          </a:p>
        </p:txBody>
      </p:sp>
      <p:sp>
        <p:nvSpPr>
          <p:cNvPr id="4" name="文本框 3"/>
          <p:cNvSpPr txBox="1"/>
          <p:nvPr/>
        </p:nvSpPr>
        <p:spPr>
          <a:xfrm>
            <a:off x="1186815" y="2619375"/>
            <a:ext cx="3603625" cy="457200"/>
          </a:xfrm>
          <a:prstGeom prst="rect">
            <a:avLst/>
          </a:prstGeom>
          <a:noFill/>
        </p:spPr>
        <p:txBody>
          <a:bodyPr wrap="square" rtlCol="0">
            <a:spAutoFit/>
          </a:bodyPr>
          <a:lstStyle/>
          <a:p>
            <a:r>
              <a:rPr lang="zh-CN" altLang="en-US" sz="2400"/>
              <a:t>3.预测性分析能力</a:t>
            </a:r>
            <a:endParaRPr lang="zh-CN" altLang="en-US"/>
          </a:p>
        </p:txBody>
      </p:sp>
      <p:sp>
        <p:nvSpPr>
          <p:cNvPr id="5" name="文本框 4"/>
          <p:cNvSpPr txBox="1"/>
          <p:nvPr/>
        </p:nvSpPr>
        <p:spPr>
          <a:xfrm>
            <a:off x="1231265" y="3315335"/>
            <a:ext cx="2100580" cy="457200"/>
          </a:xfrm>
          <a:prstGeom prst="rect">
            <a:avLst/>
          </a:prstGeom>
          <a:noFill/>
        </p:spPr>
        <p:txBody>
          <a:bodyPr wrap="square" rtlCol="0">
            <a:spAutoFit/>
          </a:bodyPr>
          <a:lstStyle/>
          <a:p>
            <a:r>
              <a:rPr lang="zh-CN" altLang="en-US" sz="2400"/>
              <a:t>4.语义引擎。</a:t>
            </a:r>
          </a:p>
        </p:txBody>
      </p:sp>
      <p:sp>
        <p:nvSpPr>
          <p:cNvPr id="8" name="文本框 7"/>
          <p:cNvSpPr txBox="1"/>
          <p:nvPr/>
        </p:nvSpPr>
        <p:spPr>
          <a:xfrm>
            <a:off x="1219835" y="3978275"/>
            <a:ext cx="3249295" cy="457200"/>
          </a:xfrm>
          <a:prstGeom prst="rect">
            <a:avLst/>
          </a:prstGeom>
          <a:noFill/>
        </p:spPr>
        <p:txBody>
          <a:bodyPr wrap="square" rtlCol="0">
            <a:spAutoFit/>
          </a:bodyPr>
          <a:lstStyle/>
          <a:p>
            <a:r>
              <a:rPr lang="zh-CN" altLang="en-US" sz="2400"/>
              <a:t>5.数据质量和数据管理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组合 40"/>
          <p:cNvGrpSpPr/>
          <p:nvPr/>
        </p:nvGrpSpPr>
        <p:grpSpPr bwMode="auto">
          <a:xfrm>
            <a:off x="-1588" y="-11113"/>
            <a:ext cx="9212263" cy="5195888"/>
            <a:chOff x="-2381" y="-10990"/>
            <a:chExt cx="9212810" cy="5196172"/>
          </a:xfrm>
          <a:solidFill>
            <a:srgbClr val="0070C0"/>
          </a:solidFill>
        </p:grpSpPr>
        <p:grpSp>
          <p:nvGrpSpPr>
            <p:cNvPr id="14355" name="组合 38"/>
            <p:cNvGrpSpPr/>
            <p:nvPr/>
          </p:nvGrpSpPr>
          <p:grpSpPr bwMode="auto">
            <a:xfrm>
              <a:off x="-2381" y="-10990"/>
              <a:ext cx="9211223" cy="708065"/>
              <a:chOff x="-2381" y="-10990"/>
              <a:chExt cx="9211223" cy="708065"/>
            </a:xfrm>
            <a:grpFill/>
          </p:grpSpPr>
          <p:sp>
            <p:nvSpPr>
              <p:cNvPr id="2" name="矩形 1"/>
              <p:cNvSpPr/>
              <p:nvPr/>
            </p:nvSpPr>
            <p:spPr>
              <a:xfrm>
                <a:off x="-793" y="-10990"/>
                <a:ext cx="9209635" cy="6937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4362" name="组合 2"/>
              <p:cNvGrpSpPr/>
              <p:nvPr/>
            </p:nvGrpSpPr>
            <p:grpSpPr bwMode="auto">
              <a:xfrm>
                <a:off x="6938582" y="354156"/>
                <a:ext cx="214325" cy="215912"/>
                <a:chOff x="4233860" y="300239"/>
                <a:chExt cx="663879" cy="668795"/>
              </a:xfrm>
              <a:grpFill/>
            </p:grpSpPr>
            <p:sp>
              <p:nvSpPr>
                <p:cNvPr id="7" name="矩形 2"/>
                <p:cNvSpPr/>
                <p:nvPr/>
              </p:nvSpPr>
              <p:spPr>
                <a:xfrm>
                  <a:off x="4273201" y="300239"/>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8" name="矩形 2"/>
                <p:cNvSpPr/>
                <p:nvPr/>
              </p:nvSpPr>
              <p:spPr>
                <a:xfrm rot="16200000" flipH="1">
                  <a:off x="4231402" y="346954"/>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4363" name="TextBox 9"/>
              <p:cNvSpPr txBox="1">
                <a:spLocks noChangeArrowheads="1"/>
              </p:cNvSpPr>
              <p:nvPr/>
            </p:nvSpPr>
            <p:spPr bwMode="auto">
              <a:xfrm>
                <a:off x="895350" y="200025"/>
                <a:ext cx="1660525" cy="492443"/>
              </a:xfrm>
              <a:prstGeom prst="rect">
                <a:avLst/>
              </a:prstGeom>
              <a:grpFill/>
              <a:ln w="9525">
                <a:noFill/>
                <a:miter lim="800000"/>
              </a:ln>
            </p:spPr>
            <p:txBody>
              <a:bodyPr>
                <a:spAutoFit/>
              </a:bodyPr>
              <a:lstStyle/>
              <a:p>
                <a:r>
                  <a:rPr lang="zh-CN" altLang="en-US" sz="2600">
                    <a:solidFill>
                      <a:srgbClr val="FFFFFF"/>
                    </a:solidFill>
                    <a:ea typeface="微软雅黑" pitchFamily="34" charset="-122"/>
                  </a:rPr>
                  <a:t>目录</a:t>
                </a:r>
              </a:p>
            </p:txBody>
          </p:sp>
          <p:cxnSp>
            <p:nvCxnSpPr>
              <p:cNvPr id="13" name="直接连接符 12"/>
              <p:cNvCxnSpPr/>
              <p:nvPr/>
            </p:nvCxnSpPr>
            <p:spPr>
              <a:xfrm>
                <a:off x="-2381" y="697075"/>
                <a:ext cx="9211223" cy="0"/>
              </a:xfrm>
              <a:prstGeom prst="line">
                <a:avLst/>
              </a:prstGeom>
              <a:grpFill/>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4356" name="组合 39"/>
            <p:cNvGrpSpPr/>
            <p:nvPr/>
          </p:nvGrpSpPr>
          <p:grpSpPr bwMode="auto">
            <a:xfrm>
              <a:off x="-2381" y="4969270"/>
              <a:ext cx="9212810" cy="215912"/>
              <a:chOff x="-2381" y="4969270"/>
              <a:chExt cx="9212810" cy="215912"/>
            </a:xfrm>
            <a:grpFill/>
          </p:grpSpPr>
          <p:sp>
            <p:nvSpPr>
              <p:cNvPr id="16" name="矩形 15"/>
              <p:cNvSpPr/>
              <p:nvPr/>
            </p:nvSpPr>
            <p:spPr>
              <a:xfrm>
                <a:off x="-2381" y="4981971"/>
                <a:ext cx="9208048" cy="2032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7" name="直接连接符 16"/>
              <p:cNvCxnSpPr/>
              <p:nvPr/>
            </p:nvCxnSpPr>
            <p:spPr>
              <a:xfrm>
                <a:off x="-793" y="4969270"/>
                <a:ext cx="9211222" cy="0"/>
              </a:xfrm>
              <a:prstGeom prst="line">
                <a:avLst/>
              </a:prstGeom>
              <a:grpFill/>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1086485" y="1247140"/>
            <a:ext cx="5793105" cy="640080"/>
          </a:xfrm>
          <a:prstGeom prst="rect">
            <a:avLst/>
          </a:prstGeom>
          <a:noFill/>
          <a:extLst>
            <a:ext uri="{909E8E84-426E-40DD-AFC4-6F175D3DCCD1}">
              <a14:hiddenFill xmlns:a14="http://schemas.microsoft.com/office/drawing/2010/main">
                <a:solidFill>
                  <a:schemeClr val="bg2">
                    <a:lumMod val="50000"/>
                  </a:schemeClr>
                </a:solidFill>
              </a14:hiddenFill>
            </a:ext>
          </a:extLst>
        </p:spPr>
        <p:txBody>
          <a:bodyPr wrap="square" rtlCol="0">
            <a:spAutoFit/>
          </a:bodyPr>
          <a:lstStyle/>
          <a:p>
            <a:r>
              <a:rPr lang="en-US" altLang="zh-CN" sz="3600" b="1" dirty="0">
                <a:solidFill>
                  <a:schemeClr val="accent5">
                    <a:lumMod val="50000"/>
                  </a:schemeClr>
                </a:solidFill>
                <a:latin typeface="仿宋" charset="0"/>
                <a:ea typeface="仿宋" charset="0"/>
              </a:rPr>
              <a:t>1.</a:t>
            </a:r>
            <a:r>
              <a:rPr lang="zh-CN" altLang="en-US" sz="3600" b="1" dirty="0">
                <a:solidFill>
                  <a:schemeClr val="accent5">
                    <a:lumMod val="50000"/>
                  </a:schemeClr>
                </a:solidFill>
                <a:latin typeface="仿宋" charset="0"/>
                <a:ea typeface="仿宋" charset="0"/>
              </a:rPr>
              <a:t>信息时代数据的无处不在</a:t>
            </a:r>
          </a:p>
        </p:txBody>
      </p:sp>
      <p:sp>
        <p:nvSpPr>
          <p:cNvPr id="4" name="文本框 3"/>
          <p:cNvSpPr txBox="1"/>
          <p:nvPr/>
        </p:nvSpPr>
        <p:spPr>
          <a:xfrm>
            <a:off x="1080770" y="2124075"/>
            <a:ext cx="6412230" cy="640080"/>
          </a:xfrm>
          <a:prstGeom prst="rect">
            <a:avLst/>
          </a:prstGeom>
          <a:noFill/>
        </p:spPr>
        <p:txBody>
          <a:bodyPr wrap="square" rtlCol="0">
            <a:spAutoFit/>
          </a:bodyPr>
          <a:lstStyle/>
          <a:p>
            <a:r>
              <a:rPr lang="en-US" altLang="zh-CN" sz="3600" b="1" dirty="0">
                <a:solidFill>
                  <a:schemeClr val="accent5">
                    <a:lumMod val="50000"/>
                  </a:schemeClr>
                </a:solidFill>
                <a:latin typeface="仿宋" charset="0"/>
                <a:ea typeface="仿宋" charset="0"/>
              </a:rPr>
              <a:t>2.</a:t>
            </a:r>
            <a:r>
              <a:rPr lang="zh-CN" altLang="en-US" sz="3600" b="1" dirty="0">
                <a:solidFill>
                  <a:schemeClr val="accent5">
                    <a:lumMod val="50000"/>
                  </a:schemeClr>
                </a:solidFill>
                <a:latin typeface="仿宋" charset="0"/>
                <a:ea typeface="仿宋" charset="0"/>
              </a:rPr>
              <a:t>企业利用数据运营的实例</a:t>
            </a:r>
          </a:p>
        </p:txBody>
      </p:sp>
      <p:sp>
        <p:nvSpPr>
          <p:cNvPr id="5" name="文本框 4"/>
          <p:cNvSpPr txBox="1"/>
          <p:nvPr/>
        </p:nvSpPr>
        <p:spPr>
          <a:xfrm>
            <a:off x="1152525" y="2958465"/>
            <a:ext cx="5076825" cy="640080"/>
          </a:xfrm>
          <a:prstGeom prst="rect">
            <a:avLst/>
          </a:prstGeom>
          <a:noFill/>
        </p:spPr>
        <p:txBody>
          <a:bodyPr wrap="square" rtlCol="0">
            <a:spAutoFit/>
          </a:bodyPr>
          <a:lstStyle/>
          <a:p>
            <a:r>
              <a:rPr lang="en-US" altLang="zh-CN" sz="3600" b="1" dirty="0">
                <a:solidFill>
                  <a:schemeClr val="accent5">
                    <a:lumMod val="50000"/>
                  </a:schemeClr>
                </a:solidFill>
                <a:latin typeface="仿宋" charset="0"/>
                <a:ea typeface="仿宋" charset="0"/>
              </a:rPr>
              <a:t>3.</a:t>
            </a:r>
            <a:r>
              <a:rPr lang="zh-CN" altLang="en-US" sz="3600" b="1" dirty="0">
                <a:solidFill>
                  <a:schemeClr val="accent5">
                    <a:lumMod val="50000"/>
                  </a:schemeClr>
                </a:solidFill>
                <a:latin typeface="仿宋" charset="0"/>
                <a:ea typeface="仿宋" charset="0"/>
              </a:rPr>
              <a:t>非对称数据的存在</a:t>
            </a:r>
          </a:p>
        </p:txBody>
      </p:sp>
      <p:grpSp>
        <p:nvGrpSpPr>
          <p:cNvPr id="16389" name="组合 7"/>
          <p:cNvGrpSpPr/>
          <p:nvPr/>
        </p:nvGrpSpPr>
        <p:grpSpPr bwMode="auto">
          <a:xfrm>
            <a:off x="-7938" y="1587"/>
            <a:ext cx="9212263" cy="5195888"/>
            <a:chOff x="-2381" y="-10990"/>
            <a:chExt cx="9212810" cy="5196172"/>
          </a:xfrm>
        </p:grpSpPr>
        <p:grpSp>
          <p:nvGrpSpPr>
            <p:cNvPr id="16391" name="组合 8"/>
            <p:cNvGrpSpPr/>
            <p:nvPr/>
          </p:nvGrpSpPr>
          <p:grpSpPr bwMode="auto">
            <a:xfrm>
              <a:off x="-2381" y="-10990"/>
              <a:ext cx="9211223" cy="740091"/>
              <a:chOff x="-2381" y="-10990"/>
              <a:chExt cx="9211223" cy="740091"/>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6399" name="TextBox 16"/>
              <p:cNvSpPr txBox="1">
                <a:spLocks noChangeArrowheads="1"/>
              </p:cNvSpPr>
              <p:nvPr/>
            </p:nvSpPr>
            <p:spPr bwMode="auto">
              <a:xfrm>
                <a:off x="895350" y="200025"/>
                <a:ext cx="1660525" cy="529076"/>
              </a:xfrm>
              <a:prstGeom prst="rect">
                <a:avLst/>
              </a:prstGeom>
              <a:noFill/>
              <a:ln w="9525">
                <a:noFill/>
                <a:miter lim="800000"/>
              </a:ln>
            </p:spPr>
            <p:txBody>
              <a:bodyPr>
                <a:spAutoFit/>
              </a:bodyPr>
              <a:lstStyle/>
              <a:p>
                <a:r>
                  <a:rPr lang="zh-CN" sz="2600">
                    <a:solidFill>
                      <a:srgbClr val="FFFFFF"/>
                    </a:solidFill>
                    <a:ea typeface="微软雅黑" pitchFamily="34" charset="-122"/>
                  </a:rPr>
                  <a:t>目录</a:t>
                </a:r>
                <a:endParaRPr lang="zh-CN"/>
              </a:p>
            </p:txBody>
          </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
          <p:cNvGrpSpPr/>
          <p:nvPr/>
        </p:nvGrpSpPr>
        <p:grpSpPr bwMode="auto">
          <a:xfrm>
            <a:off x="-1588" y="-11113"/>
            <a:ext cx="9212263" cy="5195887"/>
            <a:chOff x="-2381" y="-10990"/>
            <a:chExt cx="9212810" cy="5195551"/>
          </a:xfrm>
        </p:grpSpPr>
        <p:grpSp>
          <p:nvGrpSpPr>
            <p:cNvPr id="19471" name="组合 3"/>
            <p:cNvGrpSpPr/>
            <p:nvPr/>
          </p:nvGrpSpPr>
          <p:grpSpPr bwMode="auto">
            <a:xfrm>
              <a:off x="-2381" y="-10990"/>
              <a:ext cx="9211223" cy="707980"/>
              <a:chOff x="-2381" y="-10990"/>
              <a:chExt cx="9211223" cy="707980"/>
            </a:xfrm>
          </p:grpSpPr>
          <p:sp>
            <p:nvSpPr>
              <p:cNvPr id="10" name="矩形 9"/>
              <p:cNvSpPr/>
              <p:nvPr/>
            </p:nvSpPr>
            <p:spPr>
              <a:xfrm>
                <a:off x="-793" y="-10990"/>
                <a:ext cx="9209635" cy="693693"/>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9477" name="组合 10"/>
              <p:cNvGrpSpPr/>
              <p:nvPr/>
            </p:nvGrpSpPr>
            <p:grpSpPr bwMode="auto">
              <a:xfrm>
                <a:off x="6938030" y="354023"/>
                <a:ext cx="214250" cy="216078"/>
                <a:chOff x="4232147" y="299825"/>
                <a:chExt cx="663647" cy="669309"/>
              </a:xfrm>
            </p:grpSpPr>
            <p:sp>
              <p:nvSpPr>
                <p:cNvPr id="14" name="矩形 2"/>
                <p:cNvSpPr/>
                <p:nvPr/>
              </p:nvSpPr>
              <p:spPr>
                <a:xfrm>
                  <a:off x="4273198" y="300101"/>
                  <a:ext cx="624538" cy="619544"/>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5" name="矩形 2"/>
                <p:cNvSpPr/>
                <p:nvPr/>
              </p:nvSpPr>
              <p:spPr>
                <a:xfrm rot="16200000" flipH="1">
                  <a:off x="4231437" y="346773"/>
                  <a:ext cx="624463"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3" name="直接连接符 12"/>
              <p:cNvCxnSpPr/>
              <p:nvPr/>
            </p:nvCxnSpPr>
            <p:spPr>
              <a:xfrm>
                <a:off x="-2381" y="696990"/>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9472" name="组合 4"/>
            <p:cNvGrpSpPr/>
            <p:nvPr/>
          </p:nvGrpSpPr>
          <p:grpSpPr bwMode="auto">
            <a:xfrm>
              <a:off x="-2381" y="4968676"/>
              <a:ext cx="9212810" cy="215885"/>
              <a:chOff x="-2381" y="4968676"/>
              <a:chExt cx="9212810" cy="215885"/>
            </a:xfrm>
          </p:grpSpPr>
          <p:sp>
            <p:nvSpPr>
              <p:cNvPr id="6" name="矩形 5"/>
              <p:cNvSpPr/>
              <p:nvPr/>
            </p:nvSpPr>
            <p:spPr>
              <a:xfrm>
                <a:off x="-2381" y="4981375"/>
                <a:ext cx="9208048" cy="20318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7" name="直接连接符 6"/>
              <p:cNvCxnSpPr/>
              <p:nvPr/>
            </p:nvCxnSpPr>
            <p:spPr>
              <a:xfrm>
                <a:off x="-793" y="4968676"/>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23" name="流程图: 联系 8"/>
          <p:cNvSpPr/>
          <p:nvPr/>
        </p:nvSpPr>
        <p:spPr>
          <a:xfrm>
            <a:off x="1570038" y="2841625"/>
            <a:ext cx="274637" cy="274638"/>
          </a:xfrm>
          <a:custGeom>
            <a:avLst/>
            <a:gdLst/>
            <a:ahLst/>
            <a:cxnLst/>
            <a:rect l="l" t="t" r="r" b="b"/>
            <a:pathLst>
              <a:path w="1752600" h="1747941">
                <a:moveTo>
                  <a:pt x="876300" y="0"/>
                </a:moveTo>
                <a:cubicBezTo>
                  <a:pt x="1360267" y="0"/>
                  <a:pt x="1752600" y="392333"/>
                  <a:pt x="1752600" y="876300"/>
                </a:cubicBezTo>
                <a:cubicBezTo>
                  <a:pt x="1752600" y="1329716"/>
                  <a:pt x="1408237" y="1702702"/>
                  <a:pt x="966778" y="1747941"/>
                </a:cubicBezTo>
                <a:lnTo>
                  <a:pt x="966778" y="1093470"/>
                </a:lnTo>
                <a:lnTo>
                  <a:pt x="1286818" y="1093470"/>
                </a:lnTo>
                <a:lnTo>
                  <a:pt x="1286818" y="892302"/>
                </a:lnTo>
                <a:lnTo>
                  <a:pt x="1126799" y="892302"/>
                </a:lnTo>
                <a:lnTo>
                  <a:pt x="1030042" y="892302"/>
                </a:lnTo>
                <a:cubicBezTo>
                  <a:pt x="990917" y="865055"/>
                  <a:pt x="966779" y="819395"/>
                  <a:pt x="966779" y="768097"/>
                </a:cubicBezTo>
                <a:cubicBezTo>
                  <a:pt x="966779" y="679720"/>
                  <a:pt x="1038422" y="608077"/>
                  <a:pt x="1126799" y="608077"/>
                </a:cubicBezTo>
                <a:lnTo>
                  <a:pt x="1259788" y="608077"/>
                </a:lnTo>
                <a:lnTo>
                  <a:pt x="1305871" y="608077"/>
                </a:lnTo>
                <a:lnTo>
                  <a:pt x="1305871" y="465011"/>
                </a:lnTo>
                <a:lnTo>
                  <a:pt x="1031548" y="465011"/>
                </a:lnTo>
                <a:cubicBezTo>
                  <a:pt x="906799" y="465011"/>
                  <a:pt x="802951" y="554495"/>
                  <a:pt x="781060" y="672846"/>
                </a:cubicBezTo>
                <a:lnTo>
                  <a:pt x="776278" y="672846"/>
                </a:lnTo>
                <a:lnTo>
                  <a:pt x="776278" y="720281"/>
                </a:lnTo>
                <a:lnTo>
                  <a:pt x="776278" y="892302"/>
                </a:lnTo>
                <a:lnTo>
                  <a:pt x="610162" y="892302"/>
                </a:lnTo>
                <a:lnTo>
                  <a:pt x="610162" y="1093470"/>
                </a:lnTo>
                <a:lnTo>
                  <a:pt x="776278" y="1093470"/>
                </a:lnTo>
                <a:lnTo>
                  <a:pt x="776278" y="1746485"/>
                </a:lnTo>
                <a:cubicBezTo>
                  <a:pt x="339385" y="1697286"/>
                  <a:pt x="0" y="1326427"/>
                  <a:pt x="0" y="876300"/>
                </a:cubicBezTo>
                <a:cubicBezTo>
                  <a:pt x="0" y="392333"/>
                  <a:pt x="392333" y="0"/>
                  <a:pt x="8763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4" name="流程图: 联系 28"/>
          <p:cNvSpPr/>
          <p:nvPr/>
        </p:nvSpPr>
        <p:spPr>
          <a:xfrm>
            <a:off x="1570038" y="3306763"/>
            <a:ext cx="269875" cy="269875"/>
          </a:xfrm>
          <a:custGeom>
            <a:avLst/>
            <a:gdLst/>
            <a:ahLst/>
            <a:cxnLst/>
            <a:rect l="l" t="t" r="r" b="b"/>
            <a:pathLst>
              <a:path w="1720850" h="1720850">
                <a:moveTo>
                  <a:pt x="1104072" y="344485"/>
                </a:moveTo>
                <a:cubicBezTo>
                  <a:pt x="964669" y="344485"/>
                  <a:pt x="851661" y="457493"/>
                  <a:pt x="851661" y="596896"/>
                </a:cubicBezTo>
                <a:cubicBezTo>
                  <a:pt x="851661" y="620014"/>
                  <a:pt x="854769" y="642407"/>
                  <a:pt x="861640" y="663391"/>
                </a:cubicBezTo>
                <a:cubicBezTo>
                  <a:pt x="602809" y="662645"/>
                  <a:pt x="389454" y="561877"/>
                  <a:pt x="358363" y="430838"/>
                </a:cubicBezTo>
                <a:cubicBezTo>
                  <a:pt x="338671" y="414872"/>
                  <a:pt x="321150" y="396396"/>
                  <a:pt x="306612" y="377826"/>
                </a:cubicBezTo>
                <a:lnTo>
                  <a:pt x="291704" y="377826"/>
                </a:lnTo>
                <a:cubicBezTo>
                  <a:pt x="275344" y="426762"/>
                  <a:pt x="276740" y="459490"/>
                  <a:pt x="281135" y="505577"/>
                </a:cubicBezTo>
                <a:cubicBezTo>
                  <a:pt x="294844" y="585409"/>
                  <a:pt x="341887" y="660211"/>
                  <a:pt x="403986" y="735013"/>
                </a:cubicBezTo>
                <a:cubicBezTo>
                  <a:pt x="356265" y="722551"/>
                  <a:pt x="308545" y="719168"/>
                  <a:pt x="260849" y="721005"/>
                </a:cubicBezTo>
                <a:cubicBezTo>
                  <a:pt x="295728" y="822225"/>
                  <a:pt x="378687" y="885249"/>
                  <a:pt x="482567" y="963614"/>
                </a:cubicBezTo>
                <a:cubicBezTo>
                  <a:pt x="451278" y="955443"/>
                  <a:pt x="418938" y="951926"/>
                  <a:pt x="386063" y="951802"/>
                </a:cubicBezTo>
                <a:cubicBezTo>
                  <a:pt x="399392" y="1075273"/>
                  <a:pt x="456537" y="1086776"/>
                  <a:pt x="601629" y="1142252"/>
                </a:cubicBezTo>
                <a:cubicBezTo>
                  <a:pt x="487095" y="1240859"/>
                  <a:pt x="357338" y="1241612"/>
                  <a:pt x="237298" y="1239870"/>
                </a:cubicBezTo>
                <a:lnTo>
                  <a:pt x="237298" y="1264916"/>
                </a:lnTo>
                <a:cubicBezTo>
                  <a:pt x="345294" y="1328757"/>
                  <a:pt x="472794" y="1363667"/>
                  <a:pt x="608771" y="1363667"/>
                </a:cubicBezTo>
                <a:cubicBezTo>
                  <a:pt x="815731" y="1363667"/>
                  <a:pt x="1003052" y="1282796"/>
                  <a:pt x="1138349" y="1152027"/>
                </a:cubicBezTo>
                <a:cubicBezTo>
                  <a:pt x="1272845" y="1041332"/>
                  <a:pt x="1356481" y="878304"/>
                  <a:pt x="1356481" y="696915"/>
                </a:cubicBezTo>
                <a:cubicBezTo>
                  <a:pt x="1356481" y="691144"/>
                  <a:pt x="1356397" y="685392"/>
                  <a:pt x="1354635" y="679706"/>
                </a:cubicBezTo>
                <a:lnTo>
                  <a:pt x="1356482" y="644529"/>
                </a:lnTo>
                <a:cubicBezTo>
                  <a:pt x="1356482" y="636344"/>
                  <a:pt x="1356340" y="628191"/>
                  <a:pt x="1354131" y="620227"/>
                </a:cubicBezTo>
                <a:lnTo>
                  <a:pt x="1356483" y="596896"/>
                </a:lnTo>
                <a:cubicBezTo>
                  <a:pt x="1356483" y="594426"/>
                  <a:pt x="1356448" y="591965"/>
                  <a:pt x="1355682" y="589532"/>
                </a:cubicBezTo>
                <a:lnTo>
                  <a:pt x="1443894" y="488630"/>
                </a:lnTo>
                <a:lnTo>
                  <a:pt x="1348559" y="536814"/>
                </a:lnTo>
                <a:lnTo>
                  <a:pt x="1333476" y="492804"/>
                </a:lnTo>
                <a:lnTo>
                  <a:pt x="1439132" y="371949"/>
                </a:lnTo>
                <a:lnTo>
                  <a:pt x="1301577" y="441471"/>
                </a:lnTo>
                <a:cubicBezTo>
                  <a:pt x="1256218" y="382141"/>
                  <a:pt x="1184543" y="344485"/>
                  <a:pt x="1104072" y="344485"/>
                </a:cubicBezTo>
                <a:close/>
                <a:moveTo>
                  <a:pt x="860425" y="0"/>
                </a:moveTo>
                <a:cubicBezTo>
                  <a:pt x="1335625" y="0"/>
                  <a:pt x="1720850" y="385225"/>
                  <a:pt x="1720850" y="860425"/>
                </a:cubicBezTo>
                <a:cubicBezTo>
                  <a:pt x="1720850" y="1335625"/>
                  <a:pt x="1335625" y="1720850"/>
                  <a:pt x="860425" y="1720850"/>
                </a:cubicBezTo>
                <a:cubicBezTo>
                  <a:pt x="385225" y="1720850"/>
                  <a:pt x="0" y="1335625"/>
                  <a:pt x="0" y="860425"/>
                </a:cubicBezTo>
                <a:cubicBezTo>
                  <a:pt x="0" y="385225"/>
                  <a:pt x="385225" y="0"/>
                  <a:pt x="86042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9465" name="TextBox 25"/>
          <p:cNvSpPr txBox="1">
            <a:spLocks noChangeArrowheads="1"/>
          </p:cNvSpPr>
          <p:nvPr/>
        </p:nvSpPr>
        <p:spPr bwMode="auto">
          <a:xfrm>
            <a:off x="1839913" y="2751138"/>
            <a:ext cx="1343025" cy="426720"/>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/johdoe</a:t>
            </a:r>
            <a:endParaRPr lang="zh-CN" altLang="en-US" sz="2200">
              <a:solidFill>
                <a:srgbClr val="FFFFFF"/>
              </a:solidFill>
              <a:ea typeface="微软雅黑" pitchFamily="34" charset="-122"/>
            </a:endParaRPr>
          </a:p>
        </p:txBody>
      </p:sp>
      <p:sp>
        <p:nvSpPr>
          <p:cNvPr id="19466" name="TextBox 27"/>
          <p:cNvSpPr txBox="1">
            <a:spLocks noChangeArrowheads="1"/>
          </p:cNvSpPr>
          <p:nvPr/>
        </p:nvSpPr>
        <p:spPr bwMode="auto">
          <a:xfrm>
            <a:off x="1841500" y="3225800"/>
            <a:ext cx="1343025" cy="431800"/>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/johndoe</a:t>
            </a:r>
            <a:endParaRPr lang="zh-CN" altLang="en-US" sz="2200">
              <a:solidFill>
                <a:srgbClr val="FFFFFF"/>
              </a:solidFill>
              <a:ea typeface="微软雅黑" pitchFamily="34" charset="-122"/>
            </a:endParaRPr>
          </a:p>
        </p:txBody>
      </p:sp>
      <p:sp>
        <p:nvSpPr>
          <p:cNvPr id="19467" name="TextBox 28"/>
          <p:cNvSpPr txBox="1">
            <a:spLocks noChangeArrowheads="1"/>
          </p:cNvSpPr>
          <p:nvPr/>
        </p:nvSpPr>
        <p:spPr bwMode="auto">
          <a:xfrm>
            <a:off x="1839913" y="3638550"/>
            <a:ext cx="1343025" cy="430213"/>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/johndoe</a:t>
            </a:r>
            <a:endParaRPr lang="zh-CN" altLang="en-US" sz="2200">
              <a:solidFill>
                <a:srgbClr val="FFFFFF"/>
              </a:solidFill>
              <a:ea typeface="微软雅黑" pitchFamily="34" charset="-122"/>
            </a:endParaRPr>
          </a:p>
        </p:txBody>
      </p:sp>
      <p:grpSp>
        <p:nvGrpSpPr>
          <p:cNvPr id="31" name="组合 30"/>
          <p:cNvGrpSpPr/>
          <p:nvPr/>
        </p:nvGrpSpPr>
        <p:grpSpPr>
          <a:xfrm>
            <a:off x="1568369" y="3731298"/>
            <a:ext cx="259677" cy="259677"/>
            <a:chOff x="3797301" y="1473202"/>
            <a:chExt cx="1955798" cy="1955798"/>
          </a:xfrm>
          <a:solidFill>
            <a:srgbClr val="FFFFFF"/>
          </a:solidFill>
        </p:grpSpPr>
        <p:sp>
          <p:nvSpPr>
            <p:cNvPr id="32" name="流程图: 联系 10"/>
            <p:cNvSpPr/>
            <p:nvPr/>
          </p:nvSpPr>
          <p:spPr>
            <a:xfrm>
              <a:off x="3797301" y="1473202"/>
              <a:ext cx="1955798" cy="1955798"/>
            </a:xfrm>
            <a:custGeom>
              <a:avLst/>
              <a:gdLst/>
              <a:ahLst/>
              <a:cxnLst/>
              <a:rect l="l" t="t" r="r" b="b"/>
              <a:pathLst>
                <a:path w="1905000" h="1905000">
                  <a:moveTo>
                    <a:pt x="947420" y="210821"/>
                  </a:moveTo>
                  <a:cubicBezTo>
                    <a:pt x="533594" y="210821"/>
                    <a:pt x="198121" y="546294"/>
                    <a:pt x="198121" y="960120"/>
                  </a:cubicBezTo>
                  <a:cubicBezTo>
                    <a:pt x="198121" y="1373946"/>
                    <a:pt x="533594" y="1709419"/>
                    <a:pt x="947420" y="1709419"/>
                  </a:cubicBezTo>
                  <a:cubicBezTo>
                    <a:pt x="1361246" y="1709419"/>
                    <a:pt x="1696719" y="1373946"/>
                    <a:pt x="1696719" y="960120"/>
                  </a:cubicBezTo>
                  <a:cubicBezTo>
                    <a:pt x="1696719" y="546294"/>
                    <a:pt x="1361246" y="210821"/>
                    <a:pt x="947420" y="210821"/>
                  </a:cubicBezTo>
                  <a:close/>
                  <a:moveTo>
                    <a:pt x="952500" y="0"/>
                  </a:moveTo>
                  <a:cubicBezTo>
                    <a:pt x="1478551" y="0"/>
                    <a:pt x="1905000" y="426449"/>
                    <a:pt x="1905000" y="952500"/>
                  </a:cubicBezTo>
                  <a:cubicBezTo>
                    <a:pt x="1905000" y="1478551"/>
                    <a:pt x="1478551" y="1905000"/>
                    <a:pt x="952500" y="1905000"/>
                  </a:cubicBezTo>
                  <a:cubicBezTo>
                    <a:pt x="426449" y="1905000"/>
                    <a:pt x="0" y="1478551"/>
                    <a:pt x="0" y="952500"/>
                  </a:cubicBezTo>
                  <a:cubicBezTo>
                    <a:pt x="0" y="426449"/>
                    <a:pt x="426449" y="0"/>
                    <a:pt x="9525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3" name="流程图: 联系 12"/>
            <p:cNvSpPr/>
            <p:nvPr/>
          </p:nvSpPr>
          <p:spPr>
            <a:xfrm>
              <a:off x="4322330" y="1543604"/>
              <a:ext cx="943570" cy="1814329"/>
            </a:xfrm>
            <a:custGeom>
              <a:avLst/>
              <a:gdLst/>
              <a:ahLst/>
              <a:cxnLst/>
              <a:rect l="l" t="t" r="r" b="b"/>
              <a:pathLst>
                <a:path w="943570" h="1814329">
                  <a:moveTo>
                    <a:pt x="163673" y="0"/>
                  </a:moveTo>
                  <a:cubicBezTo>
                    <a:pt x="552954" y="492566"/>
                    <a:pt x="825441" y="1080638"/>
                    <a:pt x="943570" y="1722752"/>
                  </a:cubicBezTo>
                  <a:cubicBezTo>
                    <a:pt x="881738" y="1761338"/>
                    <a:pt x="814669" y="1792024"/>
                    <a:pt x="743891" y="1814329"/>
                  </a:cubicBezTo>
                  <a:cubicBezTo>
                    <a:pt x="639947" y="1166444"/>
                    <a:pt x="379672" y="570804"/>
                    <a:pt x="0" y="69407"/>
                  </a:cubicBezTo>
                  <a:cubicBezTo>
                    <a:pt x="51800" y="41288"/>
                    <a:pt x="106525" y="17889"/>
                    <a:pt x="1636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4" name="流程图: 联系 13"/>
            <p:cNvSpPr/>
            <p:nvPr/>
          </p:nvSpPr>
          <p:spPr>
            <a:xfrm>
              <a:off x="4103951" y="2362200"/>
              <a:ext cx="1639242" cy="843298"/>
            </a:xfrm>
            <a:custGeom>
              <a:avLst/>
              <a:gdLst/>
              <a:ahLst/>
              <a:cxnLst/>
              <a:rect l="l" t="t" r="r" b="b"/>
              <a:pathLst>
                <a:path w="1639242" h="843298">
                  <a:moveTo>
                    <a:pt x="1109399" y="0"/>
                  </a:moveTo>
                  <a:cubicBezTo>
                    <a:pt x="1299426" y="0"/>
                    <a:pt x="1479352" y="43249"/>
                    <a:pt x="1639242" y="121747"/>
                  </a:cubicBezTo>
                  <a:cubicBezTo>
                    <a:pt x="1635507" y="189725"/>
                    <a:pt x="1623610" y="255665"/>
                    <a:pt x="1604607" y="318689"/>
                  </a:cubicBezTo>
                  <a:cubicBezTo>
                    <a:pt x="1458047" y="236884"/>
                    <a:pt x="1289140" y="190500"/>
                    <a:pt x="1109399" y="190500"/>
                  </a:cubicBezTo>
                  <a:cubicBezTo>
                    <a:pt x="675230" y="190500"/>
                    <a:pt x="304273" y="461142"/>
                    <a:pt x="156999" y="843298"/>
                  </a:cubicBezTo>
                  <a:cubicBezTo>
                    <a:pt x="99303" y="804342"/>
                    <a:pt x="46152" y="759172"/>
                    <a:pt x="0" y="707323"/>
                  </a:cubicBezTo>
                  <a:cubicBezTo>
                    <a:pt x="194124" y="289228"/>
                    <a:pt x="617985" y="0"/>
                    <a:pt x="11093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5" name="流程图: 联系 14"/>
            <p:cNvSpPr/>
            <p:nvPr/>
          </p:nvSpPr>
          <p:spPr>
            <a:xfrm>
              <a:off x="3814394" y="1746047"/>
              <a:ext cx="1707553" cy="692354"/>
            </a:xfrm>
            <a:custGeom>
              <a:avLst/>
              <a:gdLst/>
              <a:ahLst/>
              <a:cxnLst/>
              <a:rect l="l" t="t" r="r" b="b"/>
              <a:pathLst>
                <a:path w="1707553" h="692354">
                  <a:moveTo>
                    <a:pt x="1585152" y="0"/>
                  </a:moveTo>
                  <a:cubicBezTo>
                    <a:pt x="1632536" y="38074"/>
                    <a:pt x="1673705" y="82957"/>
                    <a:pt x="1707553" y="133562"/>
                  </a:cubicBezTo>
                  <a:cubicBezTo>
                    <a:pt x="1372504" y="479315"/>
                    <a:pt x="902610" y="692354"/>
                    <a:pt x="382958" y="692354"/>
                  </a:cubicBezTo>
                  <a:cubicBezTo>
                    <a:pt x="251664" y="692354"/>
                    <a:pt x="123546" y="678755"/>
                    <a:pt x="0" y="652627"/>
                  </a:cubicBezTo>
                  <a:cubicBezTo>
                    <a:pt x="1287" y="606322"/>
                    <a:pt x="7096" y="560962"/>
                    <a:pt x="16147" y="516746"/>
                  </a:cubicBezTo>
                  <a:cubicBezTo>
                    <a:pt x="102585" y="531005"/>
                    <a:pt x="191223" y="537414"/>
                    <a:pt x="281358" y="537414"/>
                  </a:cubicBezTo>
                  <a:cubicBezTo>
                    <a:pt x="790260" y="537414"/>
                    <a:pt x="1251440" y="333099"/>
                    <a:pt x="158515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00" name="文本框 99"/>
          <p:cNvSpPr txBox="1"/>
          <p:nvPr/>
        </p:nvSpPr>
        <p:spPr>
          <a:xfrm>
            <a:off x="528320" y="166687"/>
            <a:ext cx="5080000" cy="457200"/>
          </a:xfrm>
          <a:prstGeom prst="rect">
            <a:avLst/>
          </a:prstGeom>
          <a:noFill/>
          <a:ln w="9525">
            <a:noFill/>
            <a:miter/>
          </a:ln>
        </p:spPr>
        <p:txBody>
          <a:bodyPr>
            <a:spAutoFit/>
          </a:bodyPr>
          <a:lstStyle/>
          <a:p>
            <a:pPr marL="0" indent="0" algn="l"/>
            <a:r>
              <a:rPr lang="zh-CN" altLang="en-US" sz="2400" b="1" u="none">
                <a:solidFill>
                  <a:schemeClr val="bg1"/>
                </a:solidFill>
                <a:latin typeface="宋体" charset="0"/>
                <a:ea typeface="宋体" charset="0"/>
                <a:cs typeface="宋体" charset="0"/>
              </a:rPr>
              <a:t>四个着力点</a:t>
            </a:r>
          </a:p>
        </p:txBody>
      </p:sp>
      <p:sp>
        <p:nvSpPr>
          <p:cNvPr id="2" name="文本框 1"/>
          <p:cNvSpPr txBox="1"/>
          <p:nvPr/>
        </p:nvSpPr>
        <p:spPr>
          <a:xfrm>
            <a:off x="1055370" y="1093470"/>
            <a:ext cx="3327400" cy="457200"/>
          </a:xfrm>
          <a:prstGeom prst="rect">
            <a:avLst/>
          </a:prstGeom>
          <a:noFill/>
        </p:spPr>
        <p:txBody>
          <a:bodyPr wrap="square" rtlCol="0">
            <a:spAutoFit/>
          </a:bodyPr>
          <a:lstStyle/>
          <a:p>
            <a:r>
              <a:rPr lang="zh-CN" altLang="en-US" sz="2400"/>
              <a:t>1.建立一套运行机制</a:t>
            </a:r>
          </a:p>
        </p:txBody>
      </p:sp>
      <p:sp>
        <p:nvSpPr>
          <p:cNvPr id="3" name="文本框 2"/>
          <p:cNvSpPr txBox="1"/>
          <p:nvPr/>
        </p:nvSpPr>
        <p:spPr>
          <a:xfrm>
            <a:off x="1133475" y="1634490"/>
            <a:ext cx="3989705" cy="457200"/>
          </a:xfrm>
          <a:prstGeom prst="rect">
            <a:avLst/>
          </a:prstGeom>
          <a:noFill/>
        </p:spPr>
        <p:txBody>
          <a:bodyPr wrap="square" rtlCol="0">
            <a:spAutoFit/>
          </a:bodyPr>
          <a:lstStyle/>
          <a:p>
            <a:pPr algn="l"/>
            <a:r>
              <a:rPr lang="zh-CN" altLang="en-US" sz="2400"/>
              <a:t>2.规范一套建设标准</a:t>
            </a:r>
          </a:p>
        </p:txBody>
      </p:sp>
      <p:sp>
        <p:nvSpPr>
          <p:cNvPr id="4" name="文本框 3"/>
          <p:cNvSpPr txBox="1"/>
          <p:nvPr/>
        </p:nvSpPr>
        <p:spPr>
          <a:xfrm>
            <a:off x="1120775" y="2221230"/>
            <a:ext cx="2950845" cy="457200"/>
          </a:xfrm>
          <a:prstGeom prst="rect">
            <a:avLst/>
          </a:prstGeom>
          <a:noFill/>
        </p:spPr>
        <p:txBody>
          <a:bodyPr wrap="square" rtlCol="0">
            <a:spAutoFit/>
          </a:bodyPr>
          <a:lstStyle/>
          <a:p>
            <a:r>
              <a:rPr lang="zh-CN" altLang="en-US" sz="2400"/>
              <a:t>3.搭建一个共享平台</a:t>
            </a:r>
            <a:endParaRPr lang="zh-CN" altLang="en-US"/>
          </a:p>
        </p:txBody>
      </p:sp>
      <p:sp>
        <p:nvSpPr>
          <p:cNvPr id="5" name="文本框 4"/>
          <p:cNvSpPr txBox="1"/>
          <p:nvPr/>
        </p:nvSpPr>
        <p:spPr>
          <a:xfrm>
            <a:off x="1132205" y="2828925"/>
            <a:ext cx="3104515" cy="457200"/>
          </a:xfrm>
          <a:prstGeom prst="rect">
            <a:avLst/>
          </a:prstGeom>
          <a:noFill/>
        </p:spPr>
        <p:txBody>
          <a:bodyPr wrap="square" rtlCol="0">
            <a:spAutoFit/>
          </a:bodyPr>
          <a:lstStyle/>
          <a:p>
            <a:r>
              <a:rPr lang="zh-CN" altLang="en-US" sz="2400"/>
              <a:t>4.培养一支专业队伍</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
          <p:cNvGrpSpPr/>
          <p:nvPr/>
        </p:nvGrpSpPr>
        <p:grpSpPr bwMode="auto">
          <a:xfrm>
            <a:off x="-1588" y="-11113"/>
            <a:ext cx="9212263" cy="5195887"/>
            <a:chOff x="-2381" y="-10990"/>
            <a:chExt cx="9212810" cy="5195551"/>
          </a:xfrm>
        </p:grpSpPr>
        <p:grpSp>
          <p:nvGrpSpPr>
            <p:cNvPr id="19471" name="组合 3"/>
            <p:cNvGrpSpPr/>
            <p:nvPr/>
          </p:nvGrpSpPr>
          <p:grpSpPr bwMode="auto">
            <a:xfrm>
              <a:off x="-2381" y="-10990"/>
              <a:ext cx="9211223" cy="707980"/>
              <a:chOff x="-2381" y="-10990"/>
              <a:chExt cx="9211223" cy="707980"/>
            </a:xfrm>
          </p:grpSpPr>
          <p:sp>
            <p:nvSpPr>
              <p:cNvPr id="10" name="矩形 9"/>
              <p:cNvSpPr/>
              <p:nvPr/>
            </p:nvSpPr>
            <p:spPr>
              <a:xfrm>
                <a:off x="-793" y="-10990"/>
                <a:ext cx="9209635" cy="693693"/>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9477" name="组合 10"/>
              <p:cNvGrpSpPr/>
              <p:nvPr/>
            </p:nvGrpSpPr>
            <p:grpSpPr bwMode="auto">
              <a:xfrm>
                <a:off x="6938030" y="354023"/>
                <a:ext cx="214250" cy="216078"/>
                <a:chOff x="4232147" y="299825"/>
                <a:chExt cx="663647" cy="669309"/>
              </a:xfrm>
            </p:grpSpPr>
            <p:sp>
              <p:nvSpPr>
                <p:cNvPr id="14" name="矩形 2"/>
                <p:cNvSpPr/>
                <p:nvPr/>
              </p:nvSpPr>
              <p:spPr>
                <a:xfrm>
                  <a:off x="4273198" y="300101"/>
                  <a:ext cx="624538" cy="619544"/>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5" name="矩形 2"/>
                <p:cNvSpPr/>
                <p:nvPr/>
              </p:nvSpPr>
              <p:spPr>
                <a:xfrm rot="16200000" flipH="1">
                  <a:off x="4231437" y="346773"/>
                  <a:ext cx="624463"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3" name="直接连接符 12"/>
              <p:cNvCxnSpPr/>
              <p:nvPr/>
            </p:nvCxnSpPr>
            <p:spPr>
              <a:xfrm>
                <a:off x="-2381" y="696990"/>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9472" name="组合 4"/>
            <p:cNvGrpSpPr/>
            <p:nvPr/>
          </p:nvGrpSpPr>
          <p:grpSpPr bwMode="auto">
            <a:xfrm>
              <a:off x="-2381" y="4968676"/>
              <a:ext cx="9212810" cy="215885"/>
              <a:chOff x="-2381" y="4968676"/>
              <a:chExt cx="9212810" cy="215885"/>
            </a:xfrm>
          </p:grpSpPr>
          <p:sp>
            <p:nvSpPr>
              <p:cNvPr id="6" name="矩形 5"/>
              <p:cNvSpPr/>
              <p:nvPr/>
            </p:nvSpPr>
            <p:spPr>
              <a:xfrm>
                <a:off x="-2381" y="4981375"/>
                <a:ext cx="9208048" cy="20318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7" name="直接连接符 6"/>
              <p:cNvCxnSpPr/>
              <p:nvPr/>
            </p:nvCxnSpPr>
            <p:spPr>
              <a:xfrm>
                <a:off x="-793" y="4968676"/>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23" name="流程图: 联系 8"/>
          <p:cNvSpPr/>
          <p:nvPr/>
        </p:nvSpPr>
        <p:spPr>
          <a:xfrm>
            <a:off x="1570038" y="2841625"/>
            <a:ext cx="274637" cy="274638"/>
          </a:xfrm>
          <a:custGeom>
            <a:avLst/>
            <a:gdLst/>
            <a:ahLst/>
            <a:cxnLst/>
            <a:rect l="l" t="t" r="r" b="b"/>
            <a:pathLst>
              <a:path w="1752600" h="1747941">
                <a:moveTo>
                  <a:pt x="876300" y="0"/>
                </a:moveTo>
                <a:cubicBezTo>
                  <a:pt x="1360267" y="0"/>
                  <a:pt x="1752600" y="392333"/>
                  <a:pt x="1752600" y="876300"/>
                </a:cubicBezTo>
                <a:cubicBezTo>
                  <a:pt x="1752600" y="1329716"/>
                  <a:pt x="1408237" y="1702702"/>
                  <a:pt x="966778" y="1747941"/>
                </a:cubicBezTo>
                <a:lnTo>
                  <a:pt x="966778" y="1093470"/>
                </a:lnTo>
                <a:lnTo>
                  <a:pt x="1286818" y="1093470"/>
                </a:lnTo>
                <a:lnTo>
                  <a:pt x="1286818" y="892302"/>
                </a:lnTo>
                <a:lnTo>
                  <a:pt x="1126799" y="892302"/>
                </a:lnTo>
                <a:lnTo>
                  <a:pt x="1030042" y="892302"/>
                </a:lnTo>
                <a:cubicBezTo>
                  <a:pt x="990917" y="865055"/>
                  <a:pt x="966779" y="819395"/>
                  <a:pt x="966779" y="768097"/>
                </a:cubicBezTo>
                <a:cubicBezTo>
                  <a:pt x="966779" y="679720"/>
                  <a:pt x="1038422" y="608077"/>
                  <a:pt x="1126799" y="608077"/>
                </a:cubicBezTo>
                <a:lnTo>
                  <a:pt x="1259788" y="608077"/>
                </a:lnTo>
                <a:lnTo>
                  <a:pt x="1305871" y="608077"/>
                </a:lnTo>
                <a:lnTo>
                  <a:pt x="1305871" y="465011"/>
                </a:lnTo>
                <a:lnTo>
                  <a:pt x="1031548" y="465011"/>
                </a:lnTo>
                <a:cubicBezTo>
                  <a:pt x="906799" y="465011"/>
                  <a:pt x="802951" y="554495"/>
                  <a:pt x="781060" y="672846"/>
                </a:cubicBezTo>
                <a:lnTo>
                  <a:pt x="776278" y="672846"/>
                </a:lnTo>
                <a:lnTo>
                  <a:pt x="776278" y="720281"/>
                </a:lnTo>
                <a:lnTo>
                  <a:pt x="776278" y="892302"/>
                </a:lnTo>
                <a:lnTo>
                  <a:pt x="610162" y="892302"/>
                </a:lnTo>
                <a:lnTo>
                  <a:pt x="610162" y="1093470"/>
                </a:lnTo>
                <a:lnTo>
                  <a:pt x="776278" y="1093470"/>
                </a:lnTo>
                <a:lnTo>
                  <a:pt x="776278" y="1746485"/>
                </a:lnTo>
                <a:cubicBezTo>
                  <a:pt x="339385" y="1697286"/>
                  <a:pt x="0" y="1326427"/>
                  <a:pt x="0" y="876300"/>
                </a:cubicBezTo>
                <a:cubicBezTo>
                  <a:pt x="0" y="392333"/>
                  <a:pt x="392333" y="0"/>
                  <a:pt x="8763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4" name="流程图: 联系 28"/>
          <p:cNvSpPr/>
          <p:nvPr/>
        </p:nvSpPr>
        <p:spPr>
          <a:xfrm>
            <a:off x="1570038" y="3306763"/>
            <a:ext cx="269875" cy="269875"/>
          </a:xfrm>
          <a:custGeom>
            <a:avLst/>
            <a:gdLst/>
            <a:ahLst/>
            <a:cxnLst/>
            <a:rect l="l" t="t" r="r" b="b"/>
            <a:pathLst>
              <a:path w="1720850" h="1720850">
                <a:moveTo>
                  <a:pt x="1104072" y="344485"/>
                </a:moveTo>
                <a:cubicBezTo>
                  <a:pt x="964669" y="344485"/>
                  <a:pt x="851661" y="457493"/>
                  <a:pt x="851661" y="596896"/>
                </a:cubicBezTo>
                <a:cubicBezTo>
                  <a:pt x="851661" y="620014"/>
                  <a:pt x="854769" y="642407"/>
                  <a:pt x="861640" y="663391"/>
                </a:cubicBezTo>
                <a:cubicBezTo>
                  <a:pt x="602809" y="662645"/>
                  <a:pt x="389454" y="561877"/>
                  <a:pt x="358363" y="430838"/>
                </a:cubicBezTo>
                <a:cubicBezTo>
                  <a:pt x="338671" y="414872"/>
                  <a:pt x="321150" y="396396"/>
                  <a:pt x="306612" y="377826"/>
                </a:cubicBezTo>
                <a:lnTo>
                  <a:pt x="291704" y="377826"/>
                </a:lnTo>
                <a:cubicBezTo>
                  <a:pt x="275344" y="426762"/>
                  <a:pt x="276740" y="459490"/>
                  <a:pt x="281135" y="505577"/>
                </a:cubicBezTo>
                <a:cubicBezTo>
                  <a:pt x="294844" y="585409"/>
                  <a:pt x="341887" y="660211"/>
                  <a:pt x="403986" y="735013"/>
                </a:cubicBezTo>
                <a:cubicBezTo>
                  <a:pt x="356265" y="722551"/>
                  <a:pt x="308545" y="719168"/>
                  <a:pt x="260849" y="721005"/>
                </a:cubicBezTo>
                <a:cubicBezTo>
                  <a:pt x="295728" y="822225"/>
                  <a:pt x="378687" y="885249"/>
                  <a:pt x="482567" y="963614"/>
                </a:cubicBezTo>
                <a:cubicBezTo>
                  <a:pt x="451278" y="955443"/>
                  <a:pt x="418938" y="951926"/>
                  <a:pt x="386063" y="951802"/>
                </a:cubicBezTo>
                <a:cubicBezTo>
                  <a:pt x="399392" y="1075273"/>
                  <a:pt x="456537" y="1086776"/>
                  <a:pt x="601629" y="1142252"/>
                </a:cubicBezTo>
                <a:cubicBezTo>
                  <a:pt x="487095" y="1240859"/>
                  <a:pt x="357338" y="1241612"/>
                  <a:pt x="237298" y="1239870"/>
                </a:cubicBezTo>
                <a:lnTo>
                  <a:pt x="237298" y="1264916"/>
                </a:lnTo>
                <a:cubicBezTo>
                  <a:pt x="345294" y="1328757"/>
                  <a:pt x="472794" y="1363667"/>
                  <a:pt x="608771" y="1363667"/>
                </a:cubicBezTo>
                <a:cubicBezTo>
                  <a:pt x="815731" y="1363667"/>
                  <a:pt x="1003052" y="1282796"/>
                  <a:pt x="1138349" y="1152027"/>
                </a:cubicBezTo>
                <a:cubicBezTo>
                  <a:pt x="1272845" y="1041332"/>
                  <a:pt x="1356481" y="878304"/>
                  <a:pt x="1356481" y="696915"/>
                </a:cubicBezTo>
                <a:cubicBezTo>
                  <a:pt x="1356481" y="691144"/>
                  <a:pt x="1356397" y="685392"/>
                  <a:pt x="1354635" y="679706"/>
                </a:cubicBezTo>
                <a:lnTo>
                  <a:pt x="1356482" y="644529"/>
                </a:lnTo>
                <a:cubicBezTo>
                  <a:pt x="1356482" y="636344"/>
                  <a:pt x="1356340" y="628191"/>
                  <a:pt x="1354131" y="620227"/>
                </a:cubicBezTo>
                <a:lnTo>
                  <a:pt x="1356483" y="596896"/>
                </a:lnTo>
                <a:cubicBezTo>
                  <a:pt x="1356483" y="594426"/>
                  <a:pt x="1356448" y="591965"/>
                  <a:pt x="1355682" y="589532"/>
                </a:cubicBezTo>
                <a:lnTo>
                  <a:pt x="1443894" y="488630"/>
                </a:lnTo>
                <a:lnTo>
                  <a:pt x="1348559" y="536814"/>
                </a:lnTo>
                <a:lnTo>
                  <a:pt x="1333476" y="492804"/>
                </a:lnTo>
                <a:lnTo>
                  <a:pt x="1439132" y="371949"/>
                </a:lnTo>
                <a:lnTo>
                  <a:pt x="1301577" y="441471"/>
                </a:lnTo>
                <a:cubicBezTo>
                  <a:pt x="1256218" y="382141"/>
                  <a:pt x="1184543" y="344485"/>
                  <a:pt x="1104072" y="344485"/>
                </a:cubicBezTo>
                <a:close/>
                <a:moveTo>
                  <a:pt x="860425" y="0"/>
                </a:moveTo>
                <a:cubicBezTo>
                  <a:pt x="1335625" y="0"/>
                  <a:pt x="1720850" y="385225"/>
                  <a:pt x="1720850" y="860425"/>
                </a:cubicBezTo>
                <a:cubicBezTo>
                  <a:pt x="1720850" y="1335625"/>
                  <a:pt x="1335625" y="1720850"/>
                  <a:pt x="860425" y="1720850"/>
                </a:cubicBezTo>
                <a:cubicBezTo>
                  <a:pt x="385225" y="1720850"/>
                  <a:pt x="0" y="1335625"/>
                  <a:pt x="0" y="860425"/>
                </a:cubicBezTo>
                <a:cubicBezTo>
                  <a:pt x="0" y="385225"/>
                  <a:pt x="385225" y="0"/>
                  <a:pt x="86042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9465" name="TextBox 25"/>
          <p:cNvSpPr txBox="1">
            <a:spLocks noChangeArrowheads="1"/>
          </p:cNvSpPr>
          <p:nvPr/>
        </p:nvSpPr>
        <p:spPr bwMode="auto">
          <a:xfrm>
            <a:off x="1839913" y="2751138"/>
            <a:ext cx="1343025" cy="426720"/>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/johdoe</a:t>
            </a:r>
            <a:endParaRPr lang="zh-CN" altLang="en-US" sz="2200">
              <a:solidFill>
                <a:srgbClr val="FFFFFF"/>
              </a:solidFill>
              <a:ea typeface="微软雅黑" pitchFamily="34" charset="-122"/>
            </a:endParaRPr>
          </a:p>
        </p:txBody>
      </p:sp>
      <p:sp>
        <p:nvSpPr>
          <p:cNvPr id="19467" name="TextBox 28"/>
          <p:cNvSpPr txBox="1">
            <a:spLocks noChangeArrowheads="1"/>
          </p:cNvSpPr>
          <p:nvPr/>
        </p:nvSpPr>
        <p:spPr bwMode="auto">
          <a:xfrm>
            <a:off x="1839913" y="3638550"/>
            <a:ext cx="1343025" cy="430213"/>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/johndoe</a:t>
            </a:r>
            <a:endParaRPr lang="zh-CN" altLang="en-US" sz="2200">
              <a:solidFill>
                <a:srgbClr val="FFFFFF"/>
              </a:solidFill>
              <a:ea typeface="微软雅黑" pitchFamily="34" charset="-122"/>
            </a:endParaRPr>
          </a:p>
        </p:txBody>
      </p:sp>
      <p:grpSp>
        <p:nvGrpSpPr>
          <p:cNvPr id="31" name="组合 30"/>
          <p:cNvGrpSpPr/>
          <p:nvPr/>
        </p:nvGrpSpPr>
        <p:grpSpPr>
          <a:xfrm>
            <a:off x="1568369" y="3731298"/>
            <a:ext cx="259677" cy="259677"/>
            <a:chOff x="3797301" y="1473202"/>
            <a:chExt cx="1955798" cy="1955798"/>
          </a:xfrm>
          <a:solidFill>
            <a:srgbClr val="FFFFFF"/>
          </a:solidFill>
        </p:grpSpPr>
        <p:sp>
          <p:nvSpPr>
            <p:cNvPr id="32" name="流程图: 联系 10"/>
            <p:cNvSpPr/>
            <p:nvPr/>
          </p:nvSpPr>
          <p:spPr>
            <a:xfrm>
              <a:off x="3797301" y="1473202"/>
              <a:ext cx="1955798" cy="1955798"/>
            </a:xfrm>
            <a:custGeom>
              <a:avLst/>
              <a:gdLst/>
              <a:ahLst/>
              <a:cxnLst/>
              <a:rect l="l" t="t" r="r" b="b"/>
              <a:pathLst>
                <a:path w="1905000" h="1905000">
                  <a:moveTo>
                    <a:pt x="947420" y="210821"/>
                  </a:moveTo>
                  <a:cubicBezTo>
                    <a:pt x="533594" y="210821"/>
                    <a:pt x="198121" y="546294"/>
                    <a:pt x="198121" y="960120"/>
                  </a:cubicBezTo>
                  <a:cubicBezTo>
                    <a:pt x="198121" y="1373946"/>
                    <a:pt x="533594" y="1709419"/>
                    <a:pt x="947420" y="1709419"/>
                  </a:cubicBezTo>
                  <a:cubicBezTo>
                    <a:pt x="1361246" y="1709419"/>
                    <a:pt x="1696719" y="1373946"/>
                    <a:pt x="1696719" y="960120"/>
                  </a:cubicBezTo>
                  <a:cubicBezTo>
                    <a:pt x="1696719" y="546294"/>
                    <a:pt x="1361246" y="210821"/>
                    <a:pt x="947420" y="210821"/>
                  </a:cubicBezTo>
                  <a:close/>
                  <a:moveTo>
                    <a:pt x="952500" y="0"/>
                  </a:moveTo>
                  <a:cubicBezTo>
                    <a:pt x="1478551" y="0"/>
                    <a:pt x="1905000" y="426449"/>
                    <a:pt x="1905000" y="952500"/>
                  </a:cubicBezTo>
                  <a:cubicBezTo>
                    <a:pt x="1905000" y="1478551"/>
                    <a:pt x="1478551" y="1905000"/>
                    <a:pt x="952500" y="1905000"/>
                  </a:cubicBezTo>
                  <a:cubicBezTo>
                    <a:pt x="426449" y="1905000"/>
                    <a:pt x="0" y="1478551"/>
                    <a:pt x="0" y="952500"/>
                  </a:cubicBezTo>
                  <a:cubicBezTo>
                    <a:pt x="0" y="426449"/>
                    <a:pt x="426449" y="0"/>
                    <a:pt x="9525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3" name="流程图: 联系 12"/>
            <p:cNvSpPr/>
            <p:nvPr/>
          </p:nvSpPr>
          <p:spPr>
            <a:xfrm>
              <a:off x="4322330" y="1543604"/>
              <a:ext cx="943570" cy="1814329"/>
            </a:xfrm>
            <a:custGeom>
              <a:avLst/>
              <a:gdLst/>
              <a:ahLst/>
              <a:cxnLst/>
              <a:rect l="l" t="t" r="r" b="b"/>
              <a:pathLst>
                <a:path w="943570" h="1814329">
                  <a:moveTo>
                    <a:pt x="163673" y="0"/>
                  </a:moveTo>
                  <a:cubicBezTo>
                    <a:pt x="552954" y="492566"/>
                    <a:pt x="825441" y="1080638"/>
                    <a:pt x="943570" y="1722752"/>
                  </a:cubicBezTo>
                  <a:cubicBezTo>
                    <a:pt x="881738" y="1761338"/>
                    <a:pt x="814669" y="1792024"/>
                    <a:pt x="743891" y="1814329"/>
                  </a:cubicBezTo>
                  <a:cubicBezTo>
                    <a:pt x="639947" y="1166444"/>
                    <a:pt x="379672" y="570804"/>
                    <a:pt x="0" y="69407"/>
                  </a:cubicBezTo>
                  <a:cubicBezTo>
                    <a:pt x="51800" y="41288"/>
                    <a:pt x="106525" y="17889"/>
                    <a:pt x="1636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4" name="流程图: 联系 13"/>
            <p:cNvSpPr/>
            <p:nvPr/>
          </p:nvSpPr>
          <p:spPr>
            <a:xfrm>
              <a:off x="4103951" y="2362200"/>
              <a:ext cx="1639242" cy="843298"/>
            </a:xfrm>
            <a:custGeom>
              <a:avLst/>
              <a:gdLst/>
              <a:ahLst/>
              <a:cxnLst/>
              <a:rect l="l" t="t" r="r" b="b"/>
              <a:pathLst>
                <a:path w="1639242" h="843298">
                  <a:moveTo>
                    <a:pt x="1109399" y="0"/>
                  </a:moveTo>
                  <a:cubicBezTo>
                    <a:pt x="1299426" y="0"/>
                    <a:pt x="1479352" y="43249"/>
                    <a:pt x="1639242" y="121747"/>
                  </a:cubicBezTo>
                  <a:cubicBezTo>
                    <a:pt x="1635507" y="189725"/>
                    <a:pt x="1623610" y="255665"/>
                    <a:pt x="1604607" y="318689"/>
                  </a:cubicBezTo>
                  <a:cubicBezTo>
                    <a:pt x="1458047" y="236884"/>
                    <a:pt x="1289140" y="190500"/>
                    <a:pt x="1109399" y="190500"/>
                  </a:cubicBezTo>
                  <a:cubicBezTo>
                    <a:pt x="675230" y="190500"/>
                    <a:pt x="304273" y="461142"/>
                    <a:pt x="156999" y="843298"/>
                  </a:cubicBezTo>
                  <a:cubicBezTo>
                    <a:pt x="99303" y="804342"/>
                    <a:pt x="46152" y="759172"/>
                    <a:pt x="0" y="707323"/>
                  </a:cubicBezTo>
                  <a:cubicBezTo>
                    <a:pt x="194124" y="289228"/>
                    <a:pt x="617985" y="0"/>
                    <a:pt x="11093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5" name="流程图: 联系 14"/>
            <p:cNvSpPr/>
            <p:nvPr/>
          </p:nvSpPr>
          <p:spPr>
            <a:xfrm>
              <a:off x="3814394" y="1746047"/>
              <a:ext cx="1707553" cy="692354"/>
            </a:xfrm>
            <a:custGeom>
              <a:avLst/>
              <a:gdLst/>
              <a:ahLst/>
              <a:cxnLst/>
              <a:rect l="l" t="t" r="r" b="b"/>
              <a:pathLst>
                <a:path w="1707553" h="692354">
                  <a:moveTo>
                    <a:pt x="1585152" y="0"/>
                  </a:moveTo>
                  <a:cubicBezTo>
                    <a:pt x="1632536" y="38074"/>
                    <a:pt x="1673705" y="82957"/>
                    <a:pt x="1707553" y="133562"/>
                  </a:cubicBezTo>
                  <a:cubicBezTo>
                    <a:pt x="1372504" y="479315"/>
                    <a:pt x="902610" y="692354"/>
                    <a:pt x="382958" y="692354"/>
                  </a:cubicBezTo>
                  <a:cubicBezTo>
                    <a:pt x="251664" y="692354"/>
                    <a:pt x="123546" y="678755"/>
                    <a:pt x="0" y="652627"/>
                  </a:cubicBezTo>
                  <a:cubicBezTo>
                    <a:pt x="1287" y="606322"/>
                    <a:pt x="7096" y="560962"/>
                    <a:pt x="16147" y="516746"/>
                  </a:cubicBezTo>
                  <a:cubicBezTo>
                    <a:pt x="102585" y="531005"/>
                    <a:pt x="191223" y="537414"/>
                    <a:pt x="281358" y="537414"/>
                  </a:cubicBezTo>
                  <a:cubicBezTo>
                    <a:pt x="790260" y="537414"/>
                    <a:pt x="1251440" y="333099"/>
                    <a:pt x="158515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00" name="文本框 99"/>
          <p:cNvSpPr txBox="1"/>
          <p:nvPr/>
        </p:nvSpPr>
        <p:spPr>
          <a:xfrm>
            <a:off x="594995" y="188277"/>
            <a:ext cx="5080000" cy="457200"/>
          </a:xfrm>
          <a:prstGeom prst="rect">
            <a:avLst/>
          </a:prstGeom>
          <a:noFill/>
          <a:ln w="9525">
            <a:noFill/>
            <a:miter/>
          </a:ln>
        </p:spPr>
        <p:txBody>
          <a:bodyPr>
            <a:spAutoFit/>
          </a:bodyPr>
          <a:lstStyle/>
          <a:p>
            <a:pPr marL="0" indent="0" algn="l"/>
            <a:r>
              <a:rPr lang="zh-CN" altLang="en-US" sz="2400" b="1" u="none">
                <a:solidFill>
                  <a:schemeClr val="bg1"/>
                </a:solidFill>
                <a:latin typeface="宋体" charset="0"/>
                <a:ea typeface="宋体" charset="0"/>
                <a:cs typeface="宋体" charset="0"/>
              </a:rPr>
              <a:t>大数据应用案例之：通信行业</a:t>
            </a:r>
          </a:p>
        </p:txBody>
      </p:sp>
      <p:sp>
        <p:nvSpPr>
          <p:cNvPr id="2" name="文本框 1"/>
          <p:cNvSpPr txBox="1"/>
          <p:nvPr/>
        </p:nvSpPr>
        <p:spPr>
          <a:xfrm>
            <a:off x="595630" y="1102360"/>
            <a:ext cx="7733030" cy="642620"/>
          </a:xfrm>
          <a:prstGeom prst="rect">
            <a:avLst/>
          </a:prstGeom>
          <a:noFill/>
          <a:ln w="9525">
            <a:noFill/>
            <a:miter/>
          </a:ln>
        </p:spPr>
        <p:txBody>
          <a:bodyPr wrap="square">
            <a:spAutoFit/>
          </a:bodyPr>
          <a:lstStyle/>
          <a:p>
            <a:pPr marL="0" indent="0" algn="l"/>
            <a:r>
              <a:rPr lang="en-US" altLang="zh-CN" sz="1800" b="0" u="none">
                <a:latin typeface="宋体" charset="0"/>
                <a:ea typeface="宋体" charset="0"/>
                <a:cs typeface="宋体" charset="0"/>
              </a:rPr>
              <a:t>1. XO Communications</a:t>
            </a:r>
            <a:r>
              <a:rPr lang="zh-CN" altLang="en-US" sz="1800" b="0" u="none">
                <a:latin typeface="宋体" charset="0"/>
                <a:ea typeface="宋体" charset="0"/>
                <a:cs typeface="宋体" charset="0"/>
              </a:rPr>
              <a:t>通过使用</a:t>
            </a:r>
            <a:r>
              <a:rPr lang="en-US" altLang="zh-CN" sz="1800" b="0" u="none">
                <a:latin typeface="Calibri" charset="0"/>
                <a:ea typeface="Calibri" charset="0"/>
                <a:cs typeface="Calibri" charset="0"/>
              </a:rPr>
              <a:t>IBM SPSS</a:t>
            </a:r>
            <a:r>
              <a:rPr lang="zh-CN" altLang="en-US" sz="1800" b="0" u="none">
                <a:latin typeface="宋体" charset="0"/>
                <a:ea typeface="宋体" charset="0"/>
                <a:cs typeface="宋体" charset="0"/>
              </a:rPr>
              <a:t>预测分析软件，减少了将近一半的客户流失率。</a:t>
            </a:r>
            <a:endParaRPr lang="zh-CN" altLang="en-US" sz="1800"/>
          </a:p>
        </p:txBody>
      </p:sp>
      <p:sp>
        <p:nvSpPr>
          <p:cNvPr id="3" name="文本框 2"/>
          <p:cNvSpPr txBox="1"/>
          <p:nvPr/>
        </p:nvSpPr>
        <p:spPr>
          <a:xfrm>
            <a:off x="605790" y="1811020"/>
            <a:ext cx="7766050" cy="640080"/>
          </a:xfrm>
          <a:prstGeom prst="rect">
            <a:avLst/>
          </a:prstGeom>
          <a:noFill/>
          <a:ln w="9525">
            <a:noFill/>
            <a:miter/>
          </a:ln>
        </p:spPr>
        <p:txBody>
          <a:bodyPr wrap="square">
            <a:spAutoFit/>
          </a:bodyPr>
          <a:lstStyle/>
          <a:p>
            <a:pPr marL="0" indent="0" algn="l"/>
            <a:r>
              <a:rPr lang="en-US" altLang="zh-CN" sz="1800" b="0" u="none">
                <a:latin typeface="宋体" charset="0"/>
                <a:ea typeface="宋体" charset="0"/>
                <a:cs typeface="宋体" charset="0"/>
              </a:rPr>
              <a:t>2.电信业者透过数以千万计的客户资料，能分析出多种使用者行为和趋势，卖给需要的企业，这是全新的资料经济。</a:t>
            </a:r>
            <a:endParaRPr lang="en-US" altLang="zh-CN" sz="1800">
              <a:latin typeface="宋体" charset="0"/>
              <a:ea typeface="宋体" charset="0"/>
              <a:cs typeface="宋体" charset="0"/>
            </a:endParaRPr>
          </a:p>
        </p:txBody>
      </p:sp>
      <p:sp>
        <p:nvSpPr>
          <p:cNvPr id="4" name="文本框 3"/>
          <p:cNvSpPr txBox="1"/>
          <p:nvPr/>
        </p:nvSpPr>
        <p:spPr>
          <a:xfrm>
            <a:off x="617855" y="2606675"/>
            <a:ext cx="7875905" cy="640080"/>
          </a:xfrm>
          <a:prstGeom prst="rect">
            <a:avLst/>
          </a:prstGeom>
          <a:noFill/>
          <a:ln w="9525">
            <a:noFill/>
            <a:miter/>
          </a:ln>
        </p:spPr>
        <p:txBody>
          <a:bodyPr wrap="square">
            <a:spAutoFit/>
          </a:bodyPr>
          <a:lstStyle/>
          <a:p>
            <a:pPr marL="0" indent="0" algn="l"/>
            <a:r>
              <a:rPr lang="en-US" altLang="zh-CN" sz="1800" b="0" u="none">
                <a:latin typeface="宋体" charset="0"/>
                <a:ea typeface="宋体" charset="0"/>
                <a:cs typeface="宋体" charset="0"/>
              </a:rPr>
              <a:t>3.</a:t>
            </a:r>
            <a:r>
              <a:rPr lang="zh-CN" altLang="en-US" sz="1800" b="0" u="none">
                <a:latin typeface="宋体" charset="0"/>
                <a:ea typeface="宋体" charset="0"/>
                <a:cs typeface="宋体" charset="0"/>
              </a:rPr>
              <a:t>中国移动通过大数据分析，对企业运营的全业务进行针对性的监控、预警、跟踪。</a:t>
            </a:r>
            <a:endParaRPr lang="zh-CN" altLang="en-US" sz="1800"/>
          </a:p>
        </p:txBody>
      </p:sp>
      <p:sp>
        <p:nvSpPr>
          <p:cNvPr id="5" name="文本框 4"/>
          <p:cNvSpPr txBox="1"/>
          <p:nvPr/>
        </p:nvSpPr>
        <p:spPr>
          <a:xfrm>
            <a:off x="673100" y="3425190"/>
            <a:ext cx="7732395" cy="640080"/>
          </a:xfrm>
          <a:prstGeom prst="rect">
            <a:avLst/>
          </a:prstGeom>
          <a:noFill/>
          <a:ln w="9525">
            <a:noFill/>
            <a:miter/>
          </a:ln>
        </p:spPr>
        <p:txBody>
          <a:bodyPr wrap="square">
            <a:spAutoFit/>
          </a:bodyPr>
          <a:lstStyle/>
          <a:p>
            <a:pPr marL="0" indent="0" algn="l"/>
            <a:r>
              <a:rPr lang="en-US" altLang="zh-CN" sz="1800" b="0" u="none">
                <a:latin typeface="宋体" charset="0"/>
                <a:ea typeface="宋体" charset="0"/>
                <a:cs typeface="宋体" charset="0"/>
              </a:rPr>
              <a:t>4.NTT docomo</a:t>
            </a:r>
            <a:r>
              <a:rPr lang="zh-CN" altLang="en-US" sz="1800" b="0" u="none">
                <a:latin typeface="宋体" charset="0"/>
                <a:ea typeface="宋体" charset="0"/>
                <a:cs typeface="宋体" charset="0"/>
              </a:rPr>
              <a:t>把手机位置信息和互联网上的信息结合起来，为顾客提供附近的餐饮店信息，接近末班车时间时，提供末班车信息服务。</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
          <p:cNvGrpSpPr/>
          <p:nvPr/>
        </p:nvGrpSpPr>
        <p:grpSpPr bwMode="auto">
          <a:xfrm>
            <a:off x="-1588" y="-11113"/>
            <a:ext cx="9212263" cy="5195887"/>
            <a:chOff x="-2381" y="-10990"/>
            <a:chExt cx="9212810" cy="5195551"/>
          </a:xfrm>
        </p:grpSpPr>
        <p:grpSp>
          <p:nvGrpSpPr>
            <p:cNvPr id="19471" name="组合 3"/>
            <p:cNvGrpSpPr/>
            <p:nvPr/>
          </p:nvGrpSpPr>
          <p:grpSpPr bwMode="auto">
            <a:xfrm>
              <a:off x="-2381" y="-10990"/>
              <a:ext cx="9211223" cy="707980"/>
              <a:chOff x="-2381" y="-10990"/>
              <a:chExt cx="9211223" cy="707980"/>
            </a:xfrm>
          </p:grpSpPr>
          <p:sp>
            <p:nvSpPr>
              <p:cNvPr id="10" name="矩形 9"/>
              <p:cNvSpPr/>
              <p:nvPr/>
            </p:nvSpPr>
            <p:spPr>
              <a:xfrm>
                <a:off x="-793" y="-10990"/>
                <a:ext cx="9209635" cy="693693"/>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9477" name="组合 10"/>
              <p:cNvGrpSpPr/>
              <p:nvPr/>
            </p:nvGrpSpPr>
            <p:grpSpPr bwMode="auto">
              <a:xfrm>
                <a:off x="6938030" y="354023"/>
                <a:ext cx="214250" cy="216078"/>
                <a:chOff x="4232147" y="299825"/>
                <a:chExt cx="663647" cy="669309"/>
              </a:xfrm>
            </p:grpSpPr>
            <p:sp>
              <p:nvSpPr>
                <p:cNvPr id="14" name="矩形 2"/>
                <p:cNvSpPr/>
                <p:nvPr/>
              </p:nvSpPr>
              <p:spPr>
                <a:xfrm>
                  <a:off x="4273198" y="300101"/>
                  <a:ext cx="624538" cy="619544"/>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5" name="矩形 2"/>
                <p:cNvSpPr/>
                <p:nvPr/>
              </p:nvSpPr>
              <p:spPr>
                <a:xfrm rot="16200000" flipH="1">
                  <a:off x="4231437" y="346773"/>
                  <a:ext cx="624463"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3" name="直接连接符 12"/>
              <p:cNvCxnSpPr/>
              <p:nvPr/>
            </p:nvCxnSpPr>
            <p:spPr>
              <a:xfrm>
                <a:off x="-2381" y="696990"/>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9472" name="组合 4"/>
            <p:cNvGrpSpPr/>
            <p:nvPr/>
          </p:nvGrpSpPr>
          <p:grpSpPr bwMode="auto">
            <a:xfrm>
              <a:off x="-2381" y="4968676"/>
              <a:ext cx="9212810" cy="215885"/>
              <a:chOff x="-2381" y="4968676"/>
              <a:chExt cx="9212810" cy="215885"/>
            </a:xfrm>
          </p:grpSpPr>
          <p:sp>
            <p:nvSpPr>
              <p:cNvPr id="6" name="矩形 5"/>
              <p:cNvSpPr/>
              <p:nvPr/>
            </p:nvSpPr>
            <p:spPr>
              <a:xfrm>
                <a:off x="-2381" y="4981375"/>
                <a:ext cx="9208048" cy="20318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7" name="直接连接符 6"/>
              <p:cNvCxnSpPr/>
              <p:nvPr/>
            </p:nvCxnSpPr>
            <p:spPr>
              <a:xfrm>
                <a:off x="-793" y="4968676"/>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23" name="流程图: 联系 8"/>
          <p:cNvSpPr/>
          <p:nvPr/>
        </p:nvSpPr>
        <p:spPr>
          <a:xfrm>
            <a:off x="1570038" y="2841625"/>
            <a:ext cx="274637" cy="274638"/>
          </a:xfrm>
          <a:custGeom>
            <a:avLst/>
            <a:gdLst/>
            <a:ahLst/>
            <a:cxnLst/>
            <a:rect l="l" t="t" r="r" b="b"/>
            <a:pathLst>
              <a:path w="1752600" h="1747941">
                <a:moveTo>
                  <a:pt x="876300" y="0"/>
                </a:moveTo>
                <a:cubicBezTo>
                  <a:pt x="1360267" y="0"/>
                  <a:pt x="1752600" y="392333"/>
                  <a:pt x="1752600" y="876300"/>
                </a:cubicBezTo>
                <a:cubicBezTo>
                  <a:pt x="1752600" y="1329716"/>
                  <a:pt x="1408237" y="1702702"/>
                  <a:pt x="966778" y="1747941"/>
                </a:cubicBezTo>
                <a:lnTo>
                  <a:pt x="966778" y="1093470"/>
                </a:lnTo>
                <a:lnTo>
                  <a:pt x="1286818" y="1093470"/>
                </a:lnTo>
                <a:lnTo>
                  <a:pt x="1286818" y="892302"/>
                </a:lnTo>
                <a:lnTo>
                  <a:pt x="1126799" y="892302"/>
                </a:lnTo>
                <a:lnTo>
                  <a:pt x="1030042" y="892302"/>
                </a:lnTo>
                <a:cubicBezTo>
                  <a:pt x="990917" y="865055"/>
                  <a:pt x="966779" y="819395"/>
                  <a:pt x="966779" y="768097"/>
                </a:cubicBezTo>
                <a:cubicBezTo>
                  <a:pt x="966779" y="679720"/>
                  <a:pt x="1038422" y="608077"/>
                  <a:pt x="1126799" y="608077"/>
                </a:cubicBezTo>
                <a:lnTo>
                  <a:pt x="1259788" y="608077"/>
                </a:lnTo>
                <a:lnTo>
                  <a:pt x="1305871" y="608077"/>
                </a:lnTo>
                <a:lnTo>
                  <a:pt x="1305871" y="465011"/>
                </a:lnTo>
                <a:lnTo>
                  <a:pt x="1031548" y="465011"/>
                </a:lnTo>
                <a:cubicBezTo>
                  <a:pt x="906799" y="465011"/>
                  <a:pt x="802951" y="554495"/>
                  <a:pt x="781060" y="672846"/>
                </a:cubicBezTo>
                <a:lnTo>
                  <a:pt x="776278" y="672846"/>
                </a:lnTo>
                <a:lnTo>
                  <a:pt x="776278" y="720281"/>
                </a:lnTo>
                <a:lnTo>
                  <a:pt x="776278" y="892302"/>
                </a:lnTo>
                <a:lnTo>
                  <a:pt x="610162" y="892302"/>
                </a:lnTo>
                <a:lnTo>
                  <a:pt x="610162" y="1093470"/>
                </a:lnTo>
                <a:lnTo>
                  <a:pt x="776278" y="1093470"/>
                </a:lnTo>
                <a:lnTo>
                  <a:pt x="776278" y="1746485"/>
                </a:lnTo>
                <a:cubicBezTo>
                  <a:pt x="339385" y="1697286"/>
                  <a:pt x="0" y="1326427"/>
                  <a:pt x="0" y="876300"/>
                </a:cubicBezTo>
                <a:cubicBezTo>
                  <a:pt x="0" y="392333"/>
                  <a:pt x="392333" y="0"/>
                  <a:pt x="8763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4" name="流程图: 联系 28"/>
          <p:cNvSpPr/>
          <p:nvPr/>
        </p:nvSpPr>
        <p:spPr>
          <a:xfrm>
            <a:off x="1570038" y="3306763"/>
            <a:ext cx="269875" cy="269875"/>
          </a:xfrm>
          <a:custGeom>
            <a:avLst/>
            <a:gdLst/>
            <a:ahLst/>
            <a:cxnLst/>
            <a:rect l="l" t="t" r="r" b="b"/>
            <a:pathLst>
              <a:path w="1720850" h="1720850">
                <a:moveTo>
                  <a:pt x="1104072" y="344485"/>
                </a:moveTo>
                <a:cubicBezTo>
                  <a:pt x="964669" y="344485"/>
                  <a:pt x="851661" y="457493"/>
                  <a:pt x="851661" y="596896"/>
                </a:cubicBezTo>
                <a:cubicBezTo>
                  <a:pt x="851661" y="620014"/>
                  <a:pt x="854769" y="642407"/>
                  <a:pt x="861640" y="663391"/>
                </a:cubicBezTo>
                <a:cubicBezTo>
                  <a:pt x="602809" y="662645"/>
                  <a:pt x="389454" y="561877"/>
                  <a:pt x="358363" y="430838"/>
                </a:cubicBezTo>
                <a:cubicBezTo>
                  <a:pt x="338671" y="414872"/>
                  <a:pt x="321150" y="396396"/>
                  <a:pt x="306612" y="377826"/>
                </a:cubicBezTo>
                <a:lnTo>
                  <a:pt x="291704" y="377826"/>
                </a:lnTo>
                <a:cubicBezTo>
                  <a:pt x="275344" y="426762"/>
                  <a:pt x="276740" y="459490"/>
                  <a:pt x="281135" y="505577"/>
                </a:cubicBezTo>
                <a:cubicBezTo>
                  <a:pt x="294844" y="585409"/>
                  <a:pt x="341887" y="660211"/>
                  <a:pt x="403986" y="735013"/>
                </a:cubicBezTo>
                <a:cubicBezTo>
                  <a:pt x="356265" y="722551"/>
                  <a:pt x="308545" y="719168"/>
                  <a:pt x="260849" y="721005"/>
                </a:cubicBezTo>
                <a:cubicBezTo>
                  <a:pt x="295728" y="822225"/>
                  <a:pt x="378687" y="885249"/>
                  <a:pt x="482567" y="963614"/>
                </a:cubicBezTo>
                <a:cubicBezTo>
                  <a:pt x="451278" y="955443"/>
                  <a:pt x="418938" y="951926"/>
                  <a:pt x="386063" y="951802"/>
                </a:cubicBezTo>
                <a:cubicBezTo>
                  <a:pt x="399392" y="1075273"/>
                  <a:pt x="456537" y="1086776"/>
                  <a:pt x="601629" y="1142252"/>
                </a:cubicBezTo>
                <a:cubicBezTo>
                  <a:pt x="487095" y="1240859"/>
                  <a:pt x="357338" y="1241612"/>
                  <a:pt x="237298" y="1239870"/>
                </a:cubicBezTo>
                <a:lnTo>
                  <a:pt x="237298" y="1264916"/>
                </a:lnTo>
                <a:cubicBezTo>
                  <a:pt x="345294" y="1328757"/>
                  <a:pt x="472794" y="1363667"/>
                  <a:pt x="608771" y="1363667"/>
                </a:cubicBezTo>
                <a:cubicBezTo>
                  <a:pt x="815731" y="1363667"/>
                  <a:pt x="1003052" y="1282796"/>
                  <a:pt x="1138349" y="1152027"/>
                </a:cubicBezTo>
                <a:cubicBezTo>
                  <a:pt x="1272845" y="1041332"/>
                  <a:pt x="1356481" y="878304"/>
                  <a:pt x="1356481" y="696915"/>
                </a:cubicBezTo>
                <a:cubicBezTo>
                  <a:pt x="1356481" y="691144"/>
                  <a:pt x="1356397" y="685392"/>
                  <a:pt x="1354635" y="679706"/>
                </a:cubicBezTo>
                <a:lnTo>
                  <a:pt x="1356482" y="644529"/>
                </a:lnTo>
                <a:cubicBezTo>
                  <a:pt x="1356482" y="636344"/>
                  <a:pt x="1356340" y="628191"/>
                  <a:pt x="1354131" y="620227"/>
                </a:cubicBezTo>
                <a:lnTo>
                  <a:pt x="1356483" y="596896"/>
                </a:lnTo>
                <a:cubicBezTo>
                  <a:pt x="1356483" y="594426"/>
                  <a:pt x="1356448" y="591965"/>
                  <a:pt x="1355682" y="589532"/>
                </a:cubicBezTo>
                <a:lnTo>
                  <a:pt x="1443894" y="488630"/>
                </a:lnTo>
                <a:lnTo>
                  <a:pt x="1348559" y="536814"/>
                </a:lnTo>
                <a:lnTo>
                  <a:pt x="1333476" y="492804"/>
                </a:lnTo>
                <a:lnTo>
                  <a:pt x="1439132" y="371949"/>
                </a:lnTo>
                <a:lnTo>
                  <a:pt x="1301577" y="441471"/>
                </a:lnTo>
                <a:cubicBezTo>
                  <a:pt x="1256218" y="382141"/>
                  <a:pt x="1184543" y="344485"/>
                  <a:pt x="1104072" y="344485"/>
                </a:cubicBezTo>
                <a:close/>
                <a:moveTo>
                  <a:pt x="860425" y="0"/>
                </a:moveTo>
                <a:cubicBezTo>
                  <a:pt x="1335625" y="0"/>
                  <a:pt x="1720850" y="385225"/>
                  <a:pt x="1720850" y="860425"/>
                </a:cubicBezTo>
                <a:cubicBezTo>
                  <a:pt x="1720850" y="1335625"/>
                  <a:pt x="1335625" y="1720850"/>
                  <a:pt x="860425" y="1720850"/>
                </a:cubicBezTo>
                <a:cubicBezTo>
                  <a:pt x="385225" y="1720850"/>
                  <a:pt x="0" y="1335625"/>
                  <a:pt x="0" y="860425"/>
                </a:cubicBezTo>
                <a:cubicBezTo>
                  <a:pt x="0" y="385225"/>
                  <a:pt x="385225" y="0"/>
                  <a:pt x="86042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9465" name="TextBox 25"/>
          <p:cNvSpPr txBox="1">
            <a:spLocks noChangeArrowheads="1"/>
          </p:cNvSpPr>
          <p:nvPr/>
        </p:nvSpPr>
        <p:spPr bwMode="auto">
          <a:xfrm>
            <a:off x="1839913" y="2751138"/>
            <a:ext cx="1343025" cy="426720"/>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/johdoe</a:t>
            </a:r>
            <a:endParaRPr lang="zh-CN" altLang="en-US" sz="2200">
              <a:solidFill>
                <a:srgbClr val="FFFFFF"/>
              </a:solidFill>
              <a:ea typeface="微软雅黑" pitchFamily="34" charset="-122"/>
            </a:endParaRPr>
          </a:p>
        </p:txBody>
      </p:sp>
      <p:sp>
        <p:nvSpPr>
          <p:cNvPr id="19466" name="TextBox 27"/>
          <p:cNvSpPr txBox="1">
            <a:spLocks noChangeArrowheads="1"/>
          </p:cNvSpPr>
          <p:nvPr/>
        </p:nvSpPr>
        <p:spPr bwMode="auto">
          <a:xfrm>
            <a:off x="1841500" y="3225800"/>
            <a:ext cx="1343025" cy="431800"/>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/johndoe</a:t>
            </a:r>
            <a:endParaRPr lang="zh-CN" altLang="en-US" sz="2200">
              <a:solidFill>
                <a:srgbClr val="FFFFFF"/>
              </a:solidFill>
              <a:ea typeface="微软雅黑" pitchFamily="34" charset="-122"/>
            </a:endParaRPr>
          </a:p>
        </p:txBody>
      </p:sp>
      <p:sp>
        <p:nvSpPr>
          <p:cNvPr id="19467" name="TextBox 28"/>
          <p:cNvSpPr txBox="1">
            <a:spLocks noChangeArrowheads="1"/>
          </p:cNvSpPr>
          <p:nvPr/>
        </p:nvSpPr>
        <p:spPr bwMode="auto">
          <a:xfrm>
            <a:off x="1839913" y="3638550"/>
            <a:ext cx="1343025" cy="430213"/>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/johndoe</a:t>
            </a:r>
            <a:endParaRPr lang="zh-CN" altLang="en-US" sz="2200">
              <a:solidFill>
                <a:srgbClr val="FFFFFF"/>
              </a:solidFill>
              <a:ea typeface="微软雅黑" pitchFamily="34" charset="-122"/>
            </a:endParaRPr>
          </a:p>
        </p:txBody>
      </p:sp>
      <p:grpSp>
        <p:nvGrpSpPr>
          <p:cNvPr id="31" name="组合 30"/>
          <p:cNvGrpSpPr/>
          <p:nvPr/>
        </p:nvGrpSpPr>
        <p:grpSpPr>
          <a:xfrm>
            <a:off x="1568369" y="3731298"/>
            <a:ext cx="259677" cy="259677"/>
            <a:chOff x="3797301" y="1473202"/>
            <a:chExt cx="1955798" cy="1955798"/>
          </a:xfrm>
          <a:solidFill>
            <a:srgbClr val="FFFFFF"/>
          </a:solidFill>
        </p:grpSpPr>
        <p:sp>
          <p:nvSpPr>
            <p:cNvPr id="32" name="流程图: 联系 10"/>
            <p:cNvSpPr/>
            <p:nvPr/>
          </p:nvSpPr>
          <p:spPr>
            <a:xfrm>
              <a:off x="3797301" y="1473202"/>
              <a:ext cx="1955798" cy="1955798"/>
            </a:xfrm>
            <a:custGeom>
              <a:avLst/>
              <a:gdLst/>
              <a:ahLst/>
              <a:cxnLst/>
              <a:rect l="l" t="t" r="r" b="b"/>
              <a:pathLst>
                <a:path w="1905000" h="1905000">
                  <a:moveTo>
                    <a:pt x="947420" y="210821"/>
                  </a:moveTo>
                  <a:cubicBezTo>
                    <a:pt x="533594" y="210821"/>
                    <a:pt x="198121" y="546294"/>
                    <a:pt x="198121" y="960120"/>
                  </a:cubicBezTo>
                  <a:cubicBezTo>
                    <a:pt x="198121" y="1373946"/>
                    <a:pt x="533594" y="1709419"/>
                    <a:pt x="947420" y="1709419"/>
                  </a:cubicBezTo>
                  <a:cubicBezTo>
                    <a:pt x="1361246" y="1709419"/>
                    <a:pt x="1696719" y="1373946"/>
                    <a:pt x="1696719" y="960120"/>
                  </a:cubicBezTo>
                  <a:cubicBezTo>
                    <a:pt x="1696719" y="546294"/>
                    <a:pt x="1361246" y="210821"/>
                    <a:pt x="947420" y="210821"/>
                  </a:cubicBezTo>
                  <a:close/>
                  <a:moveTo>
                    <a:pt x="952500" y="0"/>
                  </a:moveTo>
                  <a:cubicBezTo>
                    <a:pt x="1478551" y="0"/>
                    <a:pt x="1905000" y="426449"/>
                    <a:pt x="1905000" y="952500"/>
                  </a:cubicBezTo>
                  <a:cubicBezTo>
                    <a:pt x="1905000" y="1478551"/>
                    <a:pt x="1478551" y="1905000"/>
                    <a:pt x="952500" y="1905000"/>
                  </a:cubicBezTo>
                  <a:cubicBezTo>
                    <a:pt x="426449" y="1905000"/>
                    <a:pt x="0" y="1478551"/>
                    <a:pt x="0" y="952500"/>
                  </a:cubicBezTo>
                  <a:cubicBezTo>
                    <a:pt x="0" y="426449"/>
                    <a:pt x="426449" y="0"/>
                    <a:pt x="9525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3" name="流程图: 联系 12"/>
            <p:cNvSpPr/>
            <p:nvPr/>
          </p:nvSpPr>
          <p:spPr>
            <a:xfrm>
              <a:off x="4322330" y="1543604"/>
              <a:ext cx="943570" cy="1814329"/>
            </a:xfrm>
            <a:custGeom>
              <a:avLst/>
              <a:gdLst/>
              <a:ahLst/>
              <a:cxnLst/>
              <a:rect l="l" t="t" r="r" b="b"/>
              <a:pathLst>
                <a:path w="943570" h="1814329">
                  <a:moveTo>
                    <a:pt x="163673" y="0"/>
                  </a:moveTo>
                  <a:cubicBezTo>
                    <a:pt x="552954" y="492566"/>
                    <a:pt x="825441" y="1080638"/>
                    <a:pt x="943570" y="1722752"/>
                  </a:cubicBezTo>
                  <a:cubicBezTo>
                    <a:pt x="881738" y="1761338"/>
                    <a:pt x="814669" y="1792024"/>
                    <a:pt x="743891" y="1814329"/>
                  </a:cubicBezTo>
                  <a:cubicBezTo>
                    <a:pt x="639947" y="1166444"/>
                    <a:pt x="379672" y="570804"/>
                    <a:pt x="0" y="69407"/>
                  </a:cubicBezTo>
                  <a:cubicBezTo>
                    <a:pt x="51800" y="41288"/>
                    <a:pt x="106525" y="17889"/>
                    <a:pt x="1636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4" name="流程图: 联系 13"/>
            <p:cNvSpPr/>
            <p:nvPr/>
          </p:nvSpPr>
          <p:spPr>
            <a:xfrm>
              <a:off x="4103951" y="2362200"/>
              <a:ext cx="1639242" cy="843298"/>
            </a:xfrm>
            <a:custGeom>
              <a:avLst/>
              <a:gdLst/>
              <a:ahLst/>
              <a:cxnLst/>
              <a:rect l="l" t="t" r="r" b="b"/>
              <a:pathLst>
                <a:path w="1639242" h="843298">
                  <a:moveTo>
                    <a:pt x="1109399" y="0"/>
                  </a:moveTo>
                  <a:cubicBezTo>
                    <a:pt x="1299426" y="0"/>
                    <a:pt x="1479352" y="43249"/>
                    <a:pt x="1639242" y="121747"/>
                  </a:cubicBezTo>
                  <a:cubicBezTo>
                    <a:pt x="1635507" y="189725"/>
                    <a:pt x="1623610" y="255665"/>
                    <a:pt x="1604607" y="318689"/>
                  </a:cubicBezTo>
                  <a:cubicBezTo>
                    <a:pt x="1458047" y="236884"/>
                    <a:pt x="1289140" y="190500"/>
                    <a:pt x="1109399" y="190500"/>
                  </a:cubicBezTo>
                  <a:cubicBezTo>
                    <a:pt x="675230" y="190500"/>
                    <a:pt x="304273" y="461142"/>
                    <a:pt x="156999" y="843298"/>
                  </a:cubicBezTo>
                  <a:cubicBezTo>
                    <a:pt x="99303" y="804342"/>
                    <a:pt x="46152" y="759172"/>
                    <a:pt x="0" y="707323"/>
                  </a:cubicBezTo>
                  <a:cubicBezTo>
                    <a:pt x="194124" y="289228"/>
                    <a:pt x="617985" y="0"/>
                    <a:pt x="11093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5" name="流程图: 联系 14"/>
            <p:cNvSpPr/>
            <p:nvPr/>
          </p:nvSpPr>
          <p:spPr>
            <a:xfrm>
              <a:off x="3814394" y="1746047"/>
              <a:ext cx="1707553" cy="692354"/>
            </a:xfrm>
            <a:custGeom>
              <a:avLst/>
              <a:gdLst/>
              <a:ahLst/>
              <a:cxnLst/>
              <a:rect l="l" t="t" r="r" b="b"/>
              <a:pathLst>
                <a:path w="1707553" h="692354">
                  <a:moveTo>
                    <a:pt x="1585152" y="0"/>
                  </a:moveTo>
                  <a:cubicBezTo>
                    <a:pt x="1632536" y="38074"/>
                    <a:pt x="1673705" y="82957"/>
                    <a:pt x="1707553" y="133562"/>
                  </a:cubicBezTo>
                  <a:cubicBezTo>
                    <a:pt x="1372504" y="479315"/>
                    <a:pt x="902610" y="692354"/>
                    <a:pt x="382958" y="692354"/>
                  </a:cubicBezTo>
                  <a:cubicBezTo>
                    <a:pt x="251664" y="692354"/>
                    <a:pt x="123546" y="678755"/>
                    <a:pt x="0" y="652627"/>
                  </a:cubicBezTo>
                  <a:cubicBezTo>
                    <a:pt x="1287" y="606322"/>
                    <a:pt x="7096" y="560962"/>
                    <a:pt x="16147" y="516746"/>
                  </a:cubicBezTo>
                  <a:cubicBezTo>
                    <a:pt x="102585" y="531005"/>
                    <a:pt x="191223" y="537414"/>
                    <a:pt x="281358" y="537414"/>
                  </a:cubicBezTo>
                  <a:cubicBezTo>
                    <a:pt x="790260" y="537414"/>
                    <a:pt x="1251440" y="333099"/>
                    <a:pt x="158515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00" name="文本框 99"/>
          <p:cNvSpPr txBox="1"/>
          <p:nvPr/>
        </p:nvSpPr>
        <p:spPr>
          <a:xfrm>
            <a:off x="727710" y="111442"/>
            <a:ext cx="5080000" cy="457200"/>
          </a:xfrm>
          <a:prstGeom prst="rect">
            <a:avLst/>
          </a:prstGeom>
          <a:noFill/>
          <a:ln w="9525">
            <a:noFill/>
            <a:miter/>
          </a:ln>
        </p:spPr>
        <p:txBody>
          <a:bodyPr>
            <a:spAutoFit/>
          </a:bodyPr>
          <a:lstStyle/>
          <a:p>
            <a:pPr marL="0" indent="0" algn="l"/>
            <a:r>
              <a:rPr lang="zh-CN" altLang="en-US" sz="2400" b="1" u="none" dirty="0">
                <a:solidFill>
                  <a:schemeClr val="bg1"/>
                </a:solidFill>
                <a:latin typeface="宋体" charset="0"/>
                <a:ea typeface="宋体" charset="0"/>
                <a:cs typeface="宋体" charset="0"/>
              </a:rPr>
              <a:t>大数据应用案例之：零售业</a:t>
            </a:r>
          </a:p>
        </p:txBody>
      </p:sp>
      <p:sp>
        <p:nvSpPr>
          <p:cNvPr id="2" name="文本框 1"/>
          <p:cNvSpPr txBox="1"/>
          <p:nvPr/>
        </p:nvSpPr>
        <p:spPr>
          <a:xfrm>
            <a:off x="849630" y="1513205"/>
            <a:ext cx="7180580" cy="701040"/>
          </a:xfrm>
          <a:prstGeom prst="rect">
            <a:avLst/>
          </a:prstGeom>
          <a:noFill/>
          <a:ln w="9525">
            <a:noFill/>
            <a:miter/>
          </a:ln>
        </p:spPr>
        <p:txBody>
          <a:bodyPr wrap="square">
            <a:spAutoFit/>
          </a:bodyPr>
          <a:lstStyle/>
          <a:p>
            <a:pPr marL="0" indent="0" algn="l"/>
            <a:r>
              <a:rPr lang="en-US" altLang="zh-CN" sz="2000" b="0" u="none" dirty="0">
                <a:latin typeface="宋体" charset="0"/>
                <a:ea typeface="宋体" charset="0"/>
                <a:cs typeface="宋体" charset="0"/>
              </a:rPr>
              <a:t>1.</a:t>
            </a:r>
            <a:r>
              <a:rPr lang="zh-CN" altLang="en-US" sz="2000" b="0" u="none" dirty="0">
                <a:latin typeface="宋体" charset="0"/>
                <a:ea typeface="宋体" charset="0"/>
                <a:cs typeface="宋体" charset="0"/>
              </a:rPr>
              <a:t>一家领先的专业时装零售商，通过当地的百货商店、网络及其邮购目录业务为客户提供服务。</a:t>
            </a:r>
          </a:p>
        </p:txBody>
      </p:sp>
      <p:sp>
        <p:nvSpPr>
          <p:cNvPr id="3" name="文本框 2"/>
          <p:cNvSpPr txBox="1"/>
          <p:nvPr/>
        </p:nvSpPr>
        <p:spPr>
          <a:xfrm>
            <a:off x="848995" y="2587625"/>
            <a:ext cx="6882130" cy="396240"/>
          </a:xfrm>
          <a:prstGeom prst="rect">
            <a:avLst/>
          </a:prstGeom>
          <a:noFill/>
          <a:ln w="9525">
            <a:noFill/>
            <a:miter/>
          </a:ln>
        </p:spPr>
        <p:txBody>
          <a:bodyPr wrap="square">
            <a:spAutoFit/>
          </a:bodyPr>
          <a:lstStyle/>
          <a:p>
            <a:pPr marL="0" indent="0" algn="l"/>
            <a:r>
              <a:rPr lang="en-US" altLang="zh-CN" sz="2000" b="0" u="none">
                <a:latin typeface="宋体" charset="0"/>
                <a:ea typeface="宋体" charset="0"/>
                <a:cs typeface="宋体" charset="0"/>
              </a:rPr>
              <a:t>2.</a:t>
            </a:r>
            <a:r>
              <a:rPr lang="zh-CN" altLang="en-US" sz="2000" b="0" u="none">
                <a:latin typeface="宋体" charset="0"/>
                <a:ea typeface="宋体" charset="0"/>
                <a:cs typeface="宋体" charset="0"/>
              </a:rPr>
              <a:t>零售企业也监控客户的店内走动情况以及与商品的互动。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
          <p:cNvGrpSpPr/>
          <p:nvPr/>
        </p:nvGrpSpPr>
        <p:grpSpPr bwMode="auto">
          <a:xfrm>
            <a:off x="-1588" y="11112"/>
            <a:ext cx="9212263" cy="5195887"/>
            <a:chOff x="-2381" y="-10990"/>
            <a:chExt cx="9212810" cy="5195551"/>
          </a:xfrm>
        </p:grpSpPr>
        <p:grpSp>
          <p:nvGrpSpPr>
            <p:cNvPr id="19471" name="组合 3"/>
            <p:cNvGrpSpPr/>
            <p:nvPr/>
          </p:nvGrpSpPr>
          <p:grpSpPr bwMode="auto">
            <a:xfrm>
              <a:off x="-2381" y="-10990"/>
              <a:ext cx="9211223" cy="707980"/>
              <a:chOff x="-2381" y="-10990"/>
              <a:chExt cx="9211223" cy="707980"/>
            </a:xfrm>
          </p:grpSpPr>
          <p:sp>
            <p:nvSpPr>
              <p:cNvPr id="10" name="矩形 9"/>
              <p:cNvSpPr/>
              <p:nvPr/>
            </p:nvSpPr>
            <p:spPr>
              <a:xfrm>
                <a:off x="-793" y="-10990"/>
                <a:ext cx="9209635" cy="693693"/>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9477" name="组合 10"/>
              <p:cNvGrpSpPr/>
              <p:nvPr/>
            </p:nvGrpSpPr>
            <p:grpSpPr bwMode="auto">
              <a:xfrm>
                <a:off x="6938030" y="354023"/>
                <a:ext cx="214250" cy="216078"/>
                <a:chOff x="4232147" y="299825"/>
                <a:chExt cx="663647" cy="669309"/>
              </a:xfrm>
            </p:grpSpPr>
            <p:sp>
              <p:nvSpPr>
                <p:cNvPr id="14" name="矩形 2"/>
                <p:cNvSpPr/>
                <p:nvPr/>
              </p:nvSpPr>
              <p:spPr>
                <a:xfrm>
                  <a:off x="4273198" y="300101"/>
                  <a:ext cx="624538" cy="619544"/>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5" name="矩形 2"/>
                <p:cNvSpPr/>
                <p:nvPr/>
              </p:nvSpPr>
              <p:spPr>
                <a:xfrm rot="16200000" flipH="1">
                  <a:off x="4231437" y="346773"/>
                  <a:ext cx="624463"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3" name="直接连接符 12"/>
              <p:cNvCxnSpPr/>
              <p:nvPr/>
            </p:nvCxnSpPr>
            <p:spPr>
              <a:xfrm>
                <a:off x="-2381" y="696990"/>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9472" name="组合 4"/>
            <p:cNvGrpSpPr/>
            <p:nvPr/>
          </p:nvGrpSpPr>
          <p:grpSpPr bwMode="auto">
            <a:xfrm>
              <a:off x="-2381" y="4968676"/>
              <a:ext cx="9212810" cy="215885"/>
              <a:chOff x="-2381" y="4968676"/>
              <a:chExt cx="9212810" cy="215885"/>
            </a:xfrm>
          </p:grpSpPr>
          <p:sp>
            <p:nvSpPr>
              <p:cNvPr id="6" name="矩形 5"/>
              <p:cNvSpPr/>
              <p:nvPr/>
            </p:nvSpPr>
            <p:spPr>
              <a:xfrm>
                <a:off x="-2381" y="4981375"/>
                <a:ext cx="9208048" cy="20318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7" name="直接连接符 6"/>
              <p:cNvCxnSpPr/>
              <p:nvPr/>
            </p:nvCxnSpPr>
            <p:spPr>
              <a:xfrm>
                <a:off x="-793" y="4968676"/>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23" name="流程图: 联系 8"/>
          <p:cNvSpPr/>
          <p:nvPr/>
        </p:nvSpPr>
        <p:spPr>
          <a:xfrm>
            <a:off x="1570038" y="2841625"/>
            <a:ext cx="274637" cy="274638"/>
          </a:xfrm>
          <a:custGeom>
            <a:avLst/>
            <a:gdLst/>
            <a:ahLst/>
            <a:cxnLst/>
            <a:rect l="l" t="t" r="r" b="b"/>
            <a:pathLst>
              <a:path w="1752600" h="1747941">
                <a:moveTo>
                  <a:pt x="876300" y="0"/>
                </a:moveTo>
                <a:cubicBezTo>
                  <a:pt x="1360267" y="0"/>
                  <a:pt x="1752600" y="392333"/>
                  <a:pt x="1752600" y="876300"/>
                </a:cubicBezTo>
                <a:cubicBezTo>
                  <a:pt x="1752600" y="1329716"/>
                  <a:pt x="1408237" y="1702702"/>
                  <a:pt x="966778" y="1747941"/>
                </a:cubicBezTo>
                <a:lnTo>
                  <a:pt x="966778" y="1093470"/>
                </a:lnTo>
                <a:lnTo>
                  <a:pt x="1286818" y="1093470"/>
                </a:lnTo>
                <a:lnTo>
                  <a:pt x="1286818" y="892302"/>
                </a:lnTo>
                <a:lnTo>
                  <a:pt x="1126799" y="892302"/>
                </a:lnTo>
                <a:lnTo>
                  <a:pt x="1030042" y="892302"/>
                </a:lnTo>
                <a:cubicBezTo>
                  <a:pt x="990917" y="865055"/>
                  <a:pt x="966779" y="819395"/>
                  <a:pt x="966779" y="768097"/>
                </a:cubicBezTo>
                <a:cubicBezTo>
                  <a:pt x="966779" y="679720"/>
                  <a:pt x="1038422" y="608077"/>
                  <a:pt x="1126799" y="608077"/>
                </a:cubicBezTo>
                <a:lnTo>
                  <a:pt x="1259788" y="608077"/>
                </a:lnTo>
                <a:lnTo>
                  <a:pt x="1305871" y="608077"/>
                </a:lnTo>
                <a:lnTo>
                  <a:pt x="1305871" y="465011"/>
                </a:lnTo>
                <a:lnTo>
                  <a:pt x="1031548" y="465011"/>
                </a:lnTo>
                <a:cubicBezTo>
                  <a:pt x="906799" y="465011"/>
                  <a:pt x="802951" y="554495"/>
                  <a:pt x="781060" y="672846"/>
                </a:cubicBezTo>
                <a:lnTo>
                  <a:pt x="776278" y="672846"/>
                </a:lnTo>
                <a:lnTo>
                  <a:pt x="776278" y="720281"/>
                </a:lnTo>
                <a:lnTo>
                  <a:pt x="776278" y="892302"/>
                </a:lnTo>
                <a:lnTo>
                  <a:pt x="610162" y="892302"/>
                </a:lnTo>
                <a:lnTo>
                  <a:pt x="610162" y="1093470"/>
                </a:lnTo>
                <a:lnTo>
                  <a:pt x="776278" y="1093470"/>
                </a:lnTo>
                <a:lnTo>
                  <a:pt x="776278" y="1746485"/>
                </a:lnTo>
                <a:cubicBezTo>
                  <a:pt x="339385" y="1697286"/>
                  <a:pt x="0" y="1326427"/>
                  <a:pt x="0" y="876300"/>
                </a:cubicBezTo>
                <a:cubicBezTo>
                  <a:pt x="0" y="392333"/>
                  <a:pt x="392333" y="0"/>
                  <a:pt x="8763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4" name="流程图: 联系 28"/>
          <p:cNvSpPr/>
          <p:nvPr/>
        </p:nvSpPr>
        <p:spPr>
          <a:xfrm>
            <a:off x="1570038" y="3306763"/>
            <a:ext cx="269875" cy="269875"/>
          </a:xfrm>
          <a:custGeom>
            <a:avLst/>
            <a:gdLst/>
            <a:ahLst/>
            <a:cxnLst/>
            <a:rect l="l" t="t" r="r" b="b"/>
            <a:pathLst>
              <a:path w="1720850" h="1720850">
                <a:moveTo>
                  <a:pt x="1104072" y="344485"/>
                </a:moveTo>
                <a:cubicBezTo>
                  <a:pt x="964669" y="344485"/>
                  <a:pt x="851661" y="457493"/>
                  <a:pt x="851661" y="596896"/>
                </a:cubicBezTo>
                <a:cubicBezTo>
                  <a:pt x="851661" y="620014"/>
                  <a:pt x="854769" y="642407"/>
                  <a:pt x="861640" y="663391"/>
                </a:cubicBezTo>
                <a:cubicBezTo>
                  <a:pt x="602809" y="662645"/>
                  <a:pt x="389454" y="561877"/>
                  <a:pt x="358363" y="430838"/>
                </a:cubicBezTo>
                <a:cubicBezTo>
                  <a:pt x="338671" y="414872"/>
                  <a:pt x="321150" y="396396"/>
                  <a:pt x="306612" y="377826"/>
                </a:cubicBezTo>
                <a:lnTo>
                  <a:pt x="291704" y="377826"/>
                </a:lnTo>
                <a:cubicBezTo>
                  <a:pt x="275344" y="426762"/>
                  <a:pt x="276740" y="459490"/>
                  <a:pt x="281135" y="505577"/>
                </a:cubicBezTo>
                <a:cubicBezTo>
                  <a:pt x="294844" y="585409"/>
                  <a:pt x="341887" y="660211"/>
                  <a:pt x="403986" y="735013"/>
                </a:cubicBezTo>
                <a:cubicBezTo>
                  <a:pt x="356265" y="722551"/>
                  <a:pt x="308545" y="719168"/>
                  <a:pt x="260849" y="721005"/>
                </a:cubicBezTo>
                <a:cubicBezTo>
                  <a:pt x="295728" y="822225"/>
                  <a:pt x="378687" y="885249"/>
                  <a:pt x="482567" y="963614"/>
                </a:cubicBezTo>
                <a:cubicBezTo>
                  <a:pt x="451278" y="955443"/>
                  <a:pt x="418938" y="951926"/>
                  <a:pt x="386063" y="951802"/>
                </a:cubicBezTo>
                <a:cubicBezTo>
                  <a:pt x="399392" y="1075273"/>
                  <a:pt x="456537" y="1086776"/>
                  <a:pt x="601629" y="1142252"/>
                </a:cubicBezTo>
                <a:cubicBezTo>
                  <a:pt x="487095" y="1240859"/>
                  <a:pt x="357338" y="1241612"/>
                  <a:pt x="237298" y="1239870"/>
                </a:cubicBezTo>
                <a:lnTo>
                  <a:pt x="237298" y="1264916"/>
                </a:lnTo>
                <a:cubicBezTo>
                  <a:pt x="345294" y="1328757"/>
                  <a:pt x="472794" y="1363667"/>
                  <a:pt x="608771" y="1363667"/>
                </a:cubicBezTo>
                <a:cubicBezTo>
                  <a:pt x="815731" y="1363667"/>
                  <a:pt x="1003052" y="1282796"/>
                  <a:pt x="1138349" y="1152027"/>
                </a:cubicBezTo>
                <a:cubicBezTo>
                  <a:pt x="1272845" y="1041332"/>
                  <a:pt x="1356481" y="878304"/>
                  <a:pt x="1356481" y="696915"/>
                </a:cubicBezTo>
                <a:cubicBezTo>
                  <a:pt x="1356481" y="691144"/>
                  <a:pt x="1356397" y="685392"/>
                  <a:pt x="1354635" y="679706"/>
                </a:cubicBezTo>
                <a:lnTo>
                  <a:pt x="1356482" y="644529"/>
                </a:lnTo>
                <a:cubicBezTo>
                  <a:pt x="1356482" y="636344"/>
                  <a:pt x="1356340" y="628191"/>
                  <a:pt x="1354131" y="620227"/>
                </a:cubicBezTo>
                <a:lnTo>
                  <a:pt x="1356483" y="596896"/>
                </a:lnTo>
                <a:cubicBezTo>
                  <a:pt x="1356483" y="594426"/>
                  <a:pt x="1356448" y="591965"/>
                  <a:pt x="1355682" y="589532"/>
                </a:cubicBezTo>
                <a:lnTo>
                  <a:pt x="1443894" y="488630"/>
                </a:lnTo>
                <a:lnTo>
                  <a:pt x="1348559" y="536814"/>
                </a:lnTo>
                <a:lnTo>
                  <a:pt x="1333476" y="492804"/>
                </a:lnTo>
                <a:lnTo>
                  <a:pt x="1439132" y="371949"/>
                </a:lnTo>
                <a:lnTo>
                  <a:pt x="1301577" y="441471"/>
                </a:lnTo>
                <a:cubicBezTo>
                  <a:pt x="1256218" y="382141"/>
                  <a:pt x="1184543" y="344485"/>
                  <a:pt x="1104072" y="344485"/>
                </a:cubicBezTo>
                <a:close/>
                <a:moveTo>
                  <a:pt x="860425" y="0"/>
                </a:moveTo>
                <a:cubicBezTo>
                  <a:pt x="1335625" y="0"/>
                  <a:pt x="1720850" y="385225"/>
                  <a:pt x="1720850" y="860425"/>
                </a:cubicBezTo>
                <a:cubicBezTo>
                  <a:pt x="1720850" y="1335625"/>
                  <a:pt x="1335625" y="1720850"/>
                  <a:pt x="860425" y="1720850"/>
                </a:cubicBezTo>
                <a:cubicBezTo>
                  <a:pt x="385225" y="1720850"/>
                  <a:pt x="0" y="1335625"/>
                  <a:pt x="0" y="860425"/>
                </a:cubicBezTo>
                <a:cubicBezTo>
                  <a:pt x="0" y="385225"/>
                  <a:pt x="385225" y="0"/>
                  <a:pt x="86042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9465" name="TextBox 25"/>
          <p:cNvSpPr txBox="1">
            <a:spLocks noChangeArrowheads="1"/>
          </p:cNvSpPr>
          <p:nvPr/>
        </p:nvSpPr>
        <p:spPr bwMode="auto">
          <a:xfrm>
            <a:off x="1839913" y="2751138"/>
            <a:ext cx="1343025" cy="426720"/>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/johdoe</a:t>
            </a:r>
            <a:endParaRPr lang="zh-CN" altLang="en-US" sz="2200">
              <a:solidFill>
                <a:srgbClr val="FFFFFF"/>
              </a:solidFill>
              <a:ea typeface="微软雅黑" pitchFamily="34" charset="-122"/>
            </a:endParaRPr>
          </a:p>
        </p:txBody>
      </p:sp>
      <p:sp>
        <p:nvSpPr>
          <p:cNvPr id="19466" name="TextBox 27"/>
          <p:cNvSpPr txBox="1">
            <a:spLocks noChangeArrowheads="1"/>
          </p:cNvSpPr>
          <p:nvPr/>
        </p:nvSpPr>
        <p:spPr bwMode="auto">
          <a:xfrm>
            <a:off x="1841500" y="3225800"/>
            <a:ext cx="1343025" cy="431800"/>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/johndoe</a:t>
            </a:r>
            <a:endParaRPr lang="zh-CN" altLang="en-US" sz="2200">
              <a:solidFill>
                <a:srgbClr val="FFFFFF"/>
              </a:solidFill>
              <a:ea typeface="微软雅黑" pitchFamily="34" charset="-122"/>
            </a:endParaRPr>
          </a:p>
        </p:txBody>
      </p:sp>
      <p:sp>
        <p:nvSpPr>
          <p:cNvPr id="19467" name="TextBox 28"/>
          <p:cNvSpPr txBox="1">
            <a:spLocks noChangeArrowheads="1"/>
          </p:cNvSpPr>
          <p:nvPr/>
        </p:nvSpPr>
        <p:spPr bwMode="auto">
          <a:xfrm>
            <a:off x="1839913" y="3638550"/>
            <a:ext cx="1343025" cy="430213"/>
          </a:xfrm>
          <a:prstGeom prst="rect">
            <a:avLst/>
          </a:prstGeom>
          <a:noFill/>
          <a:ln w="9525">
            <a:noFill/>
            <a:miter lim="800000"/>
          </a:ln>
        </p:spPr>
        <p:txBody>
          <a:bodyPr>
            <a:spAutoFit/>
          </a:bodyPr>
          <a:lstStyle/>
          <a:p>
            <a:r>
              <a:rPr lang="en-US" altLang="zh-CN" sz="2200">
                <a:solidFill>
                  <a:srgbClr val="FFFFFF"/>
                </a:solidFill>
                <a:ea typeface="微软雅黑" pitchFamily="34" charset="-122"/>
              </a:rPr>
              <a:t>/johndoe</a:t>
            </a:r>
            <a:endParaRPr lang="zh-CN" altLang="en-US" sz="2200">
              <a:solidFill>
                <a:srgbClr val="FFFFFF"/>
              </a:solidFill>
              <a:ea typeface="微软雅黑" pitchFamily="34" charset="-122"/>
            </a:endParaRPr>
          </a:p>
        </p:txBody>
      </p:sp>
      <p:grpSp>
        <p:nvGrpSpPr>
          <p:cNvPr id="31" name="组合 30"/>
          <p:cNvGrpSpPr/>
          <p:nvPr/>
        </p:nvGrpSpPr>
        <p:grpSpPr>
          <a:xfrm>
            <a:off x="1568369" y="3731298"/>
            <a:ext cx="259677" cy="259677"/>
            <a:chOff x="3797301" y="1473202"/>
            <a:chExt cx="1955798" cy="1955798"/>
          </a:xfrm>
          <a:solidFill>
            <a:srgbClr val="FFFFFF"/>
          </a:solidFill>
        </p:grpSpPr>
        <p:sp>
          <p:nvSpPr>
            <p:cNvPr id="32" name="流程图: 联系 10"/>
            <p:cNvSpPr/>
            <p:nvPr/>
          </p:nvSpPr>
          <p:spPr>
            <a:xfrm>
              <a:off x="3797301" y="1473202"/>
              <a:ext cx="1955798" cy="1955798"/>
            </a:xfrm>
            <a:custGeom>
              <a:avLst/>
              <a:gdLst/>
              <a:ahLst/>
              <a:cxnLst/>
              <a:rect l="l" t="t" r="r" b="b"/>
              <a:pathLst>
                <a:path w="1905000" h="1905000">
                  <a:moveTo>
                    <a:pt x="947420" y="210821"/>
                  </a:moveTo>
                  <a:cubicBezTo>
                    <a:pt x="533594" y="210821"/>
                    <a:pt x="198121" y="546294"/>
                    <a:pt x="198121" y="960120"/>
                  </a:cubicBezTo>
                  <a:cubicBezTo>
                    <a:pt x="198121" y="1373946"/>
                    <a:pt x="533594" y="1709419"/>
                    <a:pt x="947420" y="1709419"/>
                  </a:cubicBezTo>
                  <a:cubicBezTo>
                    <a:pt x="1361246" y="1709419"/>
                    <a:pt x="1696719" y="1373946"/>
                    <a:pt x="1696719" y="960120"/>
                  </a:cubicBezTo>
                  <a:cubicBezTo>
                    <a:pt x="1696719" y="546294"/>
                    <a:pt x="1361246" y="210821"/>
                    <a:pt x="947420" y="210821"/>
                  </a:cubicBezTo>
                  <a:close/>
                  <a:moveTo>
                    <a:pt x="952500" y="0"/>
                  </a:moveTo>
                  <a:cubicBezTo>
                    <a:pt x="1478551" y="0"/>
                    <a:pt x="1905000" y="426449"/>
                    <a:pt x="1905000" y="952500"/>
                  </a:cubicBezTo>
                  <a:cubicBezTo>
                    <a:pt x="1905000" y="1478551"/>
                    <a:pt x="1478551" y="1905000"/>
                    <a:pt x="952500" y="1905000"/>
                  </a:cubicBezTo>
                  <a:cubicBezTo>
                    <a:pt x="426449" y="1905000"/>
                    <a:pt x="0" y="1478551"/>
                    <a:pt x="0" y="952500"/>
                  </a:cubicBezTo>
                  <a:cubicBezTo>
                    <a:pt x="0" y="426449"/>
                    <a:pt x="426449" y="0"/>
                    <a:pt x="9525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3" name="流程图: 联系 12"/>
            <p:cNvSpPr/>
            <p:nvPr/>
          </p:nvSpPr>
          <p:spPr>
            <a:xfrm>
              <a:off x="4322330" y="1543604"/>
              <a:ext cx="943570" cy="1814329"/>
            </a:xfrm>
            <a:custGeom>
              <a:avLst/>
              <a:gdLst/>
              <a:ahLst/>
              <a:cxnLst/>
              <a:rect l="l" t="t" r="r" b="b"/>
              <a:pathLst>
                <a:path w="943570" h="1814329">
                  <a:moveTo>
                    <a:pt x="163673" y="0"/>
                  </a:moveTo>
                  <a:cubicBezTo>
                    <a:pt x="552954" y="492566"/>
                    <a:pt x="825441" y="1080638"/>
                    <a:pt x="943570" y="1722752"/>
                  </a:cubicBezTo>
                  <a:cubicBezTo>
                    <a:pt x="881738" y="1761338"/>
                    <a:pt x="814669" y="1792024"/>
                    <a:pt x="743891" y="1814329"/>
                  </a:cubicBezTo>
                  <a:cubicBezTo>
                    <a:pt x="639947" y="1166444"/>
                    <a:pt x="379672" y="570804"/>
                    <a:pt x="0" y="69407"/>
                  </a:cubicBezTo>
                  <a:cubicBezTo>
                    <a:pt x="51800" y="41288"/>
                    <a:pt x="106525" y="17889"/>
                    <a:pt x="1636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4" name="流程图: 联系 13"/>
            <p:cNvSpPr/>
            <p:nvPr/>
          </p:nvSpPr>
          <p:spPr>
            <a:xfrm>
              <a:off x="4103951" y="2362200"/>
              <a:ext cx="1639242" cy="843298"/>
            </a:xfrm>
            <a:custGeom>
              <a:avLst/>
              <a:gdLst/>
              <a:ahLst/>
              <a:cxnLst/>
              <a:rect l="l" t="t" r="r" b="b"/>
              <a:pathLst>
                <a:path w="1639242" h="843298">
                  <a:moveTo>
                    <a:pt x="1109399" y="0"/>
                  </a:moveTo>
                  <a:cubicBezTo>
                    <a:pt x="1299426" y="0"/>
                    <a:pt x="1479352" y="43249"/>
                    <a:pt x="1639242" y="121747"/>
                  </a:cubicBezTo>
                  <a:cubicBezTo>
                    <a:pt x="1635507" y="189725"/>
                    <a:pt x="1623610" y="255665"/>
                    <a:pt x="1604607" y="318689"/>
                  </a:cubicBezTo>
                  <a:cubicBezTo>
                    <a:pt x="1458047" y="236884"/>
                    <a:pt x="1289140" y="190500"/>
                    <a:pt x="1109399" y="190500"/>
                  </a:cubicBezTo>
                  <a:cubicBezTo>
                    <a:pt x="675230" y="190500"/>
                    <a:pt x="304273" y="461142"/>
                    <a:pt x="156999" y="843298"/>
                  </a:cubicBezTo>
                  <a:cubicBezTo>
                    <a:pt x="99303" y="804342"/>
                    <a:pt x="46152" y="759172"/>
                    <a:pt x="0" y="707323"/>
                  </a:cubicBezTo>
                  <a:cubicBezTo>
                    <a:pt x="194124" y="289228"/>
                    <a:pt x="617985" y="0"/>
                    <a:pt x="11093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5" name="流程图: 联系 14"/>
            <p:cNvSpPr/>
            <p:nvPr/>
          </p:nvSpPr>
          <p:spPr>
            <a:xfrm>
              <a:off x="3814394" y="1746047"/>
              <a:ext cx="1707553" cy="692354"/>
            </a:xfrm>
            <a:custGeom>
              <a:avLst/>
              <a:gdLst/>
              <a:ahLst/>
              <a:cxnLst/>
              <a:rect l="l" t="t" r="r" b="b"/>
              <a:pathLst>
                <a:path w="1707553" h="692354">
                  <a:moveTo>
                    <a:pt x="1585152" y="0"/>
                  </a:moveTo>
                  <a:cubicBezTo>
                    <a:pt x="1632536" y="38074"/>
                    <a:pt x="1673705" y="82957"/>
                    <a:pt x="1707553" y="133562"/>
                  </a:cubicBezTo>
                  <a:cubicBezTo>
                    <a:pt x="1372504" y="479315"/>
                    <a:pt x="902610" y="692354"/>
                    <a:pt x="382958" y="692354"/>
                  </a:cubicBezTo>
                  <a:cubicBezTo>
                    <a:pt x="251664" y="692354"/>
                    <a:pt x="123546" y="678755"/>
                    <a:pt x="0" y="652627"/>
                  </a:cubicBezTo>
                  <a:cubicBezTo>
                    <a:pt x="1287" y="606322"/>
                    <a:pt x="7096" y="560962"/>
                    <a:pt x="16147" y="516746"/>
                  </a:cubicBezTo>
                  <a:cubicBezTo>
                    <a:pt x="102585" y="531005"/>
                    <a:pt x="191223" y="537414"/>
                    <a:pt x="281358" y="537414"/>
                  </a:cubicBezTo>
                  <a:cubicBezTo>
                    <a:pt x="790260" y="537414"/>
                    <a:pt x="1251440" y="333099"/>
                    <a:pt x="158515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00" name="文本框 99"/>
          <p:cNvSpPr txBox="1"/>
          <p:nvPr/>
        </p:nvSpPr>
        <p:spPr>
          <a:xfrm>
            <a:off x="882650" y="133667"/>
            <a:ext cx="5080000" cy="518160"/>
          </a:xfrm>
          <a:prstGeom prst="rect">
            <a:avLst/>
          </a:prstGeom>
          <a:noFill/>
          <a:ln w="9525">
            <a:noFill/>
            <a:miter/>
          </a:ln>
        </p:spPr>
        <p:txBody>
          <a:bodyPr>
            <a:spAutoFit/>
          </a:bodyPr>
          <a:lstStyle/>
          <a:p>
            <a:pPr marL="0" indent="0" algn="l"/>
            <a:r>
              <a:rPr lang="zh-CN" altLang="en-US" sz="2800" b="1" u="none">
                <a:solidFill>
                  <a:schemeClr val="bg1"/>
                </a:solidFill>
                <a:latin typeface="宋体" charset="0"/>
                <a:ea typeface="宋体" charset="0"/>
                <a:cs typeface="宋体" charset="0"/>
              </a:rPr>
              <a:t>大数据作用</a:t>
            </a:r>
          </a:p>
        </p:txBody>
      </p:sp>
      <p:sp>
        <p:nvSpPr>
          <p:cNvPr id="2" name="文本框 1"/>
          <p:cNvSpPr txBox="1"/>
          <p:nvPr/>
        </p:nvSpPr>
        <p:spPr>
          <a:xfrm>
            <a:off x="882650" y="1564431"/>
            <a:ext cx="6715760" cy="2308324"/>
          </a:xfrm>
          <a:prstGeom prst="rect">
            <a:avLst/>
          </a:prstGeom>
          <a:noFill/>
          <a:ln w="9525">
            <a:noFill/>
            <a:miter/>
          </a:ln>
        </p:spPr>
        <p:txBody>
          <a:bodyPr wrap="square">
            <a:spAutoFit/>
          </a:bodyPr>
          <a:lstStyle/>
          <a:p>
            <a:pPr marL="0" indent="0" algn="l"/>
            <a:r>
              <a:rPr lang="en-US" altLang="zh-CN" sz="2400" b="1" u="none" dirty="0">
                <a:latin typeface="宋体" charset="0"/>
                <a:ea typeface="宋体" charset="0"/>
                <a:cs typeface="宋体" charset="0"/>
              </a:rPr>
              <a:t>1</a:t>
            </a:r>
            <a:r>
              <a:rPr lang="en-US" altLang="zh-CN" sz="2400" b="1" u="none" dirty="0">
                <a:latin typeface="Calibri" charset="0"/>
                <a:ea typeface="Calibri" charset="0"/>
                <a:cs typeface="Calibri" charset="0"/>
              </a:rPr>
              <a:t>.</a:t>
            </a:r>
            <a:r>
              <a:rPr lang="zh-CN" altLang="en-US" sz="2400" b="1" u="none" dirty="0">
                <a:latin typeface="宋体" charset="0"/>
                <a:ea typeface="宋体" charset="0"/>
                <a:cs typeface="宋体" charset="0"/>
              </a:rPr>
              <a:t>变革价值的</a:t>
            </a:r>
            <a:r>
              <a:rPr lang="zh-CN" altLang="en-US" sz="2400" b="1" u="none" dirty="0" smtClean="0">
                <a:latin typeface="宋体" charset="0"/>
                <a:ea typeface="宋体" charset="0"/>
                <a:cs typeface="宋体" charset="0"/>
              </a:rPr>
              <a:t>力量</a:t>
            </a:r>
            <a:endParaRPr lang="en-US" altLang="zh-CN" sz="2400" b="1" u="none" dirty="0" smtClean="0">
              <a:latin typeface="宋体" charset="0"/>
              <a:ea typeface="宋体" charset="0"/>
              <a:cs typeface="宋体" charset="0"/>
            </a:endParaRPr>
          </a:p>
          <a:p>
            <a:pPr marL="0" indent="0" algn="l"/>
            <a:endParaRPr lang="en-US" altLang="zh-CN" sz="2400" b="1" dirty="0" smtClean="0">
              <a:latin typeface="宋体" charset="0"/>
              <a:ea typeface="宋体" charset="0"/>
              <a:cs typeface="宋体" charset="0"/>
            </a:endParaRPr>
          </a:p>
          <a:p>
            <a:pPr marL="0" indent="0" algn="l"/>
            <a:r>
              <a:rPr lang="en-US" altLang="zh-CN" sz="2400" b="1" dirty="0" smtClean="0">
                <a:latin typeface="宋体" charset="0"/>
                <a:ea typeface="宋体" charset="0"/>
                <a:cs typeface="宋体" charset="0"/>
              </a:rPr>
              <a:t>2</a:t>
            </a:r>
            <a:r>
              <a:rPr lang="en-US" altLang="zh-CN" sz="2400" b="1" dirty="0">
                <a:latin typeface="宋体" charset="0"/>
                <a:ea typeface="宋体" charset="0"/>
                <a:cs typeface="宋体" charset="0"/>
              </a:rPr>
              <a:t>.</a:t>
            </a:r>
            <a:r>
              <a:rPr lang="en-US" altLang="zh-CN" sz="2400" b="1" dirty="0" smtClean="0">
                <a:latin typeface="宋体" charset="0"/>
                <a:ea typeface="宋体" charset="0"/>
                <a:cs typeface="宋体" charset="0"/>
              </a:rPr>
              <a:t>变革经济的力量</a:t>
            </a:r>
          </a:p>
          <a:p>
            <a:pPr marL="0" indent="0" algn="l"/>
            <a:endParaRPr lang="en-US" altLang="zh-CN" sz="2400" b="1" dirty="0">
              <a:latin typeface="宋体" charset="0"/>
              <a:ea typeface="宋体" charset="0"/>
              <a:cs typeface="宋体" charset="0"/>
            </a:endParaRPr>
          </a:p>
          <a:p>
            <a:r>
              <a:rPr lang="en-US" altLang="zh-CN" sz="2400" b="1" dirty="0">
                <a:latin typeface="宋体" charset="0"/>
                <a:ea typeface="宋体" charset="0"/>
                <a:cs typeface="宋体" charset="0"/>
              </a:rPr>
              <a:t>3</a:t>
            </a:r>
            <a:r>
              <a:rPr lang="en-US" altLang="zh-CN" sz="2400" b="1" dirty="0">
                <a:latin typeface="Calibri" charset="0"/>
                <a:ea typeface="Calibri" charset="0"/>
                <a:cs typeface="Calibri" charset="0"/>
              </a:rPr>
              <a:t>.</a:t>
            </a:r>
            <a:r>
              <a:rPr lang="zh-CN" altLang="en-US" sz="2400" b="1" dirty="0">
                <a:latin typeface="宋体" charset="0"/>
                <a:ea typeface="宋体" charset="0"/>
                <a:cs typeface="宋体" charset="0"/>
              </a:rPr>
              <a:t>变革组织的力量</a:t>
            </a:r>
          </a:p>
          <a:p>
            <a:pPr marL="0" indent="0" algn="l"/>
            <a:endParaRPr lang="en-US" altLang="zh-CN" sz="2400" b="1" dirty="0">
              <a:latin typeface="宋体" charset="0"/>
              <a:ea typeface="宋体" charset="0"/>
              <a:cs typeface="宋体"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93" name="流程图: 联系 92"/>
          <p:cNvSpPr/>
          <p:nvPr/>
        </p:nvSpPr>
        <p:spPr>
          <a:xfrm>
            <a:off x="786765" y="584835"/>
            <a:ext cx="394970" cy="394970"/>
          </a:xfrm>
          <a:prstGeom prst="flowChart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solidFill>
                <a:srgbClr val="33A6B2"/>
              </a:solidFill>
            </a:endParaRPr>
          </a:p>
        </p:txBody>
      </p:sp>
      <p:grpSp>
        <p:nvGrpSpPr>
          <p:cNvPr id="13324" name="组合 104"/>
          <p:cNvGrpSpPr/>
          <p:nvPr/>
        </p:nvGrpSpPr>
        <p:grpSpPr bwMode="auto">
          <a:xfrm>
            <a:off x="45085" y="4128"/>
            <a:ext cx="1743075" cy="1743075"/>
            <a:chOff x="6026239" y="214539"/>
            <a:chExt cx="1742986" cy="1742986"/>
          </a:xfrm>
        </p:grpSpPr>
        <p:sp>
          <p:nvSpPr>
            <p:cNvPr id="102" name="矩形 101"/>
            <p:cNvSpPr/>
            <p:nvPr/>
          </p:nvSpPr>
          <p:spPr>
            <a:xfrm>
              <a:off x="6435793" y="579645"/>
              <a:ext cx="852444" cy="98896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97" name="流程图: 联系 10"/>
            <p:cNvSpPr/>
            <p:nvPr/>
          </p:nvSpPr>
          <p:spPr>
            <a:xfrm>
              <a:off x="6026239" y="214539"/>
              <a:ext cx="1742986" cy="1742986"/>
            </a:xfrm>
            <a:custGeom>
              <a:avLst/>
              <a:gdLst/>
              <a:ahLst/>
              <a:cxnLst/>
              <a:rect l="l" t="t" r="r" b="b"/>
              <a:pathLst>
                <a:path w="5962650" h="5962650">
                  <a:moveTo>
                    <a:pt x="2425174" y="2542964"/>
                  </a:moveTo>
                  <a:cubicBezTo>
                    <a:pt x="2377867" y="2542964"/>
                    <a:pt x="2339517" y="2581314"/>
                    <a:pt x="2339518" y="2628621"/>
                  </a:cubicBezTo>
                  <a:cubicBezTo>
                    <a:pt x="2339518" y="2675928"/>
                    <a:pt x="2377868" y="2714278"/>
                    <a:pt x="2425175" y="2714277"/>
                  </a:cubicBezTo>
                  <a:cubicBezTo>
                    <a:pt x="2472483" y="2714278"/>
                    <a:pt x="2510833" y="2675928"/>
                    <a:pt x="2510832" y="2628621"/>
                  </a:cubicBezTo>
                  <a:cubicBezTo>
                    <a:pt x="2510831" y="2581313"/>
                    <a:pt x="2472482" y="2542964"/>
                    <a:pt x="2425174" y="2542964"/>
                  </a:cubicBezTo>
                  <a:close/>
                  <a:moveTo>
                    <a:pt x="2404726" y="2380617"/>
                  </a:moveTo>
                  <a:lnTo>
                    <a:pt x="2459011" y="2381675"/>
                  </a:lnTo>
                  <a:lnTo>
                    <a:pt x="2475179" y="2457011"/>
                  </a:lnTo>
                  <a:cubicBezTo>
                    <a:pt x="2505072" y="2465548"/>
                    <a:pt x="2532151" y="2481892"/>
                    <a:pt x="2553633" y="2504364"/>
                  </a:cubicBezTo>
                  <a:lnTo>
                    <a:pt x="2627825" y="2483569"/>
                  </a:lnTo>
                  <a:lnTo>
                    <a:pt x="2654052" y="2531107"/>
                  </a:lnTo>
                  <a:lnTo>
                    <a:pt x="2596893" y="2582778"/>
                  </a:lnTo>
                  <a:cubicBezTo>
                    <a:pt x="2604445" y="2612932"/>
                    <a:pt x="2603829" y="2644556"/>
                    <a:pt x="2595108" y="2674394"/>
                  </a:cubicBezTo>
                  <a:lnTo>
                    <a:pt x="2650211" y="2728250"/>
                  </a:lnTo>
                  <a:lnTo>
                    <a:pt x="2622155" y="2774731"/>
                  </a:lnTo>
                  <a:lnTo>
                    <a:pt x="2548827" y="2751063"/>
                  </a:lnTo>
                  <a:cubicBezTo>
                    <a:pt x="2526488" y="2772682"/>
                    <a:pt x="2498793" y="2787959"/>
                    <a:pt x="2468590" y="2795326"/>
                  </a:cubicBezTo>
                  <a:lnTo>
                    <a:pt x="2449502" y="2869976"/>
                  </a:lnTo>
                  <a:lnTo>
                    <a:pt x="2395217" y="2868918"/>
                  </a:lnTo>
                  <a:lnTo>
                    <a:pt x="2379050" y="2793582"/>
                  </a:lnTo>
                  <a:cubicBezTo>
                    <a:pt x="2349157" y="2785046"/>
                    <a:pt x="2322078" y="2768700"/>
                    <a:pt x="2300596" y="2746229"/>
                  </a:cubicBezTo>
                  <a:lnTo>
                    <a:pt x="2226404" y="2767024"/>
                  </a:lnTo>
                  <a:lnTo>
                    <a:pt x="2200177" y="2719486"/>
                  </a:lnTo>
                  <a:lnTo>
                    <a:pt x="2257336" y="2667815"/>
                  </a:lnTo>
                  <a:cubicBezTo>
                    <a:pt x="2249782" y="2637660"/>
                    <a:pt x="2250399" y="2606038"/>
                    <a:pt x="2259119" y="2576200"/>
                  </a:cubicBezTo>
                  <a:lnTo>
                    <a:pt x="2204017" y="2522342"/>
                  </a:lnTo>
                  <a:lnTo>
                    <a:pt x="2232074" y="2475862"/>
                  </a:lnTo>
                  <a:lnTo>
                    <a:pt x="2305400" y="2499530"/>
                  </a:lnTo>
                  <a:cubicBezTo>
                    <a:pt x="2327739" y="2477912"/>
                    <a:pt x="2355436" y="2462633"/>
                    <a:pt x="2385637" y="2455267"/>
                  </a:cubicBezTo>
                  <a:close/>
                  <a:moveTo>
                    <a:pt x="3115311" y="2206623"/>
                  </a:moveTo>
                  <a:cubicBezTo>
                    <a:pt x="3018867" y="2206624"/>
                    <a:pt x="2940685" y="2284805"/>
                    <a:pt x="2940686" y="2381248"/>
                  </a:cubicBezTo>
                  <a:cubicBezTo>
                    <a:pt x="2940685" y="2477691"/>
                    <a:pt x="3018867" y="2555873"/>
                    <a:pt x="3115310" y="2555873"/>
                  </a:cubicBezTo>
                  <a:cubicBezTo>
                    <a:pt x="3211754" y="2555874"/>
                    <a:pt x="3289936" y="2477691"/>
                    <a:pt x="3289935" y="2381248"/>
                  </a:cubicBezTo>
                  <a:cubicBezTo>
                    <a:pt x="3289936" y="2284805"/>
                    <a:pt x="3211754" y="2206624"/>
                    <a:pt x="3115311" y="2206623"/>
                  </a:cubicBezTo>
                  <a:close/>
                  <a:moveTo>
                    <a:pt x="3073623" y="1875656"/>
                  </a:moveTo>
                  <a:lnTo>
                    <a:pt x="3184291" y="1877811"/>
                  </a:lnTo>
                  <a:lnTo>
                    <a:pt x="3217252" y="2031395"/>
                  </a:lnTo>
                  <a:cubicBezTo>
                    <a:pt x="3278192" y="2048798"/>
                    <a:pt x="3333397" y="2082120"/>
                    <a:pt x="3377190" y="2127932"/>
                  </a:cubicBezTo>
                  <a:lnTo>
                    <a:pt x="3528442" y="2085539"/>
                  </a:lnTo>
                  <a:lnTo>
                    <a:pt x="3581909" y="2182452"/>
                  </a:lnTo>
                  <a:lnTo>
                    <a:pt x="3465383" y="2287791"/>
                  </a:lnTo>
                  <a:cubicBezTo>
                    <a:pt x="3480780" y="2349265"/>
                    <a:pt x="3479524" y="2413733"/>
                    <a:pt x="3461746" y="2474564"/>
                  </a:cubicBezTo>
                  <a:lnTo>
                    <a:pt x="3574081" y="2584359"/>
                  </a:lnTo>
                  <a:lnTo>
                    <a:pt x="3516883" y="2679117"/>
                  </a:lnTo>
                  <a:lnTo>
                    <a:pt x="3367395" y="2630866"/>
                  </a:lnTo>
                  <a:cubicBezTo>
                    <a:pt x="3321853" y="2674939"/>
                    <a:pt x="3265392" y="2706086"/>
                    <a:pt x="3203820" y="2721104"/>
                  </a:cubicBezTo>
                  <a:lnTo>
                    <a:pt x="3164906" y="2873288"/>
                  </a:lnTo>
                  <a:lnTo>
                    <a:pt x="3054236" y="2871132"/>
                  </a:lnTo>
                  <a:lnTo>
                    <a:pt x="3021276" y="2717549"/>
                  </a:lnTo>
                  <a:cubicBezTo>
                    <a:pt x="2960335" y="2700145"/>
                    <a:pt x="2905131" y="2666823"/>
                    <a:pt x="2861339" y="2621011"/>
                  </a:cubicBezTo>
                  <a:lnTo>
                    <a:pt x="2710087" y="2663405"/>
                  </a:lnTo>
                  <a:lnTo>
                    <a:pt x="2656620" y="2566491"/>
                  </a:lnTo>
                  <a:lnTo>
                    <a:pt x="2773145" y="2461153"/>
                  </a:lnTo>
                  <a:cubicBezTo>
                    <a:pt x="2757748" y="2399678"/>
                    <a:pt x="2759004" y="2335211"/>
                    <a:pt x="2776782" y="2274381"/>
                  </a:cubicBezTo>
                  <a:lnTo>
                    <a:pt x="2664447" y="2164585"/>
                  </a:lnTo>
                  <a:lnTo>
                    <a:pt x="2721646" y="2069827"/>
                  </a:lnTo>
                  <a:lnTo>
                    <a:pt x="2871133" y="2118077"/>
                  </a:lnTo>
                  <a:cubicBezTo>
                    <a:pt x="2916675" y="2074005"/>
                    <a:pt x="2973136" y="2042858"/>
                    <a:pt x="3034708" y="2027840"/>
                  </a:cubicBezTo>
                  <a:close/>
                  <a:moveTo>
                    <a:pt x="2888272" y="1627335"/>
                  </a:moveTo>
                  <a:cubicBezTo>
                    <a:pt x="2882765" y="1627646"/>
                    <a:pt x="2877363" y="1628026"/>
                    <a:pt x="2872173" y="1629612"/>
                  </a:cubicBezTo>
                  <a:cubicBezTo>
                    <a:pt x="2296419" y="1637776"/>
                    <a:pt x="1832609" y="2077827"/>
                    <a:pt x="1832609" y="2619374"/>
                  </a:cubicBezTo>
                  <a:cubicBezTo>
                    <a:pt x="1832609" y="2782559"/>
                    <a:pt x="1874723" y="2936528"/>
                    <a:pt x="1950083" y="3071844"/>
                  </a:cubicBezTo>
                  <a:lnTo>
                    <a:pt x="1950083" y="3098992"/>
                  </a:lnTo>
                  <a:cubicBezTo>
                    <a:pt x="1969454" y="3118941"/>
                    <a:pt x="1988510" y="3139751"/>
                    <a:pt x="2006072" y="3162274"/>
                  </a:cubicBezTo>
                  <a:cubicBezTo>
                    <a:pt x="2030326" y="3197836"/>
                    <a:pt x="2057373" y="3231512"/>
                    <a:pt x="2087086" y="3262938"/>
                  </a:cubicBezTo>
                  <a:cubicBezTo>
                    <a:pt x="2275764" y="3513518"/>
                    <a:pt x="2412774" y="3827374"/>
                    <a:pt x="2437450" y="4046538"/>
                  </a:cubicBezTo>
                  <a:lnTo>
                    <a:pt x="2432683" y="4140942"/>
                  </a:lnTo>
                  <a:lnTo>
                    <a:pt x="2432683" y="4327524"/>
                  </a:lnTo>
                  <a:lnTo>
                    <a:pt x="3594733" y="4327524"/>
                  </a:lnTo>
                  <a:lnTo>
                    <a:pt x="3594733" y="3950160"/>
                  </a:lnTo>
                  <a:cubicBezTo>
                    <a:pt x="3595816" y="3949727"/>
                    <a:pt x="3596899" y="3949291"/>
                    <a:pt x="3597910" y="3948675"/>
                  </a:cubicBezTo>
                  <a:lnTo>
                    <a:pt x="3597910" y="3920067"/>
                  </a:lnTo>
                  <a:cubicBezTo>
                    <a:pt x="3597910" y="3896102"/>
                    <a:pt x="3617338" y="3876674"/>
                    <a:pt x="3641303" y="3876674"/>
                  </a:cubicBezTo>
                  <a:lnTo>
                    <a:pt x="3960917" y="3876674"/>
                  </a:lnTo>
                  <a:lnTo>
                    <a:pt x="3965695" y="3878653"/>
                  </a:lnTo>
                  <a:cubicBezTo>
                    <a:pt x="4003649" y="3848139"/>
                    <a:pt x="4040184" y="3818647"/>
                    <a:pt x="4039235" y="3816349"/>
                  </a:cubicBezTo>
                  <a:lnTo>
                    <a:pt x="4019075" y="3720812"/>
                  </a:lnTo>
                  <a:cubicBezTo>
                    <a:pt x="4008898" y="3696874"/>
                    <a:pt x="4020054" y="3669220"/>
                    <a:pt x="4043992" y="3659043"/>
                  </a:cubicBezTo>
                  <a:lnTo>
                    <a:pt x="4089774" y="3603991"/>
                  </a:lnTo>
                  <a:cubicBezTo>
                    <a:pt x="4089687" y="3577183"/>
                    <a:pt x="4078168" y="3553203"/>
                    <a:pt x="4059465" y="3537588"/>
                  </a:cubicBezTo>
                  <a:lnTo>
                    <a:pt x="4063114" y="3531868"/>
                  </a:lnTo>
                  <a:cubicBezTo>
                    <a:pt x="4053832" y="3516303"/>
                    <a:pt x="4043764" y="3501361"/>
                    <a:pt x="4034667" y="3486419"/>
                  </a:cubicBezTo>
                  <a:lnTo>
                    <a:pt x="4099193" y="3446588"/>
                  </a:lnTo>
                  <a:lnTo>
                    <a:pt x="4101967" y="3440030"/>
                  </a:lnTo>
                  <a:lnTo>
                    <a:pt x="4048512" y="3241239"/>
                  </a:lnTo>
                  <a:lnTo>
                    <a:pt x="4146148" y="3198615"/>
                  </a:lnTo>
                  <a:lnTo>
                    <a:pt x="4150359" y="3146424"/>
                  </a:lnTo>
                  <a:cubicBezTo>
                    <a:pt x="4150359" y="3129821"/>
                    <a:pt x="4150170" y="3113282"/>
                    <a:pt x="4148737" y="3096835"/>
                  </a:cubicBezTo>
                  <a:lnTo>
                    <a:pt x="4002502" y="2725878"/>
                  </a:lnTo>
                  <a:lnTo>
                    <a:pt x="4057698" y="2603163"/>
                  </a:lnTo>
                  <a:lnTo>
                    <a:pt x="3896135" y="2193326"/>
                  </a:lnTo>
                  <a:lnTo>
                    <a:pt x="3957482" y="2128582"/>
                  </a:lnTo>
                  <a:lnTo>
                    <a:pt x="3864275" y="2030076"/>
                  </a:lnTo>
                  <a:lnTo>
                    <a:pt x="3865716" y="2028354"/>
                  </a:lnTo>
                  <a:lnTo>
                    <a:pt x="3739392" y="1882698"/>
                  </a:lnTo>
                  <a:lnTo>
                    <a:pt x="3760040" y="1842459"/>
                  </a:lnTo>
                  <a:cubicBezTo>
                    <a:pt x="3692769" y="1800916"/>
                    <a:pt x="3605553" y="1764040"/>
                    <a:pt x="3521396" y="1734805"/>
                  </a:cubicBezTo>
                  <a:cubicBezTo>
                    <a:pt x="3398436" y="1665427"/>
                    <a:pt x="3203669" y="1627750"/>
                    <a:pt x="3002312" y="1628954"/>
                  </a:cubicBezTo>
                  <a:close/>
                  <a:moveTo>
                    <a:pt x="2981325" y="0"/>
                  </a:moveTo>
                  <a:cubicBezTo>
                    <a:pt x="4627865" y="0"/>
                    <a:pt x="5962650" y="1334785"/>
                    <a:pt x="5962650" y="2981325"/>
                  </a:cubicBezTo>
                  <a:cubicBezTo>
                    <a:pt x="5962650" y="4627865"/>
                    <a:pt x="4627865" y="5962650"/>
                    <a:pt x="2981325" y="5962650"/>
                  </a:cubicBezTo>
                  <a:cubicBezTo>
                    <a:pt x="1334785" y="5962650"/>
                    <a:pt x="0" y="4627865"/>
                    <a:pt x="0" y="2981325"/>
                  </a:cubicBezTo>
                  <a:cubicBezTo>
                    <a:pt x="0" y="1334785"/>
                    <a:pt x="1334785" y="0"/>
                    <a:pt x="2981325" y="0"/>
                  </a:cubicBez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2" name="文本框 1"/>
          <p:cNvSpPr txBox="1"/>
          <p:nvPr/>
        </p:nvSpPr>
        <p:spPr>
          <a:xfrm>
            <a:off x="6571615" y="4655185"/>
            <a:ext cx="2503805" cy="45720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r>
              <a:rPr lang="en-US" altLang="zh-CN" sz="2400" b="1">
                <a:solidFill>
                  <a:schemeClr val="bg2"/>
                </a:solidFill>
                <a:latin typeface="仿宋" charset="0"/>
                <a:ea typeface="仿宋" charset="0"/>
              </a:rPr>
              <a:t>bigger   </a:t>
            </a:r>
            <a:r>
              <a:rPr lang="zh-CN" altLang="en-US" sz="2400" b="1">
                <a:solidFill>
                  <a:schemeClr val="bg2"/>
                </a:solidFill>
                <a:latin typeface="仿宋" charset="0"/>
                <a:ea typeface="仿宋" charset="0"/>
              </a:rPr>
              <a:t>小分队</a:t>
            </a:r>
          </a:p>
        </p:txBody>
      </p:sp>
      <p:sp>
        <p:nvSpPr>
          <p:cNvPr id="6" name="文本框 5"/>
          <p:cNvSpPr txBox="1"/>
          <p:nvPr/>
        </p:nvSpPr>
        <p:spPr>
          <a:xfrm>
            <a:off x="377825" y="506730"/>
            <a:ext cx="2653030" cy="518160"/>
          </a:xfrm>
          <a:prstGeom prst="rect">
            <a:avLst/>
          </a:prstGeom>
          <a:noFill/>
        </p:spPr>
        <p:txBody>
          <a:bodyPr wrap="square" rtlCol="0">
            <a:spAutoFit/>
          </a:bodyPr>
          <a:lstStyle/>
          <a:p>
            <a:r>
              <a:rPr lang="zh-CN" altLang="en-US" sz="2800" b="1">
                <a:solidFill>
                  <a:schemeClr val="tx1"/>
                </a:solidFill>
              </a:rPr>
              <a:t>总结</a:t>
            </a:r>
          </a:p>
        </p:txBody>
      </p:sp>
      <p:sp>
        <p:nvSpPr>
          <p:cNvPr id="10" name="文本框 9"/>
          <p:cNvSpPr txBox="1"/>
          <p:nvPr/>
        </p:nvSpPr>
        <p:spPr>
          <a:xfrm>
            <a:off x="1307148" y="1884680"/>
            <a:ext cx="7181215" cy="1310640"/>
          </a:xfrm>
          <a:prstGeom prst="rect">
            <a:avLst/>
          </a:prstGeom>
          <a:noFill/>
          <a:ln w="9525">
            <a:noFill/>
            <a:miter/>
          </a:ln>
        </p:spPr>
        <p:txBody>
          <a:bodyPr wrap="square">
            <a:spAutoFit/>
          </a:bodyPr>
          <a:lstStyle/>
          <a:p>
            <a:pPr marL="0" indent="266700" algn="l"/>
            <a:r>
              <a:rPr lang="en-US" altLang="zh-CN" sz="1600" u="none" dirty="0">
                <a:latin typeface="+mn-lt"/>
                <a:ea typeface="宋体" charset="0"/>
                <a:cs typeface="宋体" charset="0"/>
              </a:rPr>
              <a:t>1.</a:t>
            </a:r>
            <a:r>
              <a:rPr lang="zh-CN" altLang="en-US" sz="1600" u="none" dirty="0">
                <a:latin typeface="+mn-lt"/>
                <a:ea typeface="宋体" charset="0"/>
                <a:cs typeface="宋体" charset="0"/>
              </a:rPr>
              <a:t>世界不断增长的信息量使得政府和企业的领导人都深受大数据的影响，并积极运用这些数据进行分析和利用，转化为公共价值或商业价值。商业公司正在用大数据对生产和销售进行更精确细致的分析，一掌握用户需求，提升服务质量，使得企业运转变得更高效。政府则利用大数据让自身变得</a:t>
            </a:r>
            <a:r>
              <a:rPr lang="zh-CN" altLang="en-US" sz="1600" u="none" dirty="0">
                <a:solidFill>
                  <a:srgbClr val="000000"/>
                </a:solidFill>
                <a:latin typeface="+mn-lt"/>
                <a:ea typeface="宋体" charset="0"/>
                <a:cs typeface="宋体" charset="0"/>
              </a:rPr>
              <a:t>更加公开透明，提升民众对政府的信心。</a:t>
            </a:r>
            <a:endParaRPr lang="zh-CN" altLang="en-US" sz="1600" dirty="0">
              <a:latin typeface="+mn-lt"/>
            </a:endParaRPr>
          </a:p>
        </p:txBody>
      </p:sp>
    </p:spTree>
    <p:extLst>
      <p:ext uri="{BB962C8B-B14F-4D97-AF65-F5344CB8AC3E}">
        <p14:creationId xmlns:p14="http://schemas.microsoft.com/office/powerpoint/2010/main" val="326493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93" name="流程图: 联系 92"/>
          <p:cNvSpPr/>
          <p:nvPr/>
        </p:nvSpPr>
        <p:spPr>
          <a:xfrm>
            <a:off x="786765" y="584835"/>
            <a:ext cx="394970" cy="394970"/>
          </a:xfrm>
          <a:prstGeom prst="flowChart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solidFill>
                <a:srgbClr val="33A6B2"/>
              </a:solidFill>
            </a:endParaRPr>
          </a:p>
        </p:txBody>
      </p:sp>
      <p:grpSp>
        <p:nvGrpSpPr>
          <p:cNvPr id="13324" name="组合 104"/>
          <p:cNvGrpSpPr/>
          <p:nvPr/>
        </p:nvGrpSpPr>
        <p:grpSpPr bwMode="auto">
          <a:xfrm>
            <a:off x="45085" y="4128"/>
            <a:ext cx="1743075" cy="1743075"/>
            <a:chOff x="6026239" y="214539"/>
            <a:chExt cx="1742986" cy="1742986"/>
          </a:xfrm>
        </p:grpSpPr>
        <p:sp>
          <p:nvSpPr>
            <p:cNvPr id="102" name="矩形 101"/>
            <p:cNvSpPr/>
            <p:nvPr/>
          </p:nvSpPr>
          <p:spPr>
            <a:xfrm>
              <a:off x="6435793" y="579645"/>
              <a:ext cx="852444" cy="98896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97" name="流程图: 联系 10"/>
            <p:cNvSpPr/>
            <p:nvPr/>
          </p:nvSpPr>
          <p:spPr>
            <a:xfrm>
              <a:off x="6026239" y="214539"/>
              <a:ext cx="1742986" cy="1742986"/>
            </a:xfrm>
            <a:custGeom>
              <a:avLst/>
              <a:gdLst/>
              <a:ahLst/>
              <a:cxnLst/>
              <a:rect l="l" t="t" r="r" b="b"/>
              <a:pathLst>
                <a:path w="5962650" h="5962650">
                  <a:moveTo>
                    <a:pt x="2425174" y="2542964"/>
                  </a:moveTo>
                  <a:cubicBezTo>
                    <a:pt x="2377867" y="2542964"/>
                    <a:pt x="2339517" y="2581314"/>
                    <a:pt x="2339518" y="2628621"/>
                  </a:cubicBezTo>
                  <a:cubicBezTo>
                    <a:pt x="2339518" y="2675928"/>
                    <a:pt x="2377868" y="2714278"/>
                    <a:pt x="2425175" y="2714277"/>
                  </a:cubicBezTo>
                  <a:cubicBezTo>
                    <a:pt x="2472483" y="2714278"/>
                    <a:pt x="2510833" y="2675928"/>
                    <a:pt x="2510832" y="2628621"/>
                  </a:cubicBezTo>
                  <a:cubicBezTo>
                    <a:pt x="2510831" y="2581313"/>
                    <a:pt x="2472482" y="2542964"/>
                    <a:pt x="2425174" y="2542964"/>
                  </a:cubicBezTo>
                  <a:close/>
                  <a:moveTo>
                    <a:pt x="2404726" y="2380617"/>
                  </a:moveTo>
                  <a:lnTo>
                    <a:pt x="2459011" y="2381675"/>
                  </a:lnTo>
                  <a:lnTo>
                    <a:pt x="2475179" y="2457011"/>
                  </a:lnTo>
                  <a:cubicBezTo>
                    <a:pt x="2505072" y="2465548"/>
                    <a:pt x="2532151" y="2481892"/>
                    <a:pt x="2553633" y="2504364"/>
                  </a:cubicBezTo>
                  <a:lnTo>
                    <a:pt x="2627825" y="2483569"/>
                  </a:lnTo>
                  <a:lnTo>
                    <a:pt x="2654052" y="2531107"/>
                  </a:lnTo>
                  <a:lnTo>
                    <a:pt x="2596893" y="2582778"/>
                  </a:lnTo>
                  <a:cubicBezTo>
                    <a:pt x="2604445" y="2612932"/>
                    <a:pt x="2603829" y="2644556"/>
                    <a:pt x="2595108" y="2674394"/>
                  </a:cubicBezTo>
                  <a:lnTo>
                    <a:pt x="2650211" y="2728250"/>
                  </a:lnTo>
                  <a:lnTo>
                    <a:pt x="2622155" y="2774731"/>
                  </a:lnTo>
                  <a:lnTo>
                    <a:pt x="2548827" y="2751063"/>
                  </a:lnTo>
                  <a:cubicBezTo>
                    <a:pt x="2526488" y="2772682"/>
                    <a:pt x="2498793" y="2787959"/>
                    <a:pt x="2468590" y="2795326"/>
                  </a:cubicBezTo>
                  <a:lnTo>
                    <a:pt x="2449502" y="2869976"/>
                  </a:lnTo>
                  <a:lnTo>
                    <a:pt x="2395217" y="2868918"/>
                  </a:lnTo>
                  <a:lnTo>
                    <a:pt x="2379050" y="2793582"/>
                  </a:lnTo>
                  <a:cubicBezTo>
                    <a:pt x="2349157" y="2785046"/>
                    <a:pt x="2322078" y="2768700"/>
                    <a:pt x="2300596" y="2746229"/>
                  </a:cubicBezTo>
                  <a:lnTo>
                    <a:pt x="2226404" y="2767024"/>
                  </a:lnTo>
                  <a:lnTo>
                    <a:pt x="2200177" y="2719486"/>
                  </a:lnTo>
                  <a:lnTo>
                    <a:pt x="2257336" y="2667815"/>
                  </a:lnTo>
                  <a:cubicBezTo>
                    <a:pt x="2249782" y="2637660"/>
                    <a:pt x="2250399" y="2606038"/>
                    <a:pt x="2259119" y="2576200"/>
                  </a:cubicBezTo>
                  <a:lnTo>
                    <a:pt x="2204017" y="2522342"/>
                  </a:lnTo>
                  <a:lnTo>
                    <a:pt x="2232074" y="2475862"/>
                  </a:lnTo>
                  <a:lnTo>
                    <a:pt x="2305400" y="2499530"/>
                  </a:lnTo>
                  <a:cubicBezTo>
                    <a:pt x="2327739" y="2477912"/>
                    <a:pt x="2355436" y="2462633"/>
                    <a:pt x="2385637" y="2455267"/>
                  </a:cubicBezTo>
                  <a:close/>
                  <a:moveTo>
                    <a:pt x="3115311" y="2206623"/>
                  </a:moveTo>
                  <a:cubicBezTo>
                    <a:pt x="3018867" y="2206624"/>
                    <a:pt x="2940685" y="2284805"/>
                    <a:pt x="2940686" y="2381248"/>
                  </a:cubicBezTo>
                  <a:cubicBezTo>
                    <a:pt x="2940685" y="2477691"/>
                    <a:pt x="3018867" y="2555873"/>
                    <a:pt x="3115310" y="2555873"/>
                  </a:cubicBezTo>
                  <a:cubicBezTo>
                    <a:pt x="3211754" y="2555874"/>
                    <a:pt x="3289936" y="2477691"/>
                    <a:pt x="3289935" y="2381248"/>
                  </a:cubicBezTo>
                  <a:cubicBezTo>
                    <a:pt x="3289936" y="2284805"/>
                    <a:pt x="3211754" y="2206624"/>
                    <a:pt x="3115311" y="2206623"/>
                  </a:cubicBezTo>
                  <a:close/>
                  <a:moveTo>
                    <a:pt x="3073623" y="1875656"/>
                  </a:moveTo>
                  <a:lnTo>
                    <a:pt x="3184291" y="1877811"/>
                  </a:lnTo>
                  <a:lnTo>
                    <a:pt x="3217252" y="2031395"/>
                  </a:lnTo>
                  <a:cubicBezTo>
                    <a:pt x="3278192" y="2048798"/>
                    <a:pt x="3333397" y="2082120"/>
                    <a:pt x="3377190" y="2127932"/>
                  </a:cubicBezTo>
                  <a:lnTo>
                    <a:pt x="3528442" y="2085539"/>
                  </a:lnTo>
                  <a:lnTo>
                    <a:pt x="3581909" y="2182452"/>
                  </a:lnTo>
                  <a:lnTo>
                    <a:pt x="3465383" y="2287791"/>
                  </a:lnTo>
                  <a:cubicBezTo>
                    <a:pt x="3480780" y="2349265"/>
                    <a:pt x="3479524" y="2413733"/>
                    <a:pt x="3461746" y="2474564"/>
                  </a:cubicBezTo>
                  <a:lnTo>
                    <a:pt x="3574081" y="2584359"/>
                  </a:lnTo>
                  <a:lnTo>
                    <a:pt x="3516883" y="2679117"/>
                  </a:lnTo>
                  <a:lnTo>
                    <a:pt x="3367395" y="2630866"/>
                  </a:lnTo>
                  <a:cubicBezTo>
                    <a:pt x="3321853" y="2674939"/>
                    <a:pt x="3265392" y="2706086"/>
                    <a:pt x="3203820" y="2721104"/>
                  </a:cubicBezTo>
                  <a:lnTo>
                    <a:pt x="3164906" y="2873288"/>
                  </a:lnTo>
                  <a:lnTo>
                    <a:pt x="3054236" y="2871132"/>
                  </a:lnTo>
                  <a:lnTo>
                    <a:pt x="3021276" y="2717549"/>
                  </a:lnTo>
                  <a:cubicBezTo>
                    <a:pt x="2960335" y="2700145"/>
                    <a:pt x="2905131" y="2666823"/>
                    <a:pt x="2861339" y="2621011"/>
                  </a:cubicBezTo>
                  <a:lnTo>
                    <a:pt x="2710087" y="2663405"/>
                  </a:lnTo>
                  <a:lnTo>
                    <a:pt x="2656620" y="2566491"/>
                  </a:lnTo>
                  <a:lnTo>
                    <a:pt x="2773145" y="2461153"/>
                  </a:lnTo>
                  <a:cubicBezTo>
                    <a:pt x="2757748" y="2399678"/>
                    <a:pt x="2759004" y="2335211"/>
                    <a:pt x="2776782" y="2274381"/>
                  </a:cubicBezTo>
                  <a:lnTo>
                    <a:pt x="2664447" y="2164585"/>
                  </a:lnTo>
                  <a:lnTo>
                    <a:pt x="2721646" y="2069827"/>
                  </a:lnTo>
                  <a:lnTo>
                    <a:pt x="2871133" y="2118077"/>
                  </a:lnTo>
                  <a:cubicBezTo>
                    <a:pt x="2916675" y="2074005"/>
                    <a:pt x="2973136" y="2042858"/>
                    <a:pt x="3034708" y="2027840"/>
                  </a:cubicBezTo>
                  <a:close/>
                  <a:moveTo>
                    <a:pt x="2888272" y="1627335"/>
                  </a:moveTo>
                  <a:cubicBezTo>
                    <a:pt x="2882765" y="1627646"/>
                    <a:pt x="2877363" y="1628026"/>
                    <a:pt x="2872173" y="1629612"/>
                  </a:cubicBezTo>
                  <a:cubicBezTo>
                    <a:pt x="2296419" y="1637776"/>
                    <a:pt x="1832609" y="2077827"/>
                    <a:pt x="1832609" y="2619374"/>
                  </a:cubicBezTo>
                  <a:cubicBezTo>
                    <a:pt x="1832609" y="2782559"/>
                    <a:pt x="1874723" y="2936528"/>
                    <a:pt x="1950083" y="3071844"/>
                  </a:cubicBezTo>
                  <a:lnTo>
                    <a:pt x="1950083" y="3098992"/>
                  </a:lnTo>
                  <a:cubicBezTo>
                    <a:pt x="1969454" y="3118941"/>
                    <a:pt x="1988510" y="3139751"/>
                    <a:pt x="2006072" y="3162274"/>
                  </a:cubicBezTo>
                  <a:cubicBezTo>
                    <a:pt x="2030326" y="3197836"/>
                    <a:pt x="2057373" y="3231512"/>
                    <a:pt x="2087086" y="3262938"/>
                  </a:cubicBezTo>
                  <a:cubicBezTo>
                    <a:pt x="2275764" y="3513518"/>
                    <a:pt x="2412774" y="3827374"/>
                    <a:pt x="2437450" y="4046538"/>
                  </a:cubicBezTo>
                  <a:lnTo>
                    <a:pt x="2432683" y="4140942"/>
                  </a:lnTo>
                  <a:lnTo>
                    <a:pt x="2432683" y="4327524"/>
                  </a:lnTo>
                  <a:lnTo>
                    <a:pt x="3594733" y="4327524"/>
                  </a:lnTo>
                  <a:lnTo>
                    <a:pt x="3594733" y="3950160"/>
                  </a:lnTo>
                  <a:cubicBezTo>
                    <a:pt x="3595816" y="3949727"/>
                    <a:pt x="3596899" y="3949291"/>
                    <a:pt x="3597910" y="3948675"/>
                  </a:cubicBezTo>
                  <a:lnTo>
                    <a:pt x="3597910" y="3920067"/>
                  </a:lnTo>
                  <a:cubicBezTo>
                    <a:pt x="3597910" y="3896102"/>
                    <a:pt x="3617338" y="3876674"/>
                    <a:pt x="3641303" y="3876674"/>
                  </a:cubicBezTo>
                  <a:lnTo>
                    <a:pt x="3960917" y="3876674"/>
                  </a:lnTo>
                  <a:lnTo>
                    <a:pt x="3965695" y="3878653"/>
                  </a:lnTo>
                  <a:cubicBezTo>
                    <a:pt x="4003649" y="3848139"/>
                    <a:pt x="4040184" y="3818647"/>
                    <a:pt x="4039235" y="3816349"/>
                  </a:cubicBezTo>
                  <a:lnTo>
                    <a:pt x="4019075" y="3720812"/>
                  </a:lnTo>
                  <a:cubicBezTo>
                    <a:pt x="4008898" y="3696874"/>
                    <a:pt x="4020054" y="3669220"/>
                    <a:pt x="4043992" y="3659043"/>
                  </a:cubicBezTo>
                  <a:lnTo>
                    <a:pt x="4089774" y="3603991"/>
                  </a:lnTo>
                  <a:cubicBezTo>
                    <a:pt x="4089687" y="3577183"/>
                    <a:pt x="4078168" y="3553203"/>
                    <a:pt x="4059465" y="3537588"/>
                  </a:cubicBezTo>
                  <a:lnTo>
                    <a:pt x="4063114" y="3531868"/>
                  </a:lnTo>
                  <a:cubicBezTo>
                    <a:pt x="4053832" y="3516303"/>
                    <a:pt x="4043764" y="3501361"/>
                    <a:pt x="4034667" y="3486419"/>
                  </a:cubicBezTo>
                  <a:lnTo>
                    <a:pt x="4099193" y="3446588"/>
                  </a:lnTo>
                  <a:lnTo>
                    <a:pt x="4101967" y="3440030"/>
                  </a:lnTo>
                  <a:lnTo>
                    <a:pt x="4048512" y="3241239"/>
                  </a:lnTo>
                  <a:lnTo>
                    <a:pt x="4146148" y="3198615"/>
                  </a:lnTo>
                  <a:lnTo>
                    <a:pt x="4150359" y="3146424"/>
                  </a:lnTo>
                  <a:cubicBezTo>
                    <a:pt x="4150359" y="3129821"/>
                    <a:pt x="4150170" y="3113282"/>
                    <a:pt x="4148737" y="3096835"/>
                  </a:cubicBezTo>
                  <a:lnTo>
                    <a:pt x="4002502" y="2725878"/>
                  </a:lnTo>
                  <a:lnTo>
                    <a:pt x="4057698" y="2603163"/>
                  </a:lnTo>
                  <a:lnTo>
                    <a:pt x="3896135" y="2193326"/>
                  </a:lnTo>
                  <a:lnTo>
                    <a:pt x="3957482" y="2128582"/>
                  </a:lnTo>
                  <a:lnTo>
                    <a:pt x="3864275" y="2030076"/>
                  </a:lnTo>
                  <a:lnTo>
                    <a:pt x="3865716" y="2028354"/>
                  </a:lnTo>
                  <a:lnTo>
                    <a:pt x="3739392" y="1882698"/>
                  </a:lnTo>
                  <a:lnTo>
                    <a:pt x="3760040" y="1842459"/>
                  </a:lnTo>
                  <a:cubicBezTo>
                    <a:pt x="3692769" y="1800916"/>
                    <a:pt x="3605553" y="1764040"/>
                    <a:pt x="3521396" y="1734805"/>
                  </a:cubicBezTo>
                  <a:cubicBezTo>
                    <a:pt x="3398436" y="1665427"/>
                    <a:pt x="3203669" y="1627750"/>
                    <a:pt x="3002312" y="1628954"/>
                  </a:cubicBezTo>
                  <a:close/>
                  <a:moveTo>
                    <a:pt x="2981325" y="0"/>
                  </a:moveTo>
                  <a:cubicBezTo>
                    <a:pt x="4627865" y="0"/>
                    <a:pt x="5962650" y="1334785"/>
                    <a:pt x="5962650" y="2981325"/>
                  </a:cubicBezTo>
                  <a:cubicBezTo>
                    <a:pt x="5962650" y="4627865"/>
                    <a:pt x="4627865" y="5962650"/>
                    <a:pt x="2981325" y="5962650"/>
                  </a:cubicBezTo>
                  <a:cubicBezTo>
                    <a:pt x="1334785" y="5962650"/>
                    <a:pt x="0" y="4627865"/>
                    <a:pt x="0" y="2981325"/>
                  </a:cubicBezTo>
                  <a:cubicBezTo>
                    <a:pt x="0" y="1334785"/>
                    <a:pt x="1334785" y="0"/>
                    <a:pt x="2981325" y="0"/>
                  </a:cubicBez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2" name="文本框 1"/>
          <p:cNvSpPr txBox="1"/>
          <p:nvPr/>
        </p:nvSpPr>
        <p:spPr>
          <a:xfrm>
            <a:off x="6571615" y="4655185"/>
            <a:ext cx="2503805" cy="45720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r>
              <a:rPr lang="en-US" altLang="zh-CN" sz="2400" b="1">
                <a:solidFill>
                  <a:schemeClr val="bg2"/>
                </a:solidFill>
                <a:latin typeface="仿宋" charset="0"/>
                <a:ea typeface="仿宋" charset="0"/>
              </a:rPr>
              <a:t>bigger   </a:t>
            </a:r>
            <a:r>
              <a:rPr lang="zh-CN" altLang="en-US" sz="2400" b="1">
                <a:solidFill>
                  <a:schemeClr val="bg2"/>
                </a:solidFill>
                <a:latin typeface="仿宋" charset="0"/>
                <a:ea typeface="仿宋" charset="0"/>
              </a:rPr>
              <a:t>小分队</a:t>
            </a:r>
          </a:p>
        </p:txBody>
      </p:sp>
      <p:sp>
        <p:nvSpPr>
          <p:cNvPr id="6" name="文本框 5"/>
          <p:cNvSpPr txBox="1"/>
          <p:nvPr/>
        </p:nvSpPr>
        <p:spPr>
          <a:xfrm>
            <a:off x="377825" y="506730"/>
            <a:ext cx="2653030" cy="518160"/>
          </a:xfrm>
          <a:prstGeom prst="rect">
            <a:avLst/>
          </a:prstGeom>
          <a:noFill/>
        </p:spPr>
        <p:txBody>
          <a:bodyPr wrap="square" rtlCol="0">
            <a:spAutoFit/>
          </a:bodyPr>
          <a:lstStyle/>
          <a:p>
            <a:r>
              <a:rPr lang="zh-CN" altLang="en-US" sz="2800" b="1">
                <a:solidFill>
                  <a:schemeClr val="tx1"/>
                </a:solidFill>
              </a:rPr>
              <a:t>总结</a:t>
            </a:r>
          </a:p>
        </p:txBody>
      </p:sp>
      <p:sp>
        <p:nvSpPr>
          <p:cNvPr id="8" name="文本框 7"/>
          <p:cNvSpPr txBox="1"/>
          <p:nvPr/>
        </p:nvSpPr>
        <p:spPr>
          <a:xfrm>
            <a:off x="1454959" y="1977334"/>
            <a:ext cx="6836410" cy="1066800"/>
          </a:xfrm>
          <a:prstGeom prst="rect">
            <a:avLst/>
          </a:prstGeom>
          <a:noFill/>
          <a:ln w="9525">
            <a:noFill/>
            <a:miter/>
          </a:ln>
        </p:spPr>
        <p:txBody>
          <a:bodyPr wrap="square">
            <a:spAutoFit/>
          </a:bodyPr>
          <a:lstStyle/>
          <a:p>
            <a:pPr marL="0" indent="266700" algn="l"/>
            <a:r>
              <a:rPr lang="en-US" altLang="zh-CN" sz="1600" b="0" u="none" dirty="0">
                <a:latin typeface="+mn-lt"/>
                <a:ea typeface="宋体" charset="0"/>
                <a:cs typeface="宋体" charset="0"/>
              </a:rPr>
              <a:t>2.</a:t>
            </a:r>
            <a:r>
              <a:rPr lang="zh-CN" altLang="en-US" sz="1600" b="0" u="none" dirty="0">
                <a:latin typeface="+mn-lt"/>
                <a:ea typeface="宋体" charset="0"/>
                <a:cs typeface="宋体" charset="0"/>
              </a:rPr>
              <a:t>在大数据的分析处理上，本章告诉了我们一些普遍的理论观点：可视化分析、数据挖掘算法、预测性分析能力、语义引擎、数据质量和数据管理。而在大数据越来越深入的当下，我国也应当提升自我的大数据研发能力，在培养人才的同时建立完整的运行机制和规范标准，搭建共享平台</a:t>
            </a:r>
            <a:r>
              <a:rPr lang="zh-CN" altLang="en-US" sz="1050" b="0" u="none" dirty="0">
                <a:latin typeface="宋体" charset="0"/>
                <a:ea typeface="宋体" charset="0"/>
                <a:cs typeface="宋体"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77000"/>
          </a:blip>
          <a:srcRect/>
          <a:tile tx="0" ty="0" sx="100000" sy="100000" flip="none" algn="tl"/>
        </a:blipFill>
        <a:effectLst/>
      </p:bgPr>
    </p:bg>
    <p:spTree>
      <p:nvGrpSpPr>
        <p:cNvPr id="1" name=""/>
        <p:cNvGrpSpPr/>
        <p:nvPr/>
      </p:nvGrpSpPr>
      <p:grpSpPr>
        <a:xfrm>
          <a:off x="0" y="0"/>
          <a:ext cx="0" cy="0"/>
          <a:chOff x="0" y="0"/>
          <a:chExt cx="0" cy="0"/>
        </a:xfrm>
      </p:grpSpPr>
      <p:sp>
        <p:nvSpPr>
          <p:cNvPr id="2" name="文本框 1"/>
          <p:cNvSpPr txBox="1"/>
          <p:nvPr/>
        </p:nvSpPr>
        <p:spPr>
          <a:xfrm>
            <a:off x="3629025" y="1954530"/>
            <a:ext cx="2331720" cy="1097280"/>
          </a:xfrm>
          <a:prstGeom prst="rect">
            <a:avLst/>
          </a:prstGeom>
          <a:noFill/>
        </p:spPr>
        <p:txBody>
          <a:bodyPr wrap="square" rtlCol="0">
            <a:spAutoFit/>
          </a:bodyPr>
          <a:lstStyle/>
          <a:p>
            <a:r>
              <a:rPr lang="zh-CN" altLang="en-US" sz="6600" b="1">
                <a:ln/>
                <a:gradFill>
                  <a:gsLst>
                    <a:gs pos="21000">
                      <a:srgbClr val="53575C"/>
                    </a:gs>
                    <a:gs pos="88000">
                      <a:srgbClr val="C5C7CA"/>
                    </a:gs>
                  </a:gsLst>
                  <a:lin ang="5400000"/>
                </a:gradFill>
                <a:effectLst/>
              </a:rPr>
              <a:t>谢谢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rcRect/>
          <a:stretch>
            <a:fillRect/>
          </a:stretch>
        </p:blipFill>
        <p:spPr>
          <a:xfrm>
            <a:off x="3475355" y="596900"/>
            <a:ext cx="6883400" cy="4113530"/>
          </a:xfrm>
          <a:prstGeom prst="rect">
            <a:avLst/>
          </a:prstGeom>
        </p:spPr>
      </p:pic>
      <p:sp>
        <p:nvSpPr>
          <p:cNvPr id="2" name="矩形 1"/>
          <p:cNvSpPr/>
          <p:nvPr/>
        </p:nvSpPr>
        <p:spPr>
          <a:xfrm>
            <a:off x="0" y="0"/>
            <a:ext cx="3187700" cy="5184775"/>
          </a:xfrm>
          <a:prstGeom prst="rect">
            <a:avLst/>
          </a:pr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3" name="矩形 2"/>
          <p:cNvSpPr/>
          <p:nvPr/>
        </p:nvSpPr>
        <p:spPr>
          <a:xfrm>
            <a:off x="1360488" y="1727200"/>
            <a:ext cx="3681412" cy="1752600"/>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4" name="矩形 3"/>
          <p:cNvSpPr/>
          <p:nvPr/>
        </p:nvSpPr>
        <p:spPr>
          <a:xfrm>
            <a:off x="0" y="1917700"/>
            <a:ext cx="4953000" cy="574675"/>
          </a:xfrm>
          <a:prstGeom prst="rect">
            <a:avLst/>
          </a:prstGeom>
          <a:solidFill>
            <a:srgbClr val="1966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5365" name="组合 5"/>
          <p:cNvGrpSpPr/>
          <p:nvPr/>
        </p:nvGrpSpPr>
        <p:grpSpPr bwMode="auto">
          <a:xfrm>
            <a:off x="1612900" y="1857692"/>
            <a:ext cx="3615691" cy="1227455"/>
            <a:chOff x="985838" y="1512910"/>
            <a:chExt cx="3615680" cy="1227871"/>
          </a:xfrm>
        </p:grpSpPr>
        <p:grpSp>
          <p:nvGrpSpPr>
            <p:cNvPr id="15367" name="组合 6"/>
            <p:cNvGrpSpPr/>
            <p:nvPr/>
          </p:nvGrpSpPr>
          <p:grpSpPr bwMode="auto">
            <a:xfrm>
              <a:off x="985838" y="1591976"/>
              <a:ext cx="514349" cy="514349"/>
              <a:chOff x="1994296" y="1309114"/>
              <a:chExt cx="1796654" cy="1796654"/>
            </a:xfrm>
          </p:grpSpPr>
          <p:sp>
            <p:nvSpPr>
              <p:cNvPr id="9" name="流程图: 联系 8"/>
              <p:cNvSpPr/>
              <p:nvPr/>
            </p:nvSpPr>
            <p:spPr>
              <a:xfrm>
                <a:off x="1994296" y="1309177"/>
                <a:ext cx="1796651" cy="1797265"/>
              </a:xfrm>
              <a:prstGeom prst="flowChartConnector">
                <a:avLst/>
              </a:pr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0" name="组合 9"/>
              <p:cNvGrpSpPr/>
              <p:nvPr/>
            </p:nvGrpSpPr>
            <p:grpSpPr>
              <a:xfrm>
                <a:off x="2358611" y="1785937"/>
                <a:ext cx="437875" cy="856554"/>
                <a:chOff x="2358611" y="1785937"/>
                <a:chExt cx="437875" cy="856554"/>
              </a:xfrm>
              <a:solidFill>
                <a:srgbClr val="FFFFFF"/>
              </a:solidFill>
            </p:grpSpPr>
            <p:sp>
              <p:nvSpPr>
                <p:cNvPr id="18" name="流程图: 联系 17"/>
                <p:cNvSpPr/>
                <p:nvPr/>
              </p:nvSpPr>
              <p:spPr>
                <a:xfrm>
                  <a:off x="2466975" y="1785937"/>
                  <a:ext cx="161926" cy="16192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9" name="矩形 15"/>
                <p:cNvSpPr/>
                <p:nvPr/>
              </p:nvSpPr>
              <p:spPr>
                <a:xfrm rot="20675967">
                  <a:off x="2358611" y="1963707"/>
                  <a:ext cx="437875" cy="678784"/>
                </a:xfrm>
                <a:custGeom>
                  <a:avLst/>
                  <a:gdLst/>
                  <a:ahLst/>
                  <a:cxnLst/>
                  <a:rect l="l" t="t" r="r" b="b"/>
                  <a:pathLst>
                    <a:path w="437875" h="678784">
                      <a:moveTo>
                        <a:pt x="303157" y="92510"/>
                      </a:moveTo>
                      <a:lnTo>
                        <a:pt x="303052" y="92891"/>
                      </a:lnTo>
                      <a:lnTo>
                        <a:pt x="304436" y="93273"/>
                      </a:lnTo>
                      <a:close/>
                      <a:moveTo>
                        <a:pt x="281049" y="7795"/>
                      </a:moveTo>
                      <a:lnTo>
                        <a:pt x="212846" y="169313"/>
                      </a:lnTo>
                      <a:lnTo>
                        <a:pt x="218961" y="227806"/>
                      </a:lnTo>
                      <a:cubicBezTo>
                        <a:pt x="226556" y="230722"/>
                        <a:pt x="249328" y="178539"/>
                        <a:pt x="256924" y="181455"/>
                      </a:cubicBezTo>
                      <a:close/>
                      <a:moveTo>
                        <a:pt x="280364" y="0"/>
                      </a:moveTo>
                      <a:lnTo>
                        <a:pt x="377166" y="57708"/>
                      </a:lnTo>
                      <a:lnTo>
                        <a:pt x="377378" y="56612"/>
                      </a:lnTo>
                      <a:lnTo>
                        <a:pt x="437537" y="92476"/>
                      </a:lnTo>
                      <a:lnTo>
                        <a:pt x="437330" y="93575"/>
                      </a:lnTo>
                      <a:lnTo>
                        <a:pt x="437875" y="93900"/>
                      </a:lnTo>
                      <a:lnTo>
                        <a:pt x="436988" y="95388"/>
                      </a:lnTo>
                      <a:lnTo>
                        <a:pt x="387739" y="356610"/>
                      </a:lnTo>
                      <a:lnTo>
                        <a:pt x="383543" y="355454"/>
                      </a:lnTo>
                      <a:cubicBezTo>
                        <a:pt x="378435" y="370934"/>
                        <a:pt x="361826" y="379114"/>
                        <a:pt x="345714" y="374676"/>
                      </a:cubicBezTo>
                      <a:cubicBezTo>
                        <a:pt x="329601" y="370238"/>
                        <a:pt x="319523" y="354707"/>
                        <a:pt x="323064" y="338794"/>
                      </a:cubicBezTo>
                      <a:lnTo>
                        <a:pt x="322639" y="338677"/>
                      </a:lnTo>
                      <a:lnTo>
                        <a:pt x="363438" y="128447"/>
                      </a:lnTo>
                      <a:lnTo>
                        <a:pt x="328095" y="107377"/>
                      </a:lnTo>
                      <a:lnTo>
                        <a:pt x="224981" y="654292"/>
                      </a:lnTo>
                      <a:cubicBezTo>
                        <a:pt x="220091" y="672043"/>
                        <a:pt x="201739" y="682468"/>
                        <a:pt x="183988" y="677579"/>
                      </a:cubicBezTo>
                      <a:cubicBezTo>
                        <a:pt x="166237" y="672689"/>
                        <a:pt x="155811" y="654336"/>
                        <a:pt x="160701" y="636586"/>
                      </a:cubicBezTo>
                      <a:lnTo>
                        <a:pt x="158040" y="635853"/>
                      </a:lnTo>
                      <a:lnTo>
                        <a:pt x="214234" y="346298"/>
                      </a:lnTo>
                      <a:lnTo>
                        <a:pt x="165102" y="332764"/>
                      </a:lnTo>
                      <a:lnTo>
                        <a:pt x="65100" y="610252"/>
                      </a:lnTo>
                      <a:lnTo>
                        <a:pt x="64675" y="610135"/>
                      </a:lnTo>
                      <a:cubicBezTo>
                        <a:pt x="59568" y="625615"/>
                        <a:pt x="42959" y="633795"/>
                        <a:pt x="26846" y="629357"/>
                      </a:cubicBezTo>
                      <a:cubicBezTo>
                        <a:pt x="10733" y="624918"/>
                        <a:pt x="657" y="609388"/>
                        <a:pt x="4196" y="593475"/>
                      </a:cubicBezTo>
                      <a:lnTo>
                        <a:pt x="0" y="592320"/>
                      </a:lnTo>
                      <a:lnTo>
                        <a:pt x="191450" y="69837"/>
                      </a:lnTo>
                      <a:lnTo>
                        <a:pt x="144621" y="69837"/>
                      </a:lnTo>
                      <a:lnTo>
                        <a:pt x="72015" y="271306"/>
                      </a:lnTo>
                      <a:lnTo>
                        <a:pt x="71590" y="271189"/>
                      </a:lnTo>
                      <a:cubicBezTo>
                        <a:pt x="66483" y="286670"/>
                        <a:pt x="49874" y="294850"/>
                        <a:pt x="33761" y="290411"/>
                      </a:cubicBezTo>
                      <a:cubicBezTo>
                        <a:pt x="17649" y="285973"/>
                        <a:pt x="7572" y="270442"/>
                        <a:pt x="11111" y="254530"/>
                      </a:cubicBezTo>
                      <a:lnTo>
                        <a:pt x="6915" y="253374"/>
                      </a:lnTo>
                      <a:lnTo>
                        <a:pt x="98373" y="3779"/>
                      </a:lnTo>
                      <a:lnTo>
                        <a:pt x="98373" y="2047"/>
                      </a:lnTo>
                      <a:lnTo>
                        <a:pt x="99008" y="2047"/>
                      </a:lnTo>
                      <a:lnTo>
                        <a:pt x="99393" y="997"/>
                      </a:lnTo>
                      <a:lnTo>
                        <a:pt x="169431" y="996"/>
                      </a:lnTo>
                      <a:lnTo>
                        <a:pt x="169052" y="2047"/>
                      </a:lnTo>
                      <a:lnTo>
                        <a:pt x="279144" y="204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1" name="直接连接符 10"/>
              <p:cNvCxnSpPr/>
              <p:nvPr/>
            </p:nvCxnSpPr>
            <p:spPr>
              <a:xfrm>
                <a:off x="2814988" y="2124605"/>
                <a:ext cx="38816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14988" y="2252187"/>
                <a:ext cx="38816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820535" y="2374223"/>
                <a:ext cx="38816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流程图: 联系 13"/>
              <p:cNvSpPr/>
              <p:nvPr/>
            </p:nvSpPr>
            <p:spPr>
              <a:xfrm>
                <a:off x="3325148" y="2218904"/>
                <a:ext cx="60999" cy="61020"/>
              </a:xfrm>
              <a:prstGeom prst="flowChart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5" name="流程图: 联系 14"/>
              <p:cNvSpPr/>
              <p:nvPr/>
            </p:nvSpPr>
            <p:spPr>
              <a:xfrm>
                <a:off x="3325148" y="2340940"/>
                <a:ext cx="60999" cy="66565"/>
              </a:xfrm>
              <a:prstGeom prst="flowChart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6" name="直接连接符 15"/>
              <p:cNvCxnSpPr/>
              <p:nvPr/>
            </p:nvCxnSpPr>
            <p:spPr>
              <a:xfrm>
                <a:off x="3291877" y="2091322"/>
                <a:ext cx="60999" cy="55471"/>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352876" y="2030302"/>
                <a:ext cx="88723" cy="116491"/>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5368" name="TextBox 7"/>
            <p:cNvSpPr txBox="1">
              <a:spLocks noChangeArrowheads="1"/>
            </p:cNvSpPr>
            <p:nvPr/>
          </p:nvSpPr>
          <p:spPr bwMode="auto">
            <a:xfrm>
              <a:off x="1415732" y="1512910"/>
              <a:ext cx="3185786" cy="1227871"/>
            </a:xfrm>
            <a:prstGeom prst="rect">
              <a:avLst/>
            </a:prstGeom>
            <a:noFill/>
            <a:ln w="9525">
              <a:noFill/>
              <a:miter lim="800000"/>
            </a:ln>
          </p:spPr>
          <p:txBody>
            <a:bodyPr wrap="square">
              <a:spAutoFit/>
            </a:bodyPr>
            <a:lstStyle/>
            <a:p>
              <a:r>
                <a:rPr lang="zh-CN" sz="3600" b="1" dirty="0">
                  <a:solidFill>
                    <a:srgbClr val="FFFFFF"/>
                  </a:solidFill>
                  <a:ea typeface="微软雅黑" pitchFamily="34" charset="-122"/>
                </a:rPr>
                <a:t>信息时代的   数据无处不在</a:t>
              </a:r>
              <a:endParaRPr lang="zh-CN"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组合 7"/>
          <p:cNvGrpSpPr/>
          <p:nvPr/>
        </p:nvGrpSpPr>
        <p:grpSpPr bwMode="auto">
          <a:xfrm>
            <a:off x="-1588" y="-11113"/>
            <a:ext cx="9212263" cy="5195887"/>
            <a:chOff x="-2381" y="-10990"/>
            <a:chExt cx="9212810" cy="5195551"/>
          </a:xfrm>
        </p:grpSpPr>
        <p:grpSp>
          <p:nvGrpSpPr>
            <p:cNvPr id="17415" name="组合 8"/>
            <p:cNvGrpSpPr/>
            <p:nvPr/>
          </p:nvGrpSpPr>
          <p:grpSpPr bwMode="auto">
            <a:xfrm>
              <a:off x="-2381" y="-10990"/>
              <a:ext cx="9211223" cy="707980"/>
              <a:chOff x="-2381" y="-10990"/>
              <a:chExt cx="9211223" cy="707980"/>
            </a:xfrm>
          </p:grpSpPr>
          <p:sp>
            <p:nvSpPr>
              <p:cNvPr id="15" name="矩形 14"/>
              <p:cNvSpPr/>
              <p:nvPr/>
            </p:nvSpPr>
            <p:spPr>
              <a:xfrm>
                <a:off x="-793" y="-10990"/>
                <a:ext cx="9209635" cy="693693"/>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7421" name="组合 15"/>
              <p:cNvGrpSpPr/>
              <p:nvPr/>
            </p:nvGrpSpPr>
            <p:grpSpPr bwMode="auto">
              <a:xfrm>
                <a:off x="6938030" y="354023"/>
                <a:ext cx="214250" cy="216078"/>
                <a:chOff x="4232147" y="299825"/>
                <a:chExt cx="663647" cy="669309"/>
              </a:xfrm>
            </p:grpSpPr>
            <p:sp>
              <p:nvSpPr>
                <p:cNvPr id="19" name="矩形 2"/>
                <p:cNvSpPr/>
                <p:nvPr/>
              </p:nvSpPr>
              <p:spPr>
                <a:xfrm>
                  <a:off x="4273198" y="300101"/>
                  <a:ext cx="624538" cy="619544"/>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437" y="346773"/>
                  <a:ext cx="624463"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8" name="直接连接符 17"/>
              <p:cNvCxnSpPr/>
              <p:nvPr/>
            </p:nvCxnSpPr>
            <p:spPr>
              <a:xfrm>
                <a:off x="-2381" y="696990"/>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7416" name="组合 9"/>
            <p:cNvGrpSpPr/>
            <p:nvPr/>
          </p:nvGrpSpPr>
          <p:grpSpPr bwMode="auto">
            <a:xfrm>
              <a:off x="-2381" y="4968676"/>
              <a:ext cx="9212810" cy="215885"/>
              <a:chOff x="-2381" y="4968676"/>
              <a:chExt cx="9212810" cy="215885"/>
            </a:xfrm>
          </p:grpSpPr>
          <p:sp>
            <p:nvSpPr>
              <p:cNvPr id="11" name="矩形 10"/>
              <p:cNvSpPr/>
              <p:nvPr/>
            </p:nvSpPr>
            <p:spPr>
              <a:xfrm>
                <a:off x="-2381" y="4981375"/>
                <a:ext cx="9208048" cy="20318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8676"/>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641985" y="1093470"/>
            <a:ext cx="7964170" cy="1005840"/>
          </a:xfrm>
          <a:prstGeom prst="rect">
            <a:avLst/>
          </a:prstGeom>
          <a:noFill/>
        </p:spPr>
        <p:txBody>
          <a:bodyPr wrap="square" rtlCol="0">
            <a:spAutoFit/>
          </a:bodyPr>
          <a:lstStyle/>
          <a:p>
            <a:r>
              <a:rPr lang="zh-CN" altLang="en-US" sz="2000" dirty="0">
                <a:solidFill>
                  <a:srgbClr val="333333"/>
                </a:solidFill>
                <a:highlight>
                  <a:srgbClr val="FFFFFF"/>
                </a:highlight>
                <a:ea typeface="Arial" charset="0"/>
                <a:cs typeface="Arial" charset="0"/>
              </a:rPr>
              <a:t>1、  一张售价不至U600美元的硬盘，能够装下世界上所有的录制音乐：全球的移动电话保有量目前为50亿部，如果想要男女老少人手一部，还有20亿的缺口；Facebook上每个月分享的内容多达300亿条。</a:t>
            </a:r>
          </a:p>
        </p:txBody>
      </p:sp>
      <p:sp>
        <p:nvSpPr>
          <p:cNvPr id="4" name="文本框 3"/>
          <p:cNvSpPr txBox="1"/>
          <p:nvPr/>
        </p:nvSpPr>
        <p:spPr>
          <a:xfrm>
            <a:off x="709930" y="2122170"/>
            <a:ext cx="8375015" cy="1005840"/>
          </a:xfrm>
          <a:prstGeom prst="rect">
            <a:avLst/>
          </a:prstGeom>
          <a:noFill/>
        </p:spPr>
        <p:txBody>
          <a:bodyPr wrap="square" rtlCol="0">
            <a:spAutoFit/>
          </a:bodyPr>
          <a:lstStyle/>
          <a:p>
            <a:r>
              <a:rPr lang="zh-CN" altLang="en-US" sz="2000">
                <a:solidFill>
                  <a:srgbClr val="333333"/>
                </a:solidFill>
                <a:highlight>
                  <a:srgbClr val="FFFFFF"/>
                </a:highlight>
                <a:ea typeface="Arial" charset="0"/>
                <a:cs typeface="Arial" charset="0"/>
              </a:rPr>
              <a:t>2、 截至2011年4月，美国国会图书馆硬盘中储存的数据量达到235TB，但这和商业公司拥有的数据量比起来，还真算不了什么。根据最新的数据，平均每17家美国公司中，就有15家公司的自有数据量超过国会图书馆。</a:t>
            </a:r>
            <a:endParaRPr lang="zh-CN" altLang="en-US"/>
          </a:p>
        </p:txBody>
      </p:sp>
      <p:sp>
        <p:nvSpPr>
          <p:cNvPr id="5" name="文本框 4"/>
          <p:cNvSpPr txBox="1"/>
          <p:nvPr/>
        </p:nvSpPr>
        <p:spPr>
          <a:xfrm>
            <a:off x="728345" y="3281680"/>
            <a:ext cx="7543800" cy="1310640"/>
          </a:xfrm>
          <a:prstGeom prst="rect">
            <a:avLst/>
          </a:prstGeom>
          <a:noFill/>
        </p:spPr>
        <p:txBody>
          <a:bodyPr wrap="square" rtlCol="0">
            <a:spAutoFit/>
          </a:bodyPr>
          <a:lstStyle/>
          <a:p>
            <a:r>
              <a:rPr lang="en-US" altLang="zh-CN"/>
              <a:t>3</a:t>
            </a:r>
            <a:r>
              <a:rPr lang="zh-CN" altLang="en-US" sz="2000">
                <a:solidFill>
                  <a:srgbClr val="333333"/>
                </a:solidFill>
                <a:highlight>
                  <a:srgbClr val="FFFFFF"/>
                </a:highlight>
                <a:ea typeface="Arial" charset="0"/>
                <a:cs typeface="Arial" charset="0"/>
              </a:rPr>
              <a:t>、据麦肯锡公司估算，2009年，美国各经济领域中的每一家大型公司，至少储存有200TB的数据。相比之下，超市连锁企业沃尔玛在1999年时的存货数据就达到了他们的一半。</a:t>
            </a:r>
          </a:p>
          <a:p>
            <a:r>
              <a:rPr lang="zh-CN" altLang="en-US" sz="2000">
                <a:solidFill>
                  <a:srgbClr val="333333"/>
                </a:solidFill>
                <a:highlight>
                  <a:srgbClr val="FFFFFF"/>
                </a:highlight>
                <a:ea typeface="Arial" charset="0"/>
                <a:cs typeface="Arial" charset="0"/>
              </a:rPr>
              <a:t> </a:t>
            </a:r>
          </a:p>
        </p:txBody>
      </p:sp>
      <p:sp>
        <p:nvSpPr>
          <p:cNvPr id="6" name="文本框 5"/>
          <p:cNvSpPr txBox="1"/>
          <p:nvPr/>
        </p:nvSpPr>
        <p:spPr>
          <a:xfrm>
            <a:off x="311798" y="68482"/>
            <a:ext cx="3418537" cy="584775"/>
          </a:xfrm>
          <a:prstGeom prst="rect">
            <a:avLst/>
          </a:prstGeom>
          <a:noFill/>
        </p:spPr>
        <p:txBody>
          <a:bodyPr wrap="square" rtlCol="0">
            <a:spAutoFit/>
          </a:bodyPr>
          <a:lstStyle/>
          <a:p>
            <a:r>
              <a:rPr lang="zh-CN" altLang="en-US" sz="3200" b="1" dirty="0" smtClean="0">
                <a:solidFill>
                  <a:schemeClr val="bg2"/>
                </a:solidFill>
              </a:rPr>
              <a:t>数据到底有多少</a:t>
            </a:r>
            <a:endParaRPr lang="zh-CN" altLang="en-US" sz="3200" b="1" dirty="0">
              <a:solidFill>
                <a:schemeClr val="bg2"/>
              </a:solidFill>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组合 7"/>
          <p:cNvGrpSpPr/>
          <p:nvPr/>
        </p:nvGrpSpPr>
        <p:grpSpPr bwMode="auto">
          <a:xfrm>
            <a:off x="-1588" y="-1588"/>
            <a:ext cx="9212263" cy="5195887"/>
            <a:chOff x="-2381" y="-10990"/>
            <a:chExt cx="9212810" cy="5195551"/>
          </a:xfrm>
        </p:grpSpPr>
        <p:grpSp>
          <p:nvGrpSpPr>
            <p:cNvPr id="17415" name="组合 8"/>
            <p:cNvGrpSpPr/>
            <p:nvPr/>
          </p:nvGrpSpPr>
          <p:grpSpPr bwMode="auto">
            <a:xfrm>
              <a:off x="-2381" y="-10990"/>
              <a:ext cx="9211223" cy="707980"/>
              <a:chOff x="-2381" y="-10990"/>
              <a:chExt cx="9211223" cy="707980"/>
            </a:xfrm>
          </p:grpSpPr>
          <p:sp>
            <p:nvSpPr>
              <p:cNvPr id="15" name="矩形 14"/>
              <p:cNvSpPr/>
              <p:nvPr/>
            </p:nvSpPr>
            <p:spPr>
              <a:xfrm>
                <a:off x="-793" y="-10990"/>
                <a:ext cx="9209635" cy="693693"/>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7421" name="组合 15"/>
              <p:cNvGrpSpPr/>
              <p:nvPr/>
            </p:nvGrpSpPr>
            <p:grpSpPr bwMode="auto">
              <a:xfrm>
                <a:off x="6938030" y="354023"/>
                <a:ext cx="214250" cy="216078"/>
                <a:chOff x="4232147" y="299825"/>
                <a:chExt cx="663647" cy="669309"/>
              </a:xfrm>
            </p:grpSpPr>
            <p:sp>
              <p:nvSpPr>
                <p:cNvPr id="19" name="矩形 2"/>
                <p:cNvSpPr/>
                <p:nvPr/>
              </p:nvSpPr>
              <p:spPr>
                <a:xfrm>
                  <a:off x="4273198" y="300101"/>
                  <a:ext cx="624538" cy="619544"/>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437" y="346773"/>
                  <a:ext cx="624463"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cxnSp>
            <p:nvCxnSpPr>
              <p:cNvPr id="18" name="直接连接符 17"/>
              <p:cNvCxnSpPr/>
              <p:nvPr/>
            </p:nvCxnSpPr>
            <p:spPr>
              <a:xfrm>
                <a:off x="-2381" y="696990"/>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7416" name="组合 9"/>
            <p:cNvGrpSpPr/>
            <p:nvPr/>
          </p:nvGrpSpPr>
          <p:grpSpPr bwMode="auto">
            <a:xfrm>
              <a:off x="-2381" y="4968676"/>
              <a:ext cx="9212810" cy="215885"/>
              <a:chOff x="-2381" y="4968676"/>
              <a:chExt cx="9212810" cy="215885"/>
            </a:xfrm>
          </p:grpSpPr>
          <p:sp>
            <p:nvSpPr>
              <p:cNvPr id="11" name="矩形 10"/>
              <p:cNvSpPr/>
              <p:nvPr/>
            </p:nvSpPr>
            <p:spPr>
              <a:xfrm>
                <a:off x="-2381" y="4981375"/>
                <a:ext cx="9208048" cy="20318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8676"/>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835025" y="110173"/>
            <a:ext cx="5080000" cy="579120"/>
          </a:xfrm>
          <a:prstGeom prst="rect">
            <a:avLst/>
          </a:prstGeom>
          <a:noFill/>
          <a:ln w="9525">
            <a:noFill/>
            <a:miter/>
          </a:ln>
        </p:spPr>
        <p:txBody>
          <a:bodyPr wrap="square">
            <a:spAutoFit/>
          </a:bodyPr>
          <a:lstStyle/>
          <a:p>
            <a:pPr marL="0" indent="0" algn="l"/>
            <a:r>
              <a:rPr lang="zh-CN" altLang="en-US" sz="3200" b="1" u="none">
                <a:solidFill>
                  <a:schemeClr val="bg1"/>
                </a:solidFill>
                <a:latin typeface="宋体" charset="0"/>
                <a:ea typeface="宋体" charset="0"/>
                <a:cs typeface="宋体" charset="0"/>
              </a:rPr>
              <a:t>数据搜索的便捷</a:t>
            </a:r>
          </a:p>
        </p:txBody>
      </p:sp>
      <p:pic>
        <p:nvPicPr>
          <p:cNvPr id="5" name="图片 1" descr="椭圆: 94%&#10;  2007年．全球94％的数据都是以数码形式储存的；而在2000年时，只有25％的数据存储在类似的介质里——书本、盒式磁带、录音带、视频、照片等。随着磁盘驱动器的改进，CD和其他数码形式的储存方式不断改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51460" y="1254125"/>
            <a:ext cx="5722620" cy="2095500"/>
          </a:xfrm>
          <a:prstGeom prst="rect">
            <a:avLst/>
          </a:prstGeom>
          <a:noFill/>
          <a:ln>
            <a:noFill/>
          </a:ln>
        </p:spPr>
      </p:pic>
      <p:sp>
        <p:nvSpPr>
          <p:cNvPr id="6" name="文本框 5"/>
          <p:cNvSpPr txBox="1"/>
          <p:nvPr/>
        </p:nvSpPr>
        <p:spPr>
          <a:xfrm>
            <a:off x="5965825" y="944880"/>
            <a:ext cx="2971800" cy="4358640"/>
          </a:xfrm>
          <a:prstGeom prst="rect">
            <a:avLst/>
          </a:prstGeom>
          <a:noFill/>
        </p:spPr>
        <p:txBody>
          <a:bodyPr wrap="square" rtlCol="0">
            <a:spAutoFit/>
          </a:bodyPr>
          <a:lstStyle/>
          <a:p>
            <a:r>
              <a:rPr lang="zh-CN" altLang="en-US" sz="2000">
                <a:solidFill>
                  <a:srgbClr val="333333"/>
                </a:solidFill>
                <a:highlight>
                  <a:srgbClr val="FFFFFF"/>
                </a:highlight>
                <a:ea typeface="Arial" charset="0"/>
                <a:cs typeface="Arial" charset="0"/>
              </a:rPr>
              <a:t>数据开放运动在一定程度上带来了数据激增，信息化的工作方式也已初成气候。不止于此，我们还有很多互联网时代特有的物件，例如移动电话和平板电脑。这类产品能大量搜集使用电话和网络时产生的数据。此外，还有Web2．0时代的产物：多媒体、社交媒体和电子商务。</a:t>
            </a:r>
          </a:p>
          <a:p>
            <a:r>
              <a:rPr lang="zh-CN" altLang="en-US" sz="2000">
                <a:solidFill>
                  <a:srgbClr val="333333"/>
                </a:solidFill>
                <a:highlight>
                  <a:srgbClr val="FFFFFF"/>
                </a:highlight>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727115"/>
              <a:chOff x="-2381" y="-10990"/>
              <a:chExt cx="9211223" cy="727115"/>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6399" name="TextBox 16"/>
              <p:cNvSpPr txBox="1">
                <a:spLocks noChangeArrowheads="1"/>
              </p:cNvSpPr>
              <p:nvPr/>
            </p:nvSpPr>
            <p:spPr bwMode="auto">
              <a:xfrm>
                <a:off x="724737" y="76010"/>
                <a:ext cx="4137271" cy="640115"/>
              </a:xfrm>
              <a:prstGeom prst="rect">
                <a:avLst/>
              </a:prstGeom>
              <a:noFill/>
              <a:ln w="9525">
                <a:noFill/>
                <a:miter lim="800000"/>
              </a:ln>
            </p:spPr>
            <p:txBody>
              <a:bodyPr wrap="square">
                <a:spAutoFit/>
              </a:bodyPr>
              <a:lstStyle/>
              <a:p>
                <a:r>
                  <a:rPr lang="zh-CN" altLang="en-US" sz="3600" b="1">
                    <a:solidFill>
                      <a:schemeClr val="bg1"/>
                    </a:solidFill>
                    <a:latin typeface="仿宋" charset="0"/>
                    <a:ea typeface="仿宋" charset="0"/>
                  </a:rPr>
                  <a:t>数据又有何用？</a:t>
                </a:r>
              </a:p>
            </p:txBody>
          </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1042035" y="2275840"/>
            <a:ext cx="6504940" cy="1005840"/>
          </a:xfrm>
          <a:prstGeom prst="rect">
            <a:avLst/>
          </a:prstGeom>
          <a:noFill/>
        </p:spPr>
        <p:txBody>
          <a:bodyPr wrap="square" rtlCol="0">
            <a:spAutoFit/>
          </a:bodyPr>
          <a:lstStyle/>
          <a:p>
            <a:r>
              <a:rPr lang="zh-CN" altLang="en-US"/>
              <a:t> </a:t>
            </a:r>
            <a:r>
              <a:rPr lang="zh-CN" altLang="en-US" sz="2000">
                <a:solidFill>
                  <a:srgbClr val="333333"/>
                </a:solidFill>
                <a:highlight>
                  <a:srgbClr val="FFFFFF"/>
                </a:highlight>
                <a:ea typeface="Arial" charset="0"/>
                <a:cs typeface="Arial" charset="0"/>
              </a:rPr>
              <a:t> 2011年春，麦肯锡咨询公司发布了首份大数据报告，试图量化出数据在商业领域里的价值，并探求价值如何更好增长。</a:t>
            </a:r>
          </a:p>
        </p:txBody>
      </p:sp>
      <p:sp>
        <p:nvSpPr>
          <p:cNvPr id="6" name="文本框 5"/>
          <p:cNvSpPr txBox="1"/>
          <p:nvPr/>
        </p:nvSpPr>
        <p:spPr>
          <a:xfrm>
            <a:off x="946785" y="1313815"/>
            <a:ext cx="5495290" cy="640080"/>
          </a:xfrm>
          <a:prstGeom prst="rect">
            <a:avLst/>
          </a:prstGeom>
          <a:noFill/>
        </p:spPr>
        <p:txBody>
          <a:bodyPr wrap="square" rtlCol="0">
            <a:spAutoFit/>
          </a:bodyPr>
          <a:lstStyle/>
          <a:p>
            <a:r>
              <a:rPr lang="zh-CN" altLang="en-US" sz="3600" b="1"/>
              <a:t> 来自麦肯锡的预测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727115"/>
              <a:chOff x="-2381" y="-10990"/>
              <a:chExt cx="9211223" cy="727115"/>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6399" name="TextBox 16"/>
              <p:cNvSpPr txBox="1">
                <a:spLocks noChangeArrowheads="1"/>
              </p:cNvSpPr>
              <p:nvPr/>
            </p:nvSpPr>
            <p:spPr bwMode="auto">
              <a:xfrm>
                <a:off x="724737" y="76010"/>
                <a:ext cx="4137271" cy="640115"/>
              </a:xfrm>
              <a:prstGeom prst="rect">
                <a:avLst/>
              </a:prstGeom>
              <a:noFill/>
              <a:ln w="9525">
                <a:noFill/>
                <a:miter lim="800000"/>
              </a:ln>
            </p:spPr>
            <p:txBody>
              <a:bodyPr wrap="square">
                <a:spAutoFit/>
              </a:bodyPr>
              <a:lstStyle/>
              <a:p>
                <a:r>
                  <a:rPr lang="zh-CN" altLang="en-US" sz="3600" b="1">
                    <a:solidFill>
                      <a:schemeClr val="bg1"/>
                    </a:solidFill>
                    <a:latin typeface="仿宋" charset="0"/>
                    <a:ea typeface="仿宋" charset="0"/>
                  </a:rPr>
                  <a:t>数据又有何用？</a:t>
                </a:r>
              </a:p>
            </p:txBody>
          </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785495" y="1342390"/>
            <a:ext cx="7324090" cy="822960"/>
          </a:xfrm>
          <a:prstGeom prst="rect">
            <a:avLst/>
          </a:prstGeom>
          <a:noFill/>
        </p:spPr>
        <p:txBody>
          <a:bodyPr wrap="square" rtlCol="0">
            <a:spAutoFit/>
          </a:bodyPr>
          <a:lstStyle/>
          <a:p>
            <a:r>
              <a:rPr lang="zh-CN" altLang="en-US" sz="2400" b="1"/>
              <a:t>全球的数据量以每年40％的速度在增长。按此计算，每两年就会翻番。</a:t>
            </a:r>
          </a:p>
        </p:txBody>
      </p:sp>
      <p:sp>
        <p:nvSpPr>
          <p:cNvPr id="4" name="文本框 3"/>
          <p:cNvSpPr txBox="1"/>
          <p:nvPr/>
        </p:nvSpPr>
        <p:spPr>
          <a:xfrm>
            <a:off x="889635" y="2352040"/>
            <a:ext cx="7315200" cy="1920240"/>
          </a:xfrm>
          <a:prstGeom prst="rect">
            <a:avLst/>
          </a:prstGeom>
          <a:noFill/>
        </p:spPr>
        <p:txBody>
          <a:bodyPr wrap="square" rtlCol="0">
            <a:spAutoFit/>
          </a:bodyPr>
          <a:lstStyle/>
          <a:p>
            <a:r>
              <a:rPr lang="zh-CN" altLang="en-US" sz="2000">
                <a:solidFill>
                  <a:srgbClr val="333333"/>
                </a:solidFill>
                <a:highlight>
                  <a:srgbClr val="FFFFFF"/>
                </a:highlight>
                <a:ea typeface="Arial" charset="0"/>
                <a:cs typeface="Arial" charset="0"/>
              </a:rPr>
              <a:t>“世界上的数据量在迅速增长，分析这些大型数据库(也就是所谓的大数据)将成为一种核心竞争力，会在提高生产率、创新和消费需求等领域形成新的潮流，”麦肯锡公司表示，“不仅仅是一些常和数据打交道的经营者，各个部门的领导者都会受到大数据的深刻影响。”</a:t>
            </a:r>
          </a:p>
          <a:p>
            <a:r>
              <a:rPr lang="zh-CN" altLang="en-US" sz="2000">
                <a:solidFill>
                  <a:srgbClr val="333333"/>
                </a:solidFill>
                <a:highlight>
                  <a:srgbClr val="FFFFFF"/>
                </a:highlight>
                <a:ea typeface="Arial" charset="0"/>
                <a:cs typeface="Arial"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727115"/>
              <a:chOff x="-2381" y="-10990"/>
              <a:chExt cx="9211223" cy="727115"/>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6399" name="TextBox 16"/>
              <p:cNvSpPr txBox="1">
                <a:spLocks noChangeArrowheads="1"/>
              </p:cNvSpPr>
              <p:nvPr/>
            </p:nvSpPr>
            <p:spPr bwMode="auto">
              <a:xfrm>
                <a:off x="724737" y="76010"/>
                <a:ext cx="4137271" cy="640115"/>
              </a:xfrm>
              <a:prstGeom prst="rect">
                <a:avLst/>
              </a:prstGeom>
              <a:noFill/>
              <a:ln w="9525">
                <a:noFill/>
                <a:miter lim="800000"/>
              </a:ln>
            </p:spPr>
            <p:txBody>
              <a:bodyPr wrap="square">
                <a:spAutoFit/>
              </a:bodyPr>
              <a:lstStyle/>
              <a:p>
                <a:r>
                  <a:rPr lang="zh-CN" altLang="en-US" sz="3600" b="1">
                    <a:solidFill>
                      <a:schemeClr val="bg1"/>
                    </a:solidFill>
                    <a:latin typeface="仿宋" charset="0"/>
                    <a:ea typeface="仿宋" charset="0"/>
                  </a:rPr>
                  <a:t>数据又有何用？</a:t>
                </a:r>
              </a:p>
            </p:txBody>
          </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1233170" y="1151890"/>
            <a:ext cx="5114925" cy="518160"/>
          </a:xfrm>
          <a:prstGeom prst="rect">
            <a:avLst/>
          </a:prstGeom>
          <a:noFill/>
        </p:spPr>
        <p:txBody>
          <a:bodyPr wrap="square" rtlCol="0">
            <a:spAutoFit/>
          </a:bodyPr>
          <a:lstStyle/>
          <a:p>
            <a:r>
              <a:rPr lang="zh-CN" altLang="en-US" sz="2800" b="1"/>
              <a:t>细分领域的大数据价值</a:t>
            </a:r>
          </a:p>
        </p:txBody>
      </p:sp>
      <p:sp>
        <p:nvSpPr>
          <p:cNvPr id="5" name="文本框 4"/>
          <p:cNvSpPr txBox="1"/>
          <p:nvPr/>
        </p:nvSpPr>
        <p:spPr>
          <a:xfrm>
            <a:off x="1043305" y="1894840"/>
            <a:ext cx="6895465" cy="1737360"/>
          </a:xfrm>
          <a:prstGeom prst="rect">
            <a:avLst/>
          </a:prstGeom>
          <a:noFill/>
        </p:spPr>
        <p:txBody>
          <a:bodyPr wrap="square" rtlCol="0">
            <a:spAutoFit/>
          </a:bodyPr>
          <a:lstStyle/>
          <a:p>
            <a:r>
              <a:rPr lang="zh-CN" altLang="en-US" dirty="0"/>
              <a:t>如果合理利用数据，美国零售业能将营业利润增加六成以上；美国医疗服务业能把成本降低8%，并带来了3000亿美元的潜在产值：欧洲政府会提高运作效率，节省1 490亿美元开支；全球移动手机运营商的地理标签服务，价值会超过6 000亿美元。据他们计算，欧洲各国政府的总数据价值已经</a:t>
            </a:r>
            <a:r>
              <a:rPr lang="zh-CN" altLang="en-US" dirty="0" smtClean="0"/>
              <a:t>达2 </a:t>
            </a:r>
            <a:r>
              <a:rPr lang="zh-CN" altLang="en-US" dirty="0"/>
              <a:t>500亿美元，超过了希腊的GDP。这也为更好地解决欧债危机提供了新的视角。</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组合 7"/>
          <p:cNvGrpSpPr/>
          <p:nvPr/>
        </p:nvGrpSpPr>
        <p:grpSpPr bwMode="auto">
          <a:xfrm>
            <a:off x="-1588" y="-11113"/>
            <a:ext cx="9212263" cy="5195888"/>
            <a:chOff x="-2381" y="-10990"/>
            <a:chExt cx="9212810" cy="5196172"/>
          </a:xfrm>
        </p:grpSpPr>
        <p:grpSp>
          <p:nvGrpSpPr>
            <p:cNvPr id="16391" name="组合 8"/>
            <p:cNvGrpSpPr/>
            <p:nvPr/>
          </p:nvGrpSpPr>
          <p:grpSpPr bwMode="auto">
            <a:xfrm>
              <a:off x="-2381" y="-10990"/>
              <a:ext cx="9211223" cy="808607"/>
              <a:chOff x="-2381" y="-10990"/>
              <a:chExt cx="9211223" cy="808607"/>
            </a:xfrm>
          </p:grpSpPr>
          <p:sp>
            <p:nvSpPr>
              <p:cNvPr id="15" name="矩形 14"/>
              <p:cNvSpPr/>
              <p:nvPr/>
            </p:nvSpPr>
            <p:spPr>
              <a:xfrm>
                <a:off x="-793" y="-10990"/>
                <a:ext cx="9209635" cy="693776"/>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16398" name="组合 15"/>
              <p:cNvGrpSpPr/>
              <p:nvPr/>
            </p:nvGrpSpPr>
            <p:grpSpPr bwMode="auto">
              <a:xfrm>
                <a:off x="6938030" y="354023"/>
                <a:ext cx="214250" cy="216078"/>
                <a:chOff x="4232147" y="299825"/>
                <a:chExt cx="663647" cy="669309"/>
              </a:xfrm>
            </p:grpSpPr>
            <p:sp>
              <p:nvSpPr>
                <p:cNvPr id="19" name="矩形 2"/>
                <p:cNvSpPr/>
                <p:nvPr/>
              </p:nvSpPr>
              <p:spPr>
                <a:xfrm>
                  <a:off x="4273198" y="300237"/>
                  <a:ext cx="624538" cy="619619"/>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33A6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0" name="矩形 2"/>
                <p:cNvSpPr/>
                <p:nvPr/>
              </p:nvSpPr>
              <p:spPr>
                <a:xfrm rot="16200000" flipH="1">
                  <a:off x="4231399" y="346952"/>
                  <a:ext cx="624538" cy="619622"/>
                </a:xfrm>
                <a:custGeom>
                  <a:avLst/>
                  <a:gdLst/>
                  <a:ahLst/>
                  <a:cxnLst/>
                  <a:rect l="l" t="t" r="r" b="b"/>
                  <a:pathLst>
                    <a:path w="622735" h="620354">
                      <a:moveTo>
                        <a:pt x="0" y="0"/>
                      </a:moveTo>
                      <a:lnTo>
                        <a:pt x="622735" y="2381"/>
                      </a:lnTo>
                      <a:cubicBezTo>
                        <a:pt x="621941" y="208372"/>
                        <a:pt x="621148" y="414363"/>
                        <a:pt x="620354" y="620354"/>
                      </a:cubicBezTo>
                      <a:lnTo>
                        <a:pt x="618265" y="619120"/>
                      </a:lnTo>
                      <a:lnTo>
                        <a:pt x="449955" y="450837"/>
                      </a:lnTo>
                      <a:cubicBezTo>
                        <a:pt x="480355" y="418291"/>
                        <a:pt x="497324" y="374336"/>
                        <a:pt x="497324" y="326417"/>
                      </a:cubicBezTo>
                      <a:cubicBezTo>
                        <a:pt x="497324" y="216720"/>
                        <a:pt x="408397" y="127793"/>
                        <a:pt x="298700" y="127793"/>
                      </a:cubicBezTo>
                      <a:cubicBezTo>
                        <a:pt x="250770" y="127793"/>
                        <a:pt x="206805" y="144770"/>
                        <a:pt x="174254" y="175180"/>
                      </a:cubicBezTo>
                      <a:lnTo>
                        <a:pt x="7144" y="8097"/>
                      </a:lnTo>
                      <a:lnTo>
                        <a:pt x="6144" y="10314"/>
                      </a:lnTo>
                      <a:close/>
                    </a:path>
                  </a:pathLst>
                </a:custGeom>
                <a:solidFill>
                  <a:srgbClr val="7BBC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sp>
            <p:nvSpPr>
              <p:cNvPr id="16399" name="TextBox 16"/>
              <p:cNvSpPr txBox="1">
                <a:spLocks noChangeArrowheads="1"/>
              </p:cNvSpPr>
              <p:nvPr/>
            </p:nvSpPr>
            <p:spPr bwMode="auto">
              <a:xfrm>
                <a:off x="725372" y="76010"/>
                <a:ext cx="4793900" cy="721607"/>
              </a:xfrm>
              <a:prstGeom prst="rect">
                <a:avLst/>
              </a:prstGeom>
              <a:noFill/>
              <a:ln w="9525">
                <a:noFill/>
                <a:miter lim="800000"/>
              </a:ln>
            </p:spPr>
            <p:txBody>
              <a:bodyPr wrap="square">
                <a:spAutoFit/>
              </a:bodyPr>
              <a:lstStyle/>
              <a:p>
                <a:r>
                  <a:rPr lang="zh-CN" altLang="en-US" sz="3600" b="1">
                    <a:solidFill>
                      <a:schemeClr val="bg1"/>
                    </a:solidFill>
                    <a:latin typeface="仿宋" charset="0"/>
                    <a:ea typeface="仿宋" charset="0"/>
                  </a:rPr>
                  <a:t>数据又有何用？</a:t>
                </a:r>
              </a:p>
            </p:txBody>
          </p:sp>
          <p:cxnSp>
            <p:nvCxnSpPr>
              <p:cNvPr id="18" name="直接连接符 17"/>
              <p:cNvCxnSpPr/>
              <p:nvPr/>
            </p:nvCxnSpPr>
            <p:spPr>
              <a:xfrm>
                <a:off x="-2381" y="697075"/>
                <a:ext cx="9211223" cy="0"/>
              </a:xfrm>
              <a:prstGeom prst="line">
                <a:avLst/>
              </a:prstGeom>
              <a:ln w="31750">
                <a:solidFill>
                  <a:srgbClr val="88C33A"/>
                </a:solidFill>
              </a:ln>
            </p:spPr>
            <p:style>
              <a:lnRef idx="1">
                <a:schemeClr val="accent1"/>
              </a:lnRef>
              <a:fillRef idx="0">
                <a:schemeClr val="accent1"/>
              </a:fillRef>
              <a:effectRef idx="0">
                <a:schemeClr val="accent1"/>
              </a:effectRef>
              <a:fontRef idx="minor">
                <a:schemeClr val="tx1"/>
              </a:fontRef>
            </p:style>
          </p:cxnSp>
        </p:grpSp>
        <p:grpSp>
          <p:nvGrpSpPr>
            <p:cNvPr id="16392" name="组合 9"/>
            <p:cNvGrpSpPr/>
            <p:nvPr/>
          </p:nvGrpSpPr>
          <p:grpSpPr bwMode="auto">
            <a:xfrm>
              <a:off x="-2381" y="4969270"/>
              <a:ext cx="9212810" cy="215912"/>
              <a:chOff x="-2381" y="4969270"/>
              <a:chExt cx="9212810" cy="215912"/>
            </a:xfrm>
          </p:grpSpPr>
          <p:sp>
            <p:nvSpPr>
              <p:cNvPr id="11" name="矩形 10"/>
              <p:cNvSpPr/>
              <p:nvPr/>
            </p:nvSpPr>
            <p:spPr>
              <a:xfrm>
                <a:off x="-2381" y="4981971"/>
                <a:ext cx="9208048" cy="203211"/>
              </a:xfrm>
              <a:prstGeom prst="rect">
                <a:avLst/>
              </a:prstGeom>
              <a:solidFill>
                <a:srgbClr val="0A3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cxnSp>
            <p:nvCxnSpPr>
              <p:cNvPr id="12" name="直接连接符 11"/>
              <p:cNvCxnSpPr/>
              <p:nvPr/>
            </p:nvCxnSpPr>
            <p:spPr>
              <a:xfrm>
                <a:off x="-793" y="4969270"/>
                <a:ext cx="9211222" cy="0"/>
              </a:xfrm>
              <a:prstGeom prst="line">
                <a:avLst/>
              </a:prstGeom>
              <a:ln w="31750">
                <a:solidFill>
                  <a:srgbClr val="A7D75B"/>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909320" y="1523365"/>
            <a:ext cx="7143115" cy="1920240"/>
          </a:xfrm>
          <a:prstGeom prst="rect">
            <a:avLst/>
          </a:prstGeom>
          <a:noFill/>
        </p:spPr>
        <p:txBody>
          <a:bodyPr wrap="square" rtlCol="0">
            <a:spAutoFit/>
          </a:bodyPr>
          <a:lstStyle/>
          <a:p>
            <a:r>
              <a:rPr lang="zh-CN" altLang="en-US" sz="2400" b="1" dirty="0">
                <a:solidFill>
                  <a:srgbClr val="333333"/>
                </a:solidFill>
                <a:highlight>
                  <a:srgbClr val="FFFFFF"/>
                </a:highlight>
                <a:ea typeface="Arial" charset="0"/>
                <a:cs typeface="Arial" charset="0"/>
              </a:rPr>
              <a:t>当然，以电子化的方式储存商业财经数据，也会不可避免地带来意想不到的效果。当数据被分析后，商业世界的运转变得更加高效，正如麦肯锡报告里所说：  “从产品库存到生病</a:t>
            </a:r>
            <a:r>
              <a:rPr lang="zh-CN" altLang="en-US" sz="2400" b="1" dirty="0" smtClean="0">
                <a:solidFill>
                  <a:srgbClr val="333333"/>
                </a:solidFill>
                <a:highlight>
                  <a:srgbClr val="FFFFFF"/>
                </a:highlight>
                <a:ea typeface="Arial" charset="0"/>
                <a:cs typeface="Arial" charset="0"/>
              </a:rPr>
              <a:t>休假，</a:t>
            </a:r>
            <a:r>
              <a:rPr lang="zh-CN" altLang="en-US" sz="2400" b="1" dirty="0">
                <a:solidFill>
                  <a:srgbClr val="333333"/>
                </a:solidFill>
                <a:highlight>
                  <a:srgbClr val="FFFFFF"/>
                </a:highlight>
                <a:ea typeface="Arial" charset="0"/>
                <a:cs typeface="Arial" charset="0"/>
              </a:rPr>
              <a:t>他们能收集到产品的所有信息，而且更加精确细致。”</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101</TotalTime>
  <Words>1466</Words>
  <Application>Microsoft Office PowerPoint</Application>
  <PresentationFormat>自定义</PresentationFormat>
  <Paragraphs>96</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仿宋</vt:lpstr>
      <vt:lpstr>宋体</vt:lpstr>
      <vt:lpstr>微软雅黑</vt:lpstr>
      <vt:lpstr>Arial</vt:lpstr>
      <vt:lpstr>Calibri</vt:lpstr>
      <vt:lpstr>Tahoma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114</dc:creator>
  <cp:lastModifiedBy>邵子怡</cp:lastModifiedBy>
  <cp:revision>119</cp:revision>
  <dcterms:created xsi:type="dcterms:W3CDTF">2014-04-16T11:55:00Z</dcterms:created>
  <dcterms:modified xsi:type="dcterms:W3CDTF">2015-12-10T01:02:58Z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