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8" r:id="rId17"/>
    <p:sldId id="276" r:id="rId18"/>
    <p:sldId id="275" r:id="rId19"/>
    <p:sldId id="277" r:id="rId20"/>
    <p:sldId id="286" r:id="rId21"/>
    <p:sldId id="287" r:id="rId22"/>
    <p:sldId id="279" r:id="rId23"/>
    <p:sldId id="280" r:id="rId24"/>
    <p:sldId id="281"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434" autoAdjust="0"/>
  </p:normalViewPr>
  <p:slideViewPr>
    <p:cSldViewPr>
      <p:cViewPr varScale="1">
        <p:scale>
          <a:sx n="37" d="100"/>
          <a:sy n="37" d="100"/>
        </p:scale>
        <p:origin x="2262" y="5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I’ll </a:t>
            </a:r>
            <a:r>
              <a:rPr lang="en-US" dirty="0" smtClean="0"/>
              <a:t>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remaining after</a:t>
            </a:r>
            <a:r>
              <a:rPr lang="en-US" baseline="0" dirty="0" smtClean="0"/>
              <a:t> </a:t>
            </a:r>
            <a:r>
              <a:rPr lang="en-US" dirty="0" smtClean="0"/>
              <a:t>restricting yourself to only the 2</a:t>
            </a:r>
            <a:r>
              <a:rPr lang="en-US" baseline="30000" dirty="0" smtClean="0"/>
              <a:t>nd</a:t>
            </a:r>
            <a:r>
              <a:rPr lang="en-US" dirty="0" smtClean="0"/>
              <a:t> generation</a:t>
            </a:r>
            <a:r>
              <a:rPr lang="en-US" baseline="0" dirty="0" smtClean="0"/>
              <a:t> </a:t>
            </a:r>
            <a:r>
              <a:rPr lang="en-US" dirty="0" smtClean="0"/>
              <a:t>(siblings and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 are the 28 links that are potentially available if your model accommodates everyone’s possible relationship.  Our linking dataset provides this (all 28),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white row showing the number of pairs</a:t>
            </a:r>
            <a:r>
              <a:rPr lang="en-US" baseline="0" dirty="0" smtClean="0"/>
              <a:t> in the Nlsy79.  If there’s a research question where it is appropriate to consider all biological links in an extended family, you can get an enormous jump in sample size.</a:t>
            </a:r>
          </a:p>
          <a:p>
            <a:endParaRPr lang="en-US" baseline="0" dirty="0" smtClean="0"/>
          </a:p>
          <a:p>
            <a:r>
              <a:rPr lang="en-US" baseline="0" dirty="0" smtClean="0"/>
              <a:t>There are two types of jumps in sample size.  The first is the absolute number of pairs, which is easily seen from the white row of the table.  The second type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as much information than if your analysis isolates the nuclear families.</a:t>
            </a:r>
          </a:p>
          <a:p>
            <a:endParaRPr lang="en-US" baseline="0" dirty="0" smtClean="0"/>
          </a:p>
          <a:p>
            <a:r>
              <a:rPr lang="en-US" baseline="0" dirty="0" smtClean="0"/>
              <a:t>And regardless of sample size, there may be some research questions that are approachable only by incorporating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funded us to construct and distribute the links.  You don’t need to replicate this.  But I’ll mention a few issues anyway.</a:t>
            </a:r>
          </a:p>
          <a:p>
            <a:endParaRPr lang="en-US" dirty="0" smtClean="0"/>
          </a:p>
          <a:p>
            <a:r>
              <a:rPr lang="en-US" dirty="0" smtClean="0"/>
              <a:t>The</a:t>
            </a:r>
            <a:r>
              <a:rPr lang="en-US" baseline="0" dirty="0" smtClean="0"/>
              <a:t> links use explicit relationship information (“do you share the same dad”) and implicit information (“when did your dad die?”).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revisited </a:t>
            </a:r>
            <a:r>
              <a:rPr lang="en-US" baseline="0" dirty="0" smtClean="0"/>
              <a:t>diagram </a:t>
            </a:r>
            <a:r>
              <a:rPr lang="en-US" dirty="0" smtClean="0"/>
              <a:t>illustrates the importance</a:t>
            </a:r>
            <a:r>
              <a:rPr lang="en-US" baseline="0" dirty="0" smtClean="0"/>
              <a:t> of the implicit items.  People were born here, and started the survey here.  The </a:t>
            </a:r>
            <a:r>
              <a:rPr lang="en-US" baseline="0" dirty="0" err="1" smtClean="0"/>
              <a:t>explicits</a:t>
            </a:r>
            <a:r>
              <a:rPr lang="en-US" baseline="0" dirty="0" smtClean="0"/>
              <a:t> weren’t asked until 2006,  [[[CUT: and based on lags in the subject ages, many families cannot be completed without using implicit items until around 2022.]]]</a:t>
            </a:r>
          </a:p>
          <a:p>
            <a:endParaRPr lang="en-US" baseline="0" dirty="0" smtClean="0"/>
          </a:p>
          <a:p>
            <a:r>
              <a:rPr lang="en-US" baseline="0" dirty="0" smtClean="0"/>
              <a:t>Meanwhile, there has been decades of attrition and death.  Implicit items (which have been asked since the beginning)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16</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sense, we trained the</a:t>
            </a:r>
            <a:r>
              <a:rPr lang="en-US" baseline="0" dirty="0" smtClean="0"/>
              <a:t> weights of the implicit coefficients to correspond with the </a:t>
            </a:r>
            <a:r>
              <a:rPr lang="en-US" baseline="0" dirty="0" err="1" smtClean="0"/>
              <a:t>explicits</a:t>
            </a:r>
            <a:r>
              <a:rPr lang="en-US" baseline="0" dirty="0" smtClean="0"/>
              <a:t>, and monitored their agreement during the algorithm’s development.  Each number in the graph is the algorithm’s version, ranging from 1 to 60 something.  If you’re familiar with Receiver Operating Characteristic Curves, you want to be in the top left corner.  This is the corner where there’s high true positives, and low false positives.</a:t>
            </a:r>
          </a:p>
          <a:p>
            <a:endParaRPr lang="en-US" baseline="0" dirty="0" smtClean="0"/>
          </a:p>
          <a:p>
            <a:r>
              <a:rPr lang="en-US" baseline="0" dirty="0" smtClean="0"/>
              <a:t>This graph is zoomed in on the movement.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17798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it</a:t>
            </a:r>
            <a:r>
              <a:rPr lang="en-US" baseline="0" dirty="0" smtClean="0"/>
              <a:t> is when the axes are scaled equally.  There’s a </a:t>
            </a:r>
            <a:r>
              <a:rPr lang="en-US" dirty="0" smtClean="0"/>
              <a:t>21.1 to 1 ratio of agreement to disagreement.  </a:t>
            </a:r>
            <a:r>
              <a:rPr lang="en-US" dirty="0" smtClean="0"/>
              <a:t>[[Cut: I’m </a:t>
            </a:r>
            <a:r>
              <a:rPr lang="en-US" dirty="0" smtClean="0"/>
              <a:t>pretty happy</a:t>
            </a:r>
            <a:r>
              <a:rPr lang="en-US" baseline="0" dirty="0" smtClean="0"/>
              <a:t> with this graph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have used previous versions of our links, here’s the agreement between those</a:t>
            </a:r>
            <a:r>
              <a:rPr lang="en-US" baseline="0" dirty="0" smtClean="0"/>
              <a:t> old ones, and the versions we’ve released in the past year.  There’s a </a:t>
            </a:r>
            <a:r>
              <a:rPr lang="en-US" dirty="0" smtClean="0"/>
              <a:t>23 to 1 ratio.</a:t>
            </a:r>
          </a:p>
          <a:p>
            <a:endParaRPr lang="en-US" dirty="0" smtClean="0"/>
          </a:p>
          <a:p>
            <a:r>
              <a:rPr lang="en-US" dirty="0" smtClean="0"/>
              <a:t>When</a:t>
            </a:r>
            <a:r>
              <a:rPr lang="en-US" baseline="0" dirty="0" smtClean="0"/>
              <a:t> I was coding the current version, I never looked at the code used for the older links.  And we used fairly different software development approaches.  </a:t>
            </a:r>
            <a:r>
              <a:rPr lang="en-US" baseline="0" dirty="0" smtClean="0"/>
              <a:t>[[Cut: The </a:t>
            </a:r>
            <a:r>
              <a:rPr lang="en-US" baseline="0" dirty="0" smtClean="0"/>
              <a:t>developers of the previous versions are even happier with this graph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cohorts and across cohorts.  Then I’ll mention a few points about how the interpersonal relationships were constructed.  And finally about how this information 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agreement is so good, why should you bother using the current version?  Because we’ve dramatically</a:t>
            </a:r>
            <a:r>
              <a:rPr lang="en-US" baseline="0" dirty="0" smtClean="0"/>
              <a:t> decreased </a:t>
            </a:r>
            <a:r>
              <a:rPr lang="en-US" dirty="0" smtClean="0"/>
              <a:t>the count of unassigned or ambiguously assigned pairs.</a:t>
            </a:r>
            <a:r>
              <a:rPr lang="en-US" baseline="0" dirty="0" smtClean="0"/>
              <a:t>  Gen1 has about 10% of what it used to have.  Gen2 is around 20%.</a:t>
            </a:r>
          </a:p>
          <a:p>
            <a:endParaRPr lang="en-US" baseline="0" dirty="0" smtClean="0"/>
          </a:p>
          <a:p>
            <a:r>
              <a:rPr lang="en-US" baseline="0" dirty="0" smtClean="0"/>
              <a:t>Increased statistical power is nice.  But in our opinion, the big advantage is the number of </a:t>
            </a:r>
            <a:r>
              <a:rPr lang="en-US" baseline="0" dirty="0" smtClean="0"/>
              <a:t>excluded families becomes </a:t>
            </a:r>
            <a:r>
              <a:rPr lang="en-US" baseline="0" dirty="0" smtClean="0"/>
              <a:t>almost negligible.  We’ve always been a little concerned that the families who were difficult to classify could be fundamentally different than the families who were easy to classify.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agreement and sample size aren’t</a:t>
            </a:r>
            <a:r>
              <a:rPr lang="en-US" baseline="0" dirty="0" smtClean="0"/>
              <a:t> useful if the biometric properties aren’t good.  So we monitored the ACE estimates of several variables after every stage of the algorithm’s development.  The example on the screen </a:t>
            </a:r>
            <a:r>
              <a:rPr lang="en-US" baseline="0" smtClean="0"/>
              <a:t>is adult height </a:t>
            </a:r>
            <a:r>
              <a:rPr lang="en-US" baseline="0" dirty="0" smtClean="0"/>
              <a:t>of the first cohort.</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21</a:t>
            </a:fld>
            <a:endParaRPr lang="en-US"/>
          </a:p>
        </p:txBody>
      </p:sp>
    </p:spTree>
    <p:extLst>
      <p:ext uri="{BB962C8B-B14F-4D97-AF65-F5344CB8AC3E}">
        <p14:creationId xmlns:p14="http://schemas.microsoft.com/office/powerpoint/2010/main" val="2310060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Joining </a:t>
            </a:r>
            <a:r>
              <a:rPr lang="en-US" baseline="0" dirty="0" smtClean="0"/>
              <a:t>the two generations of the Nlsy79 is just one connection.  Because the Nlsy97 shares many design and demographic characteristics with 79, we’re beginning to identify ways to incorporate all three cohorts.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22</a:t>
            </a:fld>
            <a:endParaRPr lang="en-US"/>
          </a:p>
        </p:txBody>
      </p:sp>
    </p:spTree>
    <p:extLst>
      <p:ext uri="{BB962C8B-B14F-4D97-AF65-F5344CB8AC3E}">
        <p14:creationId xmlns:p14="http://schemas.microsoft.com/office/powerpoint/2010/main" val="99747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close the presentation discussing</a:t>
            </a:r>
            <a:r>
              <a:rPr lang="en-US" baseline="0" dirty="0" smtClean="0"/>
              <a:t> how you can use these links today in your own research. In addition to the linking file (which specifies the R values for pairs), our software package contains many supplemental functions and materials that decrease the time spent on plumbing and data manipulation, so you can concentrate on the issues specific to your research question.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23</a:t>
            </a:fld>
            <a:endParaRPr lang="en-US"/>
          </a:p>
        </p:txBody>
      </p:sp>
    </p:spTree>
    <p:extLst>
      <p:ext uri="{BB962C8B-B14F-4D97-AF65-F5344CB8AC3E}">
        <p14:creationId xmlns:p14="http://schemas.microsoft.com/office/powerpoint/2010/main" val="162552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already have</a:t>
            </a:r>
            <a:r>
              <a:rPr lang="en-US" baseline="0" dirty="0" smtClean="0"/>
              <a:t> a single </a:t>
            </a:r>
            <a:r>
              <a:rPr lang="en-US" baseline="0" dirty="0" smtClean="0"/>
              <a:t>outcome value </a:t>
            </a:r>
            <a:r>
              <a:rPr lang="en-US" baseline="0" dirty="0" smtClean="0"/>
              <a:t>per subject, you can </a:t>
            </a:r>
            <a:r>
              <a:rPr lang="en-US" dirty="0" smtClean="0"/>
              <a:t>run an entire univariate ACE model with less than 14 lines of code</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kinship links will work in any software, even</a:t>
            </a:r>
            <a:r>
              <a:rPr lang="en-US" baseline="0" dirty="0" smtClean="0"/>
              <a:t> if your not using our package or even using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  And you can always email us, or Google “</a:t>
            </a:r>
            <a:r>
              <a:rPr lang="en-US" baseline="0" dirty="0" err="1" smtClean="0"/>
              <a:t>NlsyLinks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females of the first cohort …  became the 2</a:t>
            </a:r>
            <a:r>
              <a:rPr lang="en-US" baseline="30000" dirty="0" smtClean="0"/>
              <a:t>nd</a:t>
            </a:r>
            <a:r>
              <a:rPr lang="en-US" baseline="0" dirty="0" smtClean="0"/>
              <a:t> cohort.  They have been surveyed for the past 27 years.  Finally a third cohort started 16 years ago, and was designed to be a replication of the first cohort –although they are not genetically related to any subjects in 79</a:t>
            </a:r>
            <a:endParaRPr lang="en-US" dirty="0" smtClean="0"/>
          </a:p>
          <a:p>
            <a:endParaRPr lang="en-US" dirty="0" smtClean="0"/>
          </a:p>
          <a:p>
            <a:r>
              <a:rPr lang="en-US" dirty="0" smtClean="0"/>
              <a:t>Of the three cohorts, the second might be the most used by researchers</a:t>
            </a:r>
            <a:r>
              <a:rPr lang="en-US" baseline="0" dirty="0" smtClean="0"/>
              <a:t> in this room.  It’s the ‘children’. It </a:t>
            </a:r>
            <a:r>
              <a:rPr lang="en-US" dirty="0" smtClean="0"/>
              <a:t>is frequently called the Nlsy79</a:t>
            </a:r>
            <a:r>
              <a:rPr lang="en-US" u="sng" dirty="0" smtClean="0"/>
              <a:t>C</a:t>
            </a:r>
            <a:r>
              <a:rPr lang="en-US" dirty="0" smtClean="0"/>
              <a:t> or the </a:t>
            </a:r>
            <a:r>
              <a:rPr lang="en-US" u="sng" dirty="0" err="1" smtClean="0"/>
              <a:t>C</a:t>
            </a:r>
            <a:r>
              <a:rPr lang="en-US" dirty="0" err="1" smtClean="0"/>
              <a:t>Nlsy</a:t>
            </a:r>
            <a:r>
              <a:rPr lang="en-US" dirty="0" smtClean="0"/>
              <a:t>.</a:t>
            </a:r>
            <a:r>
              <a:rPr lang="en-US" baseline="0" dirty="0" smtClean="0"/>
              <a:t> </a:t>
            </a:r>
            <a:r>
              <a:rPr lang="en-US" dirty="0" smtClean="0"/>
              <a:t> Within our own</a:t>
            </a:r>
            <a:r>
              <a:rPr lang="en-US" baseline="0" dirty="0" smtClean="0"/>
              <a:t> team, we’ve mostly stopped using these terms because we conceptualize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of using one cohort to augment the other.  </a:t>
            </a:r>
          </a:p>
          <a:p>
            <a:endParaRPr lang="en-US" baseline="0" dirty="0" smtClean="0"/>
          </a:p>
          <a:p>
            <a:r>
              <a:rPr lang="en-US" baseline="0" dirty="0" smtClean="0"/>
              <a:t>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a:t>
            </a:r>
            <a:r>
              <a:rPr lang="en-US" baseline="0" dirty="0" smtClean="0"/>
              <a:t>[[Cut: of </a:t>
            </a:r>
            <a:r>
              <a:rPr lang="en-US" baseline="0" dirty="0" smtClean="0"/>
              <a:t>the Nlsy79. </a:t>
            </a:r>
            <a:r>
              <a:rPr lang="en-US" baseline="0" dirty="0" smtClean="0"/>
              <a:t>Their </a:t>
            </a:r>
            <a:r>
              <a:rPr lang="en-US" baseline="0" dirty="0" smtClean="0"/>
              <a:t>birth range is about ten years.  The females started having children at age 15, here in 1970</a:t>
            </a:r>
            <a:r>
              <a:rPr lang="en-US" baseline="0" dirty="0" smtClean="0"/>
              <a:t>.]]  </a:t>
            </a:r>
            <a:r>
              <a:rPr lang="en-US" baseline="0" dirty="0" smtClean="0"/>
              <a:t>The official survey began in 1979.  Yet we have data </a:t>
            </a:r>
            <a:r>
              <a:rPr lang="en-US" baseline="0" dirty="0" smtClean="0"/>
              <a:t>preceding this, </a:t>
            </a:r>
            <a:r>
              <a:rPr lang="en-US" baseline="0" dirty="0" smtClean="0"/>
              <a:t>because there are many retrospective questions asked of both the subjects, and their 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a:t>
            </a:r>
            <a:r>
              <a:rPr lang="en-US" baseline="0" dirty="0" smtClean="0"/>
              <a:t> row up is the second generation of the Nlsy79.  Because this cohort is defined as the biological children of the first generation females, their birth dates have a much wider 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However, the fertility of the oldest cohort is virtually complete.  This closure can be a benefit to life course researchers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pedigree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only three unique links (because 3-choose-2 is 3). If you consider only the 2</a:t>
            </a:r>
            <a:r>
              <a:rPr lang="en-US" baseline="30000" dirty="0" smtClean="0"/>
              <a:t>nd</a:t>
            </a:r>
            <a:r>
              <a:rPr lang="en-US" baseline="0" dirty="0" smtClean="0"/>
              <a:t> generation nuclear families, you get 4 links (1 from this pair and 3 from these sibs).  If you take these same 5 subjects, but now consider </a:t>
            </a:r>
            <a:r>
              <a:rPr lang="en-US" baseline="0" dirty="0" smtClean="0"/>
              <a:t>the cousin </a:t>
            </a:r>
            <a:r>
              <a:rPr lang="en-US" baseline="0" dirty="0" smtClean="0"/>
              <a:t>links as well as </a:t>
            </a:r>
            <a:r>
              <a:rPr lang="en-US" baseline="0" smtClean="0"/>
              <a:t>sibling links, </a:t>
            </a:r>
            <a:r>
              <a:rPr lang="en-US" baseline="0" dirty="0" smtClean="0"/>
              <a:t>your count is now 250% the size (jumps from 4 to 10).  Likewise, when you include all the intra and intergenerational relationships,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  These are the counts of the unique links, depending on what information you include and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remaining after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45301555"/>
              </p:ext>
            </p:extLst>
          </p:nvPr>
        </p:nvGraphicFramePr>
        <p:xfrm>
          <a:off x="7718" y="3764280"/>
          <a:ext cx="9060082" cy="30175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incorporate “Explicit”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incorporate “Implicit”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461679"/>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590696880"/>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lgn="ctr">
                        <a:tabLst>
                          <a:tab pos="228600" algn="l"/>
                        </a:tabLst>
                      </a:pPr>
                      <a:r>
                        <a:rPr lang="en-US" sz="3000" i="1" dirty="0" smtClean="0">
                          <a:latin typeface="+mn-lt"/>
                          <a:cs typeface="Consolas" pitchFamily="49" charset="0"/>
                        </a:rPr>
                        <a:t>R</a:t>
                      </a:r>
                      <a:endParaRPr lang="en-US" sz="3000" i="1" dirty="0">
                        <a:latin typeface="+mn-lt"/>
                        <a:cs typeface="Consolas" pitchFamily="49" charset="0"/>
                      </a:endParaRPr>
                    </a:p>
                  </a:txBody>
                  <a:tcPr/>
                </a:tc>
                <a:tc>
                  <a:txBody>
                    <a:bodyPr/>
                    <a:lstStyle/>
                    <a:p>
                      <a:pPr algn="ctr"/>
                      <a:r>
                        <a:rPr lang="en-US" sz="3000" smtClean="0">
                          <a:latin typeface="+mn-lt"/>
                          <a:cs typeface="Consolas" pitchFamily="49" charset="0"/>
                        </a:rPr>
                        <a:t>2004</a:t>
                      </a:r>
                      <a:endParaRPr lang="en-US" sz="3000" dirty="0">
                        <a:latin typeface="+mn-lt"/>
                        <a:cs typeface="Consolas" pitchFamily="49" charset="0"/>
                      </a:endParaRPr>
                    </a:p>
                  </a:txBody>
                  <a:tcPr/>
                </a:tc>
                <a:tc>
                  <a:txBody>
                    <a:bodyPr/>
                    <a:lstStyle/>
                    <a:p>
                      <a:pPr algn="ctr"/>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
        <p:nvSpPr>
          <p:cNvPr id="14" name="Flowchart: Alternate Process 13"/>
          <p:cNvSpPr/>
          <p:nvPr/>
        </p:nvSpPr>
        <p:spPr>
          <a:xfrm>
            <a:off x="76200" y="39624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91000" y="6519446"/>
            <a:ext cx="762000" cy="338554"/>
          </a:xfrm>
          <a:prstGeom prst="rect">
            <a:avLst/>
          </a:prstGeom>
          <a:noFill/>
        </p:spPr>
        <p:txBody>
          <a:bodyPr wrap="square" rtlCol="0">
            <a:spAutoFit/>
          </a:bodyPr>
          <a:lstStyle/>
          <a:p>
            <a:r>
              <a:rPr lang="en-US" sz="800" dirty="0" smtClean="0">
                <a:solidFill>
                  <a:schemeClr val="bg1">
                    <a:lumMod val="50000"/>
                  </a:schemeClr>
                </a:solidFill>
              </a:rPr>
              <a:t>V58 for Gen2; V73 for Gen1</a:t>
            </a:r>
            <a:endParaRPr lang="en-US" sz="800" dirty="0">
              <a:solidFill>
                <a:schemeClr val="bg1">
                  <a:lumMod val="50000"/>
                </a:schemeClr>
              </a:solidFill>
            </a:endParaRPr>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R; it’s not 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Applicability</a:t>
            </a: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
        <p:nvSpPr>
          <p:cNvPr id="4"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Support Staff</a:t>
            </a: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since 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Nlsy79 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a:t>
            </a:r>
            <a:r>
              <a:rPr lang="en-US" dirty="0" smtClean="0">
                <a:solidFill>
                  <a:srgbClr val="3F7F4F"/>
                </a:solidFill>
              </a:rPr>
              <a:t>79</a:t>
            </a:r>
            <a:endParaRPr lang="en-US" dirty="0">
              <a:solidFill>
                <a:srgbClr val="3F7F4F"/>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990600"/>
          </a:xfrm>
        </p:spPr>
        <p:txBody>
          <a:bodyPr>
            <a:normAutofit/>
          </a:bodyPr>
          <a:lstStyle/>
          <a:p>
            <a:r>
              <a:rPr lang="en-US" dirty="0" smtClean="0"/>
              <a:t>Timeline for Nlsy</a:t>
            </a:r>
            <a:r>
              <a:rPr lang="en-US" dirty="0" smtClean="0">
                <a:solidFill>
                  <a:srgbClr val="3F7F4F"/>
                </a:solidFill>
              </a:rPr>
              <a:t>79</a:t>
            </a:r>
            <a:r>
              <a:rPr lang="en-US" dirty="0" smtClean="0"/>
              <a:t> &amp; Nlsy</a:t>
            </a:r>
            <a:r>
              <a:rPr lang="en-US" dirty="0" smtClean="0">
                <a:solidFill>
                  <a:srgbClr val="3F7F4F"/>
                </a:solidFill>
              </a:rPr>
              <a:t>97</a:t>
            </a:r>
            <a:endParaRPr lang="en-US" dirty="0">
              <a:solidFill>
                <a:srgbClr val="3F7F4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43000"/>
            <a:ext cx="9144000" cy="5486400"/>
          </a:xfrm>
          <a:prstGeom prst="rect">
            <a:avLst/>
          </a:prstGeom>
        </p:spPr>
      </p:pic>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chemeClr val="bg1"/>
          </a:solidFill>
          <a:ln>
            <a:noFill/>
          </a:ln>
          <a:effectLs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95" y="4381765"/>
            <a:ext cx="3925305" cy="2323835"/>
          </a:xfrm>
          <a:prstGeom prst="rect">
            <a:avLst/>
          </a:prstGeom>
          <a:solidFill>
            <a:srgbClr val="FFFFFF">
              <a:alpha val="80000"/>
            </a:srgbClr>
          </a:solidFill>
          <a:ln>
            <a:noFill/>
          </a:ln>
          <a:effectLs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2363</Words>
  <Application>Microsoft Office PowerPoint</Application>
  <PresentationFormat>On-screen Show (4:3)</PresentationFormat>
  <Paragraphs>458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Timeline of Explicit Item</vt:lpstr>
      <vt:lpstr>Monitoring the ROC paths</vt:lpstr>
      <vt:lpstr>Monitoring the ROC paths</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258</cp:revision>
  <dcterms:created xsi:type="dcterms:W3CDTF">2006-08-16T00:00:00Z</dcterms:created>
  <dcterms:modified xsi:type="dcterms:W3CDTF">2013-06-29T17:56:19Z</dcterms:modified>
</cp:coreProperties>
</file>