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8" r:id="rId17"/>
    <p:sldId id="276" r:id="rId18"/>
    <p:sldId id="275" r:id="rId19"/>
    <p:sldId id="277" r:id="rId20"/>
    <p:sldId id="286" r:id="rId21"/>
    <p:sldId id="287" r:id="rId22"/>
    <p:sldId id="279" r:id="rId23"/>
    <p:sldId id="280" r:id="rId24"/>
    <p:sldId id="281" r:id="rId25"/>
    <p:sldId id="285" r:id="rId26"/>
    <p:sldId id="284"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4F"/>
    <a:srgbClr val="8064A2"/>
    <a:srgbClr val="3F8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07" autoAdjust="0"/>
  </p:normalViewPr>
  <p:slideViewPr>
    <p:cSldViewPr>
      <p:cViewPr varScale="1">
        <p:scale>
          <a:sx n="104" d="100"/>
          <a:sy n="104" d="100"/>
        </p:scale>
        <p:origin x="-11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6/19/2013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Will, and I’ll be talking about BG research</a:t>
            </a:r>
            <a:r>
              <a:rPr lang="en-US" baseline="0" dirty="0" smtClean="0"/>
              <a:t> with </a:t>
            </a:r>
            <a:r>
              <a:rPr lang="en-US" dirty="0" smtClean="0"/>
              <a:t>the NLSY, which is a public database</a:t>
            </a:r>
            <a:r>
              <a:rPr lang="en-US" baseline="0" dirty="0" smtClean="0"/>
              <a:t> of 20,000 longitudinal subjects from a nationally representative sample.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a:t>
            </a:fld>
            <a:endParaRPr lang="en-US"/>
          </a:p>
        </p:txBody>
      </p:sp>
    </p:spTree>
    <p:extLst>
      <p:ext uri="{BB962C8B-B14F-4D97-AF65-F5344CB8AC3E}">
        <p14:creationId xmlns:p14="http://schemas.microsoft.com/office/powerpoint/2010/main" val="134533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10 links remaining after</a:t>
            </a:r>
            <a:r>
              <a:rPr lang="en-US" baseline="0" dirty="0" smtClean="0"/>
              <a:t> </a:t>
            </a:r>
            <a:r>
              <a:rPr lang="en-US" dirty="0" smtClean="0"/>
              <a:t>restricting yourself to only the 2</a:t>
            </a:r>
            <a:r>
              <a:rPr lang="en-US" baseline="30000" dirty="0" smtClean="0"/>
              <a:t>nd</a:t>
            </a:r>
            <a:r>
              <a:rPr lang="en-US" dirty="0" smtClean="0"/>
              <a:t> generation</a:t>
            </a:r>
            <a:r>
              <a:rPr lang="en-US" baseline="0" dirty="0" smtClean="0"/>
              <a:t> </a:t>
            </a:r>
            <a:r>
              <a:rPr lang="en-US" dirty="0" smtClean="0"/>
              <a:t>(siblings and cousins).</a:t>
            </a:r>
          </a:p>
        </p:txBody>
      </p:sp>
      <p:sp>
        <p:nvSpPr>
          <p:cNvPr id="4" name="Slide Number Placeholder 3"/>
          <p:cNvSpPr>
            <a:spLocks noGrp="1"/>
          </p:cNvSpPr>
          <p:nvPr>
            <p:ph type="sldNum" sz="quarter" idx="10"/>
          </p:nvPr>
        </p:nvSpPr>
        <p:spPr/>
        <p:txBody>
          <a:bodyPr/>
          <a:lstStyle/>
          <a:p>
            <a:fld id="{8E033FF7-26C7-4400-AE75-2D780AD6CC98}" type="slidenum">
              <a:rPr lang="en-US" smtClean="0"/>
              <a:t>10</a:t>
            </a:fld>
            <a:endParaRPr lang="en-US"/>
          </a:p>
        </p:txBody>
      </p:sp>
    </p:spTree>
    <p:extLst>
      <p:ext uri="{BB962C8B-B14F-4D97-AF65-F5344CB8AC3E}">
        <p14:creationId xmlns:p14="http://schemas.microsoft.com/office/powerpoint/2010/main" val="99077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consider only nuclear families in only one generation, you’re restricting yourself to just 3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11</a:t>
            </a:fld>
            <a:endParaRPr lang="en-US"/>
          </a:p>
        </p:txBody>
      </p:sp>
    </p:spTree>
    <p:extLst>
      <p:ext uri="{BB962C8B-B14F-4D97-AF65-F5344CB8AC3E}">
        <p14:creationId xmlns:p14="http://schemas.microsoft.com/office/powerpoint/2010/main" val="229143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4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12</a:t>
            </a:fld>
            <a:endParaRPr lang="en-US"/>
          </a:p>
        </p:txBody>
      </p:sp>
    </p:spTree>
    <p:extLst>
      <p:ext uri="{BB962C8B-B14F-4D97-AF65-F5344CB8AC3E}">
        <p14:creationId xmlns:p14="http://schemas.microsoft.com/office/powerpoint/2010/main" val="264965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here are the 28 links that are potentially available if your model accommodates everyone’s possible relationship.  Our linking dataset provides this (all 28), and it’s your choice which subjects and/or relationships you choose to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13</a:t>
            </a:fld>
            <a:endParaRPr lang="en-US"/>
          </a:p>
        </p:txBody>
      </p:sp>
    </p:spTree>
    <p:extLst>
      <p:ext uri="{BB962C8B-B14F-4D97-AF65-F5344CB8AC3E}">
        <p14:creationId xmlns:p14="http://schemas.microsoft.com/office/powerpoint/2010/main" val="205239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bottom row showing the number of pairs</a:t>
            </a:r>
            <a:r>
              <a:rPr lang="en-US" baseline="0" dirty="0" smtClean="0"/>
              <a:t> in the Nlsy79.  If there’s a research question where it is appropriate to consider all biological links in an extended family, you can get an enormous jump in sample size.</a:t>
            </a:r>
          </a:p>
          <a:p>
            <a:endParaRPr lang="en-US" baseline="0" dirty="0" smtClean="0"/>
          </a:p>
          <a:p>
            <a:r>
              <a:rPr lang="en-US" baseline="0" dirty="0" smtClean="0"/>
              <a:t>There are two types of jumps in sample size.  The first is the absolute number of pairs, which is easily seen from the white row of the table.  The second type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as much information than if your analysis isolates the nuclear families.</a:t>
            </a:r>
          </a:p>
          <a:p>
            <a:endParaRPr lang="en-US" baseline="0" dirty="0" smtClean="0"/>
          </a:p>
          <a:p>
            <a:r>
              <a:rPr lang="en-US" baseline="0" dirty="0" smtClean="0"/>
              <a:t>And regardless of sample size, there may be some research questions that are approachable only by incorporating both two generations.</a:t>
            </a:r>
            <a:endParaRPr lang="en-US" dirty="0" smtClean="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NIH has paid us to </a:t>
            </a:r>
            <a:r>
              <a:rPr lang="en-US" dirty="0" smtClean="0"/>
              <a:t>construct and </a:t>
            </a:r>
            <a:r>
              <a:rPr lang="en-US" dirty="0" smtClean="0"/>
              <a:t>distribute the links</a:t>
            </a:r>
            <a:r>
              <a:rPr lang="en-US" dirty="0" smtClean="0"/>
              <a:t>.  You don’t need to replicate this.  But I’ll mention a few issues anyway.</a:t>
            </a:r>
          </a:p>
          <a:p>
            <a:endParaRPr lang="en-US" dirty="0" smtClean="0"/>
          </a:p>
          <a:p>
            <a:r>
              <a:rPr lang="en-US" dirty="0" smtClean="0"/>
              <a:t>The</a:t>
            </a:r>
            <a:r>
              <a:rPr lang="en-US" baseline="0" dirty="0" smtClean="0"/>
              <a:t> links use explicit relationship information (“do you share the same dad”) and implicit information (“when did your dad die?”).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15</a:t>
            </a:fld>
            <a:endParaRPr lang="en-US"/>
          </a:p>
        </p:txBody>
      </p:sp>
    </p:spTree>
    <p:extLst>
      <p:ext uri="{BB962C8B-B14F-4D97-AF65-F5344CB8AC3E}">
        <p14:creationId xmlns:p14="http://schemas.microsoft.com/office/powerpoint/2010/main" val="72330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smtClean="0"/>
              <a:t>revisited </a:t>
            </a:r>
            <a:r>
              <a:rPr lang="en-US" baseline="0" dirty="0" smtClean="0"/>
              <a:t>diagram </a:t>
            </a:r>
            <a:r>
              <a:rPr lang="en-US" dirty="0" smtClean="0"/>
              <a:t>illustrates the importance</a:t>
            </a:r>
            <a:r>
              <a:rPr lang="en-US" baseline="0" dirty="0" smtClean="0"/>
              <a:t> of the implicit items.  </a:t>
            </a:r>
            <a:r>
              <a:rPr lang="en-US" baseline="0" dirty="0" smtClean="0"/>
              <a:t>People were born here, and started the survey here.  The </a:t>
            </a:r>
            <a:r>
              <a:rPr lang="en-US" baseline="0" dirty="0" err="1" smtClean="0"/>
              <a:t>explicits</a:t>
            </a:r>
            <a:r>
              <a:rPr lang="en-US" baseline="0" dirty="0" smtClean="0"/>
              <a:t> weren’t asked until </a:t>
            </a:r>
            <a:r>
              <a:rPr lang="en-US" baseline="0" dirty="0" smtClean="0"/>
              <a:t>2006,  [[[CUT: and </a:t>
            </a:r>
            <a:r>
              <a:rPr lang="en-US" baseline="0" dirty="0" smtClean="0"/>
              <a:t>based on lags in the subject ages, </a:t>
            </a:r>
            <a:r>
              <a:rPr lang="en-US" baseline="0" dirty="0" smtClean="0"/>
              <a:t>many families cannot be completed without using implicit items until around 2022.]]]</a:t>
            </a:r>
          </a:p>
          <a:p>
            <a:endParaRPr lang="en-US" baseline="0" dirty="0" smtClean="0"/>
          </a:p>
          <a:p>
            <a:r>
              <a:rPr lang="en-US" baseline="0" dirty="0" smtClean="0"/>
              <a:t>Meanwhile, there </a:t>
            </a:r>
            <a:r>
              <a:rPr lang="en-US" baseline="0" dirty="0" smtClean="0"/>
              <a:t>has </a:t>
            </a:r>
            <a:r>
              <a:rPr lang="en-US" baseline="0" dirty="0" smtClean="0"/>
              <a:t>been decades of attrition and death.  Implicit items (which have been asked since </a:t>
            </a:r>
            <a:r>
              <a:rPr lang="en-US" baseline="0" dirty="0" smtClean="0"/>
              <a:t>the beginning) </a:t>
            </a:r>
            <a:r>
              <a:rPr lang="en-US" baseline="0" dirty="0" smtClean="0"/>
              <a:t>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16</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sense, we trained the</a:t>
            </a:r>
            <a:r>
              <a:rPr lang="en-US" baseline="0" dirty="0" smtClean="0"/>
              <a:t> weights of the implicit coefficients to correspond with the </a:t>
            </a:r>
            <a:r>
              <a:rPr lang="en-US" baseline="0" dirty="0" err="1" smtClean="0"/>
              <a:t>explicits</a:t>
            </a:r>
            <a:r>
              <a:rPr lang="en-US" baseline="0" dirty="0" smtClean="0"/>
              <a:t>, and monitored their agreement during the algorithm’s development.  Each number in the graph is the algorithm’s version, ranging from 1 to 60 something.  If you’re familiar with Receiver Operating Characteristic Curves, you want to be in the top left corner.  This is the corner where there’s high true positives, and low false positives.</a:t>
            </a:r>
          </a:p>
          <a:p>
            <a:endParaRPr lang="en-US" baseline="0" dirty="0" smtClean="0"/>
          </a:p>
          <a:p>
            <a:r>
              <a:rPr lang="en-US" baseline="0" dirty="0" smtClean="0"/>
              <a:t>This graph is zoomed in on the movement.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17798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it</a:t>
            </a:r>
            <a:r>
              <a:rPr lang="en-US" baseline="0" dirty="0" smtClean="0"/>
              <a:t> is when the axes are scaled equally.  There’s a </a:t>
            </a:r>
            <a:r>
              <a:rPr lang="en-US" dirty="0" smtClean="0"/>
              <a:t>21.1 </a:t>
            </a:r>
            <a:r>
              <a:rPr lang="en-US" dirty="0" smtClean="0"/>
              <a:t>to </a:t>
            </a:r>
            <a:r>
              <a:rPr lang="en-US" dirty="0" smtClean="0"/>
              <a:t>1 ratio of agreement to disagreement.  I’m pretty happy</a:t>
            </a:r>
            <a:r>
              <a:rPr lang="en-US" baseline="0" dirty="0" smtClean="0"/>
              <a:t>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of you who have used previous versions of our links, here’s the agreement between those</a:t>
            </a:r>
            <a:r>
              <a:rPr lang="en-US" baseline="0" dirty="0" smtClean="0"/>
              <a:t> old ones, and the versions we’ve released in the past year.  There’s a </a:t>
            </a:r>
            <a:r>
              <a:rPr lang="en-US" dirty="0" smtClean="0"/>
              <a:t>23 </a:t>
            </a:r>
            <a:r>
              <a:rPr lang="en-US" dirty="0" smtClean="0"/>
              <a:t>to </a:t>
            </a:r>
            <a:r>
              <a:rPr lang="en-US" dirty="0" smtClean="0"/>
              <a:t>1 ratio.</a:t>
            </a:r>
          </a:p>
          <a:p>
            <a:endParaRPr lang="en-US" dirty="0" smtClean="0"/>
          </a:p>
          <a:p>
            <a:r>
              <a:rPr lang="en-US" dirty="0" smtClean="0"/>
              <a:t>When</a:t>
            </a:r>
            <a:r>
              <a:rPr lang="en-US" baseline="0" dirty="0" smtClean="0"/>
              <a:t> I was coding the current version, I never looked at the code used for the older links.  And we used fairly different software development approaches.  The developers of the previous versions are even happier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be talking about the timeline of the cohorts.</a:t>
            </a:r>
            <a:r>
              <a:rPr lang="en-US" baseline="0" dirty="0" smtClean="0"/>
              <a:t>  Then I’ll talk about connecting subjects within </a:t>
            </a:r>
            <a:r>
              <a:rPr lang="en-US" baseline="0" dirty="0" smtClean="0"/>
              <a:t>cohorts </a:t>
            </a:r>
            <a:r>
              <a:rPr lang="en-US" baseline="0" dirty="0" smtClean="0"/>
              <a:t>and across cohorts.  Then I’ll mention a few points about how the interpersonal relationships were constructed.  And finally about how </a:t>
            </a:r>
            <a:r>
              <a:rPr lang="en-US" baseline="0" dirty="0" smtClean="0"/>
              <a:t>this information </a:t>
            </a:r>
            <a:r>
              <a:rPr lang="en-US" baseline="0" dirty="0" smtClean="0"/>
              <a:t>can be downloaded used in your own research.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a:t>
            </a:fld>
            <a:endParaRPr lang="en-US"/>
          </a:p>
        </p:txBody>
      </p:sp>
    </p:spTree>
    <p:extLst>
      <p:ext uri="{BB962C8B-B14F-4D97-AF65-F5344CB8AC3E}">
        <p14:creationId xmlns:p14="http://schemas.microsoft.com/office/powerpoint/2010/main" val="61533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agreement is so good, why should you bother using the current version?  Because we’ve dramatically</a:t>
            </a:r>
            <a:r>
              <a:rPr lang="en-US" baseline="0" dirty="0" smtClean="0"/>
              <a:t> decreased </a:t>
            </a:r>
            <a:r>
              <a:rPr lang="en-US" dirty="0" smtClean="0"/>
              <a:t>the count of unassigned or ambiguously assigned pairs.</a:t>
            </a:r>
            <a:r>
              <a:rPr lang="en-US" baseline="0" dirty="0" smtClean="0"/>
              <a:t>  Gen1 has about 10% of what it used to have.  Gen2 is around 20%.</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20</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 agreement and sample size aren’t</a:t>
            </a:r>
            <a:r>
              <a:rPr lang="en-US" baseline="0" dirty="0" smtClean="0"/>
              <a:t> useful if the biometric properties aren’t good.  So we monitored the ACE estimates of several variables after every stage of the algorithm’s development.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21</a:t>
            </a:fld>
            <a:endParaRPr lang="en-US"/>
          </a:p>
        </p:txBody>
      </p:sp>
    </p:spTree>
    <p:extLst>
      <p:ext uri="{BB962C8B-B14F-4D97-AF65-F5344CB8AC3E}">
        <p14:creationId xmlns:p14="http://schemas.microsoft.com/office/powerpoint/2010/main" val="2310060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Joining </a:t>
            </a:r>
            <a:r>
              <a:rPr lang="en-US" baseline="0" dirty="0" smtClean="0"/>
              <a:t>the two generations of the Nlsy79 is just one connection.  Because the Nlsy97 shares many design and demographic characteristics with 79, we’re beginning to identify ways to incorporate all three cohorts.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22</a:t>
            </a:fld>
            <a:endParaRPr lang="en-US"/>
          </a:p>
        </p:txBody>
      </p:sp>
    </p:spTree>
    <p:extLst>
      <p:ext uri="{BB962C8B-B14F-4D97-AF65-F5344CB8AC3E}">
        <p14:creationId xmlns:p14="http://schemas.microsoft.com/office/powerpoint/2010/main" val="997475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close the presentation discussing</a:t>
            </a:r>
            <a:r>
              <a:rPr lang="en-US" baseline="0" dirty="0" smtClean="0"/>
              <a:t> how you can use these links today in your own research. In addition to the linking file (which specifies the R values for pairs), our software package contains many supplemental functions and materials that decrease the time spent on plumbing and data manipulation, so you can concentrate on the issues specific to your research question.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23</a:t>
            </a:fld>
            <a:endParaRPr lang="en-US"/>
          </a:p>
        </p:txBody>
      </p:sp>
    </p:spTree>
    <p:extLst>
      <p:ext uri="{BB962C8B-B14F-4D97-AF65-F5344CB8AC3E}">
        <p14:creationId xmlns:p14="http://schemas.microsoft.com/office/powerpoint/2010/main" val="1625523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already have</a:t>
            </a:r>
            <a:r>
              <a:rPr lang="en-US" baseline="0" dirty="0" smtClean="0"/>
              <a:t> a single value per subject, you can </a:t>
            </a:r>
            <a:r>
              <a:rPr lang="en-US" dirty="0" smtClean="0"/>
              <a:t>run an entire univariate ACE model with less than 14 lines of code.</a:t>
            </a:r>
            <a:endParaRPr lang="en-US" dirty="0" smtClean="0"/>
          </a:p>
          <a:p>
            <a:endParaRPr lang="en-US" dirty="0" smtClean="0"/>
          </a:p>
          <a:p>
            <a:r>
              <a:rPr lang="en-US" dirty="0" smtClean="0"/>
              <a:t>Typically</a:t>
            </a:r>
            <a:r>
              <a:rPr lang="en-US" baseline="0" dirty="0" smtClean="0"/>
              <a:t> Step #6 requires more manipulation, but no more than if you weren’t using the package.</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kinship links will work in any software, even</a:t>
            </a:r>
            <a:r>
              <a:rPr lang="en-US" baseline="0" dirty="0" smtClean="0"/>
              <a:t> if your not using our package </a:t>
            </a:r>
            <a:r>
              <a:rPr lang="en-US" baseline="0" dirty="0" smtClean="0"/>
              <a:t>or even using </a:t>
            </a:r>
            <a:r>
              <a:rPr lang="en-US" baseline="0" dirty="0" smtClean="0"/>
              <a:t>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26</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active cohorts in the NLSY.  The first started 34 years ago.  The children born to </a:t>
            </a:r>
            <a:r>
              <a:rPr lang="en-US" baseline="0" dirty="0" smtClean="0"/>
              <a:t>females </a:t>
            </a:r>
            <a:r>
              <a:rPr lang="en-US" baseline="0" dirty="0" smtClean="0"/>
              <a:t>of the first cohort …  became the 2</a:t>
            </a:r>
            <a:r>
              <a:rPr lang="en-US" baseline="30000" dirty="0" smtClean="0"/>
              <a:t>nd</a:t>
            </a:r>
            <a:r>
              <a:rPr lang="en-US" baseline="0" dirty="0" smtClean="0"/>
              <a:t> cohort.  They have been surveyed for the past 27 years.  Finally a third cohort started 16 years ago, and was designed to be a replication of the first cohort –although they are not genetically related to any subjects in 79</a:t>
            </a:r>
            <a:endParaRPr lang="en-US" dirty="0" smtClean="0"/>
          </a:p>
          <a:p>
            <a:endParaRPr lang="en-US" dirty="0" smtClean="0"/>
          </a:p>
          <a:p>
            <a:r>
              <a:rPr lang="en-US" dirty="0" smtClean="0"/>
              <a:t>Of the three cohorts, the second might be the most used by researchers</a:t>
            </a:r>
            <a:r>
              <a:rPr lang="en-US" baseline="0" dirty="0" smtClean="0"/>
              <a:t> in this room.  It’s the ‘children’. It </a:t>
            </a:r>
            <a:r>
              <a:rPr lang="en-US" dirty="0" smtClean="0"/>
              <a:t>is frequently called the Nlsy79</a:t>
            </a:r>
            <a:r>
              <a:rPr lang="en-US" u="sng" dirty="0" smtClean="0"/>
              <a:t>C</a:t>
            </a:r>
            <a:r>
              <a:rPr lang="en-US" dirty="0" smtClean="0"/>
              <a:t> or the </a:t>
            </a:r>
            <a:r>
              <a:rPr lang="en-US" u="sng" dirty="0" err="1" smtClean="0"/>
              <a:t>C</a:t>
            </a:r>
            <a:r>
              <a:rPr lang="en-US" dirty="0" err="1" smtClean="0"/>
              <a:t>Nlsy</a:t>
            </a:r>
            <a:r>
              <a:rPr lang="en-US" dirty="0" smtClean="0"/>
              <a:t>.</a:t>
            </a:r>
            <a:r>
              <a:rPr lang="en-US" baseline="0" dirty="0" smtClean="0"/>
              <a:t> </a:t>
            </a:r>
            <a:r>
              <a:rPr lang="en-US" dirty="0" smtClean="0"/>
              <a:t> Within our own</a:t>
            </a:r>
            <a:r>
              <a:rPr lang="en-US" baseline="0" dirty="0" smtClean="0"/>
              <a:t> team, we’ve mostly stopped using these terms because we conceptualize it as one big sample containing two related generations.  It many senses, the responses collected from the second generation can be viewed as outcomes of the first generation.  Likewise, the parents in the first generation provide many responses that can be viewed as explanatory variables for the 2</a:t>
            </a:r>
            <a:r>
              <a:rPr lang="en-US" baseline="30000" dirty="0" smtClean="0"/>
              <a:t>nd</a:t>
            </a:r>
            <a:r>
              <a:rPr lang="en-US" baseline="0" dirty="0" smtClean="0"/>
              <a:t> generation.  Depending on your research, there can be big advantages of using one cohort to augment the other.  </a:t>
            </a:r>
          </a:p>
          <a:p>
            <a:endParaRPr lang="en-US" baseline="0" dirty="0" smtClean="0"/>
          </a:p>
          <a:p>
            <a:r>
              <a:rPr lang="en-US" baseline="0" dirty="0" smtClean="0"/>
              <a:t>There are also survey items that provide information about the 3</a:t>
            </a:r>
            <a:r>
              <a:rPr lang="en-US" baseline="30000" dirty="0" smtClean="0"/>
              <a:t>rd</a:t>
            </a:r>
            <a:r>
              <a:rPr lang="en-US" baseline="0" dirty="0" smtClean="0"/>
              <a:t> generation and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3</a:t>
            </a:fld>
            <a:endParaRPr lang="en-US"/>
          </a:p>
        </p:txBody>
      </p:sp>
    </p:spTree>
    <p:extLst>
      <p:ext uri="{BB962C8B-B14F-4D97-AF65-F5344CB8AC3E}">
        <p14:creationId xmlns:p14="http://schemas.microsoft.com/office/powerpoint/2010/main" val="24779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timeline of</a:t>
            </a:r>
            <a:r>
              <a:rPr lang="en-US" baseline="0" dirty="0" smtClean="0"/>
              <a:t> the</a:t>
            </a:r>
            <a:r>
              <a:rPr lang="en-US" dirty="0" smtClean="0"/>
              <a:t> original</a:t>
            </a:r>
            <a:r>
              <a:rPr lang="en-US" baseline="0" dirty="0" smtClean="0"/>
              <a:t> cohort of the Nlsy79.  Their </a:t>
            </a:r>
            <a:r>
              <a:rPr lang="en-US" baseline="0" dirty="0" smtClean="0"/>
              <a:t>birth range </a:t>
            </a:r>
            <a:r>
              <a:rPr lang="en-US" baseline="0" dirty="0" smtClean="0"/>
              <a:t>is about ten years.  </a:t>
            </a:r>
            <a:r>
              <a:rPr lang="en-US" baseline="0" dirty="0" smtClean="0"/>
              <a:t>The </a:t>
            </a:r>
            <a:r>
              <a:rPr lang="en-US" baseline="0" dirty="0" smtClean="0"/>
              <a:t>females started having children </a:t>
            </a:r>
            <a:r>
              <a:rPr lang="en-US" baseline="0" dirty="0" smtClean="0"/>
              <a:t>at age </a:t>
            </a:r>
            <a:r>
              <a:rPr lang="en-US" baseline="0" dirty="0" smtClean="0"/>
              <a:t>15</a:t>
            </a:r>
            <a:r>
              <a:rPr lang="en-US" baseline="0" dirty="0" smtClean="0"/>
              <a:t>, here </a:t>
            </a:r>
            <a:r>
              <a:rPr lang="en-US" baseline="0" dirty="0" smtClean="0"/>
              <a:t>in 1970.  The official survey began in 1979.  Yet we have data on this cohort that precedes 1979, because there are many retrospective questions asked of both the subjects, and their </a:t>
            </a:r>
            <a:r>
              <a:rPr lang="en-US" baseline="0" dirty="0" smtClean="0"/>
              <a:t>parents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smtClean="0"/>
              <a:t>next</a:t>
            </a:r>
            <a:r>
              <a:rPr lang="en-US" baseline="0" dirty="0" smtClean="0"/>
              <a:t> row </a:t>
            </a:r>
            <a:r>
              <a:rPr lang="en-US" baseline="0" dirty="0" smtClean="0"/>
              <a:t>up is </a:t>
            </a:r>
            <a:r>
              <a:rPr lang="en-US" baseline="0" dirty="0" smtClean="0"/>
              <a:t>the second generation of the </a:t>
            </a:r>
            <a:r>
              <a:rPr lang="en-US" baseline="0" dirty="0" smtClean="0"/>
              <a:t>Nlsy79.  Because </a:t>
            </a:r>
            <a:r>
              <a:rPr lang="en-US" baseline="0" dirty="0" smtClean="0"/>
              <a:t>this cohort is </a:t>
            </a:r>
            <a:r>
              <a:rPr lang="en-US" baseline="0" dirty="0" smtClean="0"/>
              <a:t>defined as the biological children of the first generation females, </a:t>
            </a:r>
            <a:r>
              <a:rPr lang="en-US" baseline="0" dirty="0" smtClean="0"/>
              <a:t>their </a:t>
            </a:r>
            <a:r>
              <a:rPr lang="en-US" baseline="0" dirty="0" smtClean="0"/>
              <a:t>birth dates have </a:t>
            </a:r>
            <a:r>
              <a:rPr lang="en-US" baseline="0" dirty="0" smtClean="0"/>
              <a:t>a much wider </a:t>
            </a:r>
            <a:r>
              <a:rPr lang="en-US" baseline="0" dirty="0" smtClean="0"/>
              <a:t>range.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top row is the third active cohort, whose birth dates occur at the peak of</a:t>
            </a:r>
            <a:r>
              <a:rPr lang="en-US" baseline="0" dirty="0" smtClean="0"/>
              <a:t> the birth dates of the 2</a:t>
            </a:r>
            <a:r>
              <a:rPr lang="en-US" baseline="30000" dirty="0" smtClean="0"/>
              <a:t>nd</a:t>
            </a:r>
            <a:r>
              <a:rPr lang="en-US" baseline="0" dirty="0" smtClean="0"/>
              <a:t> cohort.</a:t>
            </a:r>
          </a:p>
          <a:p>
            <a:endParaRPr lang="en-US" baseline="0" dirty="0" smtClean="0"/>
          </a:p>
          <a:p>
            <a:r>
              <a:rPr lang="en-US" baseline="0" dirty="0" smtClean="0"/>
              <a:t>As the arrows indicate, the surveys for all three cohorts are still being collected.  Likewise the fertility of the two younger cohorts is still in progress.  However, the fertility of the oldest cohort is virtually complete.  This closure can be a benefit to researchers of life cycles.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a:t>
            </a:r>
            <a:r>
              <a:rPr lang="en-US" baseline="0" dirty="0" smtClean="0"/>
              <a:t> demonstrate some of the statistical benefits of combining both 79 generations.  Here’s an example pedigree with three siblings in the first generation.  And then the two sisters later have some kids.</a:t>
            </a:r>
          </a:p>
          <a:p>
            <a:endParaRPr lang="en-US" baseline="0" dirty="0" smtClean="0"/>
          </a:p>
          <a:p>
            <a:r>
              <a:rPr lang="en-US" baseline="0" dirty="0" smtClean="0"/>
              <a:t>Looking at the top row of data.  If you consider only the 1</a:t>
            </a:r>
            <a:r>
              <a:rPr lang="en-US" baseline="30000" dirty="0" smtClean="0"/>
              <a:t>st</a:t>
            </a:r>
            <a:r>
              <a:rPr lang="en-US" baseline="0" dirty="0" smtClean="0"/>
              <a:t> generation, you have only three unique links (because 3-choose-2 is 3). If you consider only the 2</a:t>
            </a:r>
            <a:r>
              <a:rPr lang="en-US" baseline="30000" dirty="0" smtClean="0"/>
              <a:t>nd</a:t>
            </a:r>
            <a:r>
              <a:rPr lang="en-US" baseline="0" dirty="0" smtClean="0"/>
              <a:t> generation nuclear families, you get 4 links (1 from this pair and 3 from these sibs).  If you take these same 5 subjects, but now consider the cousin links as well as sibling, your count is now 250% the size (jumps from 4 to 10).  Likewise, when you include all the intra and intergenerational relationships, you jump from 7 to 28 links.</a:t>
            </a:r>
          </a:p>
          <a:p>
            <a:endParaRPr lang="en-US" baseline="0" dirty="0" smtClean="0"/>
          </a:p>
          <a:p>
            <a:r>
              <a:rPr lang="en-US" baseline="0" dirty="0" smtClean="0"/>
              <a:t>Clearly there can be a statistical advantage with this example pedigree, but there’s also a real advantage in the NLSY sample, as seen in the bottom row.  These are the counts of the unique links, depending on what information you include and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7</a:t>
            </a:fld>
            <a:endParaRPr lang="en-US"/>
          </a:p>
        </p:txBody>
      </p:sp>
    </p:spTree>
    <p:extLst>
      <p:ext uri="{BB962C8B-B14F-4D97-AF65-F5344CB8AC3E}">
        <p14:creationId xmlns:p14="http://schemas.microsoft.com/office/powerpoint/2010/main" val="84949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way to look at it –by enumerating all 28 possible links.  The row and column headers</a:t>
            </a:r>
            <a:r>
              <a:rPr lang="en-US" baseline="0" dirty="0" smtClean="0"/>
              <a:t> represent the 8 people in the extended family.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8</a:t>
            </a:fld>
            <a:endParaRPr lang="en-US"/>
          </a:p>
        </p:txBody>
      </p:sp>
    </p:spTree>
    <p:extLst>
      <p:ext uri="{BB962C8B-B14F-4D97-AF65-F5344CB8AC3E}">
        <p14:creationId xmlns:p14="http://schemas.microsoft.com/office/powerpoint/2010/main" val="326522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7 links remaining after restricting yourself to only nuclear families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9</a:t>
            </a:fld>
            <a:endParaRPr lang="en-US"/>
          </a:p>
        </p:txBody>
      </p:sp>
    </p:spTree>
    <p:extLst>
      <p:ext uri="{BB962C8B-B14F-4D97-AF65-F5344CB8AC3E}">
        <p14:creationId xmlns:p14="http://schemas.microsoft.com/office/powerpoint/2010/main" val="11283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a:bodyPr>
          <a:lstStyle/>
          <a:p>
            <a:r>
              <a:rPr lang="en-US" b="1" dirty="0" smtClean="0"/>
              <a:t>NLSY Kinship Links:  Creating Biometrical Design Structures from Cross-Generational </a:t>
            </a:r>
            <a:r>
              <a:rPr lang="en-US" b="1" dirty="0" smtClean="0"/>
              <a:t>Data</a:t>
            </a: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smtClean="0">
                <a:solidFill>
                  <a:srgbClr val="3F7F4F"/>
                </a:solidFill>
              </a:rPr>
              <a:t>William </a:t>
            </a:r>
            <a:r>
              <a:rPr lang="en-US" b="1" dirty="0">
                <a:solidFill>
                  <a:srgbClr val="3F7F4F"/>
                </a:solidFill>
              </a:rPr>
              <a:t>Howard Beasley, David Bard, Kelly Meredith, Mike Hunter, Joe </a:t>
            </a:r>
            <a:r>
              <a:rPr lang="en-US" b="1" dirty="0" smtClean="0">
                <a:solidFill>
                  <a:srgbClr val="3F7F4F"/>
                </a:solidFill>
              </a:rPr>
              <a:t>Rodgers</a:t>
            </a:r>
          </a:p>
          <a:p>
            <a:endParaRPr lang="en-US" b="1" dirty="0">
              <a:solidFill>
                <a:srgbClr val="3F7F4F"/>
              </a:solidFill>
            </a:endParaRPr>
          </a:p>
          <a:p>
            <a:r>
              <a:rPr lang="en-US" b="1" dirty="0" smtClean="0">
                <a:solidFill>
                  <a:srgbClr val="3F7F4F"/>
                </a:solidFill>
              </a:rPr>
              <a:t>BGA 2013</a:t>
            </a:r>
            <a:endParaRPr lang="en-US" dirty="0">
              <a:solidFill>
                <a:srgbClr val="3F7F4F"/>
              </a:solidFill>
            </a:endParaRPr>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Gen2</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Links within &amp; across Nlsy79 Cohorts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398453620"/>
              </p:ext>
            </p:extLst>
          </p:nvPr>
        </p:nvGraphicFramePr>
        <p:xfrm>
          <a:off x="0" y="3429000"/>
          <a:ext cx="9060082" cy="338328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
                      </a:r>
                      <a:br>
                        <a:rPr lang="en-US" sz="2400" dirty="0" smtClean="0"/>
                      </a:b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a:t>We have already assembled for </a:t>
            </a:r>
            <a:r>
              <a:rPr lang="en-US" dirty="0" smtClean="0"/>
              <a:t>you</a:t>
            </a:r>
            <a:br>
              <a:rPr lang="en-US" dirty="0" smtClean="0"/>
            </a:br>
            <a:r>
              <a:rPr lang="en-US" sz="2800" dirty="0" smtClean="0">
                <a:solidFill>
                  <a:srgbClr val="3F7F4F"/>
                </a:solidFill>
              </a:rPr>
              <a:t>- I’ll explain their origin, not describe what you need to do</a:t>
            </a:r>
          </a:p>
          <a:p>
            <a:r>
              <a:rPr lang="en-US" dirty="0" smtClean="0"/>
              <a:t>Links </a:t>
            </a:r>
            <a:r>
              <a:rPr lang="en-US" dirty="0" smtClean="0"/>
              <a:t>i</a:t>
            </a:r>
            <a:r>
              <a:rPr lang="en-US" dirty="0" smtClean="0"/>
              <a:t>ncorporate </a:t>
            </a:r>
            <a:r>
              <a:rPr lang="en-US" dirty="0" smtClean="0"/>
              <a:t>“Explicit” information </a:t>
            </a:r>
            <a:br>
              <a:rPr lang="en-US" dirty="0" smtClean="0"/>
            </a:br>
            <a:r>
              <a:rPr lang="en-US" dirty="0" smtClean="0">
                <a:solidFill>
                  <a:srgbClr val="3F7F4F"/>
                </a:solidFill>
              </a:rPr>
              <a:t>- </a:t>
            </a:r>
            <a:r>
              <a:rPr lang="en-US" sz="3000" dirty="0" err="1" smtClean="0">
                <a:solidFill>
                  <a:srgbClr val="3F7F4F"/>
                </a:solidFill>
              </a:rPr>
              <a:t>eg</a:t>
            </a:r>
            <a:r>
              <a:rPr lang="en-US" sz="3000" dirty="0" smtClean="0">
                <a:solidFill>
                  <a:srgbClr val="3F7F4F"/>
                </a:solidFill>
              </a:rPr>
              <a:t>, “Do you and your sister share a biological dad?”</a:t>
            </a:r>
            <a:br>
              <a:rPr lang="en-US" sz="3000" dirty="0" smtClean="0">
                <a:solidFill>
                  <a:srgbClr val="3F7F4F"/>
                </a:solidFill>
              </a:rPr>
            </a:br>
            <a:r>
              <a:rPr lang="en-US" sz="3000" dirty="0" smtClean="0">
                <a:solidFill>
                  <a:srgbClr val="3F7F4F"/>
                </a:solidFill>
              </a:rPr>
              <a:t>- explicit items started in 2006</a:t>
            </a:r>
          </a:p>
          <a:p>
            <a:r>
              <a:rPr lang="en-US" dirty="0" smtClean="0"/>
              <a:t>Links </a:t>
            </a:r>
            <a:r>
              <a:rPr lang="en-US" dirty="0" smtClean="0"/>
              <a:t>incorporate</a:t>
            </a:r>
            <a:r>
              <a:rPr lang="en-US" dirty="0" smtClean="0"/>
              <a:t> </a:t>
            </a:r>
            <a:r>
              <a:rPr lang="en-US" dirty="0" smtClean="0"/>
              <a:t>“Implicit” information</a:t>
            </a:r>
            <a:br>
              <a:rPr lang="en-US" dirty="0" smtClean="0"/>
            </a:br>
            <a:r>
              <a:rPr lang="en-US" sz="3000" dirty="0">
                <a:solidFill>
                  <a:srgbClr val="3F7F4F"/>
                </a:solidFill>
              </a:rPr>
              <a:t>- </a:t>
            </a:r>
            <a:r>
              <a:rPr lang="en-US" sz="3000" dirty="0" err="1" smtClean="0">
                <a:solidFill>
                  <a:srgbClr val="3F7F4F"/>
                </a:solidFill>
              </a:rPr>
              <a:t>eg</a:t>
            </a:r>
            <a:r>
              <a:rPr lang="en-US" sz="3000" dirty="0">
                <a:solidFill>
                  <a:srgbClr val="3F7F4F"/>
                </a:solidFill>
              </a:rPr>
              <a:t>, </a:t>
            </a:r>
            <a:r>
              <a:rPr lang="en-US" sz="3000" dirty="0" smtClean="0">
                <a:solidFill>
                  <a:srgbClr val="3F7F4F"/>
                </a:solidFill>
              </a:rPr>
              <a:t>“When did your biological dad die?”</a:t>
            </a:r>
            <a:br>
              <a:rPr lang="en-US" sz="3000" dirty="0" smtClean="0">
                <a:solidFill>
                  <a:srgbClr val="3F7F4F"/>
                </a:solidFill>
              </a:rPr>
            </a:br>
            <a:r>
              <a:rPr lang="en-US" sz="3000" dirty="0" smtClean="0">
                <a:solidFill>
                  <a:srgbClr val="3F7F4F"/>
                </a:solidFill>
              </a:rPr>
              <a:t>- implicit items started in 1979</a:t>
            </a:r>
            <a:endParaRPr lang="en-US" sz="3000" dirty="0">
              <a:solidFill>
                <a:srgbClr val="3F7F4F"/>
              </a:solidFill>
            </a:endParaRPr>
          </a:p>
          <a:p>
            <a:r>
              <a:rPr lang="en-US" dirty="0" smtClean="0"/>
              <a:t>Roughly </a:t>
            </a:r>
            <a:r>
              <a:rPr lang="en-US" dirty="0" smtClean="0"/>
              <a:t>trained </a:t>
            </a:r>
            <a:r>
              <a:rPr lang="en-US" dirty="0" err="1" smtClean="0"/>
              <a:t>implicits</a:t>
            </a:r>
            <a:r>
              <a:rPr lang="en-US" dirty="0" smtClean="0"/>
              <a:t> </a:t>
            </a:r>
            <a:r>
              <a:rPr lang="en-US" dirty="0" smtClean="0"/>
              <a:t>to agree with </a:t>
            </a:r>
            <a:r>
              <a:rPr lang="en-US" dirty="0" err="1" smtClean="0"/>
              <a:t>explicits</a:t>
            </a:r>
            <a:r>
              <a:rPr lang="en-US" dirty="0"/>
              <a:t/>
            </a:r>
            <a:br>
              <a:rPr lang="en-US" dirty="0"/>
            </a:br>
            <a:r>
              <a:rPr lang="en-US" dirty="0" smtClean="0">
                <a:solidFill>
                  <a:srgbClr val="3F7F4F"/>
                </a:solidFill>
              </a:rPr>
              <a:t>- many families are incomplete with </a:t>
            </a:r>
            <a:r>
              <a:rPr lang="en-US" dirty="0" err="1" smtClean="0">
                <a:solidFill>
                  <a:srgbClr val="3F7F4F"/>
                </a:solidFill>
              </a:rPr>
              <a:t>explicits</a:t>
            </a:r>
            <a:r>
              <a:rPr lang="en-US" dirty="0" smtClean="0">
                <a:solidFill>
                  <a:srgbClr val="3F7F4F"/>
                </a:solidFill>
              </a:rPr>
              <a:t> only</a:t>
            </a:r>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paths</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cohorts</a:t>
            </a:r>
          </a:p>
          <a:p>
            <a:r>
              <a:rPr lang="en-US" sz="3600" dirty="0" smtClean="0"/>
              <a:t>Linking subjects within a cohort</a:t>
            </a:r>
          </a:p>
          <a:p>
            <a:r>
              <a:rPr lang="en-US" sz="3600" dirty="0" smtClean="0"/>
              <a:t>Linking subjects across cohorts</a:t>
            </a:r>
          </a:p>
          <a:p>
            <a:r>
              <a:rPr lang="en-US" sz="3600" dirty="0" smtClean="0"/>
              <a:t>Construction of links</a:t>
            </a:r>
          </a:p>
          <a:p>
            <a:r>
              <a:rPr lang="en-US" sz="3600" dirty="0" smtClean="0"/>
              <a:t>NlsyLinks:</a:t>
            </a:r>
            <a:br>
              <a:rPr lang="en-US" sz="3600" dirty="0" smtClean="0"/>
            </a:br>
            <a:r>
              <a:rPr lang="en-US" sz="2800" dirty="0" smtClean="0">
                <a:solidFill>
                  <a:srgbClr val="3F7F4F"/>
                </a:solidFill>
              </a:rPr>
              <a:t>Online utilities </a:t>
            </a:r>
            <a:r>
              <a:rPr lang="en-US" sz="2800" dirty="0">
                <a:solidFill>
                  <a:srgbClr val="3F7F4F"/>
                </a:solidFill>
              </a:rPr>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563562"/>
          </a:xfrm>
          <a:solidFill>
            <a:schemeClr val="bg1">
              <a:lumMod val="75000"/>
            </a:schemeClr>
          </a:solidFill>
        </p:spPr>
        <p:txBody>
          <a:bodyPr>
            <a:noAutofit/>
          </a:bodyPr>
          <a:lstStyle/>
          <a:p>
            <a:r>
              <a:rPr lang="en-US" sz="3600" dirty="0" smtClean="0"/>
              <a:t>Increased sample size of 2004 </a:t>
            </a:r>
            <a:r>
              <a:rPr lang="en-US" sz="3600" dirty="0" err="1" smtClean="0"/>
              <a:t>vs</a:t>
            </a:r>
            <a:r>
              <a:rPr lang="en-US" sz="3600" dirty="0" smtClean="0"/>
              <a:t> 2013 links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461679"/>
              </p:ext>
            </p:extLst>
          </p:nvPr>
        </p:nvGraphicFramePr>
        <p:xfrm>
          <a:off x="4953000" y="1219200"/>
          <a:ext cx="4014216" cy="5486400"/>
        </p:xfrm>
        <a:graphic>
          <a:graphicData uri="http://schemas.openxmlformats.org/drawingml/2006/table">
            <a:tbl>
              <a:tblPr firstRow="1" bandRow="1">
                <a:tableStyleId>{00A15C55-8517-42AA-B614-E9B94910E393}</a:tableStyleId>
              </a:tblPr>
              <a:tblGrid>
                <a:gridCol w="1423416"/>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dirty="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2,221</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3,442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2,663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610</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5,778</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6,997</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12</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390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590696880"/>
              </p:ext>
            </p:extLst>
          </p:nvPr>
        </p:nvGraphicFramePr>
        <p:xfrm>
          <a:off x="228600" y="1219200"/>
          <a:ext cx="3962400" cy="5486400"/>
        </p:xfrm>
        <a:graphic>
          <a:graphicData uri="http://schemas.openxmlformats.org/drawingml/2006/table">
            <a:tbl>
              <a:tblPr firstRow="1" bandRow="1">
                <a:tableStyleId>{7DF18680-E054-41AD-8BC1-D1AEF772440D}</a:tableStyleId>
              </a:tblPr>
              <a:tblGrid>
                <a:gridCol w="1371600"/>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558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96</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43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275</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310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24</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1,877</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3,888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32</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2,964</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367</a:t>
                      </a:r>
                      <a:endParaRPr lang="en-US" sz="3000" dirty="0">
                        <a:latin typeface="Consolas" pitchFamily="49" charset="0"/>
                        <a:cs typeface="Consolas" pitchFamily="49" charset="0"/>
                      </a:endParaRPr>
                    </a:p>
                  </a:txBody>
                  <a:tcPr/>
                </a:tc>
              </a:tr>
            </a:tbl>
          </a:graphicData>
        </a:graphic>
      </p:graphicFrame>
      <p:sp>
        <p:nvSpPr>
          <p:cNvPr id="8" name="Flowchart: Alternate Process 7"/>
          <p:cNvSpPr/>
          <p:nvPr/>
        </p:nvSpPr>
        <p:spPr>
          <a:xfrm>
            <a:off x="76200" y="17526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a:off x="76200" y="61722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4800600" y="39624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Flowchart: Alternate Process 10"/>
          <p:cNvSpPr/>
          <p:nvPr/>
        </p:nvSpPr>
        <p:spPr>
          <a:xfrm>
            <a:off x="4800600" y="61722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p:cNvSpPr txBox="1"/>
          <p:nvPr/>
        </p:nvSpPr>
        <p:spPr>
          <a:xfrm>
            <a:off x="228600" y="685800"/>
            <a:ext cx="3962400" cy="646331"/>
          </a:xfrm>
          <a:prstGeom prst="rect">
            <a:avLst/>
          </a:prstGeom>
          <a:noFill/>
        </p:spPr>
        <p:txBody>
          <a:bodyPr wrap="square" rtlCol="0">
            <a:spAutoFit/>
          </a:bodyPr>
          <a:lstStyle/>
          <a:p>
            <a:pPr algn="ctr"/>
            <a:r>
              <a:rPr lang="en-US" sz="3600" b="1" dirty="0" smtClean="0">
                <a:solidFill>
                  <a:schemeClr val="accent5">
                    <a:lumMod val="75000"/>
                  </a:schemeClr>
                </a:solidFill>
              </a:rPr>
              <a:t>1</a:t>
            </a:r>
            <a:r>
              <a:rPr lang="en-US" sz="3600" b="1" baseline="30000" dirty="0" smtClean="0">
                <a:solidFill>
                  <a:schemeClr val="accent5">
                    <a:lumMod val="75000"/>
                  </a:schemeClr>
                </a:solidFill>
              </a:rPr>
              <a:t>st</a:t>
            </a:r>
            <a:r>
              <a:rPr lang="en-US" sz="3600" b="1" dirty="0" smtClean="0">
                <a:solidFill>
                  <a:schemeClr val="accent5">
                    <a:lumMod val="75000"/>
                  </a:schemeClr>
                </a:solidFill>
              </a:rPr>
              <a:t> Generation</a:t>
            </a:r>
            <a:r>
              <a:rPr lang="en-US" sz="2400" b="1" dirty="0" smtClean="0">
                <a:solidFill>
                  <a:schemeClr val="accent5">
                    <a:lumMod val="75000"/>
                  </a:schemeClr>
                </a:solidFill>
              </a:rPr>
              <a:t> (1979)</a:t>
            </a:r>
            <a:endParaRPr lang="en-US" sz="3600" b="1" dirty="0">
              <a:solidFill>
                <a:schemeClr val="accent5">
                  <a:lumMod val="75000"/>
                </a:schemeClr>
              </a:solidFill>
            </a:endParaRPr>
          </a:p>
        </p:txBody>
      </p:sp>
      <p:sp>
        <p:nvSpPr>
          <p:cNvPr id="13" name="TextBox 12"/>
          <p:cNvSpPr txBox="1"/>
          <p:nvPr/>
        </p:nvSpPr>
        <p:spPr>
          <a:xfrm>
            <a:off x="4953000" y="685800"/>
            <a:ext cx="3962400" cy="646331"/>
          </a:xfrm>
          <a:prstGeom prst="rect">
            <a:avLst/>
          </a:prstGeom>
          <a:noFill/>
        </p:spPr>
        <p:txBody>
          <a:bodyPr wrap="square" rtlCol="0">
            <a:spAutoFit/>
          </a:bodyPr>
          <a:lstStyle/>
          <a:p>
            <a:pPr algn="ctr"/>
            <a:r>
              <a:rPr lang="en-US" sz="3600" b="1" dirty="0" smtClean="0">
                <a:solidFill>
                  <a:srgbClr val="8064A2"/>
                </a:solidFill>
              </a:rPr>
              <a:t>2</a:t>
            </a:r>
            <a:r>
              <a:rPr lang="en-US" sz="3600" b="1" baseline="30000" dirty="0" smtClean="0">
                <a:solidFill>
                  <a:srgbClr val="8064A2"/>
                </a:solidFill>
              </a:rPr>
              <a:t>nd</a:t>
            </a:r>
            <a:r>
              <a:rPr lang="en-US" sz="3600" b="1" dirty="0" smtClean="0">
                <a:solidFill>
                  <a:srgbClr val="8064A2"/>
                </a:solidFill>
              </a:rPr>
              <a:t> Generation </a:t>
            </a:r>
            <a:r>
              <a:rPr lang="en-US" sz="2400" b="1" dirty="0" smtClean="0">
                <a:solidFill>
                  <a:srgbClr val="8064A2"/>
                </a:solidFill>
              </a:rPr>
              <a:t>(1979)</a:t>
            </a:r>
            <a:endParaRPr lang="en-US" sz="3600" b="1" dirty="0">
              <a:solidFill>
                <a:srgbClr val="8064A2"/>
              </a:solidFill>
            </a:endParaRPr>
          </a:p>
        </p:txBody>
      </p:sp>
      <p:sp>
        <p:nvSpPr>
          <p:cNvPr id="14" name="Flowchart: Alternate Process 13"/>
          <p:cNvSpPr/>
          <p:nvPr/>
        </p:nvSpPr>
        <p:spPr>
          <a:xfrm>
            <a:off x="76200" y="38862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25" y="609600"/>
            <a:ext cx="472507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
            <a:ext cx="446073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ACEs of Basic Variables</a:t>
            </a:r>
            <a:endParaRPr lang="en-US" dirty="0"/>
          </a:p>
        </p:txBody>
      </p:sp>
    </p:spTree>
    <p:extLst>
      <p:ext uri="{BB962C8B-B14F-4D97-AF65-F5344CB8AC3E}">
        <p14:creationId xmlns:p14="http://schemas.microsoft.com/office/powerpoint/2010/main" val="349281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extension;</a:t>
            </a:r>
            <a:br>
              <a:rPr lang="en-US" sz="2800" dirty="0" smtClean="0"/>
            </a:br>
            <a:r>
              <a:rPr lang="en-US" sz="2800" dirty="0" smtClean="0"/>
              <a:t>connecting the Nlsy79 and Nlsy97 is another candidate</a:t>
            </a:r>
          </a:p>
          <a:p>
            <a:endParaRPr lang="en-US" sz="2800" dirty="0" smtClean="0"/>
          </a:p>
          <a:p>
            <a:r>
              <a:rPr lang="en-US" sz="2800" dirty="0" smtClean="0"/>
              <a:t>The Nlsy97 has 9,000 subjects born during the peak of the Nlsy79 Gen2’s births</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Datasets 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gridCol w="1298456"/>
                <a:gridCol w="755888"/>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solidFill>
                  <a:schemeClr val="bg1">
                    <a:lumMod val="50000"/>
                  </a:schemeClr>
                </a:solidFill>
              </a:rPr>
              <a:t>Support Staff</a:t>
            </a:r>
            <a:endParaRPr lang="en-US" dirty="0">
              <a:solidFill>
                <a:schemeClr val="bg1">
                  <a:lumMod val="50000"/>
                </a:schemeClr>
              </a:solidFill>
            </a:endParaRPr>
          </a:p>
        </p:txBody>
      </p:sp>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a:t>
            </a:r>
            <a:r>
              <a:rPr lang="en-US" b="1" dirty="0" smtClean="0"/>
              <a:t>R-Forge</a:t>
            </a:r>
            <a:endParaRPr lang="en-US" sz="2800" dirty="0" smtClean="0">
              <a:solidFill>
                <a:srgbClr val="3F7F4F"/>
              </a:solidFill>
            </a:endParaRPr>
          </a:p>
          <a:p>
            <a:pPr lvl="1"/>
            <a:r>
              <a:rPr lang="en-US" dirty="0" smtClean="0">
                <a:solidFill>
                  <a:srgbClr val="3F7F4F"/>
                </a:solidFill>
              </a:rPr>
              <a:t>r-forge.r-project.org/forum/?</a:t>
            </a:r>
            <a:r>
              <a:rPr lang="en-US" dirty="0" err="1" smtClean="0">
                <a:solidFill>
                  <a:srgbClr val="3F7F4F"/>
                </a:solidFill>
              </a:rPr>
              <a:t>group_id</a:t>
            </a:r>
            <a:r>
              <a:rPr lang="en-US" dirty="0" smtClean="0">
                <a:solidFill>
                  <a:srgbClr val="3F7F4F"/>
                </a:solidFill>
              </a:rPr>
              <a:t>=1330 </a:t>
            </a:r>
          </a:p>
          <a:p>
            <a:pPr lvl="1"/>
            <a:r>
              <a:rPr lang="en-US" dirty="0" smtClean="0">
                <a:solidFill>
                  <a:srgbClr val="3F7F4F"/>
                </a:solidFill>
              </a:rPr>
              <a:t>Specific NlsyLinks issues </a:t>
            </a:r>
          </a:p>
          <a:p>
            <a:pPr lvl="1"/>
            <a:r>
              <a:rPr lang="en-US" dirty="0" smtClean="0">
                <a:solidFill>
                  <a:srgbClr val="3F7F4F"/>
                </a:solidFill>
              </a:rPr>
              <a:t>General </a:t>
            </a:r>
            <a:r>
              <a:rPr lang="en-US" dirty="0" smtClean="0">
                <a:solidFill>
                  <a:srgbClr val="3F7F4F"/>
                </a:solidFill>
              </a:rPr>
              <a:t>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chemeClr val="bg1">
                    <a:lumMod val="50000"/>
                  </a:schemeClr>
                </a:solidFill>
              </a:rPr>
              <a:t>Applicability</a:t>
            </a:r>
            <a:endParaRPr lang="en-US" dirty="0">
              <a:solidFill>
                <a:schemeClr val="bg1">
                  <a:lumMod val="50000"/>
                </a:schemeClr>
              </a:solidFill>
            </a:endParaRPr>
          </a:p>
        </p:txBody>
      </p:sp>
      <p:sp>
        <p:nvSpPr>
          <p:cNvPr id="3" name="Content Placeholder 2"/>
          <p:cNvSpPr>
            <a:spLocks noGrp="1"/>
          </p:cNvSpPr>
          <p:nvPr>
            <p:ph idx="1"/>
          </p:nvPr>
        </p:nvSpPr>
        <p:spPr>
          <a:xfrm>
            <a:off x="228600" y="914400"/>
            <a:ext cx="8458200" cy="5791200"/>
          </a:xfrm>
        </p:spPr>
        <p:txBody>
          <a:bodyPr>
            <a:normAutofit lnSpcReduction="10000"/>
          </a:bodyPr>
          <a:lstStyle/>
          <a:p>
            <a:pPr marL="0" indent="0">
              <a:buNone/>
            </a:pPr>
            <a:r>
              <a:rPr lang="en-US" b="1" dirty="0" smtClean="0"/>
              <a:t>The kinship links can be used</a:t>
            </a:r>
            <a:endParaRPr lang="en-US" b="1" dirty="0"/>
          </a:p>
          <a:p>
            <a:pPr lvl="1"/>
            <a:r>
              <a:rPr lang="en-US" dirty="0" smtClean="0">
                <a:solidFill>
                  <a:srgbClr val="3F7F4F"/>
                </a:solidFill>
              </a:rPr>
              <a:t>anywhere in </a:t>
            </a:r>
            <a:r>
              <a:rPr lang="en-US" dirty="0" smtClean="0">
                <a:solidFill>
                  <a:srgbClr val="3F7F4F"/>
                </a:solidFill>
              </a:rPr>
              <a:t>R; it’s not </a:t>
            </a:r>
            <a:r>
              <a:rPr lang="en-US" dirty="0" smtClean="0">
                <a:solidFill>
                  <a:srgbClr val="3F7F4F"/>
                </a:solidFill>
              </a:rPr>
              <a:t>just with NlsyLinks</a:t>
            </a:r>
          </a:p>
          <a:p>
            <a:pPr lvl="1"/>
            <a:r>
              <a:rPr lang="en-US" dirty="0" smtClean="0">
                <a:solidFill>
                  <a:srgbClr val="3F7F4F"/>
                </a:solidFill>
              </a:rPr>
              <a:t>with any statistical software that reads CSVs</a:t>
            </a:r>
          </a:p>
          <a:p>
            <a:pPr lvl="1"/>
            <a:endParaRPr lang="en-US" dirty="0"/>
          </a:p>
          <a:p>
            <a:pPr marL="0" indent="0">
              <a:buNone/>
            </a:pPr>
            <a:r>
              <a:rPr lang="en-US" b="1" dirty="0" smtClean="0"/>
              <a:t>The NlsyLinks package can be used beyond</a:t>
            </a:r>
            <a:endParaRPr lang="en-US" b="1" dirty="0"/>
          </a:p>
          <a:p>
            <a:pPr lvl="1"/>
            <a:r>
              <a:rPr lang="en-US" dirty="0">
                <a:solidFill>
                  <a:srgbClr val="3F7F4F"/>
                </a:solidFill>
              </a:rPr>
              <a:t>Traditional BG research</a:t>
            </a:r>
          </a:p>
          <a:p>
            <a:pPr lvl="1"/>
            <a:r>
              <a:rPr lang="en-US" dirty="0" smtClean="0">
                <a:solidFill>
                  <a:srgbClr val="3F7F4F"/>
                </a:solidFill>
              </a:rPr>
              <a:t>NLSY</a:t>
            </a:r>
          </a:p>
          <a:p>
            <a:pPr lvl="1"/>
            <a:endParaRPr lang="en-US" dirty="0"/>
          </a:p>
          <a:p>
            <a:pPr marL="0" indent="0">
              <a:buNone/>
            </a:pPr>
            <a:r>
              <a:rPr lang="en-US" b="1" dirty="0" smtClean="0"/>
              <a:t>All relevant code is public &amp; open source</a:t>
            </a:r>
            <a:endParaRPr lang="en-US" b="1" dirty="0"/>
          </a:p>
          <a:p>
            <a:pPr lvl="1"/>
            <a:r>
              <a:rPr lang="en-US" dirty="0" smtClean="0">
                <a:solidFill>
                  <a:srgbClr val="3F7F4F"/>
                </a:solidFill>
              </a:rPr>
              <a:t>Code for the package is on R-Forge</a:t>
            </a:r>
            <a:endParaRPr lang="en-US" dirty="0">
              <a:solidFill>
                <a:srgbClr val="3F7F4F"/>
              </a:solidFill>
            </a:endParaRPr>
          </a:p>
          <a:p>
            <a:pPr lvl="1"/>
            <a:r>
              <a:rPr lang="en-US" dirty="0" smtClean="0">
                <a:solidFill>
                  <a:srgbClr val="3F7F4F"/>
                </a:solidFill>
              </a:rPr>
              <a:t>Code for determining the links is on GitHub</a:t>
            </a:r>
            <a:endParaRPr lang="en-US" dirty="0">
              <a:solidFill>
                <a:srgbClr val="3F7F4F"/>
              </a:solidFill>
            </a:endParaRP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endParaRPr lang="en-US" dirty="0"/>
          </a:p>
        </p:txBody>
      </p:sp>
      <p:sp>
        <p:nvSpPr>
          <p:cNvPr id="3" name="Content Placeholder 2"/>
          <p:cNvSpPr>
            <a:spLocks noGrp="1"/>
          </p:cNvSpPr>
          <p:nvPr>
            <p:ph idx="1"/>
          </p:nvPr>
        </p:nvSpPr>
        <p:spPr>
          <a:xfrm>
            <a:off x="76200" y="762000"/>
            <a:ext cx="8991600" cy="6096000"/>
          </a:xfrm>
        </p:spPr>
        <p:txBody>
          <a:bodyPr>
            <a:normAutofit/>
          </a:bodyPr>
          <a:lstStyle/>
          <a:p>
            <a:endParaRPr lang="en-US" dirty="0">
              <a:solidFill>
                <a:schemeClr val="tx1">
                  <a:lumMod val="50000"/>
                  <a:lumOff val="50000"/>
                </a:schemeClr>
              </a:solidFill>
            </a:endParaRPr>
          </a:p>
        </p:txBody>
      </p:sp>
    </p:spTree>
    <p:extLst>
      <p:ext uri="{BB962C8B-B14F-4D97-AF65-F5344CB8AC3E}">
        <p14:creationId xmlns:p14="http://schemas.microsoft.com/office/powerpoint/2010/main" val="169535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a:t>
            </a:r>
            <a:r>
              <a:rPr lang="en-US" sz="3600" dirty="0" smtClean="0"/>
              <a:t>: </a:t>
            </a:r>
            <a:r>
              <a:rPr lang="en-US" sz="3600" dirty="0"/>
              <a:t>1</a:t>
            </a:r>
            <a:r>
              <a:rPr lang="en-US" sz="3600" baseline="30000" dirty="0"/>
              <a:t>st</a:t>
            </a:r>
            <a:r>
              <a:rPr lang="en-US" sz="3600" dirty="0"/>
              <a:t> generation </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smtClean="0">
                <a:solidFill>
                  <a:srgbClr val="3F7F4F"/>
                </a:solidFill>
              </a:rPr>
              <a:t>N</a:t>
            </a:r>
            <a:r>
              <a:rPr lang="en-US" dirty="0" smtClean="0">
                <a:solidFill>
                  <a:srgbClr val="3F7F4F"/>
                </a:solidFill>
              </a:rPr>
              <a:t>≈12,000</a:t>
            </a:r>
            <a:endParaRPr lang="en-US" dirty="0" smtClean="0">
              <a:solidFill>
                <a:srgbClr val="3F7F4F"/>
              </a:solidFill>
            </a:endParaRPr>
          </a:p>
          <a:p>
            <a:pPr lvl="1"/>
            <a:r>
              <a:rPr lang="en-US" dirty="0" smtClean="0">
                <a:solidFill>
                  <a:srgbClr val="3F7F4F"/>
                </a:solidFill>
              </a:rPr>
              <a:t>Nationally representative sample</a:t>
            </a:r>
          </a:p>
          <a:p>
            <a:r>
              <a:rPr lang="en-US" sz="3600" dirty="0" smtClean="0"/>
              <a:t>Nlsy79</a:t>
            </a:r>
            <a:r>
              <a:rPr lang="en-US" sz="3600" dirty="0"/>
              <a:t>: 2</a:t>
            </a:r>
            <a:r>
              <a:rPr lang="en-US" sz="3600" baseline="30000" dirty="0"/>
              <a:t>nd</a:t>
            </a:r>
            <a:r>
              <a:rPr lang="en-US" sz="3600" dirty="0"/>
              <a:t> generation </a:t>
            </a:r>
          </a:p>
          <a:p>
            <a:pPr lvl="1"/>
            <a:r>
              <a:rPr lang="en-US" dirty="0" smtClean="0">
                <a:solidFill>
                  <a:srgbClr val="3F7F4F"/>
                </a:solidFill>
              </a:rPr>
              <a:t>Biological </a:t>
            </a:r>
            <a:r>
              <a:rPr lang="en-US" dirty="0">
                <a:solidFill>
                  <a:srgbClr val="3F7F4F"/>
                </a:solidFill>
              </a:rPr>
              <a:t>children of the </a:t>
            </a:r>
            <a:r>
              <a:rPr lang="en-US" dirty="0" smtClean="0">
                <a:solidFill>
                  <a:srgbClr val="3F7F4F"/>
                </a:solidFill>
              </a:rPr>
              <a:t>Nlsy79 </a:t>
            </a:r>
            <a:r>
              <a:rPr lang="en-US" dirty="0">
                <a:solidFill>
                  <a:srgbClr val="3F7F4F"/>
                </a:solidFill>
              </a:rPr>
              <a:t>1</a:t>
            </a:r>
            <a:r>
              <a:rPr lang="en-US" baseline="30000" dirty="0">
                <a:solidFill>
                  <a:srgbClr val="3F7F4F"/>
                </a:solidFill>
              </a:rPr>
              <a:t>st</a:t>
            </a:r>
            <a:r>
              <a:rPr lang="en-US" dirty="0">
                <a:solidFill>
                  <a:srgbClr val="3F7F4F"/>
                </a:solidFill>
              </a:rPr>
              <a:t> </a:t>
            </a:r>
            <a:r>
              <a:rPr lang="en-US" dirty="0" smtClean="0">
                <a:solidFill>
                  <a:srgbClr val="3F7F4F"/>
                </a:solidFill>
              </a:rPr>
              <a:t>generation females</a:t>
            </a:r>
            <a:endParaRPr lang="en-US" dirty="0">
              <a:solidFill>
                <a:srgbClr val="3F7F4F"/>
              </a:solidFill>
            </a:endParaRPr>
          </a:p>
          <a:p>
            <a:pPr lvl="1"/>
            <a:r>
              <a:rPr lang="en-US" dirty="0" smtClean="0">
                <a:solidFill>
                  <a:srgbClr val="3F7F4F"/>
                </a:solidFill>
              </a:rPr>
              <a:t>Surveyed </a:t>
            </a:r>
            <a:r>
              <a:rPr lang="en-US" dirty="0" smtClean="0">
                <a:solidFill>
                  <a:srgbClr val="3F7F4F"/>
                </a:solidFill>
              </a:rPr>
              <a:t>since </a:t>
            </a:r>
            <a:r>
              <a:rPr lang="en-US" dirty="0" smtClean="0">
                <a:solidFill>
                  <a:srgbClr val="3F7F4F"/>
                </a:solidFill>
              </a:rPr>
              <a:t>1986; </a:t>
            </a:r>
            <a:r>
              <a:rPr lang="en-US" i="1" dirty="0">
                <a:solidFill>
                  <a:srgbClr val="3F7F4F"/>
                </a:solidFill>
              </a:rPr>
              <a:t>N</a:t>
            </a:r>
            <a:r>
              <a:rPr lang="en-US" dirty="0">
                <a:solidFill>
                  <a:srgbClr val="3F7F4F"/>
                </a:solidFill>
              </a:rPr>
              <a:t>≈12,000</a:t>
            </a:r>
            <a:endParaRPr lang="en-US" dirty="0" smtClean="0">
              <a:solidFill>
                <a:srgbClr val="3F7F4F"/>
              </a:solidFill>
            </a:endParaRPr>
          </a:p>
          <a:p>
            <a:pPr lvl="1"/>
            <a:r>
              <a:rPr lang="en-US" dirty="0">
                <a:solidFill>
                  <a:srgbClr val="3F7F4F"/>
                </a:solidFill>
              </a:rPr>
              <a:t>Frequently called “</a:t>
            </a:r>
            <a:r>
              <a:rPr lang="en-US" dirty="0" smtClean="0">
                <a:solidFill>
                  <a:srgbClr val="3F7F4F"/>
                </a:solidFill>
              </a:rPr>
              <a:t>Nlsy79-C</a:t>
            </a:r>
            <a:r>
              <a:rPr lang="en-US" dirty="0">
                <a:solidFill>
                  <a:srgbClr val="3F7F4F"/>
                </a:solidFill>
              </a:rPr>
              <a:t>” or “</a:t>
            </a:r>
            <a:r>
              <a:rPr lang="en-US" dirty="0" smtClean="0">
                <a:solidFill>
                  <a:srgbClr val="3F7F4F"/>
                </a:solidFill>
              </a:rPr>
              <a:t>CNLSY79</a:t>
            </a:r>
            <a:r>
              <a:rPr lang="en-US" dirty="0">
                <a:solidFill>
                  <a:srgbClr val="3F7F4F"/>
                </a:solidFill>
              </a:rPr>
              <a:t>”</a:t>
            </a:r>
          </a:p>
          <a:p>
            <a:r>
              <a:rPr lang="en-US" sz="3600" dirty="0" smtClean="0"/>
              <a:t>Nlsy97</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a:solidFill>
                  <a:srgbClr val="3F7F4F"/>
                </a:solidFill>
              </a:rPr>
              <a:t>N</a:t>
            </a:r>
            <a:r>
              <a:rPr lang="en-US" dirty="0" smtClean="0">
                <a:solidFill>
                  <a:srgbClr val="3F7F4F"/>
                </a:solidFill>
              </a:rPr>
              <a:t>≈9,000</a:t>
            </a:r>
            <a:endParaRPr lang="en-US" dirty="0">
              <a:solidFill>
                <a:srgbClr val="3F7F4F"/>
              </a:solidFill>
            </a:endParaRPr>
          </a:p>
          <a:p>
            <a:pPr lvl="1"/>
            <a:r>
              <a:rPr lang="en-US" dirty="0">
                <a:solidFill>
                  <a:srgbClr val="3F7F4F"/>
                </a:solidFill>
              </a:rPr>
              <a:t>Nationally representative </a:t>
            </a:r>
            <a:r>
              <a:rPr lang="en-US" dirty="0" smtClean="0">
                <a:solidFill>
                  <a:srgbClr val="3F7F4F"/>
                </a:solidFill>
              </a:rPr>
              <a:t>sample</a:t>
            </a:r>
          </a:p>
          <a:p>
            <a:pPr lvl="1"/>
            <a:r>
              <a:rPr lang="en-US" dirty="0" smtClean="0">
                <a:solidFill>
                  <a:srgbClr val="3F7F4F"/>
                </a:solidFill>
              </a:rPr>
              <a:t>No genetic relationship to </a:t>
            </a:r>
            <a:r>
              <a:rPr lang="en-US" dirty="0" smtClean="0">
                <a:solidFill>
                  <a:srgbClr val="3F7F4F"/>
                </a:solidFill>
              </a:rPr>
              <a:t>Nlsy79 </a:t>
            </a:r>
            <a:r>
              <a:rPr lang="en-US" dirty="0" smtClean="0">
                <a:solidFill>
                  <a:srgbClr val="3F7F4F"/>
                </a:solidFill>
              </a:rPr>
              <a:t>cohorts</a:t>
            </a:r>
            <a:endParaRPr lang="en-US" dirty="0">
              <a:solidFill>
                <a:srgbClr val="3F7F4F"/>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a:t>
            </a:r>
            <a:r>
              <a:rPr lang="en-US" dirty="0" smtClean="0"/>
              <a:t>Nlsy</a:t>
            </a:r>
            <a:r>
              <a:rPr lang="en-US" dirty="0" smtClean="0">
                <a:solidFill>
                  <a:srgbClr val="3F7F4F"/>
                </a:solidFill>
              </a:rPr>
              <a:t>79</a:t>
            </a:r>
            <a:endParaRPr lang="en-US" dirty="0">
              <a:solidFill>
                <a:srgbClr val="3F7F4F"/>
              </a:solidFill>
            </a:endParaRPr>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0" y="0"/>
            <a:ext cx="9144000" cy="990600"/>
          </a:xfrm>
        </p:spPr>
        <p:txBody>
          <a:bodyPr>
            <a:normAutofit fontScale="90000"/>
          </a:bodyPr>
          <a:lstStyle/>
          <a:p>
            <a:r>
              <a:rPr lang="en-US" dirty="0" smtClean="0"/>
              <a:t>Timeline for </a:t>
            </a:r>
            <a:r>
              <a:rPr lang="en-US" dirty="0" smtClean="0"/>
              <a:t>Nlsy</a:t>
            </a:r>
            <a:r>
              <a:rPr lang="en-US" dirty="0" smtClean="0">
                <a:solidFill>
                  <a:srgbClr val="3F7F4F"/>
                </a:solidFill>
              </a:rPr>
              <a:t>79</a:t>
            </a:r>
            <a:r>
              <a:rPr lang="en-US" dirty="0" smtClean="0"/>
              <a:t/>
            </a:r>
            <a:br>
              <a:rPr lang="en-US" dirty="0" smtClean="0"/>
            </a:br>
            <a:r>
              <a:rPr lang="en-US" sz="3600" dirty="0" smtClean="0"/>
              <a:t>(both generations)</a:t>
            </a:r>
            <a:endParaRPr lang="en-US" dirty="0"/>
          </a:p>
        </p:txBody>
      </p:sp>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0" y="0"/>
            <a:ext cx="9144000" cy="990600"/>
          </a:xfrm>
        </p:spPr>
        <p:txBody>
          <a:bodyPr>
            <a:normAutofit/>
          </a:bodyPr>
          <a:lstStyle/>
          <a:p>
            <a:r>
              <a:rPr lang="en-US" dirty="0" smtClean="0"/>
              <a:t>Timeline for </a:t>
            </a:r>
            <a:r>
              <a:rPr lang="en-US" dirty="0" smtClean="0"/>
              <a:t>Nlsy</a:t>
            </a:r>
            <a:r>
              <a:rPr lang="en-US" dirty="0" smtClean="0">
                <a:solidFill>
                  <a:srgbClr val="3F7F4F"/>
                </a:solidFill>
              </a:rPr>
              <a:t>79</a:t>
            </a:r>
            <a:r>
              <a:rPr lang="en-US" dirty="0" smtClean="0"/>
              <a:t> </a:t>
            </a:r>
            <a:r>
              <a:rPr lang="en-US" dirty="0" smtClean="0"/>
              <a:t>&amp; </a:t>
            </a:r>
            <a:r>
              <a:rPr lang="en-US" dirty="0" smtClean="0"/>
              <a:t>Nlsy</a:t>
            </a:r>
            <a:r>
              <a:rPr lang="en-US" dirty="0" smtClean="0">
                <a:solidFill>
                  <a:srgbClr val="3F7F4F"/>
                </a:solidFill>
              </a:rPr>
              <a:t>97</a:t>
            </a:r>
            <a:endParaRPr lang="en-US" dirty="0">
              <a:solidFill>
                <a:srgbClr val="3F7F4F"/>
              </a:solidFill>
            </a:endParaRPr>
          </a:p>
        </p:txBody>
      </p:sp>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5293660"/>
              </p:ext>
            </p:extLst>
          </p:nvPr>
        </p:nvGraphicFramePr>
        <p:xfrm>
          <a:off x="0" y="4069080"/>
          <a:ext cx="9060082" cy="25603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5334000" cy="315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2297</Words>
  <Application>Microsoft Office PowerPoint</Application>
  <PresentationFormat>On-screen Show (4:3)</PresentationFormat>
  <Paragraphs>458</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NLSY Kinship Links:  Creating Biometrical Design Structures from Cross-Generational Data</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PowerPoint Presentation</vt:lpstr>
      <vt:lpstr>Construction of the Links</vt:lpstr>
      <vt:lpstr>Timeline of Explicit Item</vt:lpstr>
      <vt:lpstr>Monitoring the ROC paths</vt:lpstr>
      <vt:lpstr>Monitoring the ROC paths</vt:lpstr>
      <vt:lpstr>Agreement of 2004 and 2013 Gen2 Links</vt:lpstr>
      <vt:lpstr>Increased sample size of 2004 vs 2013 links</vt:lpstr>
      <vt:lpstr>Monitoring ACEs of Basic Variables</vt:lpstr>
      <vt:lpstr>Future Challenge: Find Other Links</vt:lpstr>
      <vt:lpstr>The ‘NlsyLinks’ package in R Includes:</vt:lpstr>
      <vt:lpstr>PowerPoint Presentation</vt:lpstr>
      <vt:lpstr>Support Staff</vt:lpstr>
      <vt:lpstr>Applicability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 </dc:title>
  <dc:creator>wibeasley</dc:creator>
  <cp:lastModifiedBy>Will Beasley</cp:lastModifiedBy>
  <cp:revision>234</cp:revision>
  <dcterms:created xsi:type="dcterms:W3CDTF">2006-08-16T00:00:00Z</dcterms:created>
  <dcterms:modified xsi:type="dcterms:W3CDTF">2013-06-20T04:28:57Z</dcterms:modified>
</cp:coreProperties>
</file>