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257" r:id="rId3"/>
    <p:sldId id="258" r:id="rId4"/>
    <p:sldId id="259" r:id="rId5"/>
    <p:sldId id="260" r:id="rId6"/>
    <p:sldId id="261" r:id="rId7"/>
    <p:sldId id="262" r:id="rId8"/>
    <p:sldId id="264" r:id="rId9"/>
    <p:sldId id="263" r:id="rId10"/>
    <p:sldId id="300" r:id="rId11"/>
    <p:sldId id="265" r:id="rId12"/>
    <p:sldId id="271" r:id="rId13"/>
    <p:sldId id="275" r:id="rId14"/>
    <p:sldId id="274" r:id="rId15"/>
    <p:sldId id="276" r:id="rId16"/>
    <p:sldId id="278" r:id="rId17"/>
    <p:sldId id="283" r:id="rId18"/>
    <p:sldId id="288" r:id="rId19"/>
    <p:sldId id="284" r:id="rId20"/>
    <p:sldId id="287" r:id="rId21"/>
    <p:sldId id="292" r:id="rId22"/>
    <p:sldId id="291" r:id="rId23"/>
    <p:sldId id="293" r:id="rId24"/>
    <p:sldId id="294" r:id="rId25"/>
    <p:sldId id="273" r:id="rId26"/>
    <p:sldId id="299" r:id="rId27"/>
    <p:sldId id="307" r:id="rId28"/>
    <p:sldId id="306" r:id="rId29"/>
    <p:sldId id="297" r:id="rId30"/>
    <p:sldId id="309" r:id="rId31"/>
    <p:sldId id="267" r:id="rId32"/>
    <p:sldId id="268" r:id="rId33"/>
    <p:sldId id="269" r:id="rId34"/>
    <p:sldId id="303" r:id="rId35"/>
    <p:sldId id="298" r:id="rId36"/>
    <p:sldId id="301" r:id="rId37"/>
    <p:sldId id="30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7F4F"/>
    <a:srgbClr val="D8F8C0"/>
    <a:srgbClr val="CCFFAF"/>
    <a:srgbClr val="FCFDE1"/>
    <a:srgbClr val="76B531"/>
    <a:srgbClr val="FF6565"/>
    <a:srgbClr val="FF79DC"/>
    <a:srgbClr val="000000"/>
    <a:srgbClr val="EAFFAF"/>
    <a:srgbClr val="FFB9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50" autoAdjust="0"/>
    <p:restoredTop sz="83937" autoAdjust="0"/>
  </p:normalViewPr>
  <p:slideViewPr>
    <p:cSldViewPr>
      <p:cViewPr varScale="1">
        <p:scale>
          <a:sx n="112" d="100"/>
          <a:sy n="112" d="100"/>
        </p:scale>
        <p:origin x="-1800"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302"/>
    </p:cViewPr>
  </p:sorterViewPr>
  <p:notesViewPr>
    <p:cSldViewPr>
      <p:cViewPr varScale="1">
        <p:scale>
          <a:sx n="86" d="100"/>
          <a:sy n="86" d="100"/>
        </p:scale>
        <p:origin x="-304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E909C7-A04F-4BD5-8847-BCC22A822640}" type="datetimeFigureOut">
              <a:rPr lang="en-US" smtClean="0"/>
              <a:t>7/8/2012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840C3C0-505C-439A-A800-2A410015D0DE}" type="slidenum">
              <a:rPr lang="en-US" smtClean="0"/>
              <a:t>‹#›</a:t>
            </a:fld>
            <a:endParaRPr lang="en-US"/>
          </a:p>
        </p:txBody>
      </p:sp>
    </p:spTree>
    <p:extLst>
      <p:ext uri="{BB962C8B-B14F-4D97-AF65-F5344CB8AC3E}">
        <p14:creationId xmlns:p14="http://schemas.microsoft.com/office/powerpoint/2010/main" val="1656767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E2E2CC-05BF-4B29-8ED8-1E5146104E1B}" type="datetimeFigureOut">
              <a:rPr lang="en-US" smtClean="0"/>
              <a:t>7/8/2012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5251ED-AE1B-4A28-97D1-0CEAFB13BD92}" type="slidenum">
              <a:rPr lang="en-US" smtClean="0"/>
              <a:t>‹#›</a:t>
            </a:fld>
            <a:endParaRPr lang="en-US"/>
          </a:p>
        </p:txBody>
      </p:sp>
    </p:spTree>
    <p:extLst>
      <p:ext uri="{BB962C8B-B14F-4D97-AF65-F5344CB8AC3E}">
        <p14:creationId xmlns:p14="http://schemas.microsoft.com/office/powerpoint/2010/main" val="1202424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I’m Will</a:t>
            </a:r>
            <a:r>
              <a:rPr lang="en-US" baseline="0" dirty="0" smtClean="0"/>
              <a:t> Beasley. Today I’m discussing how the family relationships in the NLSY79 were inferred, and how these connections can assist research.</a:t>
            </a:r>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1</a:t>
            </a:fld>
            <a:endParaRPr lang="en-US"/>
          </a:p>
        </p:txBody>
      </p:sp>
    </p:spTree>
    <p:extLst>
      <p:ext uri="{BB962C8B-B14F-4D97-AF65-F5344CB8AC3E}">
        <p14:creationId xmlns:p14="http://schemas.microsoft.com/office/powerpoint/2010/main" val="2112670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final file has three important columns.  The pair’s</a:t>
            </a:r>
            <a:r>
              <a:rPr lang="en-US" baseline="0" dirty="0" smtClean="0"/>
              <a:t> </a:t>
            </a:r>
            <a:r>
              <a:rPr lang="en-US" i="1" baseline="0" dirty="0" smtClean="0"/>
              <a:t>R</a:t>
            </a:r>
            <a:r>
              <a:rPr lang="en-US" i="0" baseline="0" dirty="0" smtClean="0"/>
              <a:t> coefficient and the two IDs, so you, the applied researcher, can combine our </a:t>
            </a:r>
            <a:r>
              <a:rPr lang="en-US" i="1" baseline="0" dirty="0" err="1" smtClean="0"/>
              <a:t>R</a:t>
            </a:r>
            <a:r>
              <a:rPr lang="en-US" i="0" baseline="0" dirty="0" err="1" smtClean="0"/>
              <a:t>s</a:t>
            </a:r>
            <a:r>
              <a:rPr lang="en-US" i="0" baseline="0" dirty="0" smtClean="0"/>
              <a:t> with your outcomes. </a:t>
            </a:r>
            <a:r>
              <a:rPr lang="en-US" baseline="0" dirty="0" smtClean="0"/>
              <a:t>The </a:t>
            </a:r>
            <a:r>
              <a:rPr lang="en-US" i="1" baseline="0" dirty="0" smtClean="0"/>
              <a:t>R</a:t>
            </a:r>
            <a:r>
              <a:rPr lang="en-US" baseline="0" dirty="0" smtClean="0"/>
              <a:t> coefficient that we recommend and circulate is informed by both implicit and explicit items.</a:t>
            </a:r>
          </a:p>
          <a:p>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10</a:t>
            </a:fld>
            <a:endParaRPr lang="en-US"/>
          </a:p>
        </p:txBody>
      </p:sp>
    </p:spTree>
    <p:extLst>
      <p:ext uri="{BB962C8B-B14F-4D97-AF65-F5344CB8AC3E}">
        <p14:creationId xmlns:p14="http://schemas.microsoft.com/office/powerpoint/2010/main" val="2031738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 2 of the talk…  Until now, all of the discussed</a:t>
            </a:r>
            <a:r>
              <a:rPr lang="en-US" baseline="0" dirty="0" smtClean="0"/>
              <a:t> </a:t>
            </a:r>
            <a:r>
              <a:rPr lang="en-US" dirty="0" smtClean="0"/>
              <a:t>complexity</a:t>
            </a:r>
            <a:r>
              <a:rPr lang="en-US" baseline="0" dirty="0" smtClean="0"/>
              <a:t> can be hidden from the applied researcher.  But t</a:t>
            </a:r>
            <a:r>
              <a:rPr lang="en-US" dirty="0" smtClean="0"/>
              <a:t>his second part describes the things that you</a:t>
            </a:r>
            <a:r>
              <a:rPr lang="en-US" baseline="0" dirty="0" smtClean="0"/>
              <a:t> DO interact with directly.</a:t>
            </a:r>
            <a:endParaRPr lang="en-US" dirty="0" smtClean="0"/>
          </a:p>
          <a:p>
            <a:endParaRPr lang="en-US" dirty="0" smtClean="0"/>
          </a:p>
          <a:p>
            <a:r>
              <a:rPr lang="en-US" dirty="0" smtClean="0"/>
              <a:t>To</a:t>
            </a:r>
            <a:r>
              <a:rPr lang="en-US" baseline="0" dirty="0" smtClean="0"/>
              <a:t> use an ACE metaphor, our package </a:t>
            </a:r>
            <a:r>
              <a:rPr lang="en-US" dirty="0" smtClean="0"/>
              <a:t>soaks up a lot of the common variability in NLSY and BG programming code.</a:t>
            </a:r>
            <a:r>
              <a:rPr lang="en-US" baseline="0" dirty="0" smtClean="0"/>
              <a:t> </a:t>
            </a:r>
            <a:r>
              <a:rPr lang="en-US" dirty="0" smtClean="0"/>
              <a:t>This package provides many functions</a:t>
            </a:r>
            <a:r>
              <a:rPr lang="en-US" baseline="0" dirty="0" smtClean="0"/>
              <a:t> </a:t>
            </a:r>
            <a:r>
              <a:rPr lang="en-US" dirty="0" smtClean="0"/>
              <a:t>that you</a:t>
            </a:r>
            <a:r>
              <a:rPr lang="en-US" baseline="0" dirty="0" smtClean="0"/>
              <a:t> would </a:t>
            </a:r>
            <a:r>
              <a:rPr lang="en-US" dirty="0" smtClean="0"/>
              <a:t>write </a:t>
            </a:r>
            <a:r>
              <a:rPr lang="en-US" baseline="0" dirty="0" smtClean="0"/>
              <a:t>ordinarily</a:t>
            </a:r>
            <a:r>
              <a:rPr lang="en-US" dirty="0" smtClean="0"/>
              <a:t>.  After using</a:t>
            </a:r>
            <a:r>
              <a:rPr lang="en-US" baseline="0" dirty="0" smtClean="0"/>
              <a:t> our package, hopefully your remaining code is mostly unique expressions of your substantive research.</a:t>
            </a:r>
          </a:p>
          <a:p>
            <a:endParaRPr lang="en-US" baseline="0" dirty="0" smtClean="0"/>
          </a:p>
          <a:p>
            <a:r>
              <a:rPr lang="en-US" baseline="0" dirty="0" smtClean="0"/>
              <a:t>I think the package is equally compelling for less experienced researchers, but that’s less relevant for today’s audience.  </a:t>
            </a:r>
            <a:r>
              <a:rPr lang="en-US" dirty="0" smtClean="0"/>
              <a:t>We’ll go through a</a:t>
            </a:r>
            <a:r>
              <a:rPr lang="en-US" baseline="0" dirty="0" smtClean="0"/>
              <a:t> </a:t>
            </a:r>
            <a:r>
              <a:rPr lang="en-US" dirty="0" smtClean="0"/>
              <a:t>scenario</a:t>
            </a:r>
            <a:r>
              <a:rPr lang="en-US" baseline="0" dirty="0" smtClean="0"/>
              <a:t> that shows how both audiences benefit.</a:t>
            </a:r>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11</a:t>
            </a:fld>
            <a:endParaRPr lang="en-US"/>
          </a:p>
        </p:txBody>
      </p:sp>
    </p:spTree>
    <p:extLst>
      <p:ext uri="{BB962C8B-B14F-4D97-AF65-F5344CB8AC3E}">
        <p14:creationId xmlns:p14="http://schemas.microsoft.com/office/powerpoint/2010/main" val="799389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step is to download the variables</a:t>
            </a:r>
            <a:r>
              <a:rPr lang="en-US" baseline="0" dirty="0" smtClean="0"/>
              <a:t> from the NLSY website.  Their site has good documentation, and we have a thorough vignette.  So I’m just going to jam through the steps. </a:t>
            </a:r>
          </a:p>
          <a:p>
            <a:endParaRPr lang="en-US" baseline="0" dirty="0" smtClean="0"/>
          </a:p>
          <a:p>
            <a:r>
              <a:rPr lang="en-US" baseline="0" dirty="0" smtClean="0"/>
              <a:t>First you select your cohort.  Here’s we’re selecting the 2</a:t>
            </a:r>
            <a:r>
              <a:rPr lang="en-US" baseline="30000" dirty="0" smtClean="0"/>
              <a:t>nd</a:t>
            </a:r>
            <a:r>
              <a:rPr lang="en-US" baseline="0" dirty="0" smtClean="0"/>
              <a:t> generation of the NLSY79</a:t>
            </a:r>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12</a:t>
            </a:fld>
            <a:endParaRPr lang="en-US"/>
          </a:p>
        </p:txBody>
      </p:sp>
    </p:spTree>
    <p:extLst>
      <p:ext uri="{BB962C8B-B14F-4D97-AF65-F5344CB8AC3E}">
        <p14:creationId xmlns:p14="http://schemas.microsoft.com/office/powerpoint/2010/main" val="3728551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a:t>
            </a:r>
            <a:r>
              <a:rPr lang="en-US" baseline="0" dirty="0" smtClean="0"/>
              <a:t>you search for your variables.  If you know what you want, it takes minutes.  But rarely is it adequate to look at only isolated variable titles.   If you’re new to the variables, you should study the documentation and response patterns. This takes a long time to do well –hours at least.  </a:t>
            </a:r>
            <a:r>
              <a:rPr lang="en-US" baseline="0" dirty="0" smtClean="0"/>
              <a:t>But it also can be fun.  It’s an important part of the process of operationalizing your constructs.  And keep in mind that </a:t>
            </a:r>
            <a:r>
              <a:rPr lang="en-US" baseline="0" dirty="0" smtClean="0"/>
              <a:t>this process is much quicker and cheaper than conducting your own 30-year survey.</a:t>
            </a:r>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13</a:t>
            </a:fld>
            <a:endParaRPr lang="en-US"/>
          </a:p>
        </p:txBody>
      </p:sp>
    </p:spTree>
    <p:extLst>
      <p:ext uri="{BB962C8B-B14F-4D97-AF65-F5344CB8AC3E}">
        <p14:creationId xmlns:p14="http://schemas.microsoft.com/office/powerpoint/2010/main" val="1239281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you review the selected variables.</a:t>
            </a:r>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14</a:t>
            </a:fld>
            <a:endParaRPr lang="en-US"/>
          </a:p>
        </p:txBody>
      </p:sp>
    </p:spTree>
    <p:extLst>
      <p:ext uri="{BB962C8B-B14F-4D97-AF65-F5344CB8AC3E}">
        <p14:creationId xmlns:p14="http://schemas.microsoft.com/office/powerpoint/2010/main" val="758931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click a few</a:t>
            </a:r>
            <a:r>
              <a:rPr lang="en-US" baseline="0" dirty="0" smtClean="0"/>
              <a:t> options to download the CSV of responses…</a:t>
            </a:r>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15</a:t>
            </a:fld>
            <a:endParaRPr lang="en-US"/>
          </a:p>
        </p:txBody>
      </p:sp>
    </p:spTree>
    <p:extLst>
      <p:ext uri="{BB962C8B-B14F-4D97-AF65-F5344CB8AC3E}">
        <p14:creationId xmlns:p14="http://schemas.microsoft.com/office/powerpoint/2010/main" val="40964310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 is simple text </a:t>
            </a:r>
            <a:r>
              <a:rPr lang="en-US" baseline="0" dirty="0" smtClean="0"/>
              <a:t>like this.</a:t>
            </a:r>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16</a:t>
            </a:fld>
            <a:endParaRPr lang="en-US"/>
          </a:p>
        </p:txBody>
      </p:sp>
    </p:spTree>
    <p:extLst>
      <p:ext uri="{BB962C8B-B14F-4D97-AF65-F5344CB8AC3E}">
        <p14:creationId xmlns:p14="http://schemas.microsoft.com/office/powerpoint/2010/main" val="3527031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you</a:t>
            </a:r>
            <a:r>
              <a:rPr lang="en-US" baseline="0" dirty="0" smtClean="0"/>
              <a:t> open R and type the following code.  First you load our package.  Next you filter the kinship links to only siblings in the 2</a:t>
            </a:r>
            <a:r>
              <a:rPr lang="en-US" baseline="30000" dirty="0" smtClean="0"/>
              <a:t>nd</a:t>
            </a:r>
            <a:r>
              <a:rPr lang="en-US" baseline="0" dirty="0" smtClean="0"/>
              <a:t> generation. Next you provide the path to the text file that we just looked at.  Our next function will read that CSV, do some plumbing manipulations, and return a </a:t>
            </a:r>
            <a:r>
              <a:rPr lang="en-US" baseline="0" dirty="0" err="1" smtClean="0"/>
              <a:t>data.frame</a:t>
            </a:r>
            <a:r>
              <a:rPr lang="en-US" baseline="0" dirty="0" smtClean="0"/>
              <a:t> of your outcomes which will look something like this…</a:t>
            </a:r>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17</a:t>
            </a:fld>
            <a:endParaRPr lang="en-US"/>
          </a:p>
        </p:txBody>
      </p:sp>
    </p:spTree>
    <p:extLst>
      <p:ext uri="{BB962C8B-B14F-4D97-AF65-F5344CB8AC3E}">
        <p14:creationId xmlns:p14="http://schemas.microsoft.com/office/powerpoint/2010/main" val="4567840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 the blue plumbing</a:t>
            </a:r>
            <a:r>
              <a:rPr lang="en-US" baseline="0" dirty="0" smtClean="0"/>
              <a:t> </a:t>
            </a:r>
            <a:r>
              <a:rPr lang="en-US" dirty="0" smtClean="0"/>
              <a:t>variables</a:t>
            </a:r>
            <a:r>
              <a:rPr lang="en-US" baseline="0" dirty="0" smtClean="0"/>
              <a:t> were either added or renamed by our function.  The red variables are unique to your applied question.  Their serial numbers aren’t very salient to humans …</a:t>
            </a:r>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18</a:t>
            </a:fld>
            <a:endParaRPr lang="en-US"/>
          </a:p>
        </p:txBody>
      </p:sp>
    </p:spTree>
    <p:extLst>
      <p:ext uri="{BB962C8B-B14F-4D97-AF65-F5344CB8AC3E}">
        <p14:creationId xmlns:p14="http://schemas.microsoft.com/office/powerpoint/2010/main" val="371631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recommend renaming the variables in the next step.  </a:t>
            </a:r>
            <a:r>
              <a:rPr lang="en-US" dirty="0" smtClean="0"/>
              <a:t>Today, our phenotype of interest</a:t>
            </a:r>
            <a:r>
              <a:rPr lang="en-US" baseline="0" dirty="0" smtClean="0"/>
              <a:t> is </a:t>
            </a:r>
            <a:r>
              <a:rPr lang="en-US" dirty="0" smtClean="0"/>
              <a:t>birth weight.  This is an</a:t>
            </a:r>
            <a:r>
              <a:rPr lang="en-US" baseline="0" dirty="0" smtClean="0"/>
              <a:t> actual variable from an NLSY extract.</a:t>
            </a:r>
          </a:p>
          <a:p>
            <a:endParaRPr lang="en-US" baseline="0" dirty="0" smtClean="0"/>
          </a:p>
          <a:p>
            <a:r>
              <a:rPr lang="en-US" baseline="0" dirty="0" smtClean="0"/>
              <a:t>And this single variable contains two sources of information.  First, their weight, if it exists, is a positive value.  But if it’s missing, a negative value indicates the type of </a:t>
            </a:r>
            <a:r>
              <a:rPr lang="en-US" baseline="0" dirty="0" err="1" smtClean="0"/>
              <a:t>missingness</a:t>
            </a:r>
            <a:r>
              <a:rPr lang="en-US" baseline="0" dirty="0" smtClean="0"/>
              <a:t>.  For this presentation, we’ll assuming all </a:t>
            </a:r>
            <a:r>
              <a:rPr lang="en-US" baseline="0" dirty="0" err="1" smtClean="0"/>
              <a:t>missingness</a:t>
            </a:r>
            <a:r>
              <a:rPr lang="en-US" baseline="0" dirty="0" smtClean="0"/>
              <a:t> is equivalent, and assign all of them the special value “NA”.</a:t>
            </a:r>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19</a:t>
            </a:fld>
            <a:endParaRPr lang="en-US"/>
          </a:p>
        </p:txBody>
      </p:sp>
    </p:spTree>
    <p:extLst>
      <p:ext uri="{BB962C8B-B14F-4D97-AF65-F5344CB8AC3E}">
        <p14:creationId xmlns:p14="http://schemas.microsoft.com/office/powerpoint/2010/main" val="999667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talk’s first</a:t>
            </a:r>
            <a:r>
              <a:rPr lang="en-US" baseline="0" dirty="0" smtClean="0"/>
              <a:t> part describes how the kinship links were created.  It’s work that you won’t need to replicate, but understanding it may help you use the links.  The resulting dataset stands by itself and can be used by SAS, R, or any statistical software.</a:t>
            </a:r>
          </a:p>
          <a:p>
            <a:endParaRPr lang="en-US" baseline="0" dirty="0" smtClean="0"/>
          </a:p>
          <a:p>
            <a:r>
              <a:rPr lang="en-US" baseline="0" dirty="0" smtClean="0"/>
              <a:t>The presentation’s second part describes the package we’ve developed to assist R users.  </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2</a:t>
            </a:fld>
            <a:endParaRPr lang="en-US"/>
          </a:p>
        </p:txBody>
      </p:sp>
    </p:spTree>
    <p:extLst>
      <p:ext uri="{BB962C8B-B14F-4D97-AF65-F5344CB8AC3E}">
        <p14:creationId xmlns:p14="http://schemas.microsoft.com/office/powerpoint/2010/main" val="1712598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you can see our two modifications.  The variable has a better name, and the </a:t>
            </a:r>
            <a:r>
              <a:rPr lang="en-US" dirty="0" err="1" smtClean="0"/>
              <a:t>missingness</a:t>
            </a:r>
            <a:r>
              <a:rPr lang="en-US" baseline="0" dirty="0" smtClean="0"/>
              <a:t> has been recoded to a value that the SEM won’t misinterpret.</a:t>
            </a:r>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20</a:t>
            </a:fld>
            <a:endParaRPr lang="en-US"/>
          </a:p>
        </p:txBody>
      </p:sp>
    </p:spTree>
    <p:extLst>
      <p:ext uri="{BB962C8B-B14F-4D97-AF65-F5344CB8AC3E}">
        <p14:creationId xmlns:p14="http://schemas.microsoft.com/office/powerpoint/2010/main" val="1561283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next little snippet is deceptively important.  It merges </a:t>
            </a:r>
            <a:r>
              <a:rPr lang="en-US" baseline="0" dirty="0" smtClean="0"/>
              <a:t>your outcomes with </a:t>
            </a:r>
            <a:r>
              <a:rPr lang="en-US" dirty="0" smtClean="0"/>
              <a:t>our kinship</a:t>
            </a:r>
            <a:r>
              <a:rPr lang="en-US" baseline="0" dirty="0" smtClean="0"/>
              <a:t> links.</a:t>
            </a:r>
            <a:endParaRPr lang="en-US" dirty="0" smtClean="0"/>
          </a:p>
          <a:p>
            <a:endParaRPr lang="en-US" dirty="0" smtClean="0"/>
          </a:p>
          <a:p>
            <a:r>
              <a:rPr lang="en-US" dirty="0" smtClean="0"/>
              <a:t>Even if you already have the </a:t>
            </a:r>
            <a:r>
              <a:rPr lang="en-US" i="1" dirty="0" smtClean="0"/>
              <a:t>R</a:t>
            </a:r>
            <a:r>
              <a:rPr lang="en-US" dirty="0" smtClean="0"/>
              <a:t> coefficients, this line saves you </a:t>
            </a:r>
            <a:r>
              <a:rPr lang="en-US" baseline="0" dirty="0" smtClean="0"/>
              <a:t>several hours of writing &amp; debugging at least </a:t>
            </a:r>
            <a:r>
              <a:rPr lang="en-US" dirty="0" smtClean="0"/>
              <a:t>30</a:t>
            </a:r>
            <a:r>
              <a:rPr lang="en-US" baseline="0" dirty="0" smtClean="0"/>
              <a:t> lines of code.  </a:t>
            </a:r>
          </a:p>
          <a:p>
            <a:endParaRPr lang="en-US" baseline="0" dirty="0" smtClean="0"/>
          </a:p>
          <a:p>
            <a:r>
              <a:rPr lang="en-US" baseline="0" dirty="0" smtClean="0"/>
              <a:t>This example uses only one variable (</a:t>
            </a:r>
            <a:r>
              <a:rPr lang="en-US" baseline="0" dirty="0" err="1" smtClean="0"/>
              <a:t>BirthWeight</a:t>
            </a:r>
            <a:r>
              <a:rPr lang="en-US" baseline="0" dirty="0" smtClean="0"/>
              <a:t>), but the function </a:t>
            </a:r>
            <a:r>
              <a:rPr lang="en-US" baseline="0" dirty="0" err="1" smtClean="0"/>
              <a:t>accomodates</a:t>
            </a:r>
            <a:r>
              <a:rPr lang="en-US" baseline="0" dirty="0" smtClean="0"/>
              <a:t> an arbitrary number of variables.</a:t>
            </a:r>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21</a:t>
            </a:fld>
            <a:endParaRPr lang="en-US"/>
          </a:p>
        </p:txBody>
      </p:sp>
    </p:spTree>
    <p:extLst>
      <p:ext uri="{BB962C8B-B14F-4D97-AF65-F5344CB8AC3E}">
        <p14:creationId xmlns:p14="http://schemas.microsoft.com/office/powerpoint/2010/main" val="33292345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it</a:t>
            </a:r>
            <a:r>
              <a:rPr lang="en-US" baseline="0" dirty="0" smtClean="0"/>
              <a:t> </a:t>
            </a:r>
            <a:r>
              <a:rPr lang="en-US" dirty="0" smtClean="0"/>
              <a:t>does isn’t</a:t>
            </a:r>
            <a:r>
              <a:rPr lang="en-US" baseline="0" dirty="0" smtClean="0"/>
              <a:t> conceptually difficult, but the actual implementation can get tripped up easily.</a:t>
            </a:r>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22</a:t>
            </a:fld>
            <a:endParaRPr lang="en-US"/>
          </a:p>
        </p:txBody>
      </p:sp>
    </p:spTree>
    <p:extLst>
      <p:ext uri="{BB962C8B-B14F-4D97-AF65-F5344CB8AC3E}">
        <p14:creationId xmlns:p14="http://schemas.microsoft.com/office/powerpoint/2010/main" val="12606522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a:t>
            </a:r>
            <a:r>
              <a:rPr lang="en-US" baseline="0" dirty="0" smtClean="0"/>
              <a:t>the package assumes some familiar inspection and cleaning tasks that should be done before an ACE model.  This saves roughly 30 minutes and 20 lines of code.  Here we’re looking at covariances within groups.</a:t>
            </a:r>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23</a:t>
            </a:fld>
            <a:endParaRPr lang="en-US"/>
          </a:p>
        </p:txBody>
      </p:sp>
    </p:spTree>
    <p:extLst>
      <p:ext uri="{BB962C8B-B14F-4D97-AF65-F5344CB8AC3E}">
        <p14:creationId xmlns:p14="http://schemas.microsoft.com/office/powerpoint/2010/main" val="35828735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the </a:t>
            </a:r>
            <a:r>
              <a:rPr lang="en-US" dirty="0" smtClean="0"/>
              <a:t>groomed dataset is ready for the SEM </a:t>
            </a:r>
            <a:r>
              <a:rPr lang="en-US" baseline="0" dirty="0" smtClean="0"/>
              <a:t>software of your choice: </a:t>
            </a:r>
            <a:r>
              <a:rPr lang="en-US" baseline="0" dirty="0" err="1" smtClean="0"/>
              <a:t>OpenMx</a:t>
            </a:r>
            <a:r>
              <a:rPr lang="en-US" baseline="0" dirty="0" smtClean="0"/>
              <a:t>, </a:t>
            </a:r>
            <a:r>
              <a:rPr lang="en-US" baseline="0" dirty="0" err="1" smtClean="0"/>
              <a:t>WinBUGS</a:t>
            </a:r>
            <a:r>
              <a:rPr lang="en-US" baseline="0" dirty="0" smtClean="0"/>
              <a:t>, SAS, </a:t>
            </a:r>
            <a:r>
              <a:rPr lang="en-US" baseline="0" dirty="0" err="1" smtClean="0"/>
              <a:t>M</a:t>
            </a:r>
            <a:r>
              <a:rPr lang="en-US" i="1" baseline="0" dirty="0" err="1" smtClean="0"/>
              <a:t>plus</a:t>
            </a:r>
            <a:r>
              <a:rPr lang="en-US" dirty="0" smtClean="0"/>
              <a:t>.    We tried to be entirely</a:t>
            </a:r>
            <a:r>
              <a:rPr lang="en-US" baseline="0" dirty="0" smtClean="0"/>
              <a:t> </a:t>
            </a:r>
            <a:r>
              <a:rPr lang="en-US" dirty="0" smtClean="0"/>
              <a:t>agnostic.</a:t>
            </a:r>
          </a:p>
          <a:p>
            <a:endParaRPr lang="en-US" dirty="0" smtClean="0"/>
          </a:p>
          <a:p>
            <a:r>
              <a:rPr lang="en-US" dirty="0" smtClean="0"/>
              <a:t>If you’re </a:t>
            </a:r>
            <a:r>
              <a:rPr lang="en-US" dirty="0" smtClean="0"/>
              <a:t>starting with a </a:t>
            </a:r>
            <a:r>
              <a:rPr lang="en-US" dirty="0" smtClean="0"/>
              <a:t>typical univariate ACE, consider using</a:t>
            </a:r>
            <a:r>
              <a:rPr lang="en-US" baseline="0" dirty="0" smtClean="0"/>
              <a:t> </a:t>
            </a:r>
            <a:r>
              <a:rPr lang="en-US" dirty="0" smtClean="0"/>
              <a:t>our function that defines</a:t>
            </a:r>
            <a:r>
              <a:rPr lang="en-US" baseline="0" dirty="0" smtClean="0"/>
              <a:t> and estimates the model in </a:t>
            </a:r>
            <a:r>
              <a:rPr lang="en-US" baseline="0" dirty="0" err="1" smtClean="0"/>
              <a:t>lavaan</a:t>
            </a:r>
            <a:r>
              <a:rPr lang="en-US" baseline="0" dirty="0" smtClean="0"/>
              <a:t> (</a:t>
            </a:r>
            <a:r>
              <a:rPr lang="en-US" baseline="0" dirty="0" err="1" smtClean="0"/>
              <a:t>lavaan</a:t>
            </a:r>
            <a:r>
              <a:rPr lang="en-US" baseline="0" dirty="0" smtClean="0"/>
              <a:t> is a new latent variable package with similar syntax as </a:t>
            </a:r>
            <a:r>
              <a:rPr lang="en-US" baseline="0" dirty="0" err="1" smtClean="0"/>
              <a:t>M</a:t>
            </a:r>
            <a:r>
              <a:rPr lang="en-US" i="1" baseline="0" dirty="0" err="1" smtClean="0"/>
              <a:t>plus</a:t>
            </a:r>
            <a:r>
              <a:rPr lang="en-US" dirty="0" smtClean="0"/>
              <a:t>)</a:t>
            </a:r>
            <a:r>
              <a:rPr lang="en-US" i="0" baseline="0" dirty="0" smtClean="0"/>
              <a:t>.  This line saves you 5-10 minutes because, you don’t explicitly define a single path or variance. The function takes care of that.</a:t>
            </a:r>
          </a:p>
          <a:p>
            <a:endParaRPr lang="en-US" i="0" baseline="0" dirty="0" smtClean="0"/>
          </a:p>
          <a:p>
            <a:r>
              <a:rPr lang="en-US" i="0" baseline="0" dirty="0" smtClean="0"/>
              <a:t>And here below are the ACE estimates</a:t>
            </a:r>
            <a:r>
              <a:rPr lang="en-US" i="0" baseline="0" dirty="0" smtClean="0"/>
              <a:t>.</a:t>
            </a:r>
          </a:p>
          <a:p>
            <a:endParaRPr lang="en-US" i="0" baseline="0" dirty="0" smtClean="0"/>
          </a:p>
          <a:p>
            <a:r>
              <a:rPr lang="en-US" i="0" baseline="0" dirty="0" smtClean="0"/>
              <a:t>Most of you will want to run a more complex models, and you’re </a:t>
            </a:r>
            <a:r>
              <a:rPr lang="en-US" i="0" baseline="0" dirty="0" err="1" smtClean="0"/>
              <a:t>stlil</a:t>
            </a:r>
            <a:r>
              <a:rPr lang="en-US" i="0" baseline="0" dirty="0" smtClean="0"/>
              <a:t> free to do that now.</a:t>
            </a:r>
            <a:endParaRPr lang="en-US" i="0" baseline="0" dirty="0" smtClean="0"/>
          </a:p>
        </p:txBody>
      </p:sp>
      <p:sp>
        <p:nvSpPr>
          <p:cNvPr id="4" name="Slide Number Placeholder 3"/>
          <p:cNvSpPr>
            <a:spLocks noGrp="1"/>
          </p:cNvSpPr>
          <p:nvPr>
            <p:ph type="sldNum" sz="quarter" idx="10"/>
          </p:nvPr>
        </p:nvSpPr>
        <p:spPr/>
        <p:txBody>
          <a:bodyPr/>
          <a:lstStyle/>
          <a:p>
            <a:fld id="{4E5251ED-AE1B-4A28-97D1-0CEAFB13BD92}" type="slidenum">
              <a:rPr lang="en-US" smtClean="0"/>
              <a:t>24</a:t>
            </a:fld>
            <a:endParaRPr lang="en-US"/>
          </a:p>
        </p:txBody>
      </p:sp>
    </p:spTree>
    <p:extLst>
      <p:ext uri="{BB962C8B-B14F-4D97-AF65-F5344CB8AC3E}">
        <p14:creationId xmlns:p14="http://schemas.microsoft.com/office/powerpoint/2010/main" val="3750181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returned is</a:t>
            </a:r>
            <a:r>
              <a:rPr lang="en-US" baseline="0" dirty="0" smtClean="0"/>
              <a:t> simply a </a:t>
            </a:r>
            <a:r>
              <a:rPr lang="en-US" baseline="0" dirty="0" err="1" smtClean="0"/>
              <a:t>lavaan</a:t>
            </a:r>
            <a:r>
              <a:rPr lang="en-US" baseline="0" dirty="0" smtClean="0"/>
              <a:t> object. </a:t>
            </a:r>
            <a:r>
              <a:rPr lang="en-US" i="0" baseline="0" dirty="0" smtClean="0"/>
              <a:t>You can inspect the output just as easily if you had run </a:t>
            </a:r>
            <a:r>
              <a:rPr lang="en-US" i="0" baseline="0" dirty="0" err="1" smtClean="0"/>
              <a:t>lavaan</a:t>
            </a:r>
            <a:r>
              <a:rPr lang="en-US" i="0" baseline="0" dirty="0" smtClean="0"/>
              <a:t> yourself. </a:t>
            </a:r>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25</a:t>
            </a:fld>
            <a:endParaRPr lang="en-US"/>
          </a:p>
        </p:txBody>
      </p:sp>
    </p:spTree>
    <p:extLst>
      <p:ext uri="{BB962C8B-B14F-4D97-AF65-F5344CB8AC3E}">
        <p14:creationId xmlns:p14="http://schemas.microsoft.com/office/powerpoint/2010/main" val="5707597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a:t>
            </a:r>
            <a:r>
              <a:rPr lang="en-US" baseline="0" dirty="0" smtClean="0"/>
              <a:t> review of what we covered.  Of the eight bullets, I’d argue ideally, only the three blue bullets should require significant human intervention to run a univariate ACE with NLSY subjects.  The other five are primarily rote tasks that don’t contribute towards your unique goals.  Don’t let the rote tasks distract and slow you down.</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Regarding the last bullet, suppose </a:t>
            </a:r>
            <a:r>
              <a:rPr lang="en-US" baseline="0" dirty="0" smtClean="0"/>
              <a:t>with your recovered time, you run some more histograms, and find…</a:t>
            </a:r>
            <a:endParaRPr lang="en-US" dirty="0" smtClean="0"/>
          </a:p>
        </p:txBody>
      </p:sp>
      <p:sp>
        <p:nvSpPr>
          <p:cNvPr id="4" name="Slide Number Placeholder 3"/>
          <p:cNvSpPr>
            <a:spLocks noGrp="1"/>
          </p:cNvSpPr>
          <p:nvPr>
            <p:ph type="sldNum" sz="quarter" idx="10"/>
          </p:nvPr>
        </p:nvSpPr>
        <p:spPr/>
        <p:txBody>
          <a:bodyPr/>
          <a:lstStyle/>
          <a:p>
            <a:fld id="{4E5251ED-AE1B-4A28-97D1-0CEAFB13BD92}" type="slidenum">
              <a:rPr lang="en-US" smtClean="0"/>
              <a:t>26</a:t>
            </a:fld>
            <a:endParaRPr lang="en-US"/>
          </a:p>
        </p:txBody>
      </p:sp>
    </p:spTree>
    <p:extLst>
      <p:ext uri="{BB962C8B-B14F-4D97-AF65-F5344CB8AC3E}">
        <p14:creationId xmlns:p14="http://schemas.microsoft.com/office/powerpoint/2010/main" val="28391006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in </a:t>
            </a:r>
            <a:r>
              <a:rPr lang="en-US" baseline="0" dirty="0" smtClean="0"/>
              <a:t>those 11,000 births was a 20 kg newborn.  Either a blue whale slipped through the screening processes, or more likely a mother lost a decimal somewhere.  Either way, I feel safe truncating that value to something </a:t>
            </a:r>
            <a:r>
              <a:rPr lang="en-US" baseline="0" dirty="0" smtClean="0"/>
              <a:t>more reasonable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27</a:t>
            </a:fld>
            <a:endParaRPr lang="en-US"/>
          </a:p>
        </p:txBody>
      </p:sp>
    </p:spTree>
    <p:extLst>
      <p:ext uri="{BB962C8B-B14F-4D97-AF65-F5344CB8AC3E}">
        <p14:creationId xmlns:p14="http://schemas.microsoft.com/office/powerpoint/2010/main" val="32260981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8</a:t>
            </a:r>
            <a:r>
              <a:rPr lang="en-US" baseline="0" dirty="0" smtClean="0"/>
              <a:t> or 9 kg.</a:t>
            </a:r>
            <a:r>
              <a:rPr lang="en-US" dirty="0" smtClean="0"/>
              <a:t>  The </a:t>
            </a:r>
            <a:r>
              <a:rPr lang="en-US" baseline="0" dirty="0" smtClean="0"/>
              <a:t>heritability estimates change drastically as the C- and E-</a:t>
            </a:r>
            <a:r>
              <a:rPr lang="en-US" baseline="0" dirty="0" err="1" smtClean="0"/>
              <a:t>squareds</a:t>
            </a:r>
            <a:r>
              <a:rPr lang="en-US" baseline="0" dirty="0" smtClean="0"/>
              <a:t> are halved.</a:t>
            </a:r>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28</a:t>
            </a:fld>
            <a:endParaRPr lang="en-US"/>
          </a:p>
        </p:txBody>
      </p:sp>
    </p:spTree>
    <p:extLst>
      <p:ext uri="{BB962C8B-B14F-4D97-AF65-F5344CB8AC3E}">
        <p14:creationId xmlns:p14="http://schemas.microsoft.com/office/powerpoint/2010/main" val="10414989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Planning this</a:t>
            </a:r>
            <a:r>
              <a:rPr lang="en-US" baseline="0" dirty="0" smtClean="0"/>
              <a:t> package</a:t>
            </a:r>
            <a:r>
              <a:rPr lang="en-US" dirty="0" smtClean="0"/>
              <a:t>, we tried to identify and automate</a:t>
            </a:r>
            <a:r>
              <a:rPr lang="en-US" baseline="0" dirty="0" smtClean="0"/>
              <a:t> </a:t>
            </a:r>
            <a:r>
              <a:rPr lang="en-US" dirty="0" smtClean="0"/>
              <a:t>the common tasks  …which would allow </a:t>
            </a:r>
            <a:r>
              <a:rPr lang="en-US" baseline="0" dirty="0" smtClean="0"/>
              <a:t>researchers to concentrate on code that’s unique to them.  If you have suggestions for additional tasks that could help you, feel free to contact us.</a:t>
            </a:r>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29</a:t>
            </a:fld>
            <a:endParaRPr lang="en-US"/>
          </a:p>
        </p:txBody>
      </p:sp>
    </p:spTree>
    <p:extLst>
      <p:ext uri="{BB962C8B-B14F-4D97-AF65-F5344CB8AC3E}">
        <p14:creationId xmlns:p14="http://schemas.microsoft.com/office/powerpoint/2010/main" val="1305993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t>
            </a:r>
            <a:r>
              <a:rPr lang="en-US" baseline="0" dirty="0" smtClean="0"/>
              <a:t>any steps were necessary to create the links, and I’ll describe the ones that might influence you.  Extracted NLSY data has one row per subject. In database terminology,  our first step was to normalize the data, so each response gets its own row.  This is possible by first creating a static lookup table that contains metadata for every extracted NLSY variable.</a:t>
            </a:r>
          </a:p>
        </p:txBody>
      </p:sp>
      <p:sp>
        <p:nvSpPr>
          <p:cNvPr id="4" name="Slide Number Placeholder 3"/>
          <p:cNvSpPr>
            <a:spLocks noGrp="1"/>
          </p:cNvSpPr>
          <p:nvPr>
            <p:ph type="sldNum" sz="quarter" idx="10"/>
          </p:nvPr>
        </p:nvSpPr>
        <p:spPr/>
        <p:txBody>
          <a:bodyPr/>
          <a:lstStyle/>
          <a:p>
            <a:fld id="{4E5251ED-AE1B-4A28-97D1-0CEAFB13BD92}" type="slidenum">
              <a:rPr lang="en-US" smtClean="0"/>
              <a:t>3</a:t>
            </a:fld>
            <a:endParaRPr lang="en-US"/>
          </a:p>
        </p:txBody>
      </p:sp>
    </p:spTree>
    <p:extLst>
      <p:ext uri="{BB962C8B-B14F-4D97-AF65-F5344CB8AC3E}">
        <p14:creationId xmlns:p14="http://schemas.microsoft.com/office/powerpoint/2010/main" val="2200171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Everything we accomplished going from</a:t>
            </a:r>
            <a:r>
              <a:rPr lang="en-US" baseline="0" dirty="0" smtClean="0"/>
              <a:t> a raw CSV extract to the SEM results took </a:t>
            </a:r>
            <a:r>
              <a:rPr lang="en-US" dirty="0" smtClean="0"/>
              <a:t>14 lines of code.</a:t>
            </a:r>
          </a:p>
          <a:p>
            <a:endParaRPr lang="en-US" dirty="0" smtClean="0"/>
          </a:p>
          <a:p>
            <a:r>
              <a:rPr lang="en-US" dirty="0" smtClean="0"/>
              <a:t>Typically</a:t>
            </a:r>
            <a:r>
              <a:rPr lang="en-US" baseline="0" dirty="0" smtClean="0"/>
              <a:t> Step #6 requires more manipulation, but no more than if you weren’t using the package.</a:t>
            </a:r>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30</a:t>
            </a:fld>
            <a:endParaRPr lang="en-US"/>
          </a:p>
        </p:txBody>
      </p:sp>
    </p:spTree>
    <p:extLst>
      <p:ext uri="{BB962C8B-B14F-4D97-AF65-F5344CB8AC3E}">
        <p14:creationId xmlns:p14="http://schemas.microsoft.com/office/powerpoint/2010/main" val="11629639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Embedded</a:t>
            </a:r>
            <a:r>
              <a:rPr lang="en-US" baseline="0" dirty="0" smtClean="0"/>
              <a:t> in the package are several other datasets that may help manipulate your outcome variables.</a:t>
            </a:r>
          </a:p>
          <a:p>
            <a:r>
              <a:rPr lang="en-US" baseline="0" dirty="0" smtClean="0"/>
              <a:t> </a:t>
            </a:r>
          </a:p>
          <a:p>
            <a:r>
              <a:rPr lang="en-US" baseline="0" dirty="0" smtClean="0"/>
              <a:t>And David’s about to discuss spatial and mixed models.</a:t>
            </a:r>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31</a:t>
            </a:fld>
            <a:endParaRPr lang="en-US"/>
          </a:p>
        </p:txBody>
      </p:sp>
    </p:spTree>
    <p:extLst>
      <p:ext uri="{BB962C8B-B14F-4D97-AF65-F5344CB8AC3E}">
        <p14:creationId xmlns:p14="http://schemas.microsoft.com/office/powerpoint/2010/main" val="40878823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reiterate, </a:t>
            </a:r>
            <a:r>
              <a:rPr lang="en-US" dirty="0" smtClean="0"/>
              <a:t>the </a:t>
            </a:r>
            <a:r>
              <a:rPr lang="en-US" dirty="0" smtClean="0"/>
              <a:t>kinship links </a:t>
            </a:r>
            <a:r>
              <a:rPr lang="en-US" dirty="0" smtClean="0"/>
              <a:t>will work in </a:t>
            </a:r>
            <a:r>
              <a:rPr lang="en-US" smtClean="0"/>
              <a:t>any software, even</a:t>
            </a:r>
            <a:r>
              <a:rPr lang="en-US" baseline="0" smtClean="0"/>
              <a:t> </a:t>
            </a:r>
            <a:r>
              <a:rPr lang="en-US" baseline="0" dirty="0" smtClean="0"/>
              <a:t>if your not using our package or R</a:t>
            </a:r>
          </a:p>
          <a:p>
            <a:endParaRPr lang="en-US" baseline="0" dirty="0" smtClean="0"/>
          </a:p>
          <a:p>
            <a:r>
              <a:rPr lang="en-US" baseline="0" dirty="0" smtClean="0"/>
              <a:t>And our package has features that should help beyond BG and the NLSY.</a:t>
            </a:r>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32</a:t>
            </a:fld>
            <a:endParaRPr lang="en-US"/>
          </a:p>
        </p:txBody>
      </p:sp>
    </p:spTree>
    <p:extLst>
      <p:ext uri="{BB962C8B-B14F-4D97-AF65-F5344CB8AC3E}">
        <p14:creationId xmlns:p14="http://schemas.microsoft.com/office/powerpoint/2010/main" val="11063477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have online forums intended</a:t>
            </a:r>
            <a:r>
              <a:rPr lang="en-US" baseline="0" dirty="0" smtClean="0"/>
              <a:t> for kinship users, regardless if you use R.</a:t>
            </a:r>
            <a:endParaRPr lang="en-US" dirty="0" smtClean="0"/>
          </a:p>
        </p:txBody>
      </p:sp>
      <p:sp>
        <p:nvSpPr>
          <p:cNvPr id="4" name="Slide Number Placeholder 3"/>
          <p:cNvSpPr>
            <a:spLocks noGrp="1"/>
          </p:cNvSpPr>
          <p:nvPr>
            <p:ph type="sldNum" sz="quarter" idx="10"/>
          </p:nvPr>
        </p:nvSpPr>
        <p:spPr/>
        <p:txBody>
          <a:bodyPr/>
          <a:lstStyle/>
          <a:p>
            <a:fld id="{4E5251ED-AE1B-4A28-97D1-0CEAFB13BD92}" type="slidenum">
              <a:rPr lang="en-US" smtClean="0"/>
              <a:t>33</a:t>
            </a:fld>
            <a:endParaRPr lang="en-US"/>
          </a:p>
        </p:txBody>
      </p:sp>
    </p:spTree>
    <p:extLst>
      <p:ext uri="{BB962C8B-B14F-4D97-AF65-F5344CB8AC3E}">
        <p14:creationId xmlns:p14="http://schemas.microsoft.com/office/powerpoint/2010/main" val="60804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a:t>
            </a:r>
            <a:r>
              <a:rPr lang="en-US" dirty="0" err="1" smtClean="0"/>
              <a:t>denormalize</a:t>
            </a:r>
            <a:r>
              <a:rPr lang="en-US" dirty="0" smtClean="0"/>
              <a:t> the data and </a:t>
            </a:r>
            <a:r>
              <a:rPr lang="en-US" baseline="0" dirty="0" smtClean="0"/>
              <a:t>group the responses around a few topics.  The topic on this slide shows how their mother responded about her children’s biological father.  There are three subjects displayed (blue, red, and </a:t>
            </a:r>
            <a:r>
              <a:rPr lang="en-US" baseline="0" dirty="0" err="1" smtClean="0"/>
              <a:t>yelllow</a:t>
            </a:r>
            <a:r>
              <a:rPr lang="en-US" baseline="0" dirty="0" smtClean="0"/>
              <a:t>), each with five years of surveys.  See how the blue and red subjects have a similar pattern, suggesting the same biological father.  While the yellow rows have a much different pattern, implying that the mother believes there’s a different biological father.</a:t>
            </a:r>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4</a:t>
            </a:fld>
            <a:endParaRPr lang="en-US"/>
          </a:p>
        </p:txBody>
      </p:sp>
    </p:spTree>
    <p:extLst>
      <p:ext uri="{BB962C8B-B14F-4D97-AF65-F5344CB8AC3E}">
        <p14:creationId xmlns:p14="http://schemas.microsoft.com/office/powerpoint/2010/main" val="298815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those clustered</a:t>
            </a:r>
            <a:r>
              <a:rPr lang="en-US" baseline="0" dirty="0" smtClean="0"/>
              <a:t> responses are arranged to create “Markers” for each pair.  Each marker is assigned how strongly it supports or disconfirms sharing the same biological father.  Each assignment is an informal synthesis of a prior base rate and it’s observed likelihood.  Two Dads having asthma isn’t as convincing as two Dads dying or leaving a household in the same month.  We’ll return to this issue later.</a:t>
            </a:r>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5</a:t>
            </a:fld>
            <a:endParaRPr lang="en-US"/>
          </a:p>
        </p:txBody>
      </p:sp>
    </p:spTree>
    <p:extLst>
      <p:ext uri="{BB962C8B-B14F-4D97-AF65-F5344CB8AC3E}">
        <p14:creationId xmlns:p14="http://schemas.microsoft.com/office/powerpoint/2010/main" val="1874736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Finally</a:t>
            </a:r>
            <a:r>
              <a:rPr lang="en-US" baseline="0" dirty="0" smtClean="0"/>
              <a:t> the markers are combined to make decision about a pair’s </a:t>
            </a:r>
            <a:r>
              <a:rPr lang="en-US" i="1" baseline="0" dirty="0" smtClean="0"/>
              <a:t>R</a:t>
            </a:r>
            <a:r>
              <a:rPr lang="en-US" i="0" baseline="0" dirty="0" smtClean="0"/>
              <a:t> coefficient</a:t>
            </a:r>
            <a:r>
              <a:rPr lang="en-US" baseline="0" dirty="0" smtClean="0"/>
              <a:t>. Based on the responses we’ve seen, the first two kids are full sibs, while the third is their half-sib.  </a:t>
            </a:r>
          </a:p>
          <a:p>
            <a:endParaRPr lang="en-US" baseline="0" dirty="0" smtClean="0"/>
          </a:p>
          <a:p>
            <a:r>
              <a:rPr lang="en-US" baseline="0" dirty="0" smtClean="0"/>
              <a:t>There are three categories of classification, those using only implicit information, those using only explicit information, and a combination.  Today I’ve focused only implicit.  </a:t>
            </a:r>
          </a:p>
          <a:p>
            <a:r>
              <a:rPr lang="en-US" baseline="0" dirty="0" smtClean="0"/>
              <a:t>Each category gets two passes.  The first pass is very stingy with assignments, and hopefully will be wrong only when the subject’s knowledge is wrong.  The second is more inclusive.</a:t>
            </a:r>
          </a:p>
          <a:p>
            <a:endParaRPr lang="en-US" baseline="0" dirty="0" smtClean="0"/>
          </a:p>
          <a:p>
            <a:r>
              <a:rPr lang="en-US" baseline="0" dirty="0" smtClean="0"/>
              <a:t>When possible, we fill-in missing </a:t>
            </a:r>
            <a:r>
              <a:rPr lang="en-US" i="1" baseline="0" dirty="0" smtClean="0"/>
              <a:t>R</a:t>
            </a:r>
            <a:r>
              <a:rPr lang="en-US" baseline="0" dirty="0" smtClean="0"/>
              <a:t> coefficients using the other relationships in the family.</a:t>
            </a:r>
          </a:p>
        </p:txBody>
      </p:sp>
      <p:sp>
        <p:nvSpPr>
          <p:cNvPr id="4" name="Slide Number Placeholder 3"/>
          <p:cNvSpPr>
            <a:spLocks noGrp="1"/>
          </p:cNvSpPr>
          <p:nvPr>
            <p:ph type="sldNum" sz="quarter" idx="10"/>
          </p:nvPr>
        </p:nvSpPr>
        <p:spPr/>
        <p:txBody>
          <a:bodyPr/>
          <a:lstStyle/>
          <a:p>
            <a:fld id="{4E5251ED-AE1B-4A28-97D1-0CEAFB13BD92}" type="slidenum">
              <a:rPr lang="en-US" smtClean="0"/>
              <a:t>6</a:t>
            </a:fld>
            <a:endParaRPr lang="en-US"/>
          </a:p>
        </p:txBody>
      </p:sp>
    </p:spTree>
    <p:extLst>
      <p:ext uri="{BB962C8B-B14F-4D97-AF65-F5344CB8AC3E}">
        <p14:creationId xmlns:p14="http://schemas.microsoft.com/office/powerpoint/2010/main" val="1344808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tried to design the algorithm so that the subjectivity is isolated to two areas.  First, how</a:t>
            </a:r>
            <a:r>
              <a:rPr lang="en-US" baseline="0" dirty="0" smtClean="0"/>
              <a:t> strong should a marker’s evidence be?  Second, how should the markers be combined?  A lot of our subjective decisions can be reasonably justified by face validity.  But we want to be more systematic.</a:t>
            </a:r>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7</a:t>
            </a:fld>
            <a:endParaRPr lang="en-US"/>
          </a:p>
        </p:txBody>
      </p:sp>
    </p:spTree>
    <p:extLst>
      <p:ext uri="{BB962C8B-B14F-4D97-AF65-F5344CB8AC3E}">
        <p14:creationId xmlns:p14="http://schemas.microsoft.com/office/powerpoint/2010/main" val="2150584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way to be more systematic was creating gold standard families from records that we went through manually.  We identify families that no</a:t>
            </a:r>
            <a:r>
              <a:rPr lang="en-US" baseline="0" dirty="0" smtClean="0"/>
              <a:t> future version of the algorithm should be allowed to contradict.</a:t>
            </a:r>
          </a:p>
          <a:p>
            <a:endParaRPr lang="en-US" baseline="0" dirty="0" smtClean="0"/>
          </a:p>
          <a:p>
            <a:r>
              <a:rPr lang="en-US" baseline="0" dirty="0" smtClean="0"/>
              <a:t>Another way was to develop a reporting system (using R and </a:t>
            </a:r>
            <a:r>
              <a:rPr lang="en-US" baseline="0" dirty="0" err="1" smtClean="0"/>
              <a:t>Sweave</a:t>
            </a:r>
            <a:r>
              <a:rPr lang="en-US" baseline="0" dirty="0" smtClean="0"/>
              <a:t>) that immediately provided feedback on how the assignments changed after the algorithm changed.</a:t>
            </a:r>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8</a:t>
            </a:fld>
            <a:endParaRPr lang="en-US"/>
          </a:p>
        </p:txBody>
      </p:sp>
    </p:spTree>
    <p:extLst>
      <p:ext uri="{BB962C8B-B14F-4D97-AF65-F5344CB8AC3E}">
        <p14:creationId xmlns:p14="http://schemas.microsoft.com/office/powerpoint/2010/main" val="4104368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just one of</a:t>
            </a:r>
            <a:r>
              <a:rPr lang="en-US" baseline="0" dirty="0" smtClean="0"/>
              <a:t> the comparisons that we monitor.  Green is when the </a:t>
            </a:r>
            <a:r>
              <a:rPr lang="en-US" baseline="0" dirty="0" err="1" smtClean="0"/>
              <a:t>Implicits</a:t>
            </a:r>
            <a:r>
              <a:rPr lang="en-US" baseline="0" dirty="0" smtClean="0"/>
              <a:t> and </a:t>
            </a:r>
            <a:r>
              <a:rPr lang="en-US" baseline="0" dirty="0" err="1" smtClean="0"/>
              <a:t>Explicits</a:t>
            </a:r>
            <a:r>
              <a:rPr lang="en-US" baseline="0" dirty="0" smtClean="0"/>
              <a:t> agree.  Red is where they don’t.  The Delta column (in the far right) is how the current version differs from the previous.  Another comparison (not shown) is how the mother’s beliefs differ from her children’s.</a:t>
            </a:r>
          </a:p>
          <a:p>
            <a:endParaRPr lang="en-US" baseline="0" dirty="0" smtClean="0"/>
          </a:p>
          <a:p>
            <a:r>
              <a:rPr lang="en-US" baseline="0" dirty="0" smtClean="0"/>
              <a:t>The first graph is an ROC-like graph, where you want to be in the top left corner.  The vertical axis is the number of agreements; the horizontal is the disagreement.  The lower graph zooms in on the interesting part, showing the progression of the most recent versions.</a:t>
            </a:r>
          </a:p>
          <a:p>
            <a:endParaRPr lang="en-US" baseline="0" dirty="0" smtClean="0"/>
          </a:p>
          <a:p>
            <a:r>
              <a:rPr lang="en-US" baseline="0" dirty="0" smtClean="0"/>
              <a:t>Our goal was not to be in the top left corner at all costs, but rather to approach the corner with subjective, yet defensible, decisions that possess high face validity.  </a:t>
            </a:r>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9</a:t>
            </a:fld>
            <a:endParaRPr lang="en-US"/>
          </a:p>
        </p:txBody>
      </p:sp>
    </p:spTree>
    <p:extLst>
      <p:ext uri="{BB962C8B-B14F-4D97-AF65-F5344CB8AC3E}">
        <p14:creationId xmlns:p14="http://schemas.microsoft.com/office/powerpoint/2010/main" val="2825251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7/8/2012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1905000"/>
          </a:xfrm>
        </p:spPr>
        <p:txBody>
          <a:bodyPr>
            <a:normAutofit fontScale="90000"/>
          </a:bodyPr>
          <a:lstStyle/>
          <a:p>
            <a:r>
              <a:rPr lang="en-US" sz="7300" dirty="0" err="1"/>
              <a:t>NlsyLinks</a:t>
            </a:r>
            <a:r>
              <a:rPr lang="en-US" dirty="0"/>
              <a:t>: </a:t>
            </a:r>
            <a:r>
              <a:rPr lang="en-US" dirty="0" smtClean="0"/>
              <a:t/>
            </a:r>
            <a:br>
              <a:rPr lang="en-US" dirty="0" smtClean="0"/>
            </a:br>
            <a:r>
              <a:rPr lang="en-US" dirty="0" smtClean="0"/>
              <a:t>An </a:t>
            </a:r>
            <a:r>
              <a:rPr lang="en-US" dirty="0"/>
              <a:t>R Package </a:t>
            </a:r>
            <a:r>
              <a:rPr lang="en-US" dirty="0" smtClean="0"/>
              <a:t>Facilitating</a:t>
            </a:r>
            <a:br>
              <a:rPr lang="en-US" dirty="0" smtClean="0"/>
            </a:br>
            <a:r>
              <a:rPr lang="en-US" dirty="0" smtClean="0"/>
              <a:t>BG </a:t>
            </a:r>
            <a:r>
              <a:rPr lang="en-US" dirty="0"/>
              <a:t>Research with the NLSY</a:t>
            </a:r>
          </a:p>
        </p:txBody>
      </p:sp>
      <p:sp>
        <p:nvSpPr>
          <p:cNvPr id="3" name="Subtitle 2"/>
          <p:cNvSpPr>
            <a:spLocks noGrp="1"/>
          </p:cNvSpPr>
          <p:nvPr>
            <p:ph type="subTitle" idx="1"/>
          </p:nvPr>
        </p:nvSpPr>
        <p:spPr>
          <a:xfrm>
            <a:off x="457200" y="2819400"/>
            <a:ext cx="8229600" cy="3733800"/>
          </a:xfrm>
        </p:spPr>
        <p:txBody>
          <a:bodyPr>
            <a:normAutofit fontScale="92500" lnSpcReduction="10000"/>
          </a:bodyPr>
          <a:lstStyle/>
          <a:p>
            <a:pPr>
              <a:tabLst>
                <a:tab pos="3657600" algn="l"/>
              </a:tabLst>
            </a:pPr>
            <a:r>
              <a:rPr lang="en-US" dirty="0" smtClean="0">
                <a:solidFill>
                  <a:schemeClr val="bg1">
                    <a:lumMod val="50000"/>
                  </a:schemeClr>
                </a:solidFill>
              </a:rPr>
              <a:t>Behavior Genetics Association</a:t>
            </a:r>
            <a:br>
              <a:rPr lang="en-US" dirty="0" smtClean="0">
                <a:solidFill>
                  <a:schemeClr val="bg1">
                    <a:lumMod val="50000"/>
                  </a:schemeClr>
                </a:solidFill>
              </a:rPr>
            </a:br>
            <a:r>
              <a:rPr lang="en-US" dirty="0" smtClean="0">
                <a:solidFill>
                  <a:schemeClr val="bg1">
                    <a:lumMod val="50000"/>
                  </a:schemeClr>
                </a:solidFill>
              </a:rPr>
              <a:t>Edinburgh, UK</a:t>
            </a:r>
            <a:br>
              <a:rPr lang="en-US" dirty="0" smtClean="0">
                <a:solidFill>
                  <a:schemeClr val="bg1">
                    <a:lumMod val="50000"/>
                  </a:schemeClr>
                </a:solidFill>
              </a:rPr>
            </a:br>
            <a:r>
              <a:rPr lang="en-US" dirty="0" smtClean="0">
                <a:solidFill>
                  <a:schemeClr val="bg1">
                    <a:lumMod val="50000"/>
                  </a:schemeClr>
                </a:solidFill>
              </a:rPr>
              <a:t>June 25, 2012</a:t>
            </a:r>
          </a:p>
          <a:p>
            <a:pPr>
              <a:tabLst>
                <a:tab pos="3657600" algn="l"/>
              </a:tabLst>
            </a:pPr>
            <a:endParaRPr lang="en-US" dirty="0" smtClean="0">
              <a:solidFill>
                <a:srgbClr val="3F7F4F"/>
              </a:solidFill>
            </a:endParaRPr>
          </a:p>
          <a:p>
            <a:pPr algn="l">
              <a:tabLst>
                <a:tab pos="3657600" algn="l"/>
              </a:tabLst>
            </a:pPr>
            <a:r>
              <a:rPr lang="en-US" dirty="0" smtClean="0">
                <a:solidFill>
                  <a:srgbClr val="3F7F4F"/>
                </a:solidFill>
              </a:rPr>
              <a:t>William Beasley	Howard </a:t>
            </a:r>
            <a:r>
              <a:rPr lang="en-US" dirty="0">
                <a:solidFill>
                  <a:srgbClr val="3F7F4F"/>
                </a:solidFill>
              </a:rPr>
              <a:t>Live </a:t>
            </a:r>
            <a:r>
              <a:rPr lang="en-US" dirty="0" smtClean="0">
                <a:solidFill>
                  <a:srgbClr val="3F7F4F"/>
                </a:solidFill>
              </a:rPr>
              <a:t>Oak, LLC</a:t>
            </a:r>
            <a:br>
              <a:rPr lang="en-US" dirty="0" smtClean="0">
                <a:solidFill>
                  <a:srgbClr val="3F7F4F"/>
                </a:solidFill>
              </a:rPr>
            </a:br>
            <a:r>
              <a:rPr lang="en-US" dirty="0" smtClean="0">
                <a:solidFill>
                  <a:srgbClr val="3F7F4F"/>
                </a:solidFill>
              </a:rPr>
              <a:t>Joseph Rodgers	OU Norman</a:t>
            </a:r>
            <a:br>
              <a:rPr lang="en-US" dirty="0" smtClean="0">
                <a:solidFill>
                  <a:srgbClr val="3F7F4F"/>
                </a:solidFill>
              </a:rPr>
            </a:br>
            <a:r>
              <a:rPr lang="en-US" dirty="0" smtClean="0">
                <a:solidFill>
                  <a:srgbClr val="3F7F4F"/>
                </a:solidFill>
              </a:rPr>
              <a:t>David Bard	OU Health Science Center</a:t>
            </a:r>
            <a:br>
              <a:rPr lang="en-US" dirty="0" smtClean="0">
                <a:solidFill>
                  <a:srgbClr val="3F7F4F"/>
                </a:solidFill>
              </a:rPr>
            </a:br>
            <a:r>
              <a:rPr lang="en-US" dirty="0" smtClean="0">
                <a:solidFill>
                  <a:srgbClr val="3F7F4F"/>
                </a:solidFill>
              </a:rPr>
              <a:t>Kelly Meredith	OU Norman</a:t>
            </a:r>
            <a:endParaRPr lang="en-US" dirty="0">
              <a:solidFill>
                <a:srgbClr val="3F7F4F"/>
              </a:solidFill>
            </a:endParaRPr>
          </a:p>
        </p:txBody>
      </p:sp>
    </p:spTree>
    <p:extLst>
      <p:ext uri="{BB962C8B-B14F-4D97-AF65-F5344CB8AC3E}">
        <p14:creationId xmlns:p14="http://schemas.microsoft.com/office/powerpoint/2010/main" val="17122287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50000"/>
                  </a:schemeClr>
                </a:solidFill>
              </a:rPr>
              <a:t>Product of the Algorithm</a:t>
            </a:r>
            <a:endParaRPr lang="en-US" dirty="0">
              <a:solidFill>
                <a:schemeClr val="bg1">
                  <a:lumMod val="50000"/>
                </a:schemeClr>
              </a:solidFill>
            </a:endParaRPr>
          </a:p>
        </p:txBody>
      </p:sp>
      <p:sp>
        <p:nvSpPr>
          <p:cNvPr id="3" name="Content Placeholder 2"/>
          <p:cNvSpPr>
            <a:spLocks noGrp="1"/>
          </p:cNvSpPr>
          <p:nvPr>
            <p:ph idx="1"/>
          </p:nvPr>
        </p:nvSpPr>
        <p:spPr/>
        <p:txBody>
          <a:bodyPr/>
          <a:lstStyle/>
          <a:p>
            <a:pPr marL="0" indent="0">
              <a:buNone/>
            </a:pPr>
            <a:r>
              <a:rPr lang="en-US" dirty="0" smtClean="0"/>
              <a:t>The result is a single file with three important columns.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66491095"/>
              </p:ext>
            </p:extLst>
          </p:nvPr>
        </p:nvGraphicFramePr>
        <p:xfrm>
          <a:off x="5029200" y="2895600"/>
          <a:ext cx="3921126" cy="3758565"/>
        </p:xfrm>
        <a:graphic>
          <a:graphicData uri="http://schemas.openxmlformats.org/drawingml/2006/table">
            <a:tbl>
              <a:tblPr>
                <a:tableStyleId>{5C22544A-7EE6-4342-B048-85BDC9FD1C3A}</a:tableStyleId>
              </a:tblPr>
              <a:tblGrid>
                <a:gridCol w="1350963"/>
                <a:gridCol w="1350963"/>
                <a:gridCol w="1219200"/>
              </a:tblGrid>
              <a:tr h="482600">
                <a:tc>
                  <a:txBody>
                    <a:bodyPr/>
                    <a:lstStyle/>
                    <a:p>
                      <a:pPr algn="ctr" fontAlgn="b"/>
                      <a:r>
                        <a:rPr lang="en-US" sz="2800" u="none" strike="noStrike" dirty="0" smtClean="0">
                          <a:effectLst/>
                        </a:rPr>
                        <a:t>Subject1</a:t>
                      </a:r>
                      <a:br>
                        <a:rPr lang="en-US" sz="2800" u="none" strike="noStrike" dirty="0" smtClean="0">
                          <a:effectLst/>
                        </a:rPr>
                      </a:br>
                      <a:r>
                        <a:rPr lang="en-US" sz="2800" u="none" strike="noStrike" dirty="0" smtClean="0">
                          <a:effectLst/>
                        </a:rPr>
                        <a:t>ID</a:t>
                      </a:r>
                      <a:endParaRPr lang="en-US" sz="2800" b="0" i="0" u="none" strike="noStrike" dirty="0">
                        <a:solidFill>
                          <a:srgbClr val="000000"/>
                        </a:solidFill>
                        <a:effectLst/>
                        <a:latin typeface="Calibri"/>
                      </a:endParaRPr>
                    </a:p>
                  </a:txBody>
                  <a:tcPr marL="9525" marR="9525" marT="9525" marB="0" anchor="ctr">
                    <a:solidFill>
                      <a:schemeClr val="accent6">
                        <a:lumMod val="60000"/>
                        <a:lumOff val="40000"/>
                      </a:schemeClr>
                    </a:solidFill>
                  </a:tcPr>
                </a:tc>
                <a:tc>
                  <a:txBody>
                    <a:bodyPr/>
                    <a:lstStyle/>
                    <a:p>
                      <a:pPr algn="ctr" fontAlgn="b"/>
                      <a:r>
                        <a:rPr lang="en-US" sz="2800" u="none" strike="noStrike" dirty="0" smtClean="0">
                          <a:effectLst/>
                        </a:rPr>
                        <a:t>Subject2</a:t>
                      </a:r>
                      <a:br>
                        <a:rPr lang="en-US" sz="2800" u="none" strike="noStrike" dirty="0" smtClean="0">
                          <a:effectLst/>
                        </a:rPr>
                      </a:br>
                      <a:r>
                        <a:rPr lang="en-US" sz="2800" u="none" strike="noStrike" dirty="0" smtClean="0">
                          <a:effectLst/>
                        </a:rPr>
                        <a:t>ID</a:t>
                      </a:r>
                      <a:endParaRPr lang="en-US" sz="2800" b="0" i="0" u="none" strike="noStrike" dirty="0">
                        <a:solidFill>
                          <a:srgbClr val="000000"/>
                        </a:solidFill>
                        <a:effectLst/>
                        <a:latin typeface="Calibri"/>
                      </a:endParaRPr>
                    </a:p>
                  </a:txBody>
                  <a:tcPr marL="9525" marR="9525" marT="9525" marB="0" anchor="ctr">
                    <a:solidFill>
                      <a:schemeClr val="accent6">
                        <a:lumMod val="60000"/>
                        <a:lumOff val="40000"/>
                      </a:schemeClr>
                    </a:solidFill>
                  </a:tcPr>
                </a:tc>
                <a:tc>
                  <a:txBody>
                    <a:bodyPr/>
                    <a:lstStyle/>
                    <a:p>
                      <a:pPr algn="ctr" fontAlgn="b"/>
                      <a:r>
                        <a:rPr lang="en-US" sz="2800" i="1" u="none" strike="noStrike" dirty="0">
                          <a:effectLst/>
                        </a:rPr>
                        <a:t>R</a:t>
                      </a:r>
                      <a:endParaRPr lang="en-US" sz="2800" b="0" i="1" u="none" strike="noStrike" dirty="0">
                        <a:solidFill>
                          <a:srgbClr val="000000"/>
                        </a:solidFill>
                        <a:effectLst/>
                        <a:latin typeface="Calibri"/>
                      </a:endParaRPr>
                    </a:p>
                  </a:txBody>
                  <a:tcPr marL="9525" marR="9525" marT="9525" marB="0" anchor="ctr">
                    <a:solidFill>
                      <a:schemeClr val="accent6">
                        <a:lumMod val="60000"/>
                        <a:lumOff val="40000"/>
                      </a:schemeClr>
                    </a:solidFill>
                  </a:tcPr>
                </a:tc>
              </a:tr>
              <a:tr h="482600">
                <a:tc>
                  <a:txBody>
                    <a:bodyPr/>
                    <a:lstStyle/>
                    <a:p>
                      <a:pPr algn="r" fontAlgn="b"/>
                      <a:r>
                        <a:rPr lang="en-US" sz="2800" u="none" strike="noStrike" dirty="0" smtClean="0">
                          <a:effectLst/>
                        </a:rPr>
                        <a:t>1201</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1202</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.50</a:t>
                      </a:r>
                      <a:endParaRPr lang="en-US" sz="2800" b="0" i="0" u="none" strike="noStrike" dirty="0">
                        <a:solidFill>
                          <a:srgbClr val="000000"/>
                        </a:solidFill>
                        <a:effectLst/>
                        <a:latin typeface="Calibri"/>
                      </a:endParaRPr>
                    </a:p>
                  </a:txBody>
                  <a:tcPr marL="9525" marR="9525" marT="9525" marB="0" anchor="b"/>
                </a:tc>
              </a:tr>
              <a:tr h="482600">
                <a:tc>
                  <a:txBody>
                    <a:bodyPr/>
                    <a:lstStyle/>
                    <a:p>
                      <a:pPr algn="r" fontAlgn="b"/>
                      <a:r>
                        <a:rPr lang="en-US" sz="2800" u="none" strike="noStrike" dirty="0" smtClean="0">
                          <a:effectLst/>
                        </a:rPr>
                        <a:t>1301</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1302</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b="1" u="none" strike="noStrike" dirty="0" smtClean="0">
                          <a:effectLst/>
                        </a:rPr>
                        <a:t>.50</a:t>
                      </a:r>
                      <a:endParaRPr lang="en-US" sz="2800" b="1" i="0" u="none" strike="noStrike" dirty="0">
                        <a:solidFill>
                          <a:srgbClr val="000000"/>
                        </a:solidFill>
                        <a:effectLst/>
                        <a:latin typeface="Calibri"/>
                      </a:endParaRPr>
                    </a:p>
                  </a:txBody>
                  <a:tcPr marL="9525" marR="9525" marT="9525" marB="0" anchor="b"/>
                </a:tc>
              </a:tr>
              <a:tr h="482600">
                <a:tc>
                  <a:txBody>
                    <a:bodyPr/>
                    <a:lstStyle/>
                    <a:p>
                      <a:pPr algn="r" fontAlgn="b"/>
                      <a:r>
                        <a:rPr lang="en-US" sz="2800" u="none" strike="noStrike" dirty="0" smtClean="0">
                          <a:effectLst/>
                        </a:rPr>
                        <a:t>1301</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1303</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b="1" u="none" strike="noStrike" dirty="0" smtClean="0">
                          <a:effectLst/>
                        </a:rPr>
                        <a:t>.50</a:t>
                      </a:r>
                      <a:endParaRPr lang="en-US" sz="2800" b="1" i="0" u="none" strike="noStrike" dirty="0">
                        <a:solidFill>
                          <a:srgbClr val="000000"/>
                        </a:solidFill>
                        <a:effectLst/>
                        <a:latin typeface="Calibri"/>
                      </a:endParaRPr>
                    </a:p>
                  </a:txBody>
                  <a:tcPr marL="9525" marR="9525" marT="9525" marB="0" anchor="b"/>
                </a:tc>
              </a:tr>
              <a:tr h="482600">
                <a:tc>
                  <a:txBody>
                    <a:bodyPr/>
                    <a:lstStyle/>
                    <a:p>
                      <a:pPr algn="r" fontAlgn="b"/>
                      <a:r>
                        <a:rPr lang="en-US" sz="2800" u="none" strike="noStrike" dirty="0" smtClean="0">
                          <a:effectLst/>
                        </a:rPr>
                        <a:t>1302</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1303</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b="1" u="none" strike="noStrike" dirty="0" smtClean="0">
                          <a:effectLst/>
                        </a:rPr>
                        <a:t>.50</a:t>
                      </a:r>
                      <a:endParaRPr lang="en-US" sz="2800" b="1" i="0" u="none" strike="noStrike" dirty="0">
                        <a:solidFill>
                          <a:srgbClr val="000000"/>
                        </a:solidFill>
                        <a:effectLst/>
                        <a:latin typeface="Calibri"/>
                      </a:endParaRPr>
                    </a:p>
                  </a:txBody>
                  <a:tcPr marL="9525" marR="9525" marT="9525" marB="0" anchor="b"/>
                </a:tc>
              </a:tr>
              <a:tr h="482600">
                <a:tc>
                  <a:txBody>
                    <a:bodyPr/>
                    <a:lstStyle/>
                    <a:p>
                      <a:pPr algn="r" fontAlgn="b"/>
                      <a:r>
                        <a:rPr lang="en-US" sz="2800" u="none" strike="noStrike" dirty="0" smtClean="0">
                          <a:effectLst/>
                        </a:rPr>
                        <a:t>1401</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1402</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a:t>
                      </a:r>
                      <a:r>
                        <a:rPr lang="en-US" sz="2800" u="none" strike="noStrike" dirty="0">
                          <a:effectLst/>
                        </a:rPr>
                        <a:t>25</a:t>
                      </a:r>
                      <a:endParaRPr lang="en-US" sz="2800" b="0" i="0" u="none" strike="noStrike" dirty="0">
                        <a:solidFill>
                          <a:srgbClr val="000000"/>
                        </a:solidFill>
                        <a:effectLst/>
                        <a:latin typeface="Calibri"/>
                      </a:endParaRPr>
                    </a:p>
                  </a:txBody>
                  <a:tcPr marL="9525" marR="9525" marT="9525" marB="0" anchor="b"/>
                </a:tc>
              </a:tr>
              <a:tr h="482600">
                <a:tc>
                  <a:txBody>
                    <a:bodyPr/>
                    <a:lstStyle/>
                    <a:p>
                      <a:pPr algn="r" fontAlgn="b"/>
                      <a:r>
                        <a:rPr lang="en-US" sz="2800" b="0" i="0" u="none" strike="noStrike" dirty="0" smtClean="0">
                          <a:solidFill>
                            <a:srgbClr val="000000"/>
                          </a:solidFill>
                          <a:effectLst/>
                          <a:latin typeface="Calibri"/>
                        </a:rPr>
                        <a:t>…</a:t>
                      </a:r>
                      <a:endParaRPr lang="en-US" sz="2800" b="0" i="0" u="none" strike="noStrike" dirty="0">
                        <a:solidFill>
                          <a:srgbClr val="000000"/>
                        </a:solidFill>
                        <a:effectLst/>
                        <a:latin typeface="Calibri"/>
                      </a:endParaRPr>
                    </a:p>
                  </a:txBody>
                  <a:tcPr marL="9525" marR="9525" marT="9525" marB="0" anchor="b"/>
                </a:tc>
                <a:tc>
                  <a:txBody>
                    <a:bodyPr/>
                    <a:lstStyle/>
                    <a:p>
                      <a:pPr algn="r" fontAlgn="b"/>
                      <a:endParaRPr lang="en-US" sz="2800" b="0" i="0" u="none" strike="noStrike" dirty="0">
                        <a:solidFill>
                          <a:srgbClr val="000000"/>
                        </a:solidFill>
                        <a:effectLst/>
                        <a:latin typeface="Calibri"/>
                      </a:endParaRPr>
                    </a:p>
                  </a:txBody>
                  <a:tcPr marL="9525" marR="9525" marT="9525" marB="0" anchor="b"/>
                </a:tc>
                <a:tc>
                  <a:txBody>
                    <a:bodyPr/>
                    <a:lstStyle/>
                    <a:p>
                      <a:pPr algn="r" fontAlgn="b"/>
                      <a:endParaRPr lang="en-US" sz="28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754013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91600" cy="792162"/>
          </a:xfrm>
        </p:spPr>
        <p:txBody>
          <a:bodyPr>
            <a:normAutofit/>
          </a:bodyPr>
          <a:lstStyle/>
          <a:p>
            <a:pPr marL="0" indent="0"/>
            <a:r>
              <a:rPr lang="en-US" dirty="0">
                <a:solidFill>
                  <a:srgbClr val="0070C0"/>
                </a:solidFill>
              </a:rPr>
              <a:t>Part </a:t>
            </a:r>
            <a:r>
              <a:rPr lang="en-US" dirty="0" smtClean="0">
                <a:solidFill>
                  <a:srgbClr val="0070C0"/>
                </a:solidFill>
              </a:rPr>
              <a:t>2: Using </a:t>
            </a:r>
            <a:r>
              <a:rPr lang="en-US" dirty="0">
                <a:solidFill>
                  <a:srgbClr val="0070C0"/>
                </a:solidFill>
              </a:rPr>
              <a:t>the </a:t>
            </a:r>
            <a:r>
              <a:rPr lang="en-US" dirty="0" err="1">
                <a:solidFill>
                  <a:srgbClr val="0070C0"/>
                </a:solidFill>
              </a:rPr>
              <a:t>NlsyLinks</a:t>
            </a:r>
            <a:r>
              <a:rPr lang="en-US" dirty="0">
                <a:solidFill>
                  <a:srgbClr val="0070C0"/>
                </a:solidFill>
              </a:rPr>
              <a:t> package</a:t>
            </a:r>
          </a:p>
        </p:txBody>
      </p:sp>
      <p:sp>
        <p:nvSpPr>
          <p:cNvPr id="3" name="Content Placeholder 2"/>
          <p:cNvSpPr>
            <a:spLocks noGrp="1"/>
          </p:cNvSpPr>
          <p:nvPr>
            <p:ph idx="1"/>
          </p:nvPr>
        </p:nvSpPr>
        <p:spPr>
          <a:xfrm>
            <a:off x="76200" y="1219200"/>
            <a:ext cx="8991600" cy="5562600"/>
          </a:xfrm>
        </p:spPr>
        <p:txBody>
          <a:bodyPr>
            <a:normAutofit/>
          </a:bodyPr>
          <a:lstStyle/>
          <a:p>
            <a:pPr marL="0" indent="0">
              <a:buNone/>
            </a:pPr>
            <a:r>
              <a:rPr lang="en-US" b="1" dirty="0" smtClean="0"/>
              <a:t>Experienced Researchers</a:t>
            </a:r>
          </a:p>
          <a:p>
            <a:pPr lvl="1"/>
            <a:r>
              <a:rPr lang="en-US" dirty="0" smtClean="0">
                <a:solidFill>
                  <a:srgbClr val="3F7F4F"/>
                </a:solidFill>
              </a:rPr>
              <a:t>Researchers repeatedly write the same code that contributes </a:t>
            </a:r>
            <a:r>
              <a:rPr lang="en-US" dirty="0">
                <a:solidFill>
                  <a:srgbClr val="3F7F4F"/>
                </a:solidFill>
              </a:rPr>
              <a:t>no direct value to </a:t>
            </a:r>
            <a:r>
              <a:rPr lang="en-US" dirty="0" smtClean="0">
                <a:solidFill>
                  <a:srgbClr val="3F7F4F"/>
                </a:solidFill>
              </a:rPr>
              <a:t>their </a:t>
            </a:r>
            <a:r>
              <a:rPr lang="en-US" dirty="0">
                <a:solidFill>
                  <a:srgbClr val="3F7F4F"/>
                </a:solidFill>
              </a:rPr>
              <a:t>substantive conclusions.</a:t>
            </a:r>
          </a:p>
          <a:p>
            <a:pPr lvl="1"/>
            <a:r>
              <a:rPr lang="en-US" dirty="0" smtClean="0">
                <a:solidFill>
                  <a:srgbClr val="3F7F4F"/>
                </a:solidFill>
              </a:rPr>
              <a:t>This package assumes &amp; automates tedious, </a:t>
            </a:r>
            <a:br>
              <a:rPr lang="en-US" dirty="0" smtClean="0">
                <a:solidFill>
                  <a:srgbClr val="3F7F4F"/>
                </a:solidFill>
              </a:rPr>
            </a:br>
            <a:r>
              <a:rPr lang="en-US" dirty="0" smtClean="0">
                <a:solidFill>
                  <a:srgbClr val="3F7F4F"/>
                </a:solidFill>
              </a:rPr>
              <a:t>error-prone code.</a:t>
            </a:r>
          </a:p>
          <a:p>
            <a:endParaRPr lang="en-US" dirty="0" smtClean="0"/>
          </a:p>
          <a:p>
            <a:pPr marL="0" indent="0">
              <a:buNone/>
            </a:pPr>
            <a:r>
              <a:rPr lang="en-US" b="1" dirty="0" smtClean="0"/>
              <a:t>Fresh Researchers</a:t>
            </a:r>
          </a:p>
          <a:p>
            <a:pPr lvl="1"/>
            <a:r>
              <a:rPr lang="en-US" dirty="0" smtClean="0">
                <a:solidFill>
                  <a:srgbClr val="3F7F4F"/>
                </a:solidFill>
              </a:rPr>
              <a:t>Documentation and functions for basic BG</a:t>
            </a:r>
            <a:br>
              <a:rPr lang="en-US" dirty="0" smtClean="0">
                <a:solidFill>
                  <a:srgbClr val="3F7F4F"/>
                </a:solidFill>
              </a:rPr>
            </a:br>
            <a:r>
              <a:rPr lang="en-US" dirty="0" smtClean="0">
                <a:solidFill>
                  <a:srgbClr val="3F7F4F"/>
                </a:solidFill>
              </a:rPr>
              <a:t>manipulations &amp; analyses.</a:t>
            </a:r>
          </a:p>
          <a:p>
            <a:pPr lvl="1"/>
            <a:r>
              <a:rPr lang="en-US" dirty="0" smtClean="0">
                <a:solidFill>
                  <a:srgbClr val="3F7F4F"/>
                </a:solidFill>
              </a:rPr>
              <a:t>Forums and support staff.</a:t>
            </a:r>
            <a:endParaRPr lang="en-US" dirty="0">
              <a:solidFill>
                <a:srgbClr val="3F7F4F"/>
              </a:solidFill>
            </a:endParaRPr>
          </a:p>
        </p:txBody>
      </p:sp>
    </p:spTree>
    <p:extLst>
      <p:ext uri="{BB962C8B-B14F-4D97-AF65-F5344CB8AC3E}">
        <p14:creationId xmlns:p14="http://schemas.microsoft.com/office/powerpoint/2010/main" val="25695129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solidFill>
                  <a:schemeClr val="bg1">
                    <a:lumMod val="50000"/>
                  </a:schemeClr>
                </a:solidFill>
              </a:rPr>
              <a:t>Step 1a: Extract Dataset</a:t>
            </a:r>
            <a:endParaRPr lang="en-US" dirty="0">
              <a:solidFill>
                <a:schemeClr val="bg1">
                  <a:lumMod val="50000"/>
                </a:schemeClr>
              </a:solidFill>
            </a:endParaRPr>
          </a:p>
        </p:txBody>
      </p:sp>
      <p:sp>
        <p:nvSpPr>
          <p:cNvPr id="3" name="Content Placeholder 2"/>
          <p:cNvSpPr>
            <a:spLocks noGrp="1"/>
          </p:cNvSpPr>
          <p:nvPr>
            <p:ph idx="1"/>
          </p:nvPr>
        </p:nvSpPr>
        <p:spPr/>
        <p:txBody>
          <a:bodyPr/>
          <a:lstStyle/>
          <a:p>
            <a:endParaRPr lang="en-US"/>
          </a:p>
        </p:txBody>
      </p:sp>
      <p:pic>
        <p:nvPicPr>
          <p:cNvPr id="1026" name="Picture 2" descr="F:\Projects\RDev\NlsyLinksStaging\Vignettes\NlsInvestigatorCoho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76400"/>
            <a:ext cx="6996113" cy="43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2748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762000"/>
          </a:xfrm>
        </p:spPr>
        <p:txBody>
          <a:bodyPr/>
          <a:lstStyle/>
          <a:p>
            <a:r>
              <a:rPr lang="en-US" dirty="0">
                <a:solidFill>
                  <a:schemeClr val="bg1">
                    <a:lumMod val="50000"/>
                  </a:schemeClr>
                </a:solidFill>
              </a:rPr>
              <a:t>Step </a:t>
            </a:r>
            <a:r>
              <a:rPr lang="en-US" dirty="0" smtClean="0">
                <a:solidFill>
                  <a:schemeClr val="bg1">
                    <a:lumMod val="50000"/>
                  </a:schemeClr>
                </a:solidFill>
              </a:rPr>
              <a:t>1b: </a:t>
            </a:r>
            <a:r>
              <a:rPr lang="en-US" dirty="0">
                <a:solidFill>
                  <a:schemeClr val="bg1">
                    <a:lumMod val="50000"/>
                  </a:schemeClr>
                </a:solidFill>
              </a:rPr>
              <a:t>Extract Dataset</a:t>
            </a:r>
          </a:p>
        </p:txBody>
      </p:sp>
      <p:sp>
        <p:nvSpPr>
          <p:cNvPr id="3" name="Content Placeholder 2"/>
          <p:cNvSpPr>
            <a:spLocks noGrp="1"/>
          </p:cNvSpPr>
          <p:nvPr>
            <p:ph idx="1"/>
          </p:nvPr>
        </p:nvSpPr>
        <p:spPr/>
        <p:txBody>
          <a:bodyPr/>
          <a:lstStyle/>
          <a:p>
            <a:endParaRPr lang="en-US"/>
          </a:p>
        </p:txBody>
      </p:sp>
      <p:pic>
        <p:nvPicPr>
          <p:cNvPr id="2050" name="Picture 2" descr="F:\Projects\RDev\NlsyLinksStaging\Vignettes\NlsInvestigatorSele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828799"/>
            <a:ext cx="9515476" cy="425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0690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dirty="0">
                <a:solidFill>
                  <a:schemeClr val="bg1">
                    <a:lumMod val="50000"/>
                  </a:schemeClr>
                </a:solidFill>
              </a:rPr>
              <a:t>Step </a:t>
            </a:r>
            <a:r>
              <a:rPr lang="en-US" dirty="0" smtClean="0">
                <a:solidFill>
                  <a:schemeClr val="bg1">
                    <a:lumMod val="50000"/>
                  </a:schemeClr>
                </a:solidFill>
              </a:rPr>
              <a:t>1c: </a:t>
            </a:r>
            <a:r>
              <a:rPr lang="en-US" dirty="0">
                <a:solidFill>
                  <a:schemeClr val="bg1">
                    <a:lumMod val="50000"/>
                  </a:schemeClr>
                </a:solidFill>
              </a:rPr>
              <a:t>Extract Dataset</a:t>
            </a:r>
          </a:p>
        </p:txBody>
      </p:sp>
      <p:sp>
        <p:nvSpPr>
          <p:cNvPr id="3" name="Content Placeholder 2"/>
          <p:cNvSpPr>
            <a:spLocks noGrp="1"/>
          </p:cNvSpPr>
          <p:nvPr>
            <p:ph idx="1"/>
          </p:nvPr>
        </p:nvSpPr>
        <p:spPr/>
        <p:txBody>
          <a:bodyPr/>
          <a:lstStyle/>
          <a:p>
            <a:endParaRPr lang="en-US"/>
          </a:p>
        </p:txBody>
      </p:sp>
      <p:pic>
        <p:nvPicPr>
          <p:cNvPr id="2051" name="Picture 3" descr="F:\Projects\RDev\NlsyLinksStaging\Vignettes\NlsInvestigatorRe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6" y="1828800"/>
            <a:ext cx="9515476" cy="425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1821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a:solidFill>
                  <a:schemeClr val="bg1">
                    <a:lumMod val="50000"/>
                  </a:schemeClr>
                </a:solidFill>
              </a:rPr>
              <a:t>Step </a:t>
            </a:r>
            <a:r>
              <a:rPr lang="en-US" dirty="0" smtClean="0">
                <a:solidFill>
                  <a:schemeClr val="bg1">
                    <a:lumMod val="50000"/>
                  </a:schemeClr>
                </a:solidFill>
              </a:rPr>
              <a:t>1d: </a:t>
            </a:r>
            <a:r>
              <a:rPr lang="en-US" dirty="0">
                <a:solidFill>
                  <a:schemeClr val="bg1">
                    <a:lumMod val="50000"/>
                  </a:schemeClr>
                </a:solidFill>
              </a:rPr>
              <a:t>Extract Dataset</a:t>
            </a:r>
          </a:p>
        </p:txBody>
      </p:sp>
      <p:sp>
        <p:nvSpPr>
          <p:cNvPr id="3" name="Content Placeholder 2"/>
          <p:cNvSpPr>
            <a:spLocks noGrp="1"/>
          </p:cNvSpPr>
          <p:nvPr>
            <p:ph idx="1"/>
          </p:nvPr>
        </p:nvSpPr>
        <p:spPr/>
        <p:txBody>
          <a:bodyPr/>
          <a:lstStyle/>
          <a:p>
            <a:endParaRPr lang="en-US"/>
          </a:p>
        </p:txBody>
      </p:sp>
      <p:pic>
        <p:nvPicPr>
          <p:cNvPr id="3074" name="Picture 2" descr="F:\Projects\RDev\NlsyLinksStaging\Vignettes\NlsInvestigatorDownloadStep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00200"/>
            <a:ext cx="7858125"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247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38" y="0"/>
            <a:ext cx="824865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2895600" y="3352800"/>
            <a:ext cx="6172200" cy="685800"/>
          </a:xfrm>
          <a:solidFill>
            <a:schemeClr val="bg1">
              <a:lumMod val="85000"/>
            </a:schemeClr>
          </a:solidFill>
        </p:spPr>
        <p:txBody>
          <a:bodyPr>
            <a:normAutofit fontScale="90000"/>
          </a:bodyPr>
          <a:lstStyle/>
          <a:p>
            <a:r>
              <a:rPr lang="en-US" dirty="0"/>
              <a:t>Step 1: Extract Dataset</a:t>
            </a:r>
          </a:p>
        </p:txBody>
      </p:sp>
    </p:spTree>
    <p:extLst>
      <p:ext uri="{BB962C8B-B14F-4D97-AF65-F5344CB8AC3E}">
        <p14:creationId xmlns:p14="http://schemas.microsoft.com/office/powerpoint/2010/main" val="8313627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solidFill>
                  <a:schemeClr val="bg1">
                    <a:lumMod val="50000"/>
                  </a:schemeClr>
                </a:solidFill>
              </a:rPr>
              <a:t>Steps 2, 3, &amp; 4</a:t>
            </a:r>
            <a:endParaRPr lang="en-US" dirty="0">
              <a:solidFill>
                <a:schemeClr val="bg1">
                  <a:lumMod val="50000"/>
                </a:schemeClr>
              </a:solidFill>
            </a:endParaRPr>
          </a:p>
        </p:txBody>
      </p:sp>
      <p:sp>
        <p:nvSpPr>
          <p:cNvPr id="3" name="Content Placeholder 2"/>
          <p:cNvSpPr>
            <a:spLocks noGrp="1"/>
          </p:cNvSpPr>
          <p:nvPr>
            <p:ph idx="1"/>
          </p:nvPr>
        </p:nvSpPr>
        <p:spPr>
          <a:xfrm>
            <a:off x="76200" y="838200"/>
            <a:ext cx="8915400" cy="5715000"/>
          </a:xfrm>
        </p:spPr>
        <p:txBody>
          <a:bodyPr>
            <a:noAutofit/>
          </a:bodyPr>
          <a:lstStyle/>
          <a:p>
            <a:pPr marL="0" indent="0">
              <a:buNone/>
            </a:pPr>
            <a:r>
              <a:rPr lang="en-US" sz="2500" dirty="0">
                <a:solidFill>
                  <a:srgbClr val="3F7F4F"/>
                </a:solidFill>
                <a:cs typeface="Arial" pitchFamily="34" charset="0"/>
              </a:rPr>
              <a:t>#Step 2: Load the package containing the linking </a:t>
            </a:r>
            <a:r>
              <a:rPr lang="en-US" sz="2500" dirty="0" smtClean="0">
                <a:solidFill>
                  <a:srgbClr val="3F7F4F"/>
                </a:solidFill>
                <a:cs typeface="Arial" pitchFamily="34" charset="0"/>
              </a:rPr>
              <a:t>routines.</a:t>
            </a:r>
            <a:br>
              <a:rPr lang="en-US" sz="2500" dirty="0" smtClean="0">
                <a:solidFill>
                  <a:srgbClr val="3F7F4F"/>
                </a:solidFill>
                <a:cs typeface="Arial" pitchFamily="34" charset="0"/>
              </a:rPr>
            </a:br>
            <a:r>
              <a:rPr lang="en-US" sz="2500" dirty="0" smtClean="0">
                <a:solidFill>
                  <a:srgbClr val="000000"/>
                </a:solidFill>
                <a:latin typeface="Consolas"/>
              </a:rPr>
              <a:t>require(</a:t>
            </a:r>
            <a:r>
              <a:rPr lang="en-US" sz="2500" dirty="0" err="1" smtClean="0">
                <a:solidFill>
                  <a:srgbClr val="000000"/>
                </a:solidFill>
                <a:latin typeface="Consolas"/>
              </a:rPr>
              <a:t>NlsyLinks</a:t>
            </a:r>
            <a:r>
              <a:rPr lang="en-US" sz="2500" dirty="0">
                <a:solidFill>
                  <a:srgbClr val="000000"/>
                </a:solidFill>
                <a:latin typeface="Consolas"/>
              </a:rPr>
              <a:t>) </a:t>
            </a:r>
          </a:p>
          <a:p>
            <a:pPr marL="0" indent="0">
              <a:buNone/>
            </a:pPr>
            <a:endParaRPr lang="en-US" sz="2500" dirty="0">
              <a:solidFill>
                <a:srgbClr val="3F7F4F"/>
              </a:solidFill>
              <a:latin typeface="Consolas"/>
            </a:endParaRPr>
          </a:p>
          <a:p>
            <a:pPr marL="0" indent="0">
              <a:buNone/>
            </a:pPr>
            <a:r>
              <a:rPr lang="en-US" sz="2500" dirty="0" smtClean="0">
                <a:solidFill>
                  <a:srgbClr val="3F7F4F"/>
                </a:solidFill>
                <a:cs typeface="Arial" pitchFamily="34" charset="0"/>
              </a:rPr>
              <a:t>#Step </a:t>
            </a:r>
            <a:r>
              <a:rPr lang="en-US" sz="2500" dirty="0">
                <a:solidFill>
                  <a:srgbClr val="3F7F4F"/>
                </a:solidFill>
                <a:cs typeface="Arial" pitchFamily="34" charset="0"/>
              </a:rPr>
              <a:t>3: Load the linking </a:t>
            </a:r>
            <a:r>
              <a:rPr lang="en-US" sz="2500" dirty="0" smtClean="0">
                <a:solidFill>
                  <a:srgbClr val="3F7F4F"/>
                </a:solidFill>
                <a:cs typeface="Arial" pitchFamily="34" charset="0"/>
              </a:rPr>
              <a:t>dataset; filter </a:t>
            </a:r>
            <a:r>
              <a:rPr lang="en-US" sz="2500" dirty="0">
                <a:solidFill>
                  <a:srgbClr val="3F7F4F"/>
                </a:solidFill>
                <a:cs typeface="Arial" pitchFamily="34" charset="0"/>
              </a:rPr>
              <a:t>for the Gen2 </a:t>
            </a:r>
            <a:r>
              <a:rPr lang="en-US" sz="2500" dirty="0" smtClean="0">
                <a:solidFill>
                  <a:srgbClr val="3F7F4F"/>
                </a:solidFill>
                <a:cs typeface="Arial" pitchFamily="34" charset="0"/>
              </a:rPr>
              <a:t>subjects.</a:t>
            </a:r>
            <a:r>
              <a:rPr lang="en-US" sz="2500" dirty="0" smtClean="0">
                <a:solidFill>
                  <a:srgbClr val="3F7F4F"/>
                </a:solidFill>
                <a:latin typeface="+mj-lt"/>
                <a:cs typeface="Arial" pitchFamily="34" charset="0"/>
              </a:rPr>
              <a:t/>
            </a:r>
            <a:br>
              <a:rPr lang="en-US" sz="2500" dirty="0" smtClean="0">
                <a:solidFill>
                  <a:srgbClr val="3F7F4F"/>
                </a:solidFill>
                <a:latin typeface="+mj-lt"/>
                <a:cs typeface="Arial" pitchFamily="34" charset="0"/>
              </a:rPr>
            </a:br>
            <a:r>
              <a:rPr lang="en-US" sz="2500" dirty="0" err="1" smtClean="0">
                <a:solidFill>
                  <a:srgbClr val="000000"/>
                </a:solidFill>
                <a:latin typeface="Consolas"/>
              </a:rPr>
              <a:t>dsLinking</a:t>
            </a:r>
            <a:r>
              <a:rPr lang="en-US" sz="2500" dirty="0" smtClean="0">
                <a:solidFill>
                  <a:srgbClr val="000000"/>
                </a:solidFill>
                <a:latin typeface="Consolas"/>
              </a:rPr>
              <a:t> </a:t>
            </a:r>
            <a:r>
              <a:rPr lang="en-US" sz="2500" dirty="0">
                <a:solidFill>
                  <a:srgbClr val="000000"/>
                </a:solidFill>
                <a:latin typeface="Consolas"/>
              </a:rPr>
              <a:t>&lt;- </a:t>
            </a:r>
            <a:r>
              <a:rPr lang="en-US" sz="2500" dirty="0" smtClean="0">
                <a:solidFill>
                  <a:srgbClr val="000000"/>
                </a:solidFill>
                <a:latin typeface="Consolas"/>
              </a:rPr>
              <a:t>subset(Links79Pair,</a:t>
            </a:r>
            <a:br>
              <a:rPr lang="en-US" sz="2500" dirty="0" smtClean="0">
                <a:solidFill>
                  <a:srgbClr val="000000"/>
                </a:solidFill>
                <a:latin typeface="Consolas"/>
              </a:rPr>
            </a:br>
            <a:r>
              <a:rPr lang="en-US" sz="2500" dirty="0" smtClean="0">
                <a:solidFill>
                  <a:srgbClr val="000000"/>
                </a:solidFill>
                <a:latin typeface="Consolas"/>
              </a:rPr>
              <a:t>	</a:t>
            </a:r>
            <a:r>
              <a:rPr lang="en-US" sz="2500" dirty="0" err="1" smtClean="0">
                <a:solidFill>
                  <a:srgbClr val="000000"/>
                </a:solidFill>
                <a:latin typeface="Consolas"/>
              </a:rPr>
              <a:t>RelationshipPath</a:t>
            </a:r>
            <a:r>
              <a:rPr lang="en-US" sz="2500" dirty="0" smtClean="0">
                <a:solidFill>
                  <a:srgbClr val="9F3F7F"/>
                </a:solidFill>
                <a:latin typeface="Consolas"/>
              </a:rPr>
              <a:t>==</a:t>
            </a:r>
            <a:r>
              <a:rPr lang="en-US" sz="2500" dirty="0">
                <a:solidFill>
                  <a:srgbClr val="3F3FAF"/>
                </a:solidFill>
                <a:latin typeface="Consolas"/>
              </a:rPr>
              <a:t>'</a:t>
            </a:r>
            <a:r>
              <a:rPr lang="en-US" sz="2500" dirty="0" smtClean="0">
                <a:solidFill>
                  <a:srgbClr val="3F3FAF"/>
                </a:solidFill>
                <a:latin typeface="Consolas"/>
              </a:rPr>
              <a:t>Gen2Siblings</a:t>
            </a:r>
            <a:r>
              <a:rPr lang="en-US" sz="2500" dirty="0">
                <a:solidFill>
                  <a:srgbClr val="3F3FAF"/>
                </a:solidFill>
                <a:latin typeface="Consolas"/>
              </a:rPr>
              <a:t>'</a:t>
            </a:r>
            <a:r>
              <a:rPr lang="en-US" sz="2500" dirty="0" smtClean="0">
                <a:solidFill>
                  <a:srgbClr val="000000"/>
                </a:solidFill>
                <a:latin typeface="Consolas"/>
              </a:rPr>
              <a:t>)</a:t>
            </a:r>
            <a:endParaRPr lang="en-US" sz="2500" dirty="0">
              <a:solidFill>
                <a:srgbClr val="000000"/>
              </a:solidFill>
              <a:latin typeface="Consolas"/>
            </a:endParaRPr>
          </a:p>
          <a:p>
            <a:pPr marL="0" indent="0">
              <a:buNone/>
            </a:pPr>
            <a:endParaRPr lang="en-US" sz="2500" dirty="0">
              <a:solidFill>
                <a:srgbClr val="3F7F4F"/>
              </a:solidFill>
              <a:latin typeface="Consolas"/>
            </a:endParaRPr>
          </a:p>
          <a:p>
            <a:pPr marL="0" indent="0">
              <a:buNone/>
            </a:pPr>
            <a:r>
              <a:rPr lang="en-US" sz="2500" dirty="0">
                <a:solidFill>
                  <a:srgbClr val="3F7F4F"/>
                </a:solidFill>
                <a:cs typeface="Arial" pitchFamily="34" charset="0"/>
              </a:rPr>
              <a:t>#Step 4: Load the outcomes </a:t>
            </a:r>
            <a:r>
              <a:rPr lang="en-US" sz="2500" dirty="0" smtClean="0">
                <a:solidFill>
                  <a:srgbClr val="3F7F4F"/>
                </a:solidFill>
                <a:cs typeface="Arial" pitchFamily="34" charset="0"/>
              </a:rPr>
              <a:t>dataset from the hard drive.</a:t>
            </a:r>
            <a:r>
              <a:rPr lang="en-US" sz="2500" dirty="0">
                <a:solidFill>
                  <a:srgbClr val="3F7F4F"/>
                </a:solidFill>
                <a:latin typeface="+mj-lt"/>
                <a:cs typeface="Arial" pitchFamily="34" charset="0"/>
              </a:rPr>
              <a:t/>
            </a:r>
            <a:br>
              <a:rPr lang="en-US" sz="2500" dirty="0">
                <a:solidFill>
                  <a:srgbClr val="3F7F4F"/>
                </a:solidFill>
                <a:latin typeface="+mj-lt"/>
                <a:cs typeface="Arial" pitchFamily="34" charset="0"/>
              </a:rPr>
            </a:br>
            <a:r>
              <a:rPr lang="en-US" sz="2500" dirty="0" err="1" smtClean="0">
                <a:solidFill>
                  <a:srgbClr val="000000"/>
                </a:solidFill>
                <a:latin typeface="Consolas"/>
              </a:rPr>
              <a:t>filePathOutcomes</a:t>
            </a:r>
            <a:r>
              <a:rPr lang="en-US" sz="2500" dirty="0" smtClean="0">
                <a:solidFill>
                  <a:srgbClr val="000000"/>
                </a:solidFill>
                <a:latin typeface="Consolas"/>
              </a:rPr>
              <a:t> </a:t>
            </a:r>
            <a:r>
              <a:rPr lang="en-US" sz="2500" dirty="0">
                <a:solidFill>
                  <a:srgbClr val="000000"/>
                </a:solidFill>
                <a:latin typeface="Consolas"/>
              </a:rPr>
              <a:t>&lt;- </a:t>
            </a:r>
            <a:r>
              <a:rPr lang="en-US" sz="2500" dirty="0" smtClean="0">
                <a:solidFill>
                  <a:srgbClr val="3F3FAF"/>
                </a:solidFill>
                <a:latin typeface="Consolas"/>
              </a:rPr>
              <a:t>'C</a:t>
            </a:r>
            <a:r>
              <a:rPr lang="en-US" sz="2500" dirty="0">
                <a:solidFill>
                  <a:srgbClr val="3F3FAF"/>
                </a:solidFill>
                <a:latin typeface="Consolas"/>
              </a:rPr>
              <a:t>:/</a:t>
            </a:r>
            <a:r>
              <a:rPr lang="en-US" sz="2500" dirty="0" err="1">
                <a:solidFill>
                  <a:srgbClr val="3F3FAF"/>
                </a:solidFill>
                <a:latin typeface="Consolas"/>
              </a:rPr>
              <a:t>BGResearch</a:t>
            </a:r>
            <a:r>
              <a:rPr lang="en-US" sz="2500" dirty="0">
                <a:solidFill>
                  <a:srgbClr val="3F3FAF"/>
                </a:solidFill>
                <a:latin typeface="Consolas"/>
              </a:rPr>
              <a:t>/Gen2Birth.csv'</a:t>
            </a:r>
            <a:r>
              <a:rPr lang="en-US" sz="2500" dirty="0" smtClean="0">
                <a:solidFill>
                  <a:srgbClr val="3F3FAF"/>
                </a:solidFill>
                <a:latin typeface="Consolas"/>
              </a:rPr>
              <a:t/>
            </a:r>
            <a:br>
              <a:rPr lang="en-US" sz="2500" dirty="0" smtClean="0">
                <a:solidFill>
                  <a:srgbClr val="3F3FAF"/>
                </a:solidFill>
                <a:latin typeface="Consolas"/>
              </a:rPr>
            </a:br>
            <a:endParaRPr lang="en-US" sz="2500" dirty="0" smtClean="0">
              <a:solidFill>
                <a:srgbClr val="3F3FAF"/>
              </a:solidFill>
              <a:latin typeface="Consolas"/>
            </a:endParaRPr>
          </a:p>
          <a:p>
            <a:pPr marL="0" indent="0">
              <a:buNone/>
            </a:pPr>
            <a:r>
              <a:rPr lang="en-US" sz="2500" dirty="0" err="1" smtClean="0">
                <a:solidFill>
                  <a:srgbClr val="000000"/>
                </a:solidFill>
                <a:latin typeface="Consolas"/>
              </a:rPr>
              <a:t>dsOutcomes</a:t>
            </a:r>
            <a:r>
              <a:rPr lang="en-US" sz="2500" dirty="0" smtClean="0">
                <a:solidFill>
                  <a:srgbClr val="000000"/>
                </a:solidFill>
                <a:latin typeface="Consolas"/>
              </a:rPr>
              <a:t> </a:t>
            </a:r>
            <a:r>
              <a:rPr lang="en-US" sz="2500" dirty="0">
                <a:solidFill>
                  <a:srgbClr val="000000"/>
                </a:solidFill>
                <a:latin typeface="Consolas"/>
              </a:rPr>
              <a:t>&lt;- </a:t>
            </a:r>
            <a:r>
              <a:rPr lang="en-US" sz="2500" dirty="0" smtClean="0">
                <a:solidFill>
                  <a:srgbClr val="000000"/>
                </a:solidFill>
                <a:latin typeface="Consolas"/>
              </a:rPr>
              <a:t>ReadCsvNlsy79Gen2(</a:t>
            </a:r>
            <a:r>
              <a:rPr lang="en-US" sz="2500" dirty="0" err="1" smtClean="0">
                <a:solidFill>
                  <a:srgbClr val="000000"/>
                </a:solidFill>
                <a:latin typeface="Consolas"/>
              </a:rPr>
              <a:t>filePathOutcomes</a:t>
            </a:r>
            <a:r>
              <a:rPr lang="en-US" sz="2500" dirty="0" smtClean="0">
                <a:solidFill>
                  <a:srgbClr val="000000"/>
                </a:solidFill>
                <a:latin typeface="Consolas"/>
              </a:rPr>
              <a:t>)</a:t>
            </a:r>
          </a:p>
        </p:txBody>
      </p:sp>
    </p:spTree>
    <p:extLst>
      <p:ext uri="{BB962C8B-B14F-4D97-AF65-F5344CB8AC3E}">
        <p14:creationId xmlns:p14="http://schemas.microsoft.com/office/powerpoint/2010/main" val="31772447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0370"/>
          <a:stretch/>
        </p:blipFill>
        <p:spPr bwMode="auto">
          <a:xfrm>
            <a:off x="0" y="2922186"/>
            <a:ext cx="9144000" cy="3783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0"/>
            <a:ext cx="8229600" cy="914400"/>
          </a:xfrm>
        </p:spPr>
        <p:txBody>
          <a:bodyPr/>
          <a:lstStyle/>
          <a:p>
            <a:r>
              <a:rPr lang="en-US" dirty="0" smtClean="0">
                <a:solidFill>
                  <a:schemeClr val="bg1">
                    <a:lumMod val="50000"/>
                  </a:schemeClr>
                </a:solidFill>
              </a:rPr>
              <a:t>Inspecting Intermediate Dataset</a:t>
            </a:r>
            <a:endParaRPr lang="en-US" dirty="0">
              <a:solidFill>
                <a:schemeClr val="bg1">
                  <a:lumMod val="50000"/>
                </a:schemeClr>
              </a:solidFill>
            </a:endParaRPr>
          </a:p>
        </p:txBody>
      </p:sp>
      <p:grpSp>
        <p:nvGrpSpPr>
          <p:cNvPr id="16" name="Group 15"/>
          <p:cNvGrpSpPr/>
          <p:nvPr/>
        </p:nvGrpSpPr>
        <p:grpSpPr>
          <a:xfrm>
            <a:off x="76200" y="1143000"/>
            <a:ext cx="8991600" cy="4171096"/>
            <a:chOff x="76200" y="1143000"/>
            <a:chExt cx="8991600" cy="4171096"/>
          </a:xfrm>
        </p:grpSpPr>
        <p:sp>
          <p:nvSpPr>
            <p:cNvPr id="5" name="Rounded Rectangle 4"/>
            <p:cNvSpPr/>
            <p:nvPr/>
          </p:nvSpPr>
          <p:spPr>
            <a:xfrm>
              <a:off x="76200" y="3048000"/>
              <a:ext cx="8991600" cy="361096"/>
            </a:xfrm>
            <a:prstGeom prst="roundRect">
              <a:avLst>
                <a:gd name="adj" fmla="val 50000"/>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76201" y="4953000"/>
              <a:ext cx="6629400" cy="361096"/>
            </a:xfrm>
            <a:prstGeom prst="roundRect">
              <a:avLst>
                <a:gd name="adj" fmla="val 5000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84660" y="1448797"/>
              <a:ext cx="2829915" cy="1077218"/>
            </a:xfrm>
            <a:prstGeom prst="rect">
              <a:avLst/>
            </a:prstGeom>
            <a:noFill/>
          </p:spPr>
          <p:txBody>
            <a:bodyPr wrap="square" rtlCol="0">
              <a:spAutoFit/>
            </a:bodyPr>
            <a:lstStyle/>
            <a:p>
              <a:r>
                <a:rPr lang="en-US" sz="3200" b="1" dirty="0" smtClean="0">
                  <a:solidFill>
                    <a:srgbClr val="FF0000"/>
                  </a:solidFill>
                </a:rPr>
                <a:t>Unaltered NLSY variables</a:t>
              </a:r>
              <a:endParaRPr lang="en-US" sz="3200" b="1" dirty="0">
                <a:solidFill>
                  <a:srgbClr val="FF0000"/>
                </a:solidFill>
              </a:endParaRPr>
            </a:p>
          </p:txBody>
        </p:sp>
        <p:sp>
          <p:nvSpPr>
            <p:cNvPr id="11" name="TextBox 10"/>
            <p:cNvSpPr txBox="1"/>
            <p:nvPr/>
          </p:nvSpPr>
          <p:spPr>
            <a:xfrm>
              <a:off x="4646927" y="1143000"/>
              <a:ext cx="3506473" cy="1569660"/>
            </a:xfrm>
            <a:prstGeom prst="rect">
              <a:avLst/>
            </a:prstGeom>
            <a:noFill/>
          </p:spPr>
          <p:txBody>
            <a:bodyPr wrap="none" rtlCol="0">
              <a:spAutoFit/>
            </a:bodyPr>
            <a:lstStyle/>
            <a:p>
              <a:pPr algn="ctr"/>
              <a:r>
                <a:rPr lang="en-US" sz="3200" b="1" dirty="0" smtClean="0">
                  <a:solidFill>
                    <a:srgbClr val="00B0F0"/>
                  </a:solidFill>
                </a:rPr>
                <a:t>Plumbing </a:t>
              </a:r>
              <a:r>
                <a:rPr lang="en-US" sz="3200" b="1" dirty="0">
                  <a:solidFill>
                    <a:srgbClr val="00B0F0"/>
                  </a:solidFill>
                </a:rPr>
                <a:t>v</a:t>
              </a:r>
              <a:r>
                <a:rPr lang="en-US" sz="3200" b="1" dirty="0" smtClean="0">
                  <a:solidFill>
                    <a:srgbClr val="00B0F0"/>
                  </a:solidFill>
                </a:rPr>
                <a:t>ariables </a:t>
              </a:r>
              <a:br>
                <a:rPr lang="en-US" sz="3200" b="1" dirty="0" smtClean="0">
                  <a:solidFill>
                    <a:srgbClr val="00B0F0"/>
                  </a:solidFill>
                </a:rPr>
              </a:br>
              <a:r>
                <a:rPr lang="en-US" sz="3200" b="1" dirty="0" smtClean="0">
                  <a:solidFill>
                    <a:srgbClr val="00B0F0"/>
                  </a:solidFill>
                </a:rPr>
                <a:t>that our package</a:t>
              </a:r>
              <a:br>
                <a:rPr lang="en-US" sz="3200" b="1" dirty="0" smtClean="0">
                  <a:solidFill>
                    <a:srgbClr val="00B0F0"/>
                  </a:solidFill>
                </a:rPr>
              </a:br>
              <a:r>
                <a:rPr lang="en-US" sz="3200" b="1" dirty="0" smtClean="0">
                  <a:solidFill>
                    <a:srgbClr val="00B0F0"/>
                  </a:solidFill>
                </a:rPr>
                <a:t>added or renamed</a:t>
              </a:r>
              <a:endParaRPr lang="en-US" sz="3200" b="1" dirty="0">
                <a:solidFill>
                  <a:srgbClr val="00B0F0"/>
                </a:solidFill>
              </a:endParaRPr>
            </a:p>
          </p:txBody>
        </p:sp>
        <p:cxnSp>
          <p:nvCxnSpPr>
            <p:cNvPr id="12" name="Straight Arrow Connector 11"/>
            <p:cNvCxnSpPr/>
            <p:nvPr/>
          </p:nvCxnSpPr>
          <p:spPr>
            <a:xfrm flipH="1">
              <a:off x="1843887" y="2215009"/>
              <a:ext cx="696315" cy="2737991"/>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1"/>
            </p:cNvCxnSpPr>
            <p:nvPr/>
          </p:nvCxnSpPr>
          <p:spPr>
            <a:xfrm flipH="1">
              <a:off x="4495800" y="1927830"/>
              <a:ext cx="151127" cy="1196370"/>
            </a:xfrm>
            <a:prstGeom prst="straightConnector1">
              <a:avLst/>
            </a:prstGeom>
            <a:ln w="76200">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525185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solidFill>
                  <a:schemeClr val="bg1">
                    <a:lumMod val="50000"/>
                  </a:schemeClr>
                </a:solidFill>
              </a:rPr>
              <a:t>Steps 5 &amp; 6</a:t>
            </a:r>
            <a:endParaRPr lang="en-US" dirty="0">
              <a:solidFill>
                <a:schemeClr val="bg1">
                  <a:lumMod val="50000"/>
                </a:schemeClr>
              </a:solidFill>
            </a:endParaRPr>
          </a:p>
        </p:txBody>
      </p:sp>
      <p:sp>
        <p:nvSpPr>
          <p:cNvPr id="3" name="Content Placeholder 2"/>
          <p:cNvSpPr>
            <a:spLocks noGrp="1"/>
          </p:cNvSpPr>
          <p:nvPr>
            <p:ph idx="1"/>
          </p:nvPr>
        </p:nvSpPr>
        <p:spPr>
          <a:xfrm>
            <a:off x="0" y="762000"/>
            <a:ext cx="9296400" cy="6019800"/>
          </a:xfrm>
        </p:spPr>
        <p:txBody>
          <a:bodyPr>
            <a:normAutofit/>
          </a:bodyPr>
          <a:lstStyle/>
          <a:p>
            <a:pPr marL="0" indent="0">
              <a:buNone/>
            </a:pPr>
            <a:r>
              <a:rPr lang="en-US" sz="2800" dirty="0">
                <a:solidFill>
                  <a:srgbClr val="3F7F4F"/>
                </a:solidFill>
                <a:latin typeface="+mj-lt"/>
              </a:rPr>
              <a:t>#Step 5: Verify and rename an existing column.</a:t>
            </a:r>
          </a:p>
          <a:p>
            <a:pPr marL="0" indent="0">
              <a:buNone/>
            </a:pPr>
            <a:r>
              <a:rPr lang="en-US" sz="2600" dirty="0" err="1">
                <a:solidFill>
                  <a:srgbClr val="000000"/>
                </a:solidFill>
                <a:latin typeface="Consolas"/>
              </a:rPr>
              <a:t>VerifyColumnExists</a:t>
            </a:r>
            <a:r>
              <a:rPr lang="en-US" sz="2600" dirty="0">
                <a:solidFill>
                  <a:srgbClr val="000000"/>
                </a:solidFill>
                <a:latin typeface="Consolas"/>
              </a:rPr>
              <a:t>(</a:t>
            </a:r>
            <a:r>
              <a:rPr lang="en-US" sz="2600" dirty="0" err="1">
                <a:solidFill>
                  <a:srgbClr val="000000"/>
                </a:solidFill>
                <a:latin typeface="Consolas"/>
              </a:rPr>
              <a:t>dsOutcomes</a:t>
            </a:r>
            <a:r>
              <a:rPr lang="en-US" sz="2600" dirty="0" smtClean="0">
                <a:solidFill>
                  <a:srgbClr val="000000"/>
                </a:solidFill>
                <a:latin typeface="Consolas"/>
              </a:rPr>
              <a:t>, </a:t>
            </a:r>
            <a:r>
              <a:rPr lang="en-US" sz="2600" dirty="0">
                <a:solidFill>
                  <a:srgbClr val="3F3FAF"/>
                </a:solidFill>
                <a:latin typeface="Consolas"/>
              </a:rPr>
              <a:t>'C0328600'</a:t>
            </a:r>
            <a:r>
              <a:rPr lang="en-US" sz="2600" dirty="0" smtClean="0">
                <a:solidFill>
                  <a:srgbClr val="000000"/>
                </a:solidFill>
                <a:latin typeface="Consolas"/>
              </a:rPr>
              <a:t>) </a:t>
            </a:r>
          </a:p>
          <a:p>
            <a:pPr marL="0" indent="0">
              <a:buNone/>
            </a:pPr>
            <a:endParaRPr lang="en-US" sz="2600" dirty="0" smtClean="0">
              <a:solidFill>
                <a:srgbClr val="000000"/>
              </a:solidFill>
              <a:latin typeface="Consolas"/>
            </a:endParaRPr>
          </a:p>
          <a:p>
            <a:pPr marL="0" indent="0">
              <a:buNone/>
            </a:pPr>
            <a:r>
              <a:rPr lang="en-US" sz="2600" dirty="0" err="1" smtClean="0">
                <a:solidFill>
                  <a:srgbClr val="000000"/>
                </a:solidFill>
                <a:latin typeface="Consolas"/>
              </a:rPr>
              <a:t>dsOutcomes</a:t>
            </a:r>
            <a:r>
              <a:rPr lang="en-US" sz="2600" dirty="0" smtClean="0">
                <a:solidFill>
                  <a:srgbClr val="000000"/>
                </a:solidFill>
                <a:latin typeface="Consolas"/>
              </a:rPr>
              <a:t> </a:t>
            </a:r>
            <a:r>
              <a:rPr lang="en-US" sz="2600" dirty="0">
                <a:solidFill>
                  <a:srgbClr val="000000"/>
                </a:solidFill>
                <a:latin typeface="Consolas"/>
              </a:rPr>
              <a:t>&lt;- </a:t>
            </a:r>
            <a:r>
              <a:rPr lang="en-US" sz="2600" dirty="0" err="1" smtClean="0">
                <a:solidFill>
                  <a:srgbClr val="000000"/>
                </a:solidFill>
                <a:latin typeface="Consolas"/>
              </a:rPr>
              <a:t>RenameNlsyColumn</a:t>
            </a:r>
            <a:r>
              <a:rPr lang="en-US" sz="2600" dirty="0" smtClean="0">
                <a:solidFill>
                  <a:srgbClr val="000000"/>
                </a:solidFill>
                <a:latin typeface="Consolas"/>
              </a:rPr>
              <a:t>(</a:t>
            </a:r>
            <a:r>
              <a:rPr lang="en-US" sz="2600" dirty="0" err="1" smtClean="0">
                <a:solidFill>
                  <a:srgbClr val="000000"/>
                </a:solidFill>
                <a:latin typeface="Consolas"/>
              </a:rPr>
              <a:t>dsOutcomes</a:t>
            </a:r>
            <a:r>
              <a:rPr lang="en-US" sz="2600" dirty="0">
                <a:solidFill>
                  <a:srgbClr val="000000"/>
                </a:solidFill>
                <a:latin typeface="Consolas"/>
              </a:rPr>
              <a:t>, </a:t>
            </a:r>
            <a:r>
              <a:rPr lang="en-US" sz="2600" dirty="0" smtClean="0">
                <a:solidFill>
                  <a:srgbClr val="000000"/>
                </a:solidFill>
                <a:latin typeface="Consolas"/>
              </a:rPr>
              <a:t>	</a:t>
            </a:r>
            <a:r>
              <a:rPr lang="en-US" sz="2600" dirty="0">
                <a:solidFill>
                  <a:srgbClr val="3F3FAF"/>
                </a:solidFill>
                <a:latin typeface="Consolas"/>
              </a:rPr>
              <a:t>'</a:t>
            </a:r>
            <a:r>
              <a:rPr lang="en-US" sz="2600" dirty="0" smtClean="0">
                <a:solidFill>
                  <a:srgbClr val="3F3FAF"/>
                </a:solidFill>
                <a:latin typeface="Consolas"/>
              </a:rPr>
              <a:t>C0328600</a:t>
            </a:r>
            <a:r>
              <a:rPr lang="en-US" sz="2600" dirty="0">
                <a:solidFill>
                  <a:srgbClr val="3F3FAF"/>
                </a:solidFill>
                <a:latin typeface="Consolas"/>
              </a:rPr>
              <a:t>'</a:t>
            </a:r>
            <a:r>
              <a:rPr lang="en-US" sz="2600" dirty="0" smtClean="0">
                <a:solidFill>
                  <a:srgbClr val="000000"/>
                </a:solidFill>
                <a:latin typeface="Consolas"/>
              </a:rPr>
              <a:t>, </a:t>
            </a:r>
            <a:r>
              <a:rPr lang="en-US" sz="2600" dirty="0">
                <a:solidFill>
                  <a:srgbClr val="3F3FAF"/>
                </a:solidFill>
                <a:latin typeface="Consolas"/>
              </a:rPr>
              <a:t>'</a:t>
            </a:r>
            <a:r>
              <a:rPr lang="en-US" sz="2600" dirty="0" err="1" smtClean="0">
                <a:solidFill>
                  <a:srgbClr val="3F3FAF"/>
                </a:solidFill>
                <a:latin typeface="Consolas"/>
              </a:rPr>
              <a:t>BirthWeightInOunces</a:t>
            </a:r>
            <a:r>
              <a:rPr lang="en-US" sz="2600" dirty="0">
                <a:solidFill>
                  <a:srgbClr val="3F3FAF"/>
                </a:solidFill>
                <a:latin typeface="Consolas"/>
              </a:rPr>
              <a:t>'</a:t>
            </a:r>
            <a:r>
              <a:rPr lang="en-US" sz="2600" dirty="0" smtClean="0">
                <a:solidFill>
                  <a:srgbClr val="000000"/>
                </a:solidFill>
                <a:latin typeface="Consolas"/>
              </a:rPr>
              <a:t>)</a:t>
            </a:r>
          </a:p>
          <a:p>
            <a:pPr marL="0" indent="0">
              <a:buNone/>
            </a:pPr>
            <a:endParaRPr lang="en-US" sz="2800" dirty="0">
              <a:solidFill>
                <a:srgbClr val="3F7F4F"/>
              </a:solidFill>
              <a:latin typeface="Consolas"/>
            </a:endParaRPr>
          </a:p>
          <a:p>
            <a:pPr marL="0" indent="0">
              <a:buNone/>
            </a:pPr>
            <a:r>
              <a:rPr lang="en-US" sz="2800" dirty="0">
                <a:solidFill>
                  <a:srgbClr val="3F7F4F"/>
                </a:solidFill>
                <a:latin typeface="+mj-lt"/>
              </a:rPr>
              <a:t>#Step 6: </a:t>
            </a:r>
            <a:r>
              <a:rPr lang="en-US" sz="2800" dirty="0" smtClean="0">
                <a:solidFill>
                  <a:srgbClr val="3F7F4F"/>
                </a:solidFill>
                <a:latin typeface="+mj-lt"/>
              </a:rPr>
              <a:t>A </a:t>
            </a:r>
            <a:r>
              <a:rPr lang="en-US" sz="2800" dirty="0">
                <a:solidFill>
                  <a:srgbClr val="3F7F4F"/>
                </a:solidFill>
                <a:latin typeface="+mj-lt"/>
              </a:rPr>
              <a:t>negative value indicates </a:t>
            </a:r>
            <a:r>
              <a:rPr lang="en-US" sz="2800" dirty="0" smtClean="0">
                <a:solidFill>
                  <a:srgbClr val="3F7F4F"/>
                </a:solidFill>
                <a:latin typeface="+mj-lt"/>
              </a:rPr>
              <a:t>refusal, don't </a:t>
            </a:r>
            <a:r>
              <a:rPr lang="en-US" sz="2800" dirty="0">
                <a:solidFill>
                  <a:srgbClr val="3F7F4F"/>
                </a:solidFill>
                <a:latin typeface="+mj-lt"/>
              </a:rPr>
              <a:t>know, </a:t>
            </a:r>
            <a:r>
              <a:rPr lang="en-US" sz="2800" dirty="0" smtClean="0">
                <a:solidFill>
                  <a:srgbClr val="3F7F4F"/>
                </a:solidFill>
                <a:latin typeface="+mj-lt"/>
              </a:rPr>
              <a:t> invalid</a:t>
            </a:r>
            <a:br>
              <a:rPr lang="en-US" sz="2800" dirty="0" smtClean="0">
                <a:solidFill>
                  <a:srgbClr val="3F7F4F"/>
                </a:solidFill>
                <a:latin typeface="+mj-lt"/>
              </a:rPr>
            </a:br>
            <a:r>
              <a:rPr lang="en-US" sz="2800" dirty="0" smtClean="0">
                <a:solidFill>
                  <a:srgbClr val="3F7F4F"/>
                </a:solidFill>
                <a:latin typeface="+mj-lt"/>
              </a:rPr>
              <a:t>skipped</a:t>
            </a:r>
            <a:r>
              <a:rPr lang="en-US" sz="2800" dirty="0">
                <a:solidFill>
                  <a:srgbClr val="3F7F4F"/>
                </a:solidFill>
                <a:latin typeface="+mj-lt"/>
              </a:rPr>
              <a:t>, or was missing for some other </a:t>
            </a:r>
            <a:r>
              <a:rPr lang="en-US" sz="2800" dirty="0" smtClean="0">
                <a:solidFill>
                  <a:srgbClr val="3F7F4F"/>
                </a:solidFill>
                <a:latin typeface="+mj-lt"/>
              </a:rPr>
              <a:t>reason. </a:t>
            </a:r>
            <a:br>
              <a:rPr lang="en-US" sz="2800" dirty="0" smtClean="0">
                <a:solidFill>
                  <a:srgbClr val="3F7F4F"/>
                </a:solidFill>
                <a:latin typeface="+mj-lt"/>
              </a:rPr>
            </a:br>
            <a:r>
              <a:rPr lang="en-US" sz="2800" dirty="0" smtClean="0">
                <a:solidFill>
                  <a:srgbClr val="3F7F4F"/>
                </a:solidFill>
                <a:latin typeface="+mj-lt"/>
              </a:rPr>
              <a:t>For </a:t>
            </a:r>
            <a:r>
              <a:rPr lang="en-US" sz="2800" dirty="0">
                <a:solidFill>
                  <a:srgbClr val="3F7F4F"/>
                </a:solidFill>
                <a:latin typeface="+mj-lt"/>
              </a:rPr>
              <a:t>our present purposes, </a:t>
            </a:r>
            <a:r>
              <a:rPr lang="en-US" sz="2800" dirty="0" smtClean="0">
                <a:solidFill>
                  <a:srgbClr val="3F7F4F"/>
                </a:solidFill>
                <a:latin typeface="+mj-lt"/>
              </a:rPr>
              <a:t>treat </a:t>
            </a:r>
            <a:r>
              <a:rPr lang="en-US" sz="2800" dirty="0">
                <a:solidFill>
                  <a:srgbClr val="3F7F4F"/>
                </a:solidFill>
                <a:latin typeface="+mj-lt"/>
              </a:rPr>
              <a:t>these responses </a:t>
            </a:r>
            <a:r>
              <a:rPr lang="en-US" sz="2800" dirty="0" smtClean="0">
                <a:solidFill>
                  <a:srgbClr val="3F7F4F"/>
                </a:solidFill>
                <a:latin typeface="+mj-lt"/>
              </a:rPr>
              <a:t>equivalently.</a:t>
            </a:r>
          </a:p>
          <a:p>
            <a:pPr marL="0" indent="0">
              <a:buNone/>
            </a:pPr>
            <a:r>
              <a:rPr lang="en-US" sz="2600" dirty="0" err="1" smtClean="0">
                <a:solidFill>
                  <a:srgbClr val="000000"/>
                </a:solidFill>
                <a:latin typeface="Consolas"/>
              </a:rPr>
              <a:t>isNegative</a:t>
            </a:r>
            <a:r>
              <a:rPr lang="en-US" sz="2600" dirty="0" smtClean="0">
                <a:solidFill>
                  <a:srgbClr val="000000"/>
                </a:solidFill>
                <a:latin typeface="Consolas"/>
              </a:rPr>
              <a:t> &lt;- (</a:t>
            </a:r>
            <a:r>
              <a:rPr lang="en-US" sz="2600" dirty="0" err="1" smtClean="0">
                <a:solidFill>
                  <a:srgbClr val="000000"/>
                </a:solidFill>
                <a:latin typeface="Consolas"/>
              </a:rPr>
              <a:t>dsOutcomes</a:t>
            </a:r>
            <a:r>
              <a:rPr lang="en-US" sz="2600" dirty="0" err="1" smtClean="0">
                <a:solidFill>
                  <a:srgbClr val="3F5F5F"/>
                </a:solidFill>
                <a:latin typeface="Consolas"/>
              </a:rPr>
              <a:t>$</a:t>
            </a:r>
            <a:r>
              <a:rPr lang="en-US" sz="2600" dirty="0" err="1" smtClean="0">
                <a:solidFill>
                  <a:srgbClr val="000000"/>
                </a:solidFill>
                <a:latin typeface="Consolas"/>
              </a:rPr>
              <a:t>BirthWeightInOunces</a:t>
            </a:r>
            <a:r>
              <a:rPr lang="en-US" sz="2600" dirty="0" smtClean="0">
                <a:solidFill>
                  <a:srgbClr val="000000"/>
                </a:solidFill>
                <a:latin typeface="Consolas"/>
              </a:rPr>
              <a:t> </a:t>
            </a:r>
            <a:r>
              <a:rPr lang="en-US" sz="2600" dirty="0" smtClean="0">
                <a:solidFill>
                  <a:srgbClr val="9F3F7F"/>
                </a:solidFill>
                <a:latin typeface="Consolas"/>
              </a:rPr>
              <a:t>&lt; </a:t>
            </a:r>
            <a:r>
              <a:rPr lang="en-US" sz="2600" dirty="0" smtClean="0">
                <a:solidFill>
                  <a:srgbClr val="00007F"/>
                </a:solidFill>
                <a:latin typeface="Consolas"/>
              </a:rPr>
              <a:t>0)</a:t>
            </a:r>
            <a:endParaRPr lang="en-US" sz="2600" dirty="0" smtClean="0">
              <a:solidFill>
                <a:srgbClr val="000000"/>
              </a:solidFill>
              <a:latin typeface="Consolas"/>
            </a:endParaRPr>
          </a:p>
          <a:p>
            <a:pPr marL="0" indent="0">
              <a:buNone/>
            </a:pPr>
            <a:r>
              <a:rPr lang="en-US" sz="2600" dirty="0" err="1" smtClean="0">
                <a:solidFill>
                  <a:srgbClr val="000000"/>
                </a:solidFill>
                <a:latin typeface="Consolas"/>
              </a:rPr>
              <a:t>dsOutcomes</a:t>
            </a:r>
            <a:r>
              <a:rPr lang="en-US" sz="2600" dirty="0" err="1" smtClean="0">
                <a:solidFill>
                  <a:srgbClr val="3F5F5F"/>
                </a:solidFill>
                <a:latin typeface="Consolas"/>
              </a:rPr>
              <a:t>$</a:t>
            </a:r>
            <a:r>
              <a:rPr lang="en-US" sz="2600" dirty="0" err="1" smtClean="0">
                <a:solidFill>
                  <a:srgbClr val="000000"/>
                </a:solidFill>
                <a:latin typeface="Consolas"/>
              </a:rPr>
              <a:t>BirthWeightInOunces</a:t>
            </a:r>
            <a:r>
              <a:rPr lang="en-US" sz="2600" dirty="0" smtClean="0">
                <a:solidFill>
                  <a:srgbClr val="3F5F5F"/>
                </a:solidFill>
                <a:latin typeface="Consolas"/>
              </a:rPr>
              <a:t>[</a:t>
            </a:r>
            <a:r>
              <a:rPr lang="en-US" sz="2600" dirty="0" err="1" smtClean="0">
                <a:solidFill>
                  <a:srgbClr val="000000"/>
                </a:solidFill>
                <a:latin typeface="Consolas"/>
              </a:rPr>
              <a:t>isNegative</a:t>
            </a:r>
            <a:r>
              <a:rPr lang="en-US" sz="2600" dirty="0" smtClean="0">
                <a:solidFill>
                  <a:srgbClr val="3F5F5F"/>
                </a:solidFill>
                <a:latin typeface="Consolas"/>
              </a:rPr>
              <a:t>]</a:t>
            </a:r>
            <a:r>
              <a:rPr lang="en-US" sz="2600" dirty="0" smtClean="0">
                <a:solidFill>
                  <a:srgbClr val="000000"/>
                </a:solidFill>
                <a:latin typeface="Consolas"/>
              </a:rPr>
              <a:t> </a:t>
            </a:r>
            <a:r>
              <a:rPr lang="en-US" sz="2600" dirty="0">
                <a:solidFill>
                  <a:srgbClr val="000000"/>
                </a:solidFill>
                <a:latin typeface="Consolas"/>
              </a:rPr>
              <a:t>&lt;- </a:t>
            </a:r>
            <a:r>
              <a:rPr lang="en-US" sz="2600" dirty="0" smtClean="0">
                <a:solidFill>
                  <a:srgbClr val="7F007F"/>
                </a:solidFill>
                <a:latin typeface="Consolas"/>
              </a:rPr>
              <a:t>NA</a:t>
            </a:r>
            <a:endParaRPr lang="en-US" sz="2600" dirty="0">
              <a:solidFill>
                <a:srgbClr val="7F007F"/>
              </a:solidFill>
              <a:latin typeface="Consolas"/>
            </a:endParaRPr>
          </a:p>
        </p:txBody>
      </p:sp>
    </p:spTree>
    <p:extLst>
      <p:ext uri="{BB962C8B-B14F-4D97-AF65-F5344CB8AC3E}">
        <p14:creationId xmlns:p14="http://schemas.microsoft.com/office/powerpoint/2010/main" val="36288935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525963"/>
          </a:xfrm>
        </p:spPr>
        <p:txBody>
          <a:bodyPr>
            <a:normAutofit/>
          </a:bodyPr>
          <a:lstStyle/>
          <a:p>
            <a:pPr marL="0" indent="0">
              <a:buNone/>
            </a:pPr>
            <a:r>
              <a:rPr lang="en-US" sz="4400" dirty="0" smtClean="0">
                <a:solidFill>
                  <a:srgbClr val="3F7F4F"/>
                </a:solidFill>
              </a:rPr>
              <a:t>Part 1:</a:t>
            </a:r>
            <a:r>
              <a:rPr lang="en-US" sz="4400" dirty="0" smtClean="0"/>
              <a:t/>
            </a:r>
            <a:br>
              <a:rPr lang="en-US" sz="4400" dirty="0" smtClean="0"/>
            </a:br>
            <a:r>
              <a:rPr lang="en-US" sz="4400" dirty="0" smtClean="0"/>
              <a:t>	Creating the kinship links</a:t>
            </a:r>
          </a:p>
          <a:p>
            <a:endParaRPr lang="en-US" sz="4400" dirty="0"/>
          </a:p>
          <a:p>
            <a:pPr marL="0" indent="0">
              <a:buNone/>
            </a:pPr>
            <a:r>
              <a:rPr lang="en-US" sz="4400" dirty="0" smtClean="0">
                <a:solidFill>
                  <a:srgbClr val="3F7F4F"/>
                </a:solidFill>
              </a:rPr>
              <a:t>Part 2:</a:t>
            </a:r>
            <a:r>
              <a:rPr lang="en-US" sz="4400" dirty="0" smtClean="0"/>
              <a:t/>
            </a:r>
            <a:br>
              <a:rPr lang="en-US" sz="4400" dirty="0" smtClean="0"/>
            </a:br>
            <a:r>
              <a:rPr lang="en-US" sz="4400" dirty="0" smtClean="0"/>
              <a:t>	Using the </a:t>
            </a:r>
            <a:r>
              <a:rPr lang="en-US" sz="4400" dirty="0" err="1" smtClean="0"/>
              <a:t>NlsyLinks</a:t>
            </a:r>
            <a:r>
              <a:rPr lang="en-US" sz="4400" dirty="0" smtClean="0"/>
              <a:t> package</a:t>
            </a:r>
            <a:endParaRPr lang="en-US" sz="4400" dirty="0"/>
          </a:p>
        </p:txBody>
      </p:sp>
      <p:pic>
        <p:nvPicPr>
          <p:cNvPr id="1028" name="Picture 4" descr="http://upload.wikimedia.org/wikipedia/commons/thumb/c/c1/Rlogo.png/250px-R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4286249"/>
            <a:ext cx="2381250" cy="1809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2613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0954"/>
          <a:stretch/>
        </p:blipFill>
        <p:spPr bwMode="auto">
          <a:xfrm>
            <a:off x="0" y="3158467"/>
            <a:ext cx="9054353" cy="3547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3962400" y="4953000"/>
            <a:ext cx="2971800" cy="361096"/>
          </a:xfrm>
          <a:prstGeom prst="roundRect">
            <a:avLst>
              <a:gd name="adj" fmla="val 50000"/>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6324600" y="5461106"/>
            <a:ext cx="762000" cy="361096"/>
          </a:xfrm>
          <a:prstGeom prst="roundRect">
            <a:avLst>
              <a:gd name="adj" fmla="val 50000"/>
            </a:avLst>
          </a:prstGeom>
          <a:noFill/>
          <a:ln>
            <a:solidFill>
              <a:srgbClr val="FF79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189885" y="1684716"/>
            <a:ext cx="2829915" cy="1077218"/>
          </a:xfrm>
          <a:prstGeom prst="rect">
            <a:avLst/>
          </a:prstGeom>
          <a:noFill/>
        </p:spPr>
        <p:txBody>
          <a:bodyPr wrap="square" rtlCol="0">
            <a:spAutoFit/>
          </a:bodyPr>
          <a:lstStyle/>
          <a:p>
            <a:pPr algn="ctr"/>
            <a:r>
              <a:rPr lang="en-US" sz="3200" b="1" dirty="0" smtClean="0">
                <a:solidFill>
                  <a:srgbClr val="00B050"/>
                </a:solidFill>
              </a:rPr>
              <a:t>Renamed</a:t>
            </a:r>
            <a:br>
              <a:rPr lang="en-US" sz="3200" b="1" dirty="0" smtClean="0">
                <a:solidFill>
                  <a:srgbClr val="00B050"/>
                </a:solidFill>
              </a:rPr>
            </a:br>
            <a:r>
              <a:rPr lang="en-US" sz="3200" b="1" dirty="0" smtClean="0">
                <a:solidFill>
                  <a:srgbClr val="00B050"/>
                </a:solidFill>
              </a:rPr>
              <a:t>variable</a:t>
            </a:r>
            <a:endParaRPr lang="en-US" sz="3200" b="1" dirty="0">
              <a:solidFill>
                <a:srgbClr val="00B050"/>
              </a:solidFill>
            </a:endParaRPr>
          </a:p>
        </p:txBody>
      </p:sp>
      <p:sp>
        <p:nvSpPr>
          <p:cNvPr id="8" name="TextBox 7"/>
          <p:cNvSpPr txBox="1"/>
          <p:nvPr/>
        </p:nvSpPr>
        <p:spPr>
          <a:xfrm>
            <a:off x="5987267" y="1684716"/>
            <a:ext cx="2470933" cy="1077218"/>
          </a:xfrm>
          <a:prstGeom prst="rect">
            <a:avLst/>
          </a:prstGeom>
          <a:noFill/>
        </p:spPr>
        <p:txBody>
          <a:bodyPr wrap="none" rtlCol="0">
            <a:spAutoFit/>
          </a:bodyPr>
          <a:lstStyle/>
          <a:p>
            <a:pPr algn="ctr"/>
            <a:r>
              <a:rPr lang="en-US" sz="3200" b="1" dirty="0" smtClean="0">
                <a:solidFill>
                  <a:srgbClr val="FF79DC"/>
                </a:solidFill>
              </a:rPr>
              <a:t>Recoded</a:t>
            </a:r>
            <a:br>
              <a:rPr lang="en-US" sz="3200" b="1" dirty="0" smtClean="0">
                <a:solidFill>
                  <a:srgbClr val="FF79DC"/>
                </a:solidFill>
              </a:rPr>
            </a:br>
            <a:r>
              <a:rPr lang="en-US" sz="3200" b="1" dirty="0" smtClean="0">
                <a:solidFill>
                  <a:srgbClr val="FF79DC"/>
                </a:solidFill>
              </a:rPr>
              <a:t>missing value</a:t>
            </a:r>
            <a:endParaRPr lang="en-US" sz="3200" b="1" dirty="0">
              <a:solidFill>
                <a:srgbClr val="FF79DC"/>
              </a:solidFill>
            </a:endParaRPr>
          </a:p>
        </p:txBody>
      </p:sp>
      <p:cxnSp>
        <p:nvCxnSpPr>
          <p:cNvPr id="9" name="Straight Arrow Connector 8"/>
          <p:cNvCxnSpPr>
            <a:stCxn id="7" idx="2"/>
          </p:cNvCxnSpPr>
          <p:nvPr/>
        </p:nvCxnSpPr>
        <p:spPr>
          <a:xfrm>
            <a:off x="4604843" y="2761934"/>
            <a:ext cx="718642" cy="2199382"/>
          </a:xfrm>
          <a:prstGeom prst="straightConnector1">
            <a:avLst/>
          </a:prstGeom>
          <a:ln w="762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 name="Arc 10"/>
          <p:cNvSpPr/>
          <p:nvPr/>
        </p:nvSpPr>
        <p:spPr>
          <a:xfrm>
            <a:off x="6248400" y="2420670"/>
            <a:ext cx="1211943" cy="3220984"/>
          </a:xfrm>
          <a:prstGeom prst="arc">
            <a:avLst>
              <a:gd name="adj1" fmla="val 17133145"/>
              <a:gd name="adj2" fmla="val 4854379"/>
            </a:avLst>
          </a:prstGeom>
          <a:ln w="76200">
            <a:solidFill>
              <a:srgbClr val="FF79DC"/>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itle 1"/>
          <p:cNvSpPr>
            <a:spLocks noGrp="1"/>
          </p:cNvSpPr>
          <p:nvPr>
            <p:ph type="title"/>
          </p:nvPr>
        </p:nvSpPr>
        <p:spPr>
          <a:xfrm>
            <a:off x="457200" y="0"/>
            <a:ext cx="8229600" cy="914400"/>
          </a:xfrm>
        </p:spPr>
        <p:txBody>
          <a:bodyPr/>
          <a:lstStyle/>
          <a:p>
            <a:r>
              <a:rPr lang="en-US" dirty="0" smtClean="0">
                <a:solidFill>
                  <a:schemeClr val="bg1">
                    <a:lumMod val="50000"/>
                  </a:schemeClr>
                </a:solidFill>
              </a:rPr>
              <a:t>Inspecting Intermediate Dataset</a:t>
            </a:r>
            <a:endParaRPr lang="en-US" dirty="0">
              <a:solidFill>
                <a:schemeClr val="bg1">
                  <a:lumMod val="50000"/>
                </a:schemeClr>
              </a:solidFill>
            </a:endParaRPr>
          </a:p>
        </p:txBody>
      </p:sp>
      <p:sp>
        <p:nvSpPr>
          <p:cNvPr id="14" name="TextBox 13"/>
          <p:cNvSpPr txBox="1"/>
          <p:nvPr/>
        </p:nvSpPr>
        <p:spPr>
          <a:xfrm>
            <a:off x="0" y="1343452"/>
            <a:ext cx="2829915" cy="1077218"/>
          </a:xfrm>
          <a:prstGeom prst="rect">
            <a:avLst/>
          </a:prstGeom>
          <a:noFill/>
        </p:spPr>
        <p:txBody>
          <a:bodyPr wrap="square" rtlCol="0">
            <a:spAutoFit/>
          </a:bodyPr>
          <a:lstStyle/>
          <a:p>
            <a:pPr algn="ctr"/>
            <a:r>
              <a:rPr lang="en-US" sz="3200" b="1" dirty="0" smtClean="0">
                <a:solidFill>
                  <a:schemeClr val="accent6">
                    <a:lumMod val="75000"/>
                  </a:schemeClr>
                </a:solidFill>
              </a:rPr>
              <a:t>Notice one row</a:t>
            </a:r>
            <a:br>
              <a:rPr lang="en-US" sz="3200" b="1" dirty="0" smtClean="0">
                <a:solidFill>
                  <a:schemeClr val="accent6">
                    <a:lumMod val="75000"/>
                  </a:schemeClr>
                </a:solidFill>
              </a:rPr>
            </a:br>
            <a:r>
              <a:rPr lang="en-US" sz="3200" b="1" dirty="0" smtClean="0">
                <a:solidFill>
                  <a:schemeClr val="accent6">
                    <a:lumMod val="75000"/>
                  </a:schemeClr>
                </a:solidFill>
              </a:rPr>
              <a:t>per subject</a:t>
            </a:r>
            <a:endParaRPr lang="en-US" sz="3200" b="1" dirty="0">
              <a:solidFill>
                <a:schemeClr val="accent6">
                  <a:lumMod val="75000"/>
                </a:schemeClr>
              </a:solidFill>
            </a:endParaRPr>
          </a:p>
        </p:txBody>
      </p:sp>
    </p:spTree>
    <p:extLst>
      <p:ext uri="{BB962C8B-B14F-4D97-AF65-F5344CB8AC3E}">
        <p14:creationId xmlns:p14="http://schemas.microsoft.com/office/powerpoint/2010/main" val="419995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dirty="0" smtClean="0">
                <a:solidFill>
                  <a:schemeClr val="bg1">
                    <a:lumMod val="50000"/>
                  </a:schemeClr>
                </a:solidFill>
              </a:rPr>
              <a:t>Step 7</a:t>
            </a:r>
            <a:endParaRPr lang="en-US" dirty="0">
              <a:solidFill>
                <a:schemeClr val="bg1">
                  <a:lumMod val="50000"/>
                </a:schemeClr>
              </a:solidFill>
            </a:endParaRPr>
          </a:p>
        </p:txBody>
      </p:sp>
      <p:sp>
        <p:nvSpPr>
          <p:cNvPr id="3" name="Content Placeholder 2"/>
          <p:cNvSpPr>
            <a:spLocks noGrp="1"/>
          </p:cNvSpPr>
          <p:nvPr>
            <p:ph idx="1"/>
          </p:nvPr>
        </p:nvSpPr>
        <p:spPr>
          <a:xfrm>
            <a:off x="76200" y="762000"/>
            <a:ext cx="9067800" cy="6019800"/>
          </a:xfrm>
        </p:spPr>
        <p:txBody>
          <a:bodyPr>
            <a:normAutofit/>
          </a:bodyPr>
          <a:lstStyle/>
          <a:p>
            <a:pPr marL="0" indent="0">
              <a:buNone/>
            </a:pPr>
            <a:endParaRPr lang="en-US" sz="2800" dirty="0" smtClean="0">
              <a:solidFill>
                <a:srgbClr val="3F7F4F"/>
              </a:solidFill>
              <a:latin typeface="Consolas"/>
            </a:endParaRPr>
          </a:p>
          <a:p>
            <a:pPr marL="0" indent="0">
              <a:buNone/>
            </a:pPr>
            <a:endParaRPr lang="en-US" sz="2800" dirty="0">
              <a:solidFill>
                <a:srgbClr val="3F7F4F"/>
              </a:solidFill>
              <a:latin typeface="Consolas"/>
            </a:endParaRPr>
          </a:p>
          <a:p>
            <a:pPr marL="0" indent="0">
              <a:buNone/>
            </a:pPr>
            <a:r>
              <a:rPr lang="en-US" sz="2800" dirty="0" smtClean="0">
                <a:solidFill>
                  <a:srgbClr val="3F7F4F"/>
                </a:solidFill>
              </a:rPr>
              <a:t>#</a:t>
            </a:r>
            <a:r>
              <a:rPr lang="en-US" sz="2800" dirty="0">
                <a:solidFill>
                  <a:srgbClr val="3F7F4F"/>
                </a:solidFill>
              </a:rPr>
              <a:t>Step </a:t>
            </a:r>
            <a:r>
              <a:rPr lang="en-US" sz="2800" dirty="0" smtClean="0">
                <a:solidFill>
                  <a:srgbClr val="3F7F4F"/>
                </a:solidFill>
              </a:rPr>
              <a:t>7: </a:t>
            </a:r>
            <a:r>
              <a:rPr lang="en-US" sz="2800" dirty="0">
                <a:solidFill>
                  <a:srgbClr val="3F7F4F"/>
                </a:solidFill>
              </a:rPr>
              <a:t>Create the </a:t>
            </a:r>
            <a:r>
              <a:rPr lang="en-US" sz="2800" dirty="0" smtClean="0">
                <a:solidFill>
                  <a:srgbClr val="3F7F4F"/>
                </a:solidFill>
              </a:rPr>
              <a:t>single-entered dataset.</a:t>
            </a:r>
          </a:p>
          <a:p>
            <a:pPr marL="0" indent="0">
              <a:buNone/>
            </a:pPr>
            <a:endParaRPr lang="en-US" sz="2800" dirty="0">
              <a:solidFill>
                <a:srgbClr val="3F7F4F"/>
              </a:solidFill>
              <a:latin typeface="Consolas"/>
            </a:endParaRPr>
          </a:p>
          <a:p>
            <a:pPr marL="0" indent="0">
              <a:buNone/>
            </a:pPr>
            <a:r>
              <a:rPr lang="en-US" sz="2800" dirty="0" err="1" smtClean="0">
                <a:solidFill>
                  <a:srgbClr val="000000"/>
                </a:solidFill>
                <a:latin typeface="Consolas"/>
              </a:rPr>
              <a:t>dsSingle</a:t>
            </a:r>
            <a:r>
              <a:rPr lang="en-US" sz="2800" dirty="0" smtClean="0">
                <a:solidFill>
                  <a:srgbClr val="000000"/>
                </a:solidFill>
                <a:latin typeface="Consolas"/>
              </a:rPr>
              <a:t> </a:t>
            </a:r>
            <a:r>
              <a:rPr lang="en-US" sz="2800" dirty="0">
                <a:solidFill>
                  <a:srgbClr val="000000"/>
                </a:solidFill>
                <a:latin typeface="Consolas"/>
              </a:rPr>
              <a:t>&lt;- </a:t>
            </a:r>
            <a:r>
              <a:rPr lang="en-US" sz="2800" dirty="0" err="1" smtClean="0">
                <a:solidFill>
                  <a:srgbClr val="000000"/>
                </a:solidFill>
                <a:latin typeface="Consolas"/>
              </a:rPr>
              <a:t>CreatePairLinksSingleEntered</a:t>
            </a:r>
            <a:r>
              <a:rPr lang="en-US" sz="2800" dirty="0" smtClean="0">
                <a:solidFill>
                  <a:srgbClr val="000000"/>
                </a:solidFill>
                <a:latin typeface="Consolas"/>
              </a:rPr>
              <a:t>(</a:t>
            </a:r>
            <a:br>
              <a:rPr lang="en-US" sz="2800" dirty="0" smtClean="0">
                <a:solidFill>
                  <a:srgbClr val="000000"/>
                </a:solidFill>
                <a:latin typeface="Consolas"/>
              </a:rPr>
            </a:br>
            <a:r>
              <a:rPr lang="en-US" sz="2800" dirty="0" smtClean="0">
                <a:solidFill>
                  <a:srgbClr val="000000"/>
                </a:solidFill>
                <a:latin typeface="Consolas"/>
              </a:rPr>
              <a:t>	</a:t>
            </a:r>
            <a:r>
              <a:rPr lang="en-US" sz="2800" dirty="0" err="1" smtClean="0">
                <a:solidFill>
                  <a:srgbClr val="000000"/>
                </a:solidFill>
                <a:latin typeface="Consolas"/>
              </a:rPr>
              <a:t>dsOutcomes</a:t>
            </a:r>
            <a:r>
              <a:rPr lang="en-US" sz="2800" dirty="0" smtClean="0">
                <a:solidFill>
                  <a:srgbClr val="000000"/>
                </a:solidFill>
                <a:latin typeface="Consolas"/>
              </a:rPr>
              <a:t>,</a:t>
            </a:r>
            <a:br>
              <a:rPr lang="en-US" sz="2800" dirty="0" smtClean="0">
                <a:solidFill>
                  <a:srgbClr val="000000"/>
                </a:solidFill>
                <a:latin typeface="Consolas"/>
              </a:rPr>
            </a:br>
            <a:r>
              <a:rPr lang="en-US" sz="2800" dirty="0" smtClean="0">
                <a:solidFill>
                  <a:srgbClr val="000000"/>
                </a:solidFill>
                <a:latin typeface="Consolas"/>
              </a:rPr>
              <a:t>	</a:t>
            </a:r>
            <a:r>
              <a:rPr lang="en-US" sz="2800" dirty="0" err="1" smtClean="0">
                <a:solidFill>
                  <a:srgbClr val="000000"/>
                </a:solidFill>
                <a:latin typeface="Consolas"/>
              </a:rPr>
              <a:t>dsLinking</a:t>
            </a:r>
            <a:r>
              <a:rPr lang="en-US" sz="2800" dirty="0" smtClean="0">
                <a:solidFill>
                  <a:srgbClr val="000000"/>
                </a:solidFill>
                <a:latin typeface="Consolas"/>
              </a:rPr>
              <a:t>,</a:t>
            </a:r>
            <a:br>
              <a:rPr lang="en-US" sz="2800" dirty="0" smtClean="0">
                <a:solidFill>
                  <a:srgbClr val="000000"/>
                </a:solidFill>
                <a:latin typeface="Consolas"/>
              </a:rPr>
            </a:br>
            <a:r>
              <a:rPr lang="en-US" sz="2800" dirty="0" smtClean="0">
                <a:solidFill>
                  <a:srgbClr val="000000"/>
                </a:solidFill>
                <a:latin typeface="Consolas"/>
              </a:rPr>
              <a:t>	</a:t>
            </a:r>
            <a:r>
              <a:rPr lang="en-US" sz="2800" dirty="0" smtClean="0">
                <a:solidFill>
                  <a:srgbClr val="3F3FAF"/>
                </a:solidFill>
                <a:latin typeface="Consolas"/>
              </a:rPr>
              <a:t>'</a:t>
            </a:r>
            <a:r>
              <a:rPr lang="en-US" sz="2800" dirty="0" err="1" smtClean="0">
                <a:solidFill>
                  <a:srgbClr val="3F3FAF"/>
                </a:solidFill>
                <a:latin typeface="Consolas"/>
              </a:rPr>
              <a:t>BirthWeightInOunces</a:t>
            </a:r>
            <a:r>
              <a:rPr lang="en-US" sz="2800" dirty="0" smtClean="0">
                <a:solidFill>
                  <a:srgbClr val="3F3FAF"/>
                </a:solidFill>
                <a:latin typeface="Consolas"/>
              </a:rPr>
              <a:t>'</a:t>
            </a:r>
            <a:br>
              <a:rPr lang="en-US" sz="2800" dirty="0" smtClean="0">
                <a:solidFill>
                  <a:srgbClr val="3F3FAF"/>
                </a:solidFill>
                <a:latin typeface="Consolas"/>
              </a:rPr>
            </a:br>
            <a:r>
              <a:rPr lang="en-US" sz="2800" dirty="0" smtClean="0">
                <a:solidFill>
                  <a:srgbClr val="000000"/>
                </a:solidFill>
                <a:latin typeface="Consolas"/>
              </a:rPr>
              <a:t>)</a:t>
            </a:r>
            <a:endParaRPr lang="en-US" sz="2800" dirty="0">
              <a:solidFill>
                <a:srgbClr val="7F007F"/>
              </a:solidFill>
              <a:latin typeface="Consolas"/>
            </a:endParaRPr>
          </a:p>
        </p:txBody>
      </p:sp>
    </p:spTree>
    <p:extLst>
      <p:ext uri="{BB962C8B-B14F-4D97-AF65-F5344CB8AC3E}">
        <p14:creationId xmlns:p14="http://schemas.microsoft.com/office/powerpoint/2010/main" val="31327605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82755378"/>
              </p:ext>
            </p:extLst>
          </p:nvPr>
        </p:nvGraphicFramePr>
        <p:xfrm>
          <a:off x="1295400" y="228600"/>
          <a:ext cx="2590800" cy="3489960"/>
        </p:xfrm>
        <a:graphic>
          <a:graphicData uri="http://schemas.openxmlformats.org/drawingml/2006/table">
            <a:tbl>
              <a:tblPr>
                <a:tableStyleId>{5C22544A-7EE6-4342-B048-85BDC9FD1C3A}</a:tableStyleId>
              </a:tblPr>
              <a:tblGrid>
                <a:gridCol w="1295400"/>
                <a:gridCol w="1295400"/>
              </a:tblGrid>
              <a:tr h="342900">
                <a:tc>
                  <a:txBody>
                    <a:bodyPr/>
                    <a:lstStyle/>
                    <a:p>
                      <a:pPr algn="ctr" fontAlgn="b"/>
                      <a:r>
                        <a:rPr lang="en-US" sz="2800" u="none" strike="noStrike" dirty="0">
                          <a:effectLst/>
                        </a:rPr>
                        <a:t>Subject</a:t>
                      </a:r>
                      <a:endParaRPr lang="en-US" sz="2800" b="0" i="0" u="none" strike="noStrike" dirty="0">
                        <a:solidFill>
                          <a:srgbClr val="000000"/>
                        </a:solidFill>
                        <a:effectLst/>
                        <a:latin typeface="Calibri"/>
                      </a:endParaRPr>
                    </a:p>
                  </a:txBody>
                  <a:tcPr marL="9525" marR="9525" marT="9525" marB="0" anchor="b"/>
                </a:tc>
                <a:tc>
                  <a:txBody>
                    <a:bodyPr/>
                    <a:lstStyle/>
                    <a:p>
                      <a:pPr algn="ctr" fontAlgn="b"/>
                      <a:r>
                        <a:rPr lang="en-US" sz="2800" u="none" strike="noStrike">
                          <a:effectLst/>
                        </a:rPr>
                        <a:t>Weight</a:t>
                      </a:r>
                      <a:endParaRPr lang="en-US" sz="2800" b="0" i="0" u="none" strike="noStrike">
                        <a:solidFill>
                          <a:srgbClr val="000000"/>
                        </a:solidFill>
                        <a:effectLst/>
                        <a:latin typeface="Calibri"/>
                      </a:endParaRPr>
                    </a:p>
                  </a:txBody>
                  <a:tcPr marL="9525" marR="9525" marT="9525" marB="0" anchor="b"/>
                </a:tc>
              </a:tr>
              <a:tr h="342900">
                <a:tc>
                  <a:txBody>
                    <a:bodyPr/>
                    <a:lstStyle/>
                    <a:p>
                      <a:pPr algn="r" fontAlgn="b"/>
                      <a:r>
                        <a:rPr lang="en-US" sz="2800" u="none" strike="noStrike">
                          <a:effectLst/>
                        </a:rPr>
                        <a:t>201</a:t>
                      </a:r>
                      <a:endParaRPr lang="en-US" sz="2800" b="0" i="0" u="none" strike="noStrike">
                        <a:solidFill>
                          <a:srgbClr val="000000"/>
                        </a:solidFill>
                        <a:effectLst/>
                        <a:latin typeface="Calibri"/>
                      </a:endParaRPr>
                    </a:p>
                  </a:txBody>
                  <a:tcPr marL="9525" marR="9525" marT="9525" marB="0" anchor="b"/>
                </a:tc>
                <a:tc>
                  <a:txBody>
                    <a:bodyPr/>
                    <a:lstStyle/>
                    <a:p>
                      <a:pPr algn="r" fontAlgn="b"/>
                      <a:r>
                        <a:rPr lang="en-US" sz="2800" u="none" strike="noStrike">
                          <a:effectLst/>
                        </a:rPr>
                        <a:t>139</a:t>
                      </a:r>
                      <a:endParaRPr lang="en-US" sz="2800" b="0" i="0" u="none" strike="noStrike">
                        <a:solidFill>
                          <a:srgbClr val="000000"/>
                        </a:solidFill>
                        <a:effectLst/>
                        <a:latin typeface="Calibri"/>
                      </a:endParaRPr>
                    </a:p>
                  </a:txBody>
                  <a:tcPr marL="9525" marR="9525" marT="9525" marB="0" anchor="b"/>
                </a:tc>
              </a:tr>
              <a:tr h="342900">
                <a:tc>
                  <a:txBody>
                    <a:bodyPr/>
                    <a:lstStyle/>
                    <a:p>
                      <a:pPr algn="r" fontAlgn="b"/>
                      <a:r>
                        <a:rPr lang="en-US" sz="2800" u="none" strike="noStrike">
                          <a:effectLst/>
                        </a:rPr>
                        <a:t>202</a:t>
                      </a:r>
                      <a:endParaRPr lang="en-US" sz="2800" b="0" i="0" u="none" strike="noStrike">
                        <a:solidFill>
                          <a:srgbClr val="000000"/>
                        </a:solidFill>
                        <a:effectLst/>
                        <a:latin typeface="Calibri"/>
                      </a:endParaRPr>
                    </a:p>
                  </a:txBody>
                  <a:tcPr marL="9525" marR="9525" marT="9525" marB="0" anchor="b"/>
                </a:tc>
                <a:tc>
                  <a:txBody>
                    <a:bodyPr/>
                    <a:lstStyle/>
                    <a:p>
                      <a:pPr algn="r" fontAlgn="b"/>
                      <a:r>
                        <a:rPr lang="en-US" sz="2800" u="none" strike="noStrike">
                          <a:effectLst/>
                        </a:rPr>
                        <a:t>-</a:t>
                      </a:r>
                      <a:endParaRPr lang="en-US" sz="2800" b="0" i="0" u="none" strike="noStrike">
                        <a:solidFill>
                          <a:srgbClr val="000000"/>
                        </a:solidFill>
                        <a:effectLst/>
                        <a:latin typeface="Calibri"/>
                      </a:endParaRPr>
                    </a:p>
                  </a:txBody>
                  <a:tcPr marL="9525" marR="9525" marT="9525" marB="0" anchor="b"/>
                </a:tc>
              </a:tr>
              <a:tr h="342900">
                <a:tc>
                  <a:txBody>
                    <a:bodyPr/>
                    <a:lstStyle/>
                    <a:p>
                      <a:pPr algn="r" fontAlgn="b"/>
                      <a:r>
                        <a:rPr lang="en-US" sz="2800" u="none" strike="noStrike">
                          <a:effectLst/>
                        </a:rPr>
                        <a:t>301</a:t>
                      </a:r>
                      <a:endParaRPr lang="en-US" sz="2800" b="0" i="0" u="none" strike="noStrike">
                        <a:solidFill>
                          <a:srgbClr val="000000"/>
                        </a:solidFill>
                        <a:effectLst/>
                        <a:latin typeface="Calibri"/>
                      </a:endParaRPr>
                    </a:p>
                  </a:txBody>
                  <a:tcPr marL="9525" marR="9525" marT="9525" marB="0" anchor="b"/>
                </a:tc>
                <a:tc>
                  <a:txBody>
                    <a:bodyPr/>
                    <a:lstStyle/>
                    <a:p>
                      <a:pPr algn="r" fontAlgn="b"/>
                      <a:r>
                        <a:rPr lang="en-US" sz="2800" b="1" u="none" strike="noStrike" dirty="0">
                          <a:solidFill>
                            <a:srgbClr val="7030A0"/>
                          </a:solidFill>
                          <a:effectLst/>
                        </a:rPr>
                        <a:t>162</a:t>
                      </a:r>
                      <a:endParaRPr lang="en-US" sz="2800" b="1" i="0" u="none" strike="noStrike" dirty="0">
                        <a:solidFill>
                          <a:srgbClr val="7030A0"/>
                        </a:solidFill>
                        <a:effectLst/>
                        <a:latin typeface="Calibri"/>
                      </a:endParaRPr>
                    </a:p>
                  </a:txBody>
                  <a:tcPr marL="9525" marR="9525" marT="9525" marB="0" anchor="b"/>
                </a:tc>
              </a:tr>
              <a:tr h="342900">
                <a:tc>
                  <a:txBody>
                    <a:bodyPr/>
                    <a:lstStyle/>
                    <a:p>
                      <a:pPr algn="r" fontAlgn="b"/>
                      <a:r>
                        <a:rPr lang="en-US" sz="2800" u="none" strike="noStrike" dirty="0">
                          <a:effectLst/>
                        </a:rPr>
                        <a:t>302</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b="1" u="none" strike="noStrike" dirty="0">
                          <a:solidFill>
                            <a:schemeClr val="accent6"/>
                          </a:solidFill>
                          <a:effectLst/>
                        </a:rPr>
                        <a:t>144</a:t>
                      </a:r>
                      <a:endParaRPr lang="en-US" sz="2800" b="1" i="0" u="none" strike="noStrike" dirty="0">
                        <a:solidFill>
                          <a:schemeClr val="accent6"/>
                        </a:solidFill>
                        <a:effectLst/>
                        <a:latin typeface="Calibri"/>
                      </a:endParaRPr>
                    </a:p>
                  </a:txBody>
                  <a:tcPr marL="9525" marR="9525" marT="9525" marB="0" anchor="b"/>
                </a:tc>
              </a:tr>
              <a:tr h="342900">
                <a:tc>
                  <a:txBody>
                    <a:bodyPr/>
                    <a:lstStyle/>
                    <a:p>
                      <a:pPr algn="r" fontAlgn="b"/>
                      <a:r>
                        <a:rPr lang="en-US" sz="2800" u="none" strike="noStrike">
                          <a:effectLst/>
                        </a:rPr>
                        <a:t>303</a:t>
                      </a:r>
                      <a:endParaRPr lang="en-US" sz="2800" b="0" i="0" u="none" strike="noStrike">
                        <a:solidFill>
                          <a:srgbClr val="000000"/>
                        </a:solidFill>
                        <a:effectLst/>
                        <a:latin typeface="Calibri"/>
                      </a:endParaRPr>
                    </a:p>
                  </a:txBody>
                  <a:tcPr marL="9525" marR="9525" marT="9525" marB="0" anchor="b"/>
                </a:tc>
                <a:tc>
                  <a:txBody>
                    <a:bodyPr/>
                    <a:lstStyle/>
                    <a:p>
                      <a:pPr algn="r" fontAlgn="b"/>
                      <a:r>
                        <a:rPr lang="en-US" sz="2800" b="1" u="none" strike="noStrike" dirty="0">
                          <a:solidFill>
                            <a:srgbClr val="00B050"/>
                          </a:solidFill>
                          <a:effectLst/>
                        </a:rPr>
                        <a:t>112</a:t>
                      </a:r>
                      <a:endParaRPr lang="en-US" sz="2800" b="1" i="0" u="none" strike="noStrike" dirty="0">
                        <a:solidFill>
                          <a:srgbClr val="00B050"/>
                        </a:solidFill>
                        <a:effectLst/>
                        <a:latin typeface="Calibri"/>
                      </a:endParaRPr>
                    </a:p>
                  </a:txBody>
                  <a:tcPr marL="9525" marR="9525" marT="9525" marB="0" anchor="b"/>
                </a:tc>
              </a:tr>
              <a:tr h="342900">
                <a:tc>
                  <a:txBody>
                    <a:bodyPr/>
                    <a:lstStyle/>
                    <a:p>
                      <a:pPr algn="r" fontAlgn="b"/>
                      <a:r>
                        <a:rPr lang="en-US" sz="2800" u="none" strike="noStrike">
                          <a:effectLst/>
                        </a:rPr>
                        <a:t>401</a:t>
                      </a:r>
                      <a:endParaRPr lang="en-US" sz="2800" b="0" i="0" u="none" strike="noStrike">
                        <a:solidFill>
                          <a:srgbClr val="000000"/>
                        </a:solidFill>
                        <a:effectLst/>
                        <a:latin typeface="Calibri"/>
                      </a:endParaRPr>
                    </a:p>
                  </a:txBody>
                  <a:tcPr marL="9525" marR="9525" marT="9525" marB="0" anchor="b"/>
                </a:tc>
                <a:tc>
                  <a:txBody>
                    <a:bodyPr/>
                    <a:lstStyle/>
                    <a:p>
                      <a:pPr algn="r" fontAlgn="b"/>
                      <a:r>
                        <a:rPr lang="en-US" sz="2800" u="none" strike="noStrike">
                          <a:effectLst/>
                        </a:rPr>
                        <a:t>107</a:t>
                      </a:r>
                      <a:endParaRPr lang="en-US" sz="2800" b="0" i="0" u="none" strike="noStrike">
                        <a:solidFill>
                          <a:srgbClr val="000000"/>
                        </a:solidFill>
                        <a:effectLst/>
                        <a:latin typeface="Calibri"/>
                      </a:endParaRPr>
                    </a:p>
                  </a:txBody>
                  <a:tcPr marL="9525" marR="9525" marT="9525" marB="0" anchor="b"/>
                </a:tc>
              </a:tr>
              <a:tr h="342900">
                <a:tc>
                  <a:txBody>
                    <a:bodyPr/>
                    <a:lstStyle/>
                    <a:p>
                      <a:pPr algn="r" fontAlgn="b"/>
                      <a:r>
                        <a:rPr lang="en-US" sz="2800" u="none" strike="noStrike">
                          <a:effectLst/>
                        </a:rPr>
                        <a:t>403</a:t>
                      </a:r>
                      <a:endParaRPr lang="en-US" sz="2800" b="0" i="0" u="none" strike="noStrike">
                        <a:solidFill>
                          <a:srgbClr val="000000"/>
                        </a:solidFill>
                        <a:effectLst/>
                        <a:latin typeface="Calibri"/>
                      </a:endParaRPr>
                    </a:p>
                  </a:txBody>
                  <a:tcPr marL="9525" marR="9525" marT="9525" marB="0" anchor="b"/>
                </a:tc>
                <a:tc>
                  <a:txBody>
                    <a:bodyPr/>
                    <a:lstStyle/>
                    <a:p>
                      <a:pPr algn="r" fontAlgn="b"/>
                      <a:r>
                        <a:rPr lang="en-US" sz="2800" u="none" strike="noStrike" dirty="0">
                          <a:effectLst/>
                        </a:rPr>
                        <a:t>-</a:t>
                      </a:r>
                      <a:endParaRPr lang="en-US" sz="2800" b="0" i="0" u="none" strike="noStrike" dirty="0">
                        <a:solidFill>
                          <a:srgbClr val="000000"/>
                        </a:solidFill>
                        <a:effectLst/>
                        <a:latin typeface="Calibri"/>
                      </a:endParaRPr>
                    </a:p>
                  </a:txBody>
                  <a:tcPr marL="9525" marR="9525" marT="9525" marB="0" anchor="b"/>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14628322"/>
              </p:ext>
            </p:extLst>
          </p:nvPr>
        </p:nvGraphicFramePr>
        <p:xfrm>
          <a:off x="5334000" y="2057400"/>
          <a:ext cx="3710687" cy="2895600"/>
        </p:xfrm>
        <a:graphic>
          <a:graphicData uri="http://schemas.openxmlformats.org/drawingml/2006/table">
            <a:tbl>
              <a:tblPr>
                <a:tableStyleId>{5C22544A-7EE6-4342-B048-85BDC9FD1C3A}</a:tableStyleId>
              </a:tblPr>
              <a:tblGrid>
                <a:gridCol w="733425"/>
                <a:gridCol w="1488631"/>
                <a:gridCol w="1488631"/>
              </a:tblGrid>
              <a:tr h="482600">
                <a:tc>
                  <a:txBody>
                    <a:bodyPr/>
                    <a:lstStyle/>
                    <a:p>
                      <a:pPr algn="ctr" fontAlgn="b"/>
                      <a:r>
                        <a:rPr lang="en-US" sz="2800" i="1" u="none" strike="noStrike" dirty="0">
                          <a:effectLst/>
                        </a:rPr>
                        <a:t>R</a:t>
                      </a:r>
                      <a:endParaRPr lang="en-US" sz="2800" b="0" i="1" u="none" strike="noStrike" dirty="0">
                        <a:solidFill>
                          <a:srgbClr val="000000"/>
                        </a:solidFill>
                        <a:effectLst/>
                        <a:latin typeface="Calibri"/>
                      </a:endParaRPr>
                    </a:p>
                  </a:txBody>
                  <a:tcPr marL="9525" marR="9525" marT="9525" marB="0" anchor="b"/>
                </a:tc>
                <a:tc>
                  <a:txBody>
                    <a:bodyPr/>
                    <a:lstStyle/>
                    <a:p>
                      <a:pPr algn="ctr" fontAlgn="b"/>
                      <a:r>
                        <a:rPr lang="en-US" sz="2800" u="none" strike="noStrike" dirty="0">
                          <a:effectLst/>
                        </a:rPr>
                        <a:t>Weight_1</a:t>
                      </a:r>
                      <a:endParaRPr lang="en-US" sz="2800" b="0" i="0" u="none" strike="noStrike" dirty="0">
                        <a:solidFill>
                          <a:srgbClr val="000000"/>
                        </a:solidFill>
                        <a:effectLst/>
                        <a:latin typeface="Calibri"/>
                      </a:endParaRPr>
                    </a:p>
                  </a:txBody>
                  <a:tcPr marL="9525" marR="9525" marT="9525" marB="0" anchor="b"/>
                </a:tc>
                <a:tc>
                  <a:txBody>
                    <a:bodyPr/>
                    <a:lstStyle/>
                    <a:p>
                      <a:pPr algn="ctr" fontAlgn="b"/>
                      <a:r>
                        <a:rPr lang="en-US" sz="2800" u="none" strike="noStrike">
                          <a:effectLst/>
                        </a:rPr>
                        <a:t>Weight_2</a:t>
                      </a:r>
                      <a:endParaRPr lang="en-US" sz="2800" b="0" i="0" u="none" strike="noStrike">
                        <a:solidFill>
                          <a:srgbClr val="000000"/>
                        </a:solidFill>
                        <a:effectLst/>
                        <a:latin typeface="Calibri"/>
                      </a:endParaRPr>
                    </a:p>
                  </a:txBody>
                  <a:tcPr marL="9525" marR="9525" marT="9525" marB="0" anchor="b"/>
                </a:tc>
              </a:tr>
              <a:tr h="482600">
                <a:tc>
                  <a:txBody>
                    <a:bodyPr/>
                    <a:lstStyle/>
                    <a:p>
                      <a:pPr algn="r" fontAlgn="b"/>
                      <a:r>
                        <a:rPr lang="en-US" sz="2800" u="none" strike="noStrike" dirty="0" smtClean="0">
                          <a:effectLst/>
                        </a:rPr>
                        <a:t>.50</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a:effectLst/>
                        </a:rPr>
                        <a:t>139</a:t>
                      </a:r>
                      <a:endParaRPr lang="en-US" sz="2800" b="0" i="0" u="none" strike="noStrike">
                        <a:solidFill>
                          <a:srgbClr val="000000"/>
                        </a:solidFill>
                        <a:effectLst/>
                        <a:latin typeface="Calibri"/>
                      </a:endParaRPr>
                    </a:p>
                  </a:txBody>
                  <a:tcPr marL="9525" marR="9525" marT="9525" marB="0" anchor="b"/>
                </a:tc>
                <a:tc>
                  <a:txBody>
                    <a:bodyPr/>
                    <a:lstStyle/>
                    <a:p>
                      <a:pPr algn="r" fontAlgn="b"/>
                      <a:r>
                        <a:rPr lang="en-US" sz="2800" u="none" strike="noStrike">
                          <a:effectLst/>
                        </a:rPr>
                        <a:t>-</a:t>
                      </a:r>
                      <a:endParaRPr lang="en-US" sz="2800" b="0" i="0" u="none" strike="noStrike">
                        <a:solidFill>
                          <a:srgbClr val="000000"/>
                        </a:solidFill>
                        <a:effectLst/>
                        <a:latin typeface="Calibri"/>
                      </a:endParaRPr>
                    </a:p>
                  </a:txBody>
                  <a:tcPr marL="9525" marR="9525" marT="9525" marB="0" anchor="b"/>
                </a:tc>
              </a:tr>
              <a:tr h="482600">
                <a:tc>
                  <a:txBody>
                    <a:bodyPr/>
                    <a:lstStyle/>
                    <a:p>
                      <a:pPr algn="r" fontAlgn="b"/>
                      <a:r>
                        <a:rPr lang="en-US" sz="2800" b="1" u="none" strike="noStrike" dirty="0" smtClean="0">
                          <a:effectLst/>
                        </a:rPr>
                        <a:t>.50</a:t>
                      </a:r>
                      <a:endParaRPr lang="en-US" sz="2800" b="1" i="0" u="none" strike="noStrike" dirty="0">
                        <a:solidFill>
                          <a:srgbClr val="000000"/>
                        </a:solidFill>
                        <a:effectLst/>
                        <a:latin typeface="Calibri"/>
                      </a:endParaRPr>
                    </a:p>
                  </a:txBody>
                  <a:tcPr marL="9525" marR="9525" marT="9525" marB="0" anchor="b"/>
                </a:tc>
                <a:tc>
                  <a:txBody>
                    <a:bodyPr/>
                    <a:lstStyle/>
                    <a:p>
                      <a:pPr algn="r" fontAlgn="b"/>
                      <a:r>
                        <a:rPr lang="en-US" sz="2800" b="1" u="none" strike="noStrike" dirty="0">
                          <a:solidFill>
                            <a:srgbClr val="7030A0"/>
                          </a:solidFill>
                          <a:effectLst/>
                        </a:rPr>
                        <a:t>162</a:t>
                      </a:r>
                      <a:endParaRPr lang="en-US" sz="2800" b="1" i="0" u="none" strike="noStrike" dirty="0">
                        <a:solidFill>
                          <a:srgbClr val="7030A0"/>
                        </a:solidFill>
                        <a:effectLst/>
                        <a:latin typeface="Calibri"/>
                      </a:endParaRPr>
                    </a:p>
                  </a:txBody>
                  <a:tcPr marL="9525" marR="9525" marT="9525" marB="0" anchor="b"/>
                </a:tc>
                <a:tc>
                  <a:txBody>
                    <a:bodyPr/>
                    <a:lstStyle/>
                    <a:p>
                      <a:pPr algn="r" fontAlgn="b"/>
                      <a:r>
                        <a:rPr lang="en-US" sz="2800" b="1" u="none" strike="noStrike" dirty="0">
                          <a:solidFill>
                            <a:schemeClr val="accent6"/>
                          </a:solidFill>
                          <a:effectLst/>
                        </a:rPr>
                        <a:t>144</a:t>
                      </a:r>
                      <a:endParaRPr lang="en-US" sz="2800" b="1" i="0" u="none" strike="noStrike" dirty="0">
                        <a:solidFill>
                          <a:schemeClr val="accent6"/>
                        </a:solidFill>
                        <a:effectLst/>
                        <a:latin typeface="Calibri"/>
                      </a:endParaRPr>
                    </a:p>
                  </a:txBody>
                  <a:tcPr marL="9525" marR="9525" marT="9525" marB="0" anchor="b"/>
                </a:tc>
              </a:tr>
              <a:tr h="482600">
                <a:tc>
                  <a:txBody>
                    <a:bodyPr/>
                    <a:lstStyle/>
                    <a:p>
                      <a:pPr algn="r" fontAlgn="b"/>
                      <a:r>
                        <a:rPr lang="en-US" sz="2800" b="1" u="none" strike="noStrike" dirty="0" smtClean="0">
                          <a:effectLst/>
                        </a:rPr>
                        <a:t>.50</a:t>
                      </a:r>
                      <a:endParaRPr lang="en-US" sz="2800" b="1" i="0" u="none" strike="noStrike" dirty="0">
                        <a:solidFill>
                          <a:srgbClr val="000000"/>
                        </a:solidFill>
                        <a:effectLst/>
                        <a:latin typeface="Calibri"/>
                      </a:endParaRPr>
                    </a:p>
                  </a:txBody>
                  <a:tcPr marL="9525" marR="9525" marT="9525" marB="0" anchor="b"/>
                </a:tc>
                <a:tc>
                  <a:txBody>
                    <a:bodyPr/>
                    <a:lstStyle/>
                    <a:p>
                      <a:pPr algn="r" fontAlgn="b"/>
                      <a:r>
                        <a:rPr lang="en-US" sz="2800" b="1" u="none" strike="noStrike" dirty="0">
                          <a:solidFill>
                            <a:srgbClr val="7030A0"/>
                          </a:solidFill>
                          <a:effectLst/>
                        </a:rPr>
                        <a:t>162</a:t>
                      </a:r>
                      <a:endParaRPr lang="en-US" sz="2800" b="1" i="0" u="none" strike="noStrike" dirty="0">
                        <a:solidFill>
                          <a:srgbClr val="7030A0"/>
                        </a:solidFill>
                        <a:effectLst/>
                        <a:latin typeface="Calibri"/>
                      </a:endParaRPr>
                    </a:p>
                  </a:txBody>
                  <a:tcPr marL="9525" marR="9525" marT="9525" marB="0" anchor="b"/>
                </a:tc>
                <a:tc>
                  <a:txBody>
                    <a:bodyPr/>
                    <a:lstStyle/>
                    <a:p>
                      <a:pPr algn="r" fontAlgn="b"/>
                      <a:r>
                        <a:rPr lang="en-US" sz="2800" b="1" u="none" strike="noStrike" dirty="0">
                          <a:solidFill>
                            <a:srgbClr val="00B050"/>
                          </a:solidFill>
                          <a:effectLst/>
                        </a:rPr>
                        <a:t>112</a:t>
                      </a:r>
                      <a:endParaRPr lang="en-US" sz="2800" b="1" i="0" u="none" strike="noStrike" dirty="0">
                        <a:solidFill>
                          <a:srgbClr val="00B050"/>
                        </a:solidFill>
                        <a:effectLst/>
                        <a:latin typeface="Calibri"/>
                      </a:endParaRPr>
                    </a:p>
                  </a:txBody>
                  <a:tcPr marL="9525" marR="9525" marT="9525" marB="0" anchor="b"/>
                </a:tc>
              </a:tr>
              <a:tr h="482600">
                <a:tc>
                  <a:txBody>
                    <a:bodyPr/>
                    <a:lstStyle/>
                    <a:p>
                      <a:pPr algn="r" fontAlgn="b"/>
                      <a:r>
                        <a:rPr lang="en-US" sz="2800" b="1" u="none" strike="noStrike" dirty="0" smtClean="0">
                          <a:effectLst/>
                        </a:rPr>
                        <a:t>.50</a:t>
                      </a:r>
                      <a:endParaRPr lang="en-US" sz="2800" b="1" i="0" u="none" strike="noStrike" dirty="0">
                        <a:solidFill>
                          <a:srgbClr val="000000"/>
                        </a:solidFill>
                        <a:effectLst/>
                        <a:latin typeface="Calibri"/>
                      </a:endParaRPr>
                    </a:p>
                  </a:txBody>
                  <a:tcPr marL="9525" marR="9525" marT="9525" marB="0" anchor="b"/>
                </a:tc>
                <a:tc>
                  <a:txBody>
                    <a:bodyPr/>
                    <a:lstStyle/>
                    <a:p>
                      <a:pPr algn="r" fontAlgn="b"/>
                      <a:r>
                        <a:rPr lang="en-US" sz="2800" b="1" u="none" strike="noStrike" dirty="0">
                          <a:solidFill>
                            <a:schemeClr val="accent6"/>
                          </a:solidFill>
                          <a:effectLst/>
                        </a:rPr>
                        <a:t>144</a:t>
                      </a:r>
                      <a:endParaRPr lang="en-US" sz="2800" b="1" i="0" u="none" strike="noStrike" dirty="0">
                        <a:solidFill>
                          <a:schemeClr val="accent6"/>
                        </a:solidFill>
                        <a:effectLst/>
                        <a:latin typeface="Calibri"/>
                      </a:endParaRPr>
                    </a:p>
                  </a:txBody>
                  <a:tcPr marL="9525" marR="9525" marT="9525" marB="0" anchor="b"/>
                </a:tc>
                <a:tc>
                  <a:txBody>
                    <a:bodyPr/>
                    <a:lstStyle/>
                    <a:p>
                      <a:pPr algn="r" fontAlgn="b"/>
                      <a:r>
                        <a:rPr lang="en-US" sz="2800" b="1" u="none" strike="noStrike" dirty="0">
                          <a:solidFill>
                            <a:srgbClr val="00B050"/>
                          </a:solidFill>
                          <a:effectLst/>
                        </a:rPr>
                        <a:t>112</a:t>
                      </a:r>
                      <a:endParaRPr lang="en-US" sz="2800" b="1" i="0" u="none" strike="noStrike" dirty="0">
                        <a:solidFill>
                          <a:srgbClr val="00B050"/>
                        </a:solidFill>
                        <a:effectLst/>
                        <a:latin typeface="Calibri"/>
                      </a:endParaRPr>
                    </a:p>
                  </a:txBody>
                  <a:tcPr marL="9525" marR="9525" marT="9525" marB="0" anchor="b"/>
                </a:tc>
              </a:tr>
              <a:tr h="482600">
                <a:tc>
                  <a:txBody>
                    <a:bodyPr/>
                    <a:lstStyle/>
                    <a:p>
                      <a:pPr algn="r" fontAlgn="b"/>
                      <a:r>
                        <a:rPr lang="en-US" sz="2800" u="none" strike="noStrike" dirty="0" smtClean="0">
                          <a:effectLst/>
                        </a:rPr>
                        <a:t>.</a:t>
                      </a:r>
                      <a:r>
                        <a:rPr lang="en-US" sz="2800" u="none" strike="noStrike" dirty="0">
                          <a:effectLst/>
                        </a:rPr>
                        <a:t>25</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a:effectLst/>
                        </a:rPr>
                        <a:t>107</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a:effectLst/>
                        </a:rPr>
                        <a:t>-</a:t>
                      </a:r>
                      <a:endParaRPr lang="en-US" sz="2800" b="0" i="0" u="none" strike="noStrike" dirty="0">
                        <a:solidFill>
                          <a:srgbClr val="000000"/>
                        </a:solidFill>
                        <a:effectLst/>
                        <a:latin typeface="Calibri"/>
                      </a:endParaRPr>
                    </a:p>
                  </a:txBody>
                  <a:tcPr marL="9525" marR="9525" marT="9525" marB="0" anchor="b"/>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00526837"/>
              </p:ext>
            </p:extLst>
          </p:nvPr>
        </p:nvGraphicFramePr>
        <p:xfrm>
          <a:off x="0" y="3886200"/>
          <a:ext cx="3921126" cy="2895600"/>
        </p:xfrm>
        <a:graphic>
          <a:graphicData uri="http://schemas.openxmlformats.org/drawingml/2006/table">
            <a:tbl>
              <a:tblPr>
                <a:tableStyleId>{5C22544A-7EE6-4342-B048-85BDC9FD1C3A}</a:tableStyleId>
              </a:tblPr>
              <a:tblGrid>
                <a:gridCol w="1350963"/>
                <a:gridCol w="1350963"/>
                <a:gridCol w="1219200"/>
              </a:tblGrid>
              <a:tr h="482600">
                <a:tc>
                  <a:txBody>
                    <a:bodyPr/>
                    <a:lstStyle/>
                    <a:p>
                      <a:pPr algn="ctr" fontAlgn="b"/>
                      <a:r>
                        <a:rPr lang="en-US" sz="2800" u="none" strike="noStrike" dirty="0">
                          <a:effectLst/>
                        </a:rPr>
                        <a:t>Subject1</a:t>
                      </a:r>
                      <a:endParaRPr lang="en-US" sz="2800" b="0" i="0" u="none" strike="noStrike" dirty="0">
                        <a:solidFill>
                          <a:srgbClr val="000000"/>
                        </a:solidFill>
                        <a:effectLst/>
                        <a:latin typeface="Calibri"/>
                      </a:endParaRPr>
                    </a:p>
                  </a:txBody>
                  <a:tcPr marL="9525" marR="9525" marT="9525" marB="0" anchor="b"/>
                </a:tc>
                <a:tc>
                  <a:txBody>
                    <a:bodyPr/>
                    <a:lstStyle/>
                    <a:p>
                      <a:pPr algn="ctr" fontAlgn="b"/>
                      <a:r>
                        <a:rPr lang="en-US" sz="2800" u="none" strike="noStrike" dirty="0">
                          <a:effectLst/>
                        </a:rPr>
                        <a:t>Subject2</a:t>
                      </a:r>
                      <a:endParaRPr lang="en-US" sz="2800" b="0" i="0" u="none" strike="noStrike" dirty="0">
                        <a:solidFill>
                          <a:srgbClr val="000000"/>
                        </a:solidFill>
                        <a:effectLst/>
                        <a:latin typeface="Calibri"/>
                      </a:endParaRPr>
                    </a:p>
                  </a:txBody>
                  <a:tcPr marL="9525" marR="9525" marT="9525" marB="0" anchor="b"/>
                </a:tc>
                <a:tc>
                  <a:txBody>
                    <a:bodyPr/>
                    <a:lstStyle/>
                    <a:p>
                      <a:pPr algn="ctr" fontAlgn="b"/>
                      <a:r>
                        <a:rPr lang="en-US" sz="2800" i="1" u="none" strike="noStrike" dirty="0">
                          <a:effectLst/>
                        </a:rPr>
                        <a:t>R</a:t>
                      </a:r>
                      <a:endParaRPr lang="en-US" sz="2800" b="0" i="1" u="none" strike="noStrike" dirty="0">
                        <a:solidFill>
                          <a:srgbClr val="000000"/>
                        </a:solidFill>
                        <a:effectLst/>
                        <a:latin typeface="Calibri"/>
                      </a:endParaRPr>
                    </a:p>
                  </a:txBody>
                  <a:tcPr marL="9525" marR="9525" marT="9525" marB="0" anchor="b"/>
                </a:tc>
              </a:tr>
              <a:tr h="482600">
                <a:tc>
                  <a:txBody>
                    <a:bodyPr/>
                    <a:lstStyle/>
                    <a:p>
                      <a:pPr algn="r" fontAlgn="b"/>
                      <a:r>
                        <a:rPr lang="en-US" sz="2800" u="none" strike="noStrike">
                          <a:effectLst/>
                        </a:rPr>
                        <a:t>201</a:t>
                      </a:r>
                      <a:endParaRPr lang="en-US" sz="2800" b="0" i="0" u="none" strike="noStrike">
                        <a:solidFill>
                          <a:srgbClr val="000000"/>
                        </a:solidFill>
                        <a:effectLst/>
                        <a:latin typeface="Calibri"/>
                      </a:endParaRPr>
                    </a:p>
                  </a:txBody>
                  <a:tcPr marL="9525" marR="9525" marT="9525" marB="0" anchor="b"/>
                </a:tc>
                <a:tc>
                  <a:txBody>
                    <a:bodyPr/>
                    <a:lstStyle/>
                    <a:p>
                      <a:pPr algn="r" fontAlgn="b"/>
                      <a:r>
                        <a:rPr lang="en-US" sz="2800" u="none" strike="noStrike" dirty="0">
                          <a:effectLst/>
                        </a:rPr>
                        <a:t>202</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.50</a:t>
                      </a:r>
                      <a:endParaRPr lang="en-US" sz="2800" b="0" i="0" u="none" strike="noStrike" dirty="0">
                        <a:solidFill>
                          <a:srgbClr val="000000"/>
                        </a:solidFill>
                        <a:effectLst/>
                        <a:latin typeface="Calibri"/>
                      </a:endParaRPr>
                    </a:p>
                  </a:txBody>
                  <a:tcPr marL="9525" marR="9525" marT="9525" marB="0" anchor="b"/>
                </a:tc>
              </a:tr>
              <a:tr h="482600">
                <a:tc>
                  <a:txBody>
                    <a:bodyPr/>
                    <a:lstStyle/>
                    <a:p>
                      <a:pPr algn="r" fontAlgn="b"/>
                      <a:r>
                        <a:rPr lang="en-US" sz="2800" u="none" strike="noStrike">
                          <a:effectLst/>
                        </a:rPr>
                        <a:t>301</a:t>
                      </a:r>
                      <a:endParaRPr lang="en-US" sz="2800" b="0" i="0" u="none" strike="noStrike">
                        <a:solidFill>
                          <a:srgbClr val="000000"/>
                        </a:solidFill>
                        <a:effectLst/>
                        <a:latin typeface="Calibri"/>
                      </a:endParaRPr>
                    </a:p>
                  </a:txBody>
                  <a:tcPr marL="9525" marR="9525" marT="9525" marB="0" anchor="b"/>
                </a:tc>
                <a:tc>
                  <a:txBody>
                    <a:bodyPr/>
                    <a:lstStyle/>
                    <a:p>
                      <a:pPr algn="r" fontAlgn="b"/>
                      <a:r>
                        <a:rPr lang="en-US" sz="2800" u="none" strike="noStrike">
                          <a:effectLst/>
                        </a:rPr>
                        <a:t>302</a:t>
                      </a:r>
                      <a:endParaRPr lang="en-US" sz="2800" b="0" i="0" u="none" strike="noStrike">
                        <a:solidFill>
                          <a:srgbClr val="000000"/>
                        </a:solidFill>
                        <a:effectLst/>
                        <a:latin typeface="Calibri"/>
                      </a:endParaRPr>
                    </a:p>
                  </a:txBody>
                  <a:tcPr marL="9525" marR="9525" marT="9525" marB="0" anchor="b"/>
                </a:tc>
                <a:tc>
                  <a:txBody>
                    <a:bodyPr/>
                    <a:lstStyle/>
                    <a:p>
                      <a:pPr algn="r" fontAlgn="b"/>
                      <a:r>
                        <a:rPr lang="en-US" sz="2800" b="1" u="none" strike="noStrike" dirty="0" smtClean="0">
                          <a:effectLst/>
                        </a:rPr>
                        <a:t>.50</a:t>
                      </a:r>
                      <a:endParaRPr lang="en-US" sz="2800" b="1" i="0" u="none" strike="noStrike" dirty="0">
                        <a:solidFill>
                          <a:srgbClr val="000000"/>
                        </a:solidFill>
                        <a:effectLst/>
                        <a:latin typeface="Calibri"/>
                      </a:endParaRPr>
                    </a:p>
                  </a:txBody>
                  <a:tcPr marL="9525" marR="9525" marT="9525" marB="0" anchor="b"/>
                </a:tc>
              </a:tr>
              <a:tr h="482600">
                <a:tc>
                  <a:txBody>
                    <a:bodyPr/>
                    <a:lstStyle/>
                    <a:p>
                      <a:pPr algn="r" fontAlgn="b"/>
                      <a:r>
                        <a:rPr lang="en-US" sz="2800" u="none" strike="noStrike">
                          <a:effectLst/>
                        </a:rPr>
                        <a:t>301</a:t>
                      </a:r>
                      <a:endParaRPr lang="en-US" sz="2800" b="0" i="0" u="none" strike="noStrike">
                        <a:solidFill>
                          <a:srgbClr val="000000"/>
                        </a:solidFill>
                        <a:effectLst/>
                        <a:latin typeface="Calibri"/>
                      </a:endParaRPr>
                    </a:p>
                  </a:txBody>
                  <a:tcPr marL="9525" marR="9525" marT="9525" marB="0" anchor="b"/>
                </a:tc>
                <a:tc>
                  <a:txBody>
                    <a:bodyPr/>
                    <a:lstStyle/>
                    <a:p>
                      <a:pPr algn="r" fontAlgn="b"/>
                      <a:r>
                        <a:rPr lang="en-US" sz="2800" u="none" strike="noStrike">
                          <a:effectLst/>
                        </a:rPr>
                        <a:t>303</a:t>
                      </a:r>
                      <a:endParaRPr lang="en-US" sz="2800" b="0" i="0" u="none" strike="noStrike">
                        <a:solidFill>
                          <a:srgbClr val="000000"/>
                        </a:solidFill>
                        <a:effectLst/>
                        <a:latin typeface="Calibri"/>
                      </a:endParaRPr>
                    </a:p>
                  </a:txBody>
                  <a:tcPr marL="9525" marR="9525" marT="9525" marB="0" anchor="b"/>
                </a:tc>
                <a:tc>
                  <a:txBody>
                    <a:bodyPr/>
                    <a:lstStyle/>
                    <a:p>
                      <a:pPr algn="r" fontAlgn="b"/>
                      <a:r>
                        <a:rPr lang="en-US" sz="2800" b="1" u="none" strike="noStrike" dirty="0" smtClean="0">
                          <a:effectLst/>
                        </a:rPr>
                        <a:t>.50</a:t>
                      </a:r>
                      <a:endParaRPr lang="en-US" sz="2800" b="1" i="0" u="none" strike="noStrike" dirty="0">
                        <a:solidFill>
                          <a:srgbClr val="000000"/>
                        </a:solidFill>
                        <a:effectLst/>
                        <a:latin typeface="Calibri"/>
                      </a:endParaRPr>
                    </a:p>
                  </a:txBody>
                  <a:tcPr marL="9525" marR="9525" marT="9525" marB="0" anchor="b"/>
                </a:tc>
              </a:tr>
              <a:tr h="482600">
                <a:tc>
                  <a:txBody>
                    <a:bodyPr/>
                    <a:lstStyle/>
                    <a:p>
                      <a:pPr algn="r" fontAlgn="b"/>
                      <a:r>
                        <a:rPr lang="en-US" sz="2800" u="none" strike="noStrike">
                          <a:effectLst/>
                        </a:rPr>
                        <a:t>302</a:t>
                      </a:r>
                      <a:endParaRPr lang="en-US" sz="2800" b="0" i="0" u="none" strike="noStrike">
                        <a:solidFill>
                          <a:srgbClr val="000000"/>
                        </a:solidFill>
                        <a:effectLst/>
                        <a:latin typeface="Calibri"/>
                      </a:endParaRPr>
                    </a:p>
                  </a:txBody>
                  <a:tcPr marL="9525" marR="9525" marT="9525" marB="0" anchor="b"/>
                </a:tc>
                <a:tc>
                  <a:txBody>
                    <a:bodyPr/>
                    <a:lstStyle/>
                    <a:p>
                      <a:pPr algn="r" fontAlgn="b"/>
                      <a:r>
                        <a:rPr lang="en-US" sz="2800" u="none" strike="noStrike">
                          <a:effectLst/>
                        </a:rPr>
                        <a:t>303</a:t>
                      </a:r>
                      <a:endParaRPr lang="en-US" sz="2800" b="0" i="0" u="none" strike="noStrike">
                        <a:solidFill>
                          <a:srgbClr val="000000"/>
                        </a:solidFill>
                        <a:effectLst/>
                        <a:latin typeface="Calibri"/>
                      </a:endParaRPr>
                    </a:p>
                  </a:txBody>
                  <a:tcPr marL="9525" marR="9525" marT="9525" marB="0" anchor="b"/>
                </a:tc>
                <a:tc>
                  <a:txBody>
                    <a:bodyPr/>
                    <a:lstStyle/>
                    <a:p>
                      <a:pPr algn="r" fontAlgn="b"/>
                      <a:r>
                        <a:rPr lang="en-US" sz="2800" b="1" u="none" strike="noStrike" dirty="0" smtClean="0">
                          <a:effectLst/>
                        </a:rPr>
                        <a:t>.50</a:t>
                      </a:r>
                      <a:endParaRPr lang="en-US" sz="2800" b="1" i="0" u="none" strike="noStrike" dirty="0">
                        <a:solidFill>
                          <a:srgbClr val="000000"/>
                        </a:solidFill>
                        <a:effectLst/>
                        <a:latin typeface="Calibri"/>
                      </a:endParaRPr>
                    </a:p>
                  </a:txBody>
                  <a:tcPr marL="9525" marR="9525" marT="9525" marB="0" anchor="b"/>
                </a:tc>
              </a:tr>
              <a:tr h="482600">
                <a:tc>
                  <a:txBody>
                    <a:bodyPr/>
                    <a:lstStyle/>
                    <a:p>
                      <a:pPr algn="r" fontAlgn="b"/>
                      <a:r>
                        <a:rPr lang="en-US" sz="2800" u="none" strike="noStrike">
                          <a:effectLst/>
                        </a:rPr>
                        <a:t>401</a:t>
                      </a:r>
                      <a:endParaRPr lang="en-US" sz="2800" b="0" i="0" u="none" strike="noStrike">
                        <a:solidFill>
                          <a:srgbClr val="000000"/>
                        </a:solidFill>
                        <a:effectLst/>
                        <a:latin typeface="Calibri"/>
                      </a:endParaRPr>
                    </a:p>
                  </a:txBody>
                  <a:tcPr marL="9525" marR="9525" marT="9525" marB="0" anchor="b"/>
                </a:tc>
                <a:tc>
                  <a:txBody>
                    <a:bodyPr/>
                    <a:lstStyle/>
                    <a:p>
                      <a:pPr algn="r" fontAlgn="b"/>
                      <a:r>
                        <a:rPr lang="en-US" sz="2800" u="none" strike="noStrike">
                          <a:effectLst/>
                        </a:rPr>
                        <a:t>402</a:t>
                      </a:r>
                      <a:endParaRPr lang="en-US" sz="2800" b="0" i="0" u="none" strike="noStrike">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a:t>
                      </a:r>
                      <a:r>
                        <a:rPr lang="en-US" sz="2800" u="none" strike="noStrike" dirty="0">
                          <a:effectLst/>
                        </a:rPr>
                        <a:t>25</a:t>
                      </a:r>
                      <a:endParaRPr lang="en-US" sz="2800" b="0" i="0" u="none" strike="noStrike" dirty="0">
                        <a:solidFill>
                          <a:srgbClr val="000000"/>
                        </a:solidFill>
                        <a:effectLst/>
                        <a:latin typeface="Calibri"/>
                      </a:endParaRPr>
                    </a:p>
                  </a:txBody>
                  <a:tcPr marL="9525" marR="9525" marT="9525" marB="0" anchor="b"/>
                </a:tc>
              </a:tr>
            </a:tbl>
          </a:graphicData>
        </a:graphic>
      </p:graphicFrame>
      <p:grpSp>
        <p:nvGrpSpPr>
          <p:cNvPr id="13" name="Group 12"/>
          <p:cNvGrpSpPr/>
          <p:nvPr/>
        </p:nvGrpSpPr>
        <p:grpSpPr>
          <a:xfrm>
            <a:off x="3265487" y="1447800"/>
            <a:ext cx="2068517" cy="4572000"/>
            <a:chOff x="3265487" y="1447800"/>
            <a:chExt cx="2068517" cy="4572000"/>
          </a:xfrm>
        </p:grpSpPr>
        <p:cxnSp>
          <p:nvCxnSpPr>
            <p:cNvPr id="3" name="Curved Connector 2"/>
            <p:cNvCxnSpPr/>
            <p:nvPr/>
          </p:nvCxnSpPr>
          <p:spPr>
            <a:xfrm flipV="1">
              <a:off x="3290888" y="4038599"/>
              <a:ext cx="2043114" cy="1981201"/>
            </a:xfrm>
            <a:prstGeom prst="curvedConnector3">
              <a:avLst>
                <a:gd name="adj1" fmla="val 50000"/>
              </a:avLst>
            </a:prstGeom>
            <a:ln w="76200">
              <a:solidFill>
                <a:srgbClr val="FF656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Curved Connector 9"/>
            <p:cNvCxnSpPr/>
            <p:nvPr/>
          </p:nvCxnSpPr>
          <p:spPr>
            <a:xfrm>
              <a:off x="3265487" y="1447800"/>
              <a:ext cx="2068517" cy="1752601"/>
            </a:xfrm>
            <a:prstGeom prst="curvedConnector3">
              <a:avLst>
                <a:gd name="adj1" fmla="val 50000"/>
              </a:avLst>
            </a:prstGeom>
            <a:ln w="76200">
              <a:solidFill>
                <a:srgbClr val="FF656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90604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solidFill>
                  <a:schemeClr val="bg1">
                    <a:lumMod val="50000"/>
                  </a:schemeClr>
                </a:solidFill>
              </a:rPr>
              <a:t>Steps 8 &amp; 9</a:t>
            </a:r>
            <a:endParaRPr lang="en-US" dirty="0">
              <a:solidFill>
                <a:schemeClr val="bg1">
                  <a:lumMod val="50000"/>
                </a:schemeClr>
              </a:solidFill>
            </a:endParaRPr>
          </a:p>
        </p:txBody>
      </p:sp>
      <p:sp>
        <p:nvSpPr>
          <p:cNvPr id="3" name="Content Placeholder 2"/>
          <p:cNvSpPr>
            <a:spLocks noGrp="1"/>
          </p:cNvSpPr>
          <p:nvPr>
            <p:ph idx="1"/>
          </p:nvPr>
        </p:nvSpPr>
        <p:spPr>
          <a:xfrm>
            <a:off x="76200" y="762000"/>
            <a:ext cx="9067800" cy="6019800"/>
          </a:xfrm>
        </p:spPr>
        <p:txBody>
          <a:bodyPr>
            <a:normAutofit/>
          </a:bodyPr>
          <a:lstStyle/>
          <a:p>
            <a:pPr marL="0" indent="0">
              <a:buNone/>
            </a:pPr>
            <a:r>
              <a:rPr lang="en-US" sz="2800" dirty="0">
                <a:solidFill>
                  <a:srgbClr val="3F7F4F"/>
                </a:solidFill>
              </a:rPr>
              <a:t>#Step </a:t>
            </a:r>
            <a:r>
              <a:rPr lang="en-US" sz="2800" dirty="0" smtClean="0">
                <a:solidFill>
                  <a:srgbClr val="3F7F4F"/>
                </a:solidFill>
              </a:rPr>
              <a:t>8: </a:t>
            </a:r>
            <a:r>
              <a:rPr lang="en-US" sz="2800" dirty="0">
                <a:solidFill>
                  <a:srgbClr val="3F7F4F"/>
                </a:solidFill>
              </a:rPr>
              <a:t>Declare </a:t>
            </a:r>
            <a:r>
              <a:rPr lang="en-US" sz="2800" dirty="0" smtClean="0">
                <a:solidFill>
                  <a:srgbClr val="3F7F4F"/>
                </a:solidFill>
              </a:rPr>
              <a:t>outcome variable names.</a:t>
            </a:r>
            <a:r>
              <a:rPr lang="en-US" sz="2800" dirty="0">
                <a:solidFill>
                  <a:srgbClr val="3F7F4F"/>
                </a:solidFill>
                <a:latin typeface="Consolas"/>
              </a:rPr>
              <a:t/>
            </a:r>
            <a:br>
              <a:rPr lang="en-US" sz="2800" dirty="0">
                <a:solidFill>
                  <a:srgbClr val="3F7F4F"/>
                </a:solidFill>
                <a:latin typeface="Consolas"/>
              </a:rPr>
            </a:br>
            <a:r>
              <a:rPr lang="en-US" sz="2800" dirty="0" smtClean="0">
                <a:solidFill>
                  <a:srgbClr val="000000"/>
                </a:solidFill>
                <a:latin typeface="Consolas"/>
              </a:rPr>
              <a:t>oName_1 </a:t>
            </a:r>
            <a:r>
              <a:rPr lang="en-US" sz="2800" dirty="0">
                <a:solidFill>
                  <a:srgbClr val="000000"/>
                </a:solidFill>
                <a:latin typeface="Consolas"/>
              </a:rPr>
              <a:t>&lt;- </a:t>
            </a:r>
            <a:r>
              <a:rPr lang="en-US" sz="2800" dirty="0" smtClean="0">
                <a:solidFill>
                  <a:srgbClr val="3F3FAF"/>
                </a:solidFill>
                <a:latin typeface="Consolas"/>
              </a:rPr>
              <a:t>'BirthWeightInOunces_1</a:t>
            </a:r>
            <a:r>
              <a:rPr lang="en-US" sz="2800" dirty="0">
                <a:solidFill>
                  <a:srgbClr val="3F3FAF"/>
                </a:solidFill>
                <a:latin typeface="Consolas"/>
              </a:rPr>
              <a:t>'</a:t>
            </a:r>
            <a:r>
              <a:rPr lang="en-US" sz="2800" dirty="0">
                <a:solidFill>
                  <a:srgbClr val="3F7F4F"/>
                </a:solidFill>
                <a:latin typeface="Consolas"/>
              </a:rPr>
              <a:t/>
            </a:r>
            <a:br>
              <a:rPr lang="en-US" sz="2800" dirty="0">
                <a:solidFill>
                  <a:srgbClr val="3F7F4F"/>
                </a:solidFill>
                <a:latin typeface="Consolas"/>
              </a:rPr>
            </a:br>
            <a:r>
              <a:rPr lang="en-US" sz="2800" dirty="0" smtClean="0">
                <a:solidFill>
                  <a:srgbClr val="000000"/>
                </a:solidFill>
                <a:latin typeface="Consolas"/>
              </a:rPr>
              <a:t>oName_2 &lt;- </a:t>
            </a:r>
            <a:r>
              <a:rPr lang="en-US" sz="2800" dirty="0">
                <a:solidFill>
                  <a:srgbClr val="3F3FAF"/>
                </a:solidFill>
                <a:latin typeface="Consolas"/>
              </a:rPr>
              <a:t>'</a:t>
            </a:r>
            <a:r>
              <a:rPr lang="en-US" sz="2800" dirty="0" smtClean="0">
                <a:solidFill>
                  <a:srgbClr val="3F3FAF"/>
                </a:solidFill>
                <a:latin typeface="Consolas"/>
              </a:rPr>
              <a:t>BirthWeightInOunces_2</a:t>
            </a:r>
            <a:r>
              <a:rPr lang="en-US" sz="2800" dirty="0">
                <a:solidFill>
                  <a:srgbClr val="3F3FAF"/>
                </a:solidFill>
                <a:latin typeface="Consolas"/>
              </a:rPr>
              <a:t>'</a:t>
            </a:r>
            <a:endParaRPr lang="en-US" sz="2800" dirty="0" smtClean="0">
              <a:solidFill>
                <a:srgbClr val="3F7F4F"/>
              </a:solidFill>
              <a:latin typeface="Consolas"/>
            </a:endParaRPr>
          </a:p>
          <a:p>
            <a:pPr marL="0" indent="0">
              <a:buNone/>
            </a:pPr>
            <a:r>
              <a:rPr lang="en-US" sz="2800" dirty="0" smtClean="0">
                <a:solidFill>
                  <a:srgbClr val="3F7F4F"/>
                </a:solidFill>
                <a:latin typeface="Consolas"/>
              </a:rPr>
              <a:t>  </a:t>
            </a:r>
            <a:endParaRPr lang="en-US" sz="2800" dirty="0">
              <a:solidFill>
                <a:srgbClr val="3F7F4F"/>
              </a:solidFill>
              <a:latin typeface="Consolas"/>
            </a:endParaRPr>
          </a:p>
          <a:p>
            <a:pPr marL="0" indent="0">
              <a:buNone/>
            </a:pPr>
            <a:r>
              <a:rPr lang="en-US" sz="2800" dirty="0" smtClean="0">
                <a:solidFill>
                  <a:srgbClr val="3F7F4F"/>
                </a:solidFill>
              </a:rPr>
              <a:t>#</a:t>
            </a:r>
            <a:r>
              <a:rPr lang="en-US" sz="2800" dirty="0">
                <a:solidFill>
                  <a:srgbClr val="3F7F4F"/>
                </a:solidFill>
              </a:rPr>
              <a:t>Step 9</a:t>
            </a:r>
            <a:r>
              <a:rPr lang="en-US" sz="2800" dirty="0" smtClean="0">
                <a:solidFill>
                  <a:srgbClr val="3F7F4F"/>
                </a:solidFill>
              </a:rPr>
              <a:t>: </a:t>
            </a:r>
            <a:r>
              <a:rPr lang="en-US" sz="2800" dirty="0">
                <a:solidFill>
                  <a:srgbClr val="3F7F4F"/>
                </a:solidFill>
              </a:rPr>
              <a:t>Summarize the </a:t>
            </a:r>
            <a:r>
              <a:rPr lang="en-US" sz="2800" i="1" dirty="0">
                <a:solidFill>
                  <a:srgbClr val="3F7F4F"/>
                </a:solidFill>
              </a:rPr>
              <a:t>R</a:t>
            </a:r>
            <a:r>
              <a:rPr lang="en-US" sz="2800" dirty="0">
                <a:solidFill>
                  <a:srgbClr val="3F7F4F"/>
                </a:solidFill>
              </a:rPr>
              <a:t> </a:t>
            </a:r>
            <a:r>
              <a:rPr lang="en-US" sz="2800" dirty="0" smtClean="0">
                <a:solidFill>
                  <a:srgbClr val="3F7F4F"/>
                </a:solidFill>
              </a:rPr>
              <a:t>groups.</a:t>
            </a:r>
            <a:r>
              <a:rPr lang="en-US" sz="2800" dirty="0" smtClean="0">
                <a:solidFill>
                  <a:srgbClr val="3F7F4F"/>
                </a:solidFill>
                <a:latin typeface="Consolas"/>
              </a:rPr>
              <a:t/>
            </a:r>
            <a:br>
              <a:rPr lang="en-US" sz="2800" dirty="0" smtClean="0">
                <a:solidFill>
                  <a:srgbClr val="3F7F4F"/>
                </a:solidFill>
                <a:latin typeface="Consolas"/>
              </a:rPr>
            </a:br>
            <a:r>
              <a:rPr lang="en-US" sz="2800" dirty="0" err="1" smtClean="0">
                <a:solidFill>
                  <a:srgbClr val="000000"/>
                </a:solidFill>
                <a:latin typeface="Consolas"/>
              </a:rPr>
              <a:t>dsGroupSummary</a:t>
            </a:r>
            <a:r>
              <a:rPr lang="en-US" sz="2800" dirty="0" smtClean="0">
                <a:solidFill>
                  <a:srgbClr val="000000"/>
                </a:solidFill>
                <a:latin typeface="Consolas"/>
              </a:rPr>
              <a:t> </a:t>
            </a:r>
            <a:r>
              <a:rPr lang="en-US" sz="2800" dirty="0">
                <a:solidFill>
                  <a:srgbClr val="000000"/>
                </a:solidFill>
                <a:latin typeface="Consolas"/>
              </a:rPr>
              <a:t>&lt;- </a:t>
            </a:r>
            <a:r>
              <a:rPr lang="en-US" sz="2800" dirty="0" err="1">
                <a:solidFill>
                  <a:srgbClr val="000000"/>
                </a:solidFill>
                <a:latin typeface="Consolas"/>
              </a:rPr>
              <a:t>RGroupSummary</a:t>
            </a:r>
            <a:r>
              <a:rPr lang="en-US" sz="2800" dirty="0" smtClean="0">
                <a:solidFill>
                  <a:srgbClr val="000000"/>
                </a:solidFill>
                <a:latin typeface="Consolas"/>
              </a:rPr>
              <a:t>(</a:t>
            </a:r>
            <a:br>
              <a:rPr lang="en-US" sz="2800" dirty="0" smtClean="0">
                <a:solidFill>
                  <a:srgbClr val="000000"/>
                </a:solidFill>
                <a:latin typeface="Consolas"/>
              </a:rPr>
            </a:br>
            <a:r>
              <a:rPr lang="en-US" sz="2800" dirty="0" smtClean="0">
                <a:solidFill>
                  <a:srgbClr val="000000"/>
                </a:solidFill>
                <a:latin typeface="Consolas"/>
              </a:rPr>
              <a:t>	</a:t>
            </a:r>
            <a:r>
              <a:rPr lang="en-US" sz="2800" dirty="0" err="1" smtClean="0">
                <a:solidFill>
                  <a:srgbClr val="000000"/>
                </a:solidFill>
                <a:latin typeface="Consolas"/>
              </a:rPr>
              <a:t>dsSingle</a:t>
            </a:r>
            <a:r>
              <a:rPr lang="en-US" sz="2800" dirty="0" smtClean="0">
                <a:solidFill>
                  <a:srgbClr val="000000"/>
                </a:solidFill>
                <a:latin typeface="Consolas"/>
              </a:rPr>
              <a:t>,</a:t>
            </a:r>
            <a:br>
              <a:rPr lang="en-US" sz="2800" dirty="0" smtClean="0">
                <a:solidFill>
                  <a:srgbClr val="000000"/>
                </a:solidFill>
                <a:latin typeface="Consolas"/>
              </a:rPr>
            </a:br>
            <a:r>
              <a:rPr lang="en-US" sz="2800" dirty="0" smtClean="0">
                <a:solidFill>
                  <a:srgbClr val="000000"/>
                </a:solidFill>
                <a:latin typeface="Consolas"/>
              </a:rPr>
              <a:t> 	oName_1</a:t>
            </a:r>
            <a:r>
              <a:rPr lang="en-US" sz="2800" dirty="0">
                <a:solidFill>
                  <a:srgbClr val="000000"/>
                </a:solidFill>
                <a:latin typeface="Consolas"/>
              </a:rPr>
              <a:t>, </a:t>
            </a:r>
            <a:r>
              <a:rPr lang="en-US" sz="2800" dirty="0" smtClean="0">
                <a:solidFill>
                  <a:srgbClr val="000000"/>
                </a:solidFill>
                <a:latin typeface="Consolas"/>
              </a:rPr>
              <a:t/>
            </a:r>
            <a:br>
              <a:rPr lang="en-US" sz="2800" dirty="0" smtClean="0">
                <a:solidFill>
                  <a:srgbClr val="000000"/>
                </a:solidFill>
                <a:latin typeface="Consolas"/>
              </a:rPr>
            </a:br>
            <a:r>
              <a:rPr lang="en-US" sz="2800" dirty="0" smtClean="0">
                <a:solidFill>
                  <a:srgbClr val="000000"/>
                </a:solidFill>
                <a:latin typeface="Consolas"/>
              </a:rPr>
              <a:t>	oName_2</a:t>
            </a:r>
            <a:br>
              <a:rPr lang="en-US" sz="2800" dirty="0" smtClean="0">
                <a:solidFill>
                  <a:srgbClr val="000000"/>
                </a:solidFill>
                <a:latin typeface="Consolas"/>
              </a:rPr>
            </a:br>
            <a:r>
              <a:rPr lang="en-US" sz="2800" dirty="0" smtClean="0">
                <a:solidFill>
                  <a:srgbClr val="000000"/>
                </a:solidFill>
                <a:latin typeface="Consolas"/>
              </a:rPr>
              <a:t>)</a:t>
            </a:r>
            <a:endParaRPr lang="en-US" sz="2800" dirty="0">
              <a:solidFill>
                <a:srgbClr val="7F007F"/>
              </a:solidFill>
              <a:latin typeface="Consolas"/>
            </a:endParaRPr>
          </a:p>
        </p:txBody>
      </p:sp>
      <p:pic>
        <p:nvPicPr>
          <p:cNvPr id="8196"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0660"/>
          <a:stretch/>
        </p:blipFill>
        <p:spPr bwMode="auto">
          <a:xfrm>
            <a:off x="2750882" y="4191000"/>
            <a:ext cx="6316918" cy="256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41429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solidFill>
                  <a:schemeClr val="bg1">
                    <a:lumMod val="50000"/>
                  </a:schemeClr>
                </a:solidFill>
              </a:rPr>
              <a:t>Steps 10 &amp; 11</a:t>
            </a:r>
            <a:endParaRPr lang="en-US" dirty="0">
              <a:solidFill>
                <a:schemeClr val="bg1">
                  <a:lumMod val="50000"/>
                </a:schemeClr>
              </a:solidFill>
            </a:endParaRPr>
          </a:p>
        </p:txBody>
      </p:sp>
      <p:sp>
        <p:nvSpPr>
          <p:cNvPr id="3" name="Content Placeholder 2"/>
          <p:cNvSpPr>
            <a:spLocks noGrp="1"/>
          </p:cNvSpPr>
          <p:nvPr>
            <p:ph idx="1"/>
          </p:nvPr>
        </p:nvSpPr>
        <p:spPr>
          <a:xfrm>
            <a:off x="76200" y="762000"/>
            <a:ext cx="9067800" cy="6019800"/>
          </a:xfrm>
        </p:spPr>
        <p:txBody>
          <a:bodyPr>
            <a:normAutofit/>
          </a:bodyPr>
          <a:lstStyle/>
          <a:p>
            <a:pPr marL="0" indent="0">
              <a:buNone/>
            </a:pPr>
            <a:r>
              <a:rPr lang="en-US" sz="2800" dirty="0">
                <a:solidFill>
                  <a:srgbClr val="3F7F4F"/>
                </a:solidFill>
              </a:rPr>
              <a:t>#Step 9: Create a cleaned </a:t>
            </a:r>
            <a:r>
              <a:rPr lang="en-US" sz="2800" dirty="0" smtClean="0">
                <a:solidFill>
                  <a:srgbClr val="3F7F4F"/>
                </a:solidFill>
              </a:rPr>
              <a:t>dataset.</a:t>
            </a:r>
            <a:r>
              <a:rPr lang="en-US" sz="2800" dirty="0" smtClean="0">
                <a:solidFill>
                  <a:srgbClr val="3F7F4F"/>
                </a:solidFill>
                <a:latin typeface="Consolas"/>
              </a:rPr>
              <a:t/>
            </a:r>
            <a:br>
              <a:rPr lang="en-US" sz="2800" dirty="0" smtClean="0">
                <a:solidFill>
                  <a:srgbClr val="3F7F4F"/>
                </a:solidFill>
                <a:latin typeface="Consolas"/>
              </a:rPr>
            </a:br>
            <a:r>
              <a:rPr lang="en-US" sz="2800" dirty="0" err="1" smtClean="0">
                <a:solidFill>
                  <a:srgbClr val="000000"/>
                </a:solidFill>
                <a:latin typeface="Consolas"/>
              </a:rPr>
              <a:t>dsClean</a:t>
            </a:r>
            <a:r>
              <a:rPr lang="en-US" sz="2800" dirty="0" smtClean="0">
                <a:solidFill>
                  <a:srgbClr val="000000"/>
                </a:solidFill>
                <a:latin typeface="Consolas"/>
              </a:rPr>
              <a:t> </a:t>
            </a:r>
            <a:r>
              <a:rPr lang="en-US" sz="2800" dirty="0">
                <a:solidFill>
                  <a:srgbClr val="000000"/>
                </a:solidFill>
                <a:latin typeface="Consolas"/>
              </a:rPr>
              <a:t>&lt;- </a:t>
            </a:r>
            <a:r>
              <a:rPr lang="en-US" sz="2800" dirty="0" err="1">
                <a:solidFill>
                  <a:srgbClr val="000000"/>
                </a:solidFill>
                <a:latin typeface="Consolas"/>
              </a:rPr>
              <a:t>CleanSemAceDataset</a:t>
            </a:r>
            <a:r>
              <a:rPr lang="en-US" sz="2800" dirty="0" smtClean="0">
                <a:solidFill>
                  <a:srgbClr val="000000"/>
                </a:solidFill>
                <a:latin typeface="Consolas"/>
              </a:rPr>
              <a:t>(</a:t>
            </a:r>
            <a:br>
              <a:rPr lang="en-US" sz="2800" dirty="0" smtClean="0">
                <a:solidFill>
                  <a:srgbClr val="000000"/>
                </a:solidFill>
                <a:latin typeface="Consolas"/>
              </a:rPr>
            </a:br>
            <a:r>
              <a:rPr lang="en-US" sz="2800" dirty="0" smtClean="0">
                <a:solidFill>
                  <a:srgbClr val="000000"/>
                </a:solidFill>
                <a:latin typeface="Consolas"/>
              </a:rPr>
              <a:t>	</a:t>
            </a:r>
            <a:r>
              <a:rPr lang="en-US" sz="2800" dirty="0" err="1" smtClean="0">
                <a:solidFill>
                  <a:srgbClr val="000000"/>
                </a:solidFill>
                <a:latin typeface="Consolas"/>
              </a:rPr>
              <a:t>dsSingle</a:t>
            </a:r>
            <a:r>
              <a:rPr lang="en-US" sz="2800" dirty="0">
                <a:solidFill>
                  <a:srgbClr val="000000"/>
                </a:solidFill>
                <a:latin typeface="Consolas"/>
              </a:rPr>
              <a:t>, </a:t>
            </a:r>
            <a:r>
              <a:rPr lang="en-US" sz="2800" dirty="0" smtClean="0">
                <a:solidFill>
                  <a:srgbClr val="000000"/>
                </a:solidFill>
                <a:latin typeface="Consolas"/>
              </a:rPr>
              <a:t/>
            </a:r>
            <a:br>
              <a:rPr lang="en-US" sz="2800" dirty="0" smtClean="0">
                <a:solidFill>
                  <a:srgbClr val="000000"/>
                </a:solidFill>
                <a:latin typeface="Consolas"/>
              </a:rPr>
            </a:br>
            <a:r>
              <a:rPr lang="en-US" sz="2800" dirty="0" smtClean="0">
                <a:solidFill>
                  <a:srgbClr val="000000"/>
                </a:solidFill>
                <a:latin typeface="Consolas"/>
              </a:rPr>
              <a:t>	</a:t>
            </a:r>
            <a:r>
              <a:rPr lang="en-US" sz="2800" dirty="0" err="1" smtClean="0">
                <a:solidFill>
                  <a:srgbClr val="000000"/>
                </a:solidFill>
                <a:latin typeface="Consolas"/>
              </a:rPr>
              <a:t>dsGroupSummary</a:t>
            </a:r>
            <a:r>
              <a:rPr lang="en-US" sz="2800" dirty="0">
                <a:solidFill>
                  <a:srgbClr val="000000"/>
                </a:solidFill>
                <a:latin typeface="Consolas"/>
              </a:rPr>
              <a:t>, </a:t>
            </a:r>
            <a:r>
              <a:rPr lang="en-US" sz="2800" dirty="0" smtClean="0">
                <a:solidFill>
                  <a:srgbClr val="000000"/>
                </a:solidFill>
                <a:latin typeface="Consolas"/>
              </a:rPr>
              <a:t/>
            </a:r>
            <a:br>
              <a:rPr lang="en-US" sz="2800" dirty="0" smtClean="0">
                <a:solidFill>
                  <a:srgbClr val="000000"/>
                </a:solidFill>
                <a:latin typeface="Consolas"/>
              </a:rPr>
            </a:br>
            <a:r>
              <a:rPr lang="en-US" sz="2800" dirty="0" smtClean="0">
                <a:solidFill>
                  <a:srgbClr val="000000"/>
                </a:solidFill>
                <a:latin typeface="Consolas"/>
              </a:rPr>
              <a:t>	oName_1</a:t>
            </a:r>
            <a:r>
              <a:rPr lang="en-US" sz="2800" dirty="0">
                <a:solidFill>
                  <a:srgbClr val="000000"/>
                </a:solidFill>
                <a:latin typeface="Consolas"/>
              </a:rPr>
              <a:t>, </a:t>
            </a:r>
            <a:r>
              <a:rPr lang="en-US" sz="2800" dirty="0" smtClean="0">
                <a:solidFill>
                  <a:srgbClr val="000000"/>
                </a:solidFill>
                <a:latin typeface="Consolas"/>
              </a:rPr>
              <a:t>oName_2</a:t>
            </a:r>
            <a:br>
              <a:rPr lang="en-US" sz="2800" dirty="0" smtClean="0">
                <a:solidFill>
                  <a:srgbClr val="000000"/>
                </a:solidFill>
                <a:latin typeface="Consolas"/>
              </a:rPr>
            </a:br>
            <a:r>
              <a:rPr lang="en-US" sz="2800" dirty="0" smtClean="0">
                <a:solidFill>
                  <a:srgbClr val="000000"/>
                </a:solidFill>
                <a:latin typeface="Consolas"/>
              </a:rPr>
              <a:t>)</a:t>
            </a:r>
            <a:endParaRPr lang="en-US" sz="2800" dirty="0">
              <a:solidFill>
                <a:srgbClr val="000000"/>
              </a:solidFill>
              <a:latin typeface="Consolas"/>
            </a:endParaRPr>
          </a:p>
          <a:p>
            <a:pPr marL="0" indent="0">
              <a:buNone/>
            </a:pPr>
            <a:endParaRPr lang="en-US" sz="2800" dirty="0">
              <a:solidFill>
                <a:srgbClr val="3F7F4F"/>
              </a:solidFill>
              <a:latin typeface="Consolas"/>
            </a:endParaRPr>
          </a:p>
          <a:p>
            <a:pPr marL="0" indent="0">
              <a:buNone/>
            </a:pPr>
            <a:r>
              <a:rPr lang="en-US" sz="2800" dirty="0">
                <a:solidFill>
                  <a:srgbClr val="3F7F4F"/>
                </a:solidFill>
              </a:rPr>
              <a:t>#Step 10: Run the </a:t>
            </a:r>
            <a:r>
              <a:rPr lang="en-US" sz="2800" dirty="0" smtClean="0">
                <a:solidFill>
                  <a:srgbClr val="3F7F4F"/>
                </a:solidFill>
              </a:rPr>
              <a:t>single-outcome ACE SEM.</a:t>
            </a:r>
            <a:r>
              <a:rPr lang="en-US" sz="2800" dirty="0" smtClean="0">
                <a:solidFill>
                  <a:srgbClr val="3F7F4F"/>
                </a:solidFill>
                <a:latin typeface="Consolas"/>
              </a:rPr>
              <a:t/>
            </a:r>
            <a:br>
              <a:rPr lang="en-US" sz="2800" dirty="0" smtClean="0">
                <a:solidFill>
                  <a:srgbClr val="3F7F4F"/>
                </a:solidFill>
                <a:latin typeface="Consolas"/>
              </a:rPr>
            </a:br>
            <a:r>
              <a:rPr lang="en-US" sz="2800" dirty="0" smtClean="0">
                <a:solidFill>
                  <a:srgbClr val="000000"/>
                </a:solidFill>
                <a:latin typeface="Consolas"/>
              </a:rPr>
              <a:t>ace </a:t>
            </a:r>
            <a:r>
              <a:rPr lang="en-US" sz="2800" dirty="0">
                <a:solidFill>
                  <a:srgbClr val="000000"/>
                </a:solidFill>
                <a:latin typeface="Consolas"/>
              </a:rPr>
              <a:t>&lt;- </a:t>
            </a:r>
            <a:r>
              <a:rPr lang="en-US" sz="2800" dirty="0" err="1">
                <a:solidFill>
                  <a:srgbClr val="000000"/>
                </a:solidFill>
                <a:latin typeface="Consolas"/>
              </a:rPr>
              <a:t>AceLavaanGroup</a:t>
            </a:r>
            <a:r>
              <a:rPr lang="en-US" sz="2800" dirty="0">
                <a:solidFill>
                  <a:srgbClr val="000000"/>
                </a:solidFill>
                <a:latin typeface="Consolas"/>
              </a:rPr>
              <a:t>(</a:t>
            </a:r>
            <a:r>
              <a:rPr lang="en-US" sz="2800" dirty="0" err="1">
                <a:solidFill>
                  <a:srgbClr val="000000"/>
                </a:solidFill>
                <a:latin typeface="Consolas"/>
              </a:rPr>
              <a:t>dsClean</a:t>
            </a:r>
            <a:r>
              <a:rPr lang="en-US" sz="2800" dirty="0">
                <a:solidFill>
                  <a:srgbClr val="000000"/>
                </a:solidFill>
                <a:latin typeface="Consolas"/>
              </a:rPr>
              <a:t>)</a:t>
            </a:r>
            <a:endParaRPr lang="en-US" sz="2800" dirty="0">
              <a:solidFill>
                <a:srgbClr val="7F007F"/>
              </a:solidFill>
              <a:latin typeface="Consolas"/>
            </a:endParaRPr>
          </a:p>
        </p:txBody>
      </p:sp>
      <p:pic>
        <p:nvPicPr>
          <p:cNvPr id="9222" name="Picture 6"/>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5019"/>
          <a:stretch/>
        </p:blipFill>
        <p:spPr bwMode="auto">
          <a:xfrm>
            <a:off x="76200" y="5479974"/>
            <a:ext cx="8991600" cy="6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86442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0"/>
            <a:ext cx="8229600" cy="735496"/>
          </a:xfrm>
        </p:spPr>
        <p:txBody>
          <a:bodyPr>
            <a:normAutofit fontScale="90000"/>
          </a:bodyPr>
          <a:lstStyle/>
          <a:p>
            <a:r>
              <a:rPr lang="en-US" dirty="0" smtClean="0">
                <a:solidFill>
                  <a:schemeClr val="bg1">
                    <a:lumMod val="50000"/>
                  </a:schemeClr>
                </a:solidFill>
              </a:rPr>
              <a:t>Inspection of SEM details</a:t>
            </a:r>
            <a:endParaRPr lang="en-US" dirty="0">
              <a:solidFill>
                <a:schemeClr val="bg1">
                  <a:lumMod val="50000"/>
                </a:schemeClr>
              </a:solidFill>
            </a:endParaRPr>
          </a:p>
        </p:txBody>
      </p:sp>
      <p:sp>
        <p:nvSpPr>
          <p:cNvPr id="4" name="Rectangle 3"/>
          <p:cNvSpPr/>
          <p:nvPr/>
        </p:nvSpPr>
        <p:spPr>
          <a:xfrm>
            <a:off x="0" y="1087934"/>
            <a:ext cx="9067800" cy="5693866"/>
          </a:xfrm>
          <a:prstGeom prst="rect">
            <a:avLst/>
          </a:prstGeom>
        </p:spPr>
        <p:txBody>
          <a:bodyPr wrap="square">
            <a:spAutoFit/>
          </a:bodyPr>
          <a:lstStyle/>
          <a:p>
            <a:r>
              <a:rPr lang="en-US" sz="2800" dirty="0">
                <a:latin typeface="Consolas" pitchFamily="49" charset="0"/>
                <a:cs typeface="Consolas" pitchFamily="49" charset="0"/>
              </a:rPr>
              <a:t>library(</a:t>
            </a:r>
            <a:r>
              <a:rPr lang="en-US" sz="2800" dirty="0" err="1">
                <a:latin typeface="Consolas" pitchFamily="49" charset="0"/>
                <a:cs typeface="Consolas" pitchFamily="49" charset="0"/>
              </a:rPr>
              <a:t>lavaan</a:t>
            </a:r>
            <a:r>
              <a:rPr lang="en-US" sz="2800" dirty="0">
                <a:latin typeface="Consolas" pitchFamily="49" charset="0"/>
                <a:cs typeface="Consolas" pitchFamily="49" charset="0"/>
              </a:rPr>
              <a:t>) </a:t>
            </a:r>
            <a:r>
              <a:rPr lang="en-US" sz="2800" dirty="0">
                <a:solidFill>
                  <a:srgbClr val="3F7F4F"/>
                </a:solidFill>
              </a:rPr>
              <a:t>#Load </a:t>
            </a:r>
            <a:r>
              <a:rPr lang="en-US" sz="2800" dirty="0" smtClean="0">
                <a:solidFill>
                  <a:srgbClr val="3F7F4F"/>
                </a:solidFill>
              </a:rPr>
              <a:t>to </a:t>
            </a:r>
            <a:r>
              <a:rPr lang="en-US" sz="2800" dirty="0">
                <a:solidFill>
                  <a:srgbClr val="3F7F4F"/>
                </a:solidFill>
              </a:rPr>
              <a:t>access </a:t>
            </a:r>
            <a:r>
              <a:rPr lang="en-US" sz="2800" dirty="0" err="1">
                <a:solidFill>
                  <a:srgbClr val="3F7F4F"/>
                </a:solidFill>
              </a:rPr>
              <a:t>lavaan</a:t>
            </a:r>
            <a:r>
              <a:rPr lang="en-US" sz="2800" dirty="0">
                <a:solidFill>
                  <a:srgbClr val="3F7F4F"/>
                </a:solidFill>
              </a:rPr>
              <a:t> </a:t>
            </a:r>
            <a:r>
              <a:rPr lang="en-US" sz="2800" dirty="0" smtClean="0">
                <a:solidFill>
                  <a:srgbClr val="3F7F4F"/>
                </a:solidFill>
              </a:rPr>
              <a:t>methods.</a:t>
            </a:r>
            <a:endParaRPr lang="en-US" sz="2800" dirty="0">
              <a:solidFill>
                <a:srgbClr val="76B531"/>
              </a:solidFill>
            </a:endParaRPr>
          </a:p>
          <a:p>
            <a:r>
              <a:rPr lang="en-US" sz="2800" dirty="0" err="1">
                <a:latin typeface="Consolas" pitchFamily="49" charset="0"/>
                <a:cs typeface="Consolas" pitchFamily="49" charset="0"/>
              </a:rPr>
              <a:t>GetDetails</a:t>
            </a:r>
            <a:r>
              <a:rPr lang="en-US" sz="2800" dirty="0">
                <a:latin typeface="Consolas" pitchFamily="49" charset="0"/>
                <a:cs typeface="Consolas" pitchFamily="49" charset="0"/>
              </a:rPr>
              <a:t>(ace)</a:t>
            </a:r>
          </a:p>
          <a:p>
            <a:endParaRPr lang="en-US" sz="2800" dirty="0">
              <a:solidFill>
                <a:srgbClr val="76B531"/>
              </a:solidFill>
            </a:endParaRPr>
          </a:p>
          <a:p>
            <a:r>
              <a:rPr lang="en-US" sz="2800" dirty="0" smtClean="0">
                <a:solidFill>
                  <a:srgbClr val="3F7F4F"/>
                </a:solidFill>
              </a:rPr>
              <a:t>#Examine </a:t>
            </a:r>
            <a:r>
              <a:rPr lang="en-US" sz="2800" dirty="0">
                <a:solidFill>
                  <a:srgbClr val="3F7F4F"/>
                </a:solidFill>
              </a:rPr>
              <a:t>fit stats like Chi-Squared, RMSEA, CFI, etc</a:t>
            </a:r>
            <a:r>
              <a:rPr lang="en-US" sz="2800" dirty="0" smtClean="0">
                <a:solidFill>
                  <a:srgbClr val="3F7F4F"/>
                </a:solidFill>
              </a:rPr>
              <a:t>.</a:t>
            </a:r>
            <a:br>
              <a:rPr lang="en-US" sz="2800" dirty="0" smtClean="0">
                <a:solidFill>
                  <a:srgbClr val="3F7F4F"/>
                </a:solidFill>
              </a:rPr>
            </a:br>
            <a:r>
              <a:rPr lang="en-US" sz="2800" dirty="0" err="1" smtClean="0">
                <a:latin typeface="Consolas" pitchFamily="49" charset="0"/>
                <a:cs typeface="Consolas" pitchFamily="49" charset="0"/>
              </a:rPr>
              <a:t>fitMeasures</a:t>
            </a:r>
            <a:r>
              <a:rPr lang="en-US" sz="2800" dirty="0" smtClean="0">
                <a:latin typeface="Consolas" pitchFamily="49" charset="0"/>
                <a:cs typeface="Consolas" pitchFamily="49" charset="0"/>
              </a:rPr>
              <a:t>(</a:t>
            </a:r>
            <a:r>
              <a:rPr lang="en-US" sz="2800" dirty="0" err="1" smtClean="0">
                <a:latin typeface="Consolas" pitchFamily="49" charset="0"/>
                <a:cs typeface="Consolas" pitchFamily="49" charset="0"/>
              </a:rPr>
              <a:t>GetDetails</a:t>
            </a:r>
            <a:r>
              <a:rPr lang="en-US" sz="2800" dirty="0" smtClean="0">
                <a:latin typeface="Consolas" pitchFamily="49" charset="0"/>
                <a:cs typeface="Consolas" pitchFamily="49" charset="0"/>
              </a:rPr>
              <a:t>(ace))</a:t>
            </a:r>
          </a:p>
          <a:p>
            <a:endParaRPr lang="en-US" sz="2800" dirty="0">
              <a:latin typeface="Consolas" pitchFamily="49" charset="0"/>
              <a:cs typeface="Consolas" pitchFamily="49" charset="0"/>
            </a:endParaRPr>
          </a:p>
          <a:p>
            <a:r>
              <a:rPr lang="en-US" sz="2800" dirty="0">
                <a:solidFill>
                  <a:srgbClr val="3F7F4F"/>
                </a:solidFill>
              </a:rPr>
              <a:t>#Examine low-level </a:t>
            </a:r>
            <a:r>
              <a:rPr lang="en-US" sz="2800" dirty="0" smtClean="0">
                <a:solidFill>
                  <a:srgbClr val="3F7F4F"/>
                </a:solidFill>
              </a:rPr>
              <a:t>details, </a:t>
            </a:r>
            <a:r>
              <a:rPr lang="en-US" sz="2800" dirty="0">
                <a:solidFill>
                  <a:srgbClr val="3F7F4F"/>
                </a:solidFill>
              </a:rPr>
              <a:t>like each </a:t>
            </a:r>
            <a:r>
              <a:rPr lang="en-US" sz="2800" dirty="0" smtClean="0">
                <a:solidFill>
                  <a:srgbClr val="3F7F4F"/>
                </a:solidFill>
              </a:rPr>
              <a:t>group's </a:t>
            </a:r>
            <a:r>
              <a:rPr lang="en-US" sz="2800" dirty="0">
                <a:solidFill>
                  <a:srgbClr val="3F7F4F"/>
                </a:solidFill>
              </a:rPr>
              <a:t>individual </a:t>
            </a:r>
            <a:r>
              <a:rPr lang="en-US" sz="2800" dirty="0" smtClean="0">
                <a:solidFill>
                  <a:srgbClr val="3F7F4F"/>
                </a:solidFill>
              </a:rPr>
              <a:t/>
            </a:r>
            <a:br>
              <a:rPr lang="en-US" sz="2800" dirty="0" smtClean="0">
                <a:solidFill>
                  <a:srgbClr val="3F7F4F"/>
                </a:solidFill>
              </a:rPr>
            </a:br>
            <a:r>
              <a:rPr lang="en-US" sz="2800" dirty="0" smtClean="0">
                <a:solidFill>
                  <a:srgbClr val="3F7F4F"/>
                </a:solidFill>
              </a:rPr>
              <a:t> 	parameter estimates </a:t>
            </a:r>
            <a:r>
              <a:rPr lang="en-US" sz="2800" dirty="0">
                <a:solidFill>
                  <a:srgbClr val="3F7F4F"/>
                </a:solidFill>
              </a:rPr>
              <a:t>and </a:t>
            </a:r>
            <a:r>
              <a:rPr lang="en-US" sz="2800" dirty="0" smtClean="0">
                <a:solidFill>
                  <a:srgbClr val="3F7F4F"/>
                </a:solidFill>
              </a:rPr>
              <a:t>SEs.</a:t>
            </a:r>
            <a:br>
              <a:rPr lang="en-US" sz="2800" dirty="0" smtClean="0">
                <a:solidFill>
                  <a:srgbClr val="3F7F4F"/>
                </a:solidFill>
              </a:rPr>
            </a:br>
            <a:r>
              <a:rPr lang="en-US" sz="2800" dirty="0" smtClean="0">
                <a:latin typeface="Consolas" pitchFamily="49" charset="0"/>
                <a:cs typeface="Consolas" pitchFamily="49" charset="0"/>
              </a:rPr>
              <a:t>summary(</a:t>
            </a:r>
            <a:r>
              <a:rPr lang="en-US" sz="2800" dirty="0" err="1" smtClean="0">
                <a:latin typeface="Consolas" pitchFamily="49" charset="0"/>
                <a:cs typeface="Consolas" pitchFamily="49" charset="0"/>
              </a:rPr>
              <a:t>GetDetails</a:t>
            </a:r>
            <a:r>
              <a:rPr lang="en-US" sz="2800" dirty="0" smtClean="0">
                <a:latin typeface="Consolas" pitchFamily="49" charset="0"/>
                <a:cs typeface="Consolas" pitchFamily="49" charset="0"/>
              </a:rPr>
              <a:t>(ace</a:t>
            </a:r>
            <a:r>
              <a:rPr lang="en-US" sz="2800" dirty="0">
                <a:latin typeface="Consolas" pitchFamily="49" charset="0"/>
                <a:cs typeface="Consolas" pitchFamily="49" charset="0"/>
              </a:rPr>
              <a:t>))</a:t>
            </a:r>
          </a:p>
          <a:p>
            <a:endParaRPr lang="en-US" sz="2800" dirty="0">
              <a:latin typeface="Consolas" pitchFamily="49" charset="0"/>
              <a:cs typeface="Consolas" pitchFamily="49" charset="0"/>
            </a:endParaRPr>
          </a:p>
          <a:p>
            <a:r>
              <a:rPr lang="en-US" sz="2800" dirty="0">
                <a:solidFill>
                  <a:srgbClr val="3F7F4F"/>
                </a:solidFill>
              </a:rPr>
              <a:t>#Extract low-level details. </a:t>
            </a:r>
            <a:r>
              <a:rPr lang="en-US" sz="2800" dirty="0" smtClean="0">
                <a:solidFill>
                  <a:srgbClr val="3F7F4F"/>
                </a:solidFill>
              </a:rPr>
              <a:t/>
            </a:r>
            <a:br>
              <a:rPr lang="en-US" sz="2800" dirty="0" smtClean="0">
                <a:solidFill>
                  <a:srgbClr val="3F7F4F"/>
                </a:solidFill>
              </a:rPr>
            </a:br>
            <a:r>
              <a:rPr lang="en-US" sz="2800" dirty="0" smtClean="0">
                <a:latin typeface="Consolas" pitchFamily="49" charset="0"/>
                <a:cs typeface="Consolas" pitchFamily="49" charset="0"/>
              </a:rPr>
              <a:t>inspect(</a:t>
            </a:r>
            <a:r>
              <a:rPr lang="en-US" sz="2800" dirty="0" err="1" smtClean="0">
                <a:latin typeface="Consolas" pitchFamily="49" charset="0"/>
                <a:cs typeface="Consolas" pitchFamily="49" charset="0"/>
              </a:rPr>
              <a:t>GetDetails</a:t>
            </a:r>
            <a:r>
              <a:rPr lang="en-US" sz="2800" dirty="0" smtClean="0">
                <a:latin typeface="Consolas" pitchFamily="49" charset="0"/>
                <a:cs typeface="Consolas" pitchFamily="49" charset="0"/>
              </a:rPr>
              <a:t>(ace</a:t>
            </a:r>
            <a:r>
              <a:rPr lang="en-US" sz="2800" dirty="0">
                <a:latin typeface="Consolas" pitchFamily="49" charset="0"/>
                <a:cs typeface="Consolas" pitchFamily="49" charset="0"/>
              </a:rPr>
              <a:t>), what="converged") </a:t>
            </a:r>
            <a:endParaRPr lang="en-US" sz="2800" dirty="0" smtClean="0">
              <a:latin typeface="Consolas" pitchFamily="49" charset="0"/>
              <a:cs typeface="Consolas" pitchFamily="49" charset="0"/>
            </a:endParaRPr>
          </a:p>
          <a:p>
            <a:r>
              <a:rPr lang="en-US" sz="2800" dirty="0" smtClean="0">
                <a:latin typeface="Consolas" pitchFamily="49" charset="0"/>
                <a:cs typeface="Consolas" pitchFamily="49" charset="0"/>
              </a:rPr>
              <a:t>inspect(</a:t>
            </a:r>
            <a:r>
              <a:rPr lang="en-US" sz="2800" dirty="0" err="1" smtClean="0">
                <a:latin typeface="Consolas" pitchFamily="49" charset="0"/>
                <a:cs typeface="Consolas" pitchFamily="49" charset="0"/>
              </a:rPr>
              <a:t>GetDetails</a:t>
            </a:r>
            <a:r>
              <a:rPr lang="en-US" sz="2800" dirty="0" smtClean="0">
                <a:latin typeface="Consolas" pitchFamily="49" charset="0"/>
                <a:cs typeface="Consolas" pitchFamily="49" charset="0"/>
              </a:rPr>
              <a:t>(ace</a:t>
            </a:r>
            <a:r>
              <a:rPr lang="en-US" sz="2800" dirty="0">
                <a:latin typeface="Consolas" pitchFamily="49" charset="0"/>
                <a:cs typeface="Consolas" pitchFamily="49" charset="0"/>
              </a:rPr>
              <a:t>), what="</a:t>
            </a:r>
            <a:r>
              <a:rPr lang="en-US" sz="2800" dirty="0" err="1">
                <a:latin typeface="Consolas" pitchFamily="49" charset="0"/>
                <a:cs typeface="Consolas" pitchFamily="49" charset="0"/>
              </a:rPr>
              <a:t>coef</a:t>
            </a:r>
            <a:r>
              <a:rPr lang="en-US" sz="2800" dirty="0">
                <a:latin typeface="Consolas" pitchFamily="49" charset="0"/>
                <a:cs typeface="Consolas" pitchFamily="49" charset="0"/>
              </a:rPr>
              <a:t>")</a:t>
            </a:r>
          </a:p>
        </p:txBody>
      </p:sp>
    </p:spTree>
    <p:extLst>
      <p:ext uri="{BB962C8B-B14F-4D97-AF65-F5344CB8AC3E}">
        <p14:creationId xmlns:p14="http://schemas.microsoft.com/office/powerpoint/2010/main" val="11909744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solidFill>
                  <a:schemeClr val="bg1">
                    <a:lumMod val="50000"/>
                  </a:schemeClr>
                </a:solidFill>
              </a:rPr>
              <a:t>Review of Major Steps</a:t>
            </a:r>
            <a:endParaRPr lang="en-US" dirty="0">
              <a:solidFill>
                <a:schemeClr val="bg1">
                  <a:lumMod val="50000"/>
                </a:schemeClr>
              </a:solidFill>
            </a:endParaRPr>
          </a:p>
        </p:txBody>
      </p:sp>
      <p:sp>
        <p:nvSpPr>
          <p:cNvPr id="3" name="Content Placeholder 2"/>
          <p:cNvSpPr>
            <a:spLocks noGrp="1"/>
          </p:cNvSpPr>
          <p:nvPr>
            <p:ph idx="1"/>
          </p:nvPr>
        </p:nvSpPr>
        <p:spPr>
          <a:xfrm>
            <a:off x="0" y="1219200"/>
            <a:ext cx="9144000" cy="5562600"/>
          </a:xfrm>
        </p:spPr>
        <p:txBody>
          <a:bodyPr>
            <a:noAutofit/>
          </a:bodyPr>
          <a:lstStyle/>
          <a:p>
            <a:r>
              <a:rPr lang="en-US" dirty="0" smtClean="0">
                <a:solidFill>
                  <a:srgbClr val="0070C0"/>
                </a:solidFill>
              </a:rPr>
              <a:t>Select variables with NLS Investigator.</a:t>
            </a:r>
            <a:endParaRPr lang="en-US" dirty="0">
              <a:solidFill>
                <a:srgbClr val="0070C0"/>
              </a:solidFill>
            </a:endParaRPr>
          </a:p>
          <a:p>
            <a:r>
              <a:rPr lang="en-US" dirty="0" smtClean="0"/>
              <a:t>Read </a:t>
            </a:r>
            <a:r>
              <a:rPr lang="en-US" dirty="0"/>
              <a:t>the CSV into </a:t>
            </a:r>
            <a:r>
              <a:rPr lang="en-US" b="1" dirty="0">
                <a:latin typeface="Consolas" pitchFamily="49" charset="0"/>
                <a:cs typeface="Consolas" pitchFamily="49" charset="0"/>
              </a:rPr>
              <a:t>R</a:t>
            </a:r>
            <a:r>
              <a:rPr lang="en-US" dirty="0"/>
              <a:t> </a:t>
            </a:r>
            <a:r>
              <a:rPr lang="en-US" dirty="0" smtClean="0"/>
              <a:t>using </a:t>
            </a:r>
            <a:r>
              <a:rPr lang="en-US" dirty="0">
                <a:latin typeface="Consolas" pitchFamily="49" charset="0"/>
                <a:cs typeface="Consolas" pitchFamily="49" charset="0"/>
              </a:rPr>
              <a:t>ReadCsvNlsy79Gen2</a:t>
            </a:r>
            <a:r>
              <a:rPr lang="en-US" dirty="0"/>
              <a:t>.</a:t>
            </a:r>
          </a:p>
          <a:p>
            <a:r>
              <a:rPr lang="en-US" dirty="0" smtClean="0">
                <a:solidFill>
                  <a:srgbClr val="0070C0"/>
                </a:solidFill>
              </a:rPr>
              <a:t>Manipulate &amp; groom outcome variable(s).</a:t>
            </a:r>
          </a:p>
          <a:p>
            <a:r>
              <a:rPr lang="en-US" dirty="0"/>
              <a:t>Use </a:t>
            </a:r>
            <a:r>
              <a:rPr lang="en-US" dirty="0" err="1">
                <a:latin typeface="Consolas" pitchFamily="49" charset="0"/>
                <a:cs typeface="Consolas" pitchFamily="49" charset="0"/>
              </a:rPr>
              <a:t>CreatePairLinksSingleEntered</a:t>
            </a:r>
            <a:r>
              <a:rPr lang="en-US" dirty="0"/>
              <a:t> to  merge the (a) outcome </a:t>
            </a:r>
            <a:r>
              <a:rPr lang="en-US" dirty="0" smtClean="0"/>
              <a:t>and (b</a:t>
            </a:r>
            <a:r>
              <a:rPr lang="en-US" dirty="0"/>
              <a:t>) linking </a:t>
            </a:r>
            <a:r>
              <a:rPr lang="en-US" dirty="0" smtClean="0"/>
              <a:t>datasets.</a:t>
            </a:r>
            <a:endParaRPr lang="en-US" dirty="0"/>
          </a:p>
          <a:p>
            <a:r>
              <a:rPr lang="en-US" dirty="0" smtClean="0"/>
              <a:t>Create </a:t>
            </a:r>
            <a:r>
              <a:rPr lang="en-US" dirty="0"/>
              <a:t>a </a:t>
            </a:r>
            <a:r>
              <a:rPr lang="en-US" dirty="0" err="1">
                <a:latin typeface="Consolas" pitchFamily="49" charset="0"/>
                <a:cs typeface="Consolas" pitchFamily="49" charset="0"/>
              </a:rPr>
              <a:t>GroupSummary</a:t>
            </a:r>
            <a:r>
              <a:rPr lang="en-US" dirty="0"/>
              <a:t> to inspect the </a:t>
            </a:r>
            <a:r>
              <a:rPr lang="en-US" i="1" dirty="0"/>
              <a:t>R</a:t>
            </a:r>
            <a:r>
              <a:rPr lang="en-US" dirty="0"/>
              <a:t> groups.</a:t>
            </a:r>
          </a:p>
          <a:p>
            <a:r>
              <a:rPr lang="en-US" dirty="0"/>
              <a:t>Create a cleaned dataset for the SEM.</a:t>
            </a:r>
          </a:p>
          <a:p>
            <a:r>
              <a:rPr lang="en-US" dirty="0"/>
              <a:t>Estimate ACE with the </a:t>
            </a:r>
            <a:r>
              <a:rPr lang="en-US" dirty="0" err="1">
                <a:latin typeface="Consolas" pitchFamily="49" charset="0"/>
                <a:cs typeface="Consolas" pitchFamily="49" charset="0"/>
              </a:rPr>
              <a:t>AceUnivariate</a:t>
            </a:r>
            <a:r>
              <a:rPr lang="en-US" dirty="0"/>
              <a:t> function</a:t>
            </a:r>
            <a:r>
              <a:rPr lang="en-US" dirty="0" smtClean="0"/>
              <a:t>.</a:t>
            </a:r>
          </a:p>
          <a:p>
            <a:r>
              <a:rPr lang="en-US" dirty="0" smtClean="0">
                <a:solidFill>
                  <a:srgbClr val="0070C0"/>
                </a:solidFill>
              </a:rPr>
              <a:t>Inspect the output.</a:t>
            </a:r>
            <a:endParaRPr lang="en-US" dirty="0">
              <a:solidFill>
                <a:srgbClr val="0070C0"/>
              </a:solidFill>
            </a:endParaRPr>
          </a:p>
        </p:txBody>
      </p:sp>
    </p:spTree>
    <p:extLst>
      <p:ext uri="{BB962C8B-B14F-4D97-AF65-F5344CB8AC3E}">
        <p14:creationId xmlns:p14="http://schemas.microsoft.com/office/powerpoint/2010/main" val="371851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86701"/>
            <a:ext cx="9220200" cy="6944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4648200" y="2362200"/>
            <a:ext cx="4572000" cy="3352800"/>
            <a:chOff x="4267200" y="2514600"/>
            <a:chExt cx="4572000" cy="3352800"/>
          </a:xfrm>
        </p:grpSpPr>
        <p:cxnSp>
          <p:nvCxnSpPr>
            <p:cNvPr id="5" name="Straight Arrow Connector 4"/>
            <p:cNvCxnSpPr/>
            <p:nvPr/>
          </p:nvCxnSpPr>
          <p:spPr>
            <a:xfrm>
              <a:off x="7391400" y="3124200"/>
              <a:ext cx="685800" cy="2743200"/>
            </a:xfrm>
            <a:prstGeom prst="straightConnector1">
              <a:avLst/>
            </a:prstGeom>
            <a:ln w="57150">
              <a:solidFill>
                <a:srgbClr val="FF6565"/>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267200" y="2514600"/>
              <a:ext cx="4572000" cy="1384995"/>
            </a:xfrm>
            <a:prstGeom prst="rect">
              <a:avLst/>
            </a:prstGeom>
            <a:noFill/>
          </p:spPr>
          <p:txBody>
            <a:bodyPr wrap="square" rtlCol="0">
              <a:spAutoFit/>
            </a:bodyPr>
            <a:lstStyle/>
            <a:p>
              <a:r>
                <a:rPr lang="en-US" sz="2800" dirty="0" smtClean="0">
                  <a:solidFill>
                    <a:srgbClr val="FF6565"/>
                  </a:solidFill>
                </a:rPr>
                <a:t>There is a 768 ounce newborn</a:t>
              </a:r>
              <a:br>
                <a:rPr lang="en-US" sz="2800" dirty="0" smtClean="0">
                  <a:solidFill>
                    <a:srgbClr val="FF6565"/>
                  </a:solidFill>
                </a:rPr>
              </a:br>
              <a:r>
                <a:rPr lang="en-US" sz="2800" dirty="0" smtClean="0">
                  <a:solidFill>
                    <a:srgbClr val="FF6565"/>
                  </a:solidFill>
                </a:rPr>
                <a:t>(48 pounds)</a:t>
              </a:r>
              <a:br>
                <a:rPr lang="en-US" sz="2800" dirty="0" smtClean="0">
                  <a:solidFill>
                    <a:srgbClr val="FF6565"/>
                  </a:solidFill>
                </a:rPr>
              </a:br>
              <a:r>
                <a:rPr lang="en-US" sz="2800" dirty="0" smtClean="0">
                  <a:solidFill>
                    <a:srgbClr val="FF6565"/>
                  </a:solidFill>
                </a:rPr>
                <a:t>(22 kg)</a:t>
              </a:r>
              <a:endParaRPr lang="en-US" sz="2800" dirty="0">
                <a:solidFill>
                  <a:srgbClr val="FF6565"/>
                </a:solidFill>
              </a:endParaRPr>
            </a:p>
          </p:txBody>
        </p:sp>
      </p:grpSp>
    </p:spTree>
    <p:extLst>
      <p:ext uri="{BB962C8B-B14F-4D97-AF65-F5344CB8AC3E}">
        <p14:creationId xmlns:p14="http://schemas.microsoft.com/office/powerpoint/2010/main" val="17592463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solidFill>
                  <a:schemeClr val="bg1">
                    <a:lumMod val="50000"/>
                  </a:schemeClr>
                </a:solidFill>
              </a:rPr>
              <a:t>Further cleaning</a:t>
            </a:r>
            <a:endParaRPr lang="en-US" dirty="0">
              <a:solidFill>
                <a:schemeClr val="bg1">
                  <a:lumMod val="50000"/>
                </a:schemeClr>
              </a:solidFill>
            </a:endParaRPr>
          </a:p>
        </p:txBody>
      </p:sp>
      <p:sp>
        <p:nvSpPr>
          <p:cNvPr id="3" name="Content Placeholder 2"/>
          <p:cNvSpPr>
            <a:spLocks noGrp="1"/>
          </p:cNvSpPr>
          <p:nvPr>
            <p:ph idx="1"/>
          </p:nvPr>
        </p:nvSpPr>
        <p:spPr>
          <a:xfrm>
            <a:off x="76200" y="762000"/>
            <a:ext cx="9067800" cy="6019800"/>
          </a:xfrm>
        </p:spPr>
        <p:txBody>
          <a:bodyPr>
            <a:normAutofit/>
          </a:bodyPr>
          <a:lstStyle/>
          <a:p>
            <a:pPr marL="0" indent="0">
              <a:buNone/>
            </a:pPr>
            <a:r>
              <a:rPr lang="en-US" sz="2800" dirty="0" smtClean="0">
                <a:solidFill>
                  <a:srgbClr val="3F7F4F"/>
                </a:solidFill>
              </a:rPr>
              <a:t>#Truncate scores to 300 ounces (19 </a:t>
            </a:r>
            <a:r>
              <a:rPr lang="en-US" sz="2800" dirty="0" err="1" smtClean="0">
                <a:solidFill>
                  <a:srgbClr val="3F7F4F"/>
                </a:solidFill>
              </a:rPr>
              <a:t>lbs</a:t>
            </a:r>
            <a:r>
              <a:rPr lang="en-US" sz="2800" dirty="0" smtClean="0">
                <a:solidFill>
                  <a:srgbClr val="3F7F4F"/>
                </a:solidFill>
              </a:rPr>
              <a:t> or 8.5 kg).</a:t>
            </a:r>
          </a:p>
          <a:p>
            <a:pPr marL="0" indent="0">
              <a:buNone/>
            </a:pPr>
            <a:endParaRPr lang="en-US" sz="2800" dirty="0" smtClean="0">
              <a:solidFill>
                <a:srgbClr val="3F7F4F"/>
              </a:solidFill>
              <a:latin typeface="Consolas"/>
            </a:endParaRPr>
          </a:p>
          <a:p>
            <a:pPr marL="0" indent="0">
              <a:buNone/>
            </a:pPr>
            <a:r>
              <a:rPr lang="en-US" sz="2800" dirty="0" err="1" smtClean="0">
                <a:solidFill>
                  <a:srgbClr val="000000"/>
                </a:solidFill>
                <a:latin typeface="Consolas"/>
              </a:rPr>
              <a:t>dsOutcomes</a:t>
            </a:r>
            <a:r>
              <a:rPr lang="en-US" sz="2800" dirty="0" err="1" smtClean="0">
                <a:solidFill>
                  <a:srgbClr val="3F5F5F"/>
                </a:solidFill>
                <a:latin typeface="Consolas"/>
              </a:rPr>
              <a:t>$</a:t>
            </a:r>
            <a:r>
              <a:rPr lang="en-US" sz="2800" dirty="0" err="1" smtClean="0">
                <a:solidFill>
                  <a:srgbClr val="000000"/>
                </a:solidFill>
                <a:latin typeface="Consolas"/>
              </a:rPr>
              <a:t>BirthWeightInOunces</a:t>
            </a:r>
            <a:r>
              <a:rPr lang="en-US" sz="2800" dirty="0" smtClean="0">
                <a:solidFill>
                  <a:srgbClr val="000000"/>
                </a:solidFill>
                <a:latin typeface="Consolas"/>
              </a:rPr>
              <a:t> </a:t>
            </a:r>
            <a:r>
              <a:rPr lang="en-US" sz="2800" dirty="0">
                <a:solidFill>
                  <a:srgbClr val="000000"/>
                </a:solidFill>
                <a:latin typeface="Consolas"/>
              </a:rPr>
              <a:t>&lt;- </a:t>
            </a:r>
            <a:r>
              <a:rPr lang="en-US" sz="2800" dirty="0" err="1" smtClean="0">
                <a:solidFill>
                  <a:srgbClr val="000000"/>
                </a:solidFill>
                <a:latin typeface="Consolas"/>
              </a:rPr>
              <a:t>pmin</a:t>
            </a:r>
            <a:r>
              <a:rPr lang="en-US" sz="2800" dirty="0" smtClean="0">
                <a:solidFill>
                  <a:srgbClr val="000000"/>
                </a:solidFill>
                <a:latin typeface="Consolas"/>
              </a:rPr>
              <a:t>(	</a:t>
            </a:r>
            <a:r>
              <a:rPr lang="en-US" sz="2800" dirty="0">
                <a:solidFill>
                  <a:srgbClr val="00007F"/>
                </a:solidFill>
                <a:latin typeface="Consolas"/>
              </a:rPr>
              <a:t> </a:t>
            </a:r>
            <a:r>
              <a:rPr lang="en-US" sz="2800" dirty="0" smtClean="0">
                <a:solidFill>
                  <a:srgbClr val="00007F"/>
                </a:solidFill>
                <a:latin typeface="Consolas"/>
              </a:rPr>
              <a:t>	300, </a:t>
            </a:r>
          </a:p>
          <a:p>
            <a:pPr marL="0" indent="0">
              <a:buNone/>
            </a:pPr>
            <a:r>
              <a:rPr lang="en-US" sz="2800" dirty="0">
                <a:solidFill>
                  <a:srgbClr val="00007F"/>
                </a:solidFill>
                <a:latin typeface="Consolas"/>
              </a:rPr>
              <a:t>	</a:t>
            </a:r>
            <a:r>
              <a:rPr lang="en-US" sz="2800" dirty="0" err="1" smtClean="0">
                <a:solidFill>
                  <a:srgbClr val="000000"/>
                </a:solidFill>
                <a:latin typeface="Consolas"/>
              </a:rPr>
              <a:t>dsOutcomes</a:t>
            </a:r>
            <a:r>
              <a:rPr lang="en-US" sz="2800" dirty="0" err="1" smtClean="0">
                <a:solidFill>
                  <a:srgbClr val="3F5F5F"/>
                </a:solidFill>
                <a:latin typeface="Consolas"/>
              </a:rPr>
              <a:t>$</a:t>
            </a:r>
            <a:r>
              <a:rPr lang="en-US" sz="2800" dirty="0" err="1" smtClean="0">
                <a:solidFill>
                  <a:srgbClr val="000000"/>
                </a:solidFill>
                <a:latin typeface="Consolas"/>
              </a:rPr>
              <a:t>BirthWeightInOunces</a:t>
            </a:r>
            <a:r>
              <a:rPr lang="en-US" sz="2800" dirty="0" smtClean="0">
                <a:solidFill>
                  <a:srgbClr val="00007F"/>
                </a:solidFill>
                <a:latin typeface="Consolas"/>
              </a:rPr>
              <a:t/>
            </a:r>
            <a:br>
              <a:rPr lang="en-US" sz="2800" dirty="0" smtClean="0">
                <a:solidFill>
                  <a:srgbClr val="00007F"/>
                </a:solidFill>
                <a:latin typeface="Consolas"/>
              </a:rPr>
            </a:br>
            <a:r>
              <a:rPr lang="en-US" sz="2800" dirty="0" smtClean="0">
                <a:solidFill>
                  <a:srgbClr val="000000"/>
                </a:solidFill>
                <a:latin typeface="Consolas"/>
              </a:rPr>
              <a:t>)</a:t>
            </a:r>
            <a:endParaRPr lang="en-US" sz="2800" dirty="0">
              <a:solidFill>
                <a:srgbClr val="000000"/>
              </a:solidFill>
              <a:latin typeface="Consolas"/>
            </a:endParaRPr>
          </a:p>
        </p:txBody>
      </p:sp>
      <p:pic>
        <p:nvPicPr>
          <p:cNvPr id="9222" name="Picture 6"/>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5019"/>
          <a:stretch/>
        </p:blipFill>
        <p:spPr bwMode="auto">
          <a:xfrm>
            <a:off x="49823" y="6096000"/>
            <a:ext cx="8991600" cy="6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362200" y="5562600"/>
            <a:ext cx="4038600" cy="461665"/>
          </a:xfrm>
          <a:prstGeom prst="rect">
            <a:avLst/>
          </a:prstGeom>
          <a:noFill/>
        </p:spPr>
        <p:txBody>
          <a:bodyPr wrap="square" rtlCol="0">
            <a:spAutoFit/>
          </a:bodyPr>
          <a:lstStyle/>
          <a:p>
            <a:pPr algn="ctr"/>
            <a:r>
              <a:rPr lang="en-US" sz="2400" dirty="0" smtClean="0">
                <a:solidFill>
                  <a:schemeClr val="bg1">
                    <a:lumMod val="50000"/>
                  </a:schemeClr>
                </a:solidFill>
              </a:rPr>
              <a:t>Before truncating, it was:</a:t>
            </a:r>
            <a:endParaRPr lang="en-US" sz="2400" dirty="0">
              <a:solidFill>
                <a:schemeClr val="bg1">
                  <a:lumMod val="50000"/>
                </a:schemeClr>
              </a:solidFill>
            </a:endParaRPr>
          </a:p>
        </p:txBody>
      </p:sp>
      <p:pic>
        <p:nvPicPr>
          <p:cNvPr id="3076"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55426"/>
          <a:stretch/>
        </p:blipFill>
        <p:spPr bwMode="auto">
          <a:xfrm>
            <a:off x="53980" y="4724400"/>
            <a:ext cx="8861420" cy="61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86474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638800"/>
          </a:xfrm>
        </p:spPr>
        <p:txBody>
          <a:bodyPr>
            <a:normAutofit/>
          </a:bodyPr>
          <a:lstStyle/>
          <a:p>
            <a:pPr marL="0" indent="0">
              <a:buNone/>
            </a:pPr>
            <a:r>
              <a:rPr lang="en-US" sz="3600" dirty="0" smtClean="0"/>
              <a:t>Automation will never be able to detect and handle these situations.</a:t>
            </a:r>
          </a:p>
          <a:p>
            <a:endParaRPr lang="en-US" sz="3600" dirty="0" smtClean="0"/>
          </a:p>
          <a:p>
            <a:endParaRPr lang="en-US" sz="3600" dirty="0"/>
          </a:p>
          <a:p>
            <a:pPr marL="0" indent="0">
              <a:buNone/>
            </a:pPr>
            <a:r>
              <a:rPr lang="en-US" sz="3600" dirty="0" smtClean="0"/>
              <a:t>Hopefully, by automating most plumbing tasks</a:t>
            </a:r>
            <a:r>
              <a:rPr lang="en-US" sz="3600" dirty="0"/>
              <a:t>, </a:t>
            </a:r>
            <a:r>
              <a:rPr lang="en-US" sz="3600" dirty="0" smtClean="0"/>
              <a:t>your attention and time will be more available for subtle and conceptual issues.</a:t>
            </a:r>
            <a:endParaRPr lang="en-US" sz="3600" dirty="0"/>
          </a:p>
        </p:txBody>
      </p:sp>
    </p:spTree>
    <p:extLst>
      <p:ext uri="{BB962C8B-B14F-4D97-AF65-F5344CB8AC3E}">
        <p14:creationId xmlns:p14="http://schemas.microsoft.com/office/powerpoint/2010/main" val="9998968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72193840"/>
              </p:ext>
            </p:extLst>
          </p:nvPr>
        </p:nvGraphicFramePr>
        <p:xfrm>
          <a:off x="270780" y="609600"/>
          <a:ext cx="8873220" cy="1752600"/>
        </p:xfrm>
        <a:graphic>
          <a:graphicData uri="http://schemas.openxmlformats.org/drawingml/2006/table">
            <a:tbl>
              <a:tblPr>
                <a:tableStyleId>{5C22544A-7EE6-4342-B048-85BDC9FD1C3A}</a:tableStyleId>
              </a:tblPr>
              <a:tblGrid>
                <a:gridCol w="935355"/>
                <a:gridCol w="881985"/>
                <a:gridCol w="881985"/>
                <a:gridCol w="881985"/>
                <a:gridCol w="881985"/>
                <a:gridCol w="881985"/>
                <a:gridCol w="881985"/>
                <a:gridCol w="881985"/>
                <a:gridCol w="881985"/>
                <a:gridCol w="881985"/>
              </a:tblGrid>
              <a:tr h="370840">
                <a:tc>
                  <a:txBody>
                    <a:bodyPr/>
                    <a:lstStyle/>
                    <a:p>
                      <a:r>
                        <a:rPr lang="en-US" b="1" dirty="0" smtClean="0"/>
                        <a:t>Subject</a:t>
                      </a:r>
                      <a:br>
                        <a:rPr lang="en-US" b="1" dirty="0" smtClean="0"/>
                      </a:br>
                      <a:r>
                        <a:rPr lang="en-US" b="1" dirty="0" smtClean="0"/>
                        <a:t>ID</a:t>
                      </a:r>
                      <a:endParaRPr lang="en-US" b="1" dirty="0"/>
                    </a:p>
                  </a:txBody>
                  <a:tcPr>
                    <a:lnR w="12700" cap="flat" cmpd="sng" algn="ctr">
                      <a:noFill/>
                      <a:prstDash val="solid"/>
                      <a:round/>
                      <a:headEnd type="none" w="med" len="med"/>
                      <a:tailEnd type="none" w="med" len="med"/>
                    </a:lnR>
                  </a:tcPr>
                </a:tc>
                <a:tc>
                  <a:txBody>
                    <a:bodyPr/>
                    <a:lstStyle/>
                    <a:p>
                      <a:r>
                        <a:rPr lang="en-US" b="1" dirty="0" smtClean="0">
                          <a:solidFill>
                            <a:sysClr val="windowText" lastClr="000000"/>
                          </a:solidFill>
                        </a:rPr>
                        <a:t>Date</a:t>
                      </a:r>
                      <a:br>
                        <a:rPr lang="en-US" b="1" dirty="0" smtClean="0">
                          <a:solidFill>
                            <a:sysClr val="windowText" lastClr="000000"/>
                          </a:solidFill>
                        </a:rPr>
                      </a:br>
                      <a:r>
                        <a:rPr lang="en-US" b="1" dirty="0" smtClean="0">
                          <a:solidFill>
                            <a:sysClr val="windowText" lastClr="000000"/>
                          </a:solidFill>
                        </a:rPr>
                        <a:t>2000</a:t>
                      </a:r>
                      <a:endParaRPr lang="en-US" b="1"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6">
                        <a:lumMod val="60000"/>
                        <a:lumOff val="40000"/>
                      </a:schemeClr>
                    </a:solidFill>
                  </a:tcPr>
                </a:tc>
                <a:tc>
                  <a:txBody>
                    <a:bodyPr/>
                    <a:lstStyle/>
                    <a:p>
                      <a:r>
                        <a:rPr lang="en-US" b="1" dirty="0" smtClean="0">
                          <a:solidFill>
                            <a:sysClr val="windowText" lastClr="000000"/>
                          </a:solidFill>
                        </a:rPr>
                        <a:t>Weight</a:t>
                      </a:r>
                      <a:br>
                        <a:rPr lang="en-US" b="1" dirty="0" smtClean="0">
                          <a:solidFill>
                            <a:sysClr val="windowText" lastClr="000000"/>
                          </a:solidFill>
                        </a:rPr>
                      </a:br>
                      <a:r>
                        <a:rPr lang="en-US" b="1" dirty="0" smtClean="0">
                          <a:solidFill>
                            <a:sysClr val="windowText" lastClr="000000"/>
                          </a:solidFill>
                        </a:rPr>
                        <a:t>2000</a:t>
                      </a:r>
                      <a:endParaRPr lang="en-US" b="1"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6">
                        <a:lumMod val="60000"/>
                        <a:lumOff val="40000"/>
                      </a:schemeClr>
                    </a:solidFill>
                  </a:tcPr>
                </a:tc>
                <a:tc>
                  <a:txBody>
                    <a:bodyPr/>
                    <a:lstStyle/>
                    <a:p>
                      <a:r>
                        <a:rPr lang="en-US" b="1" dirty="0" smtClean="0">
                          <a:solidFill>
                            <a:sysClr val="windowText" lastClr="000000"/>
                          </a:solidFill>
                        </a:rPr>
                        <a:t>Height</a:t>
                      </a:r>
                      <a:br>
                        <a:rPr lang="en-US" b="1" dirty="0" smtClean="0">
                          <a:solidFill>
                            <a:sysClr val="windowText" lastClr="000000"/>
                          </a:solidFill>
                        </a:rPr>
                      </a:br>
                      <a:r>
                        <a:rPr lang="en-US" b="1" dirty="0" smtClean="0">
                          <a:solidFill>
                            <a:sysClr val="windowText" lastClr="000000"/>
                          </a:solidFill>
                        </a:rPr>
                        <a:t>2000</a:t>
                      </a:r>
                      <a:endParaRPr lang="en-US" b="1"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6">
                        <a:lumMod val="60000"/>
                        <a:lumOff val="40000"/>
                      </a:schemeClr>
                    </a:solidFill>
                  </a:tcPr>
                </a:tc>
                <a:tc>
                  <a:txBody>
                    <a:bodyPr/>
                    <a:lstStyle/>
                    <a:p>
                      <a:r>
                        <a:rPr lang="en-US" b="1" dirty="0" smtClean="0"/>
                        <a:t>Date</a:t>
                      </a:r>
                      <a:br>
                        <a:rPr lang="en-US" b="1" dirty="0" smtClean="0"/>
                      </a:br>
                      <a:r>
                        <a:rPr lang="en-US" b="1" dirty="0" smtClean="0"/>
                        <a:t>2002</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92D050"/>
                    </a:solidFill>
                  </a:tcPr>
                </a:tc>
                <a:tc>
                  <a:txBody>
                    <a:bodyPr/>
                    <a:lstStyle/>
                    <a:p>
                      <a:r>
                        <a:rPr lang="en-US" b="1" dirty="0" smtClean="0"/>
                        <a:t>Weight</a:t>
                      </a:r>
                      <a:br>
                        <a:rPr lang="en-US" b="1" dirty="0" smtClean="0"/>
                      </a:br>
                      <a:r>
                        <a:rPr lang="en-US" b="1" dirty="0" smtClean="0"/>
                        <a:t>2002</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92D050"/>
                    </a:solidFill>
                  </a:tcPr>
                </a:tc>
                <a:tc>
                  <a:txBody>
                    <a:bodyPr/>
                    <a:lstStyle/>
                    <a:p>
                      <a:r>
                        <a:rPr lang="en-US" b="1" dirty="0" smtClean="0"/>
                        <a:t>Height</a:t>
                      </a:r>
                      <a:br>
                        <a:rPr lang="en-US" b="1" dirty="0" smtClean="0"/>
                      </a:br>
                      <a:r>
                        <a:rPr lang="en-US" b="1" dirty="0" smtClean="0"/>
                        <a:t>2002</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92D050"/>
                    </a:solidFill>
                  </a:tcPr>
                </a:tc>
                <a:tc>
                  <a:txBody>
                    <a:bodyPr/>
                    <a:lstStyle/>
                    <a:p>
                      <a:r>
                        <a:rPr lang="en-US" b="1" dirty="0" smtClean="0"/>
                        <a:t>Date</a:t>
                      </a:r>
                      <a:br>
                        <a:rPr lang="en-US" b="1" dirty="0" smtClean="0"/>
                      </a:br>
                      <a:r>
                        <a:rPr lang="en-US" b="1" dirty="0" smtClean="0"/>
                        <a:t>2004</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AC75D5"/>
                    </a:solidFill>
                  </a:tcPr>
                </a:tc>
                <a:tc>
                  <a:txBody>
                    <a:bodyPr/>
                    <a:lstStyle/>
                    <a:p>
                      <a:r>
                        <a:rPr lang="en-US" b="1" dirty="0" smtClean="0"/>
                        <a:t>Weight</a:t>
                      </a:r>
                      <a:br>
                        <a:rPr lang="en-US" b="1" dirty="0" smtClean="0"/>
                      </a:br>
                      <a:r>
                        <a:rPr lang="en-US" b="1" dirty="0" smtClean="0"/>
                        <a:t>2004</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AC75D5"/>
                    </a:solidFill>
                  </a:tcPr>
                </a:tc>
                <a:tc>
                  <a:txBody>
                    <a:bodyPr/>
                    <a:lstStyle/>
                    <a:p>
                      <a:r>
                        <a:rPr lang="en-US" b="1" dirty="0" smtClean="0"/>
                        <a:t>Height</a:t>
                      </a:r>
                      <a:br>
                        <a:rPr lang="en-US" b="1" dirty="0" smtClean="0"/>
                      </a:br>
                      <a:r>
                        <a:rPr lang="en-US" b="1" dirty="0" smtClean="0"/>
                        <a:t>2004</a:t>
                      </a:r>
                      <a:endParaRPr lang="en-US" b="1" dirty="0"/>
                    </a:p>
                  </a:txBody>
                  <a:tcPr>
                    <a:lnL w="12700" cap="flat" cmpd="sng" algn="ctr">
                      <a:noFill/>
                      <a:prstDash val="solid"/>
                      <a:round/>
                      <a:headEnd type="none" w="med" len="med"/>
                      <a:tailEnd type="none" w="med" len="med"/>
                    </a:lnL>
                    <a:solidFill>
                      <a:srgbClr val="AC75D5"/>
                    </a:solidFill>
                  </a:tcPr>
                </a:tc>
              </a:tr>
              <a:tr h="370840">
                <a:tc>
                  <a:txBody>
                    <a:bodyPr/>
                    <a:lstStyle/>
                    <a:p>
                      <a:pPr algn="ctr"/>
                      <a:r>
                        <a:rPr lang="en-US" sz="1800" u="none" strike="noStrike" dirty="0" smtClean="0">
                          <a:effectLst/>
                        </a:rPr>
                        <a:t>10</a:t>
                      </a:r>
                      <a:r>
                        <a:rPr lang="en-US" dirty="0" smtClean="0"/>
                        <a:t>1</a:t>
                      </a:r>
                      <a:endParaRPr lang="en-US" dirty="0"/>
                    </a:p>
                  </a:txBody>
                  <a:tcPr>
                    <a:lnR w="12700" cap="flat" cmpd="sng" algn="ctr">
                      <a:noFill/>
                      <a:prstDash val="solid"/>
                      <a:round/>
                      <a:headEnd type="none" w="med" len="med"/>
                      <a:tailEnd type="none" w="med" len="med"/>
                    </a:lnR>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6">
                        <a:lumMod val="60000"/>
                        <a:lumOff val="40000"/>
                      </a:schemeClr>
                    </a:solidFill>
                  </a:tcPr>
                </a:tc>
                <a:tc>
                  <a:txBody>
                    <a:bodyPr/>
                    <a:lstStyle/>
                    <a:p>
                      <a:pPr algn="ctr"/>
                      <a:r>
                        <a:rPr lang="en-US" dirty="0" smtClean="0"/>
                        <a:t>B</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6">
                        <a:lumMod val="60000"/>
                        <a:lumOff val="40000"/>
                      </a:schemeClr>
                    </a:solidFill>
                  </a:tcPr>
                </a:tc>
                <a:tc>
                  <a:txBody>
                    <a:bodyPr/>
                    <a:lstStyle/>
                    <a:p>
                      <a:pPr algn="ctr"/>
                      <a:r>
                        <a:rPr lang="en-US" dirty="0" smtClean="0"/>
                        <a:t>C</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6">
                        <a:lumMod val="60000"/>
                        <a:lumOff val="40000"/>
                      </a:schemeClr>
                    </a:solidFill>
                  </a:tcPr>
                </a:tc>
                <a:tc>
                  <a:txBody>
                    <a:bodyPr/>
                    <a:lstStyle/>
                    <a:p>
                      <a:pPr algn="ctr"/>
                      <a:r>
                        <a:rPr lang="en-US" dirty="0" smtClean="0"/>
                        <a:t>D</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92D050"/>
                    </a:solidFill>
                  </a:tcPr>
                </a:tc>
                <a:tc>
                  <a:txBody>
                    <a:bodyPr/>
                    <a:lstStyle/>
                    <a:p>
                      <a:pPr algn="ctr"/>
                      <a:r>
                        <a:rPr lang="en-US" dirty="0" smtClean="0"/>
                        <a:t>E</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92D050"/>
                    </a:solidFill>
                  </a:tcPr>
                </a:tc>
                <a:tc>
                  <a:txBody>
                    <a:bodyPr/>
                    <a:lstStyle/>
                    <a:p>
                      <a:pPr algn="ctr"/>
                      <a:r>
                        <a:rPr lang="en-US" dirty="0" smtClean="0"/>
                        <a:t>F</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92D050"/>
                    </a:solidFill>
                  </a:tcPr>
                </a:tc>
                <a:tc>
                  <a:txBody>
                    <a:bodyPr/>
                    <a:lstStyle/>
                    <a:p>
                      <a:pPr algn="ctr"/>
                      <a:r>
                        <a:rPr lang="en-US" dirty="0" smtClean="0"/>
                        <a:t>G</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AC75D5"/>
                    </a:solidFill>
                  </a:tcPr>
                </a:tc>
                <a:tc>
                  <a:txBody>
                    <a:bodyPr/>
                    <a:lstStyle/>
                    <a:p>
                      <a:pPr algn="ctr"/>
                      <a:r>
                        <a:rPr lang="en-US" dirty="0" smtClean="0"/>
                        <a:t>H</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AC75D5"/>
                    </a:solidFill>
                  </a:tcPr>
                </a:tc>
                <a:tc>
                  <a:txBody>
                    <a:bodyPr/>
                    <a:lstStyle/>
                    <a:p>
                      <a:pPr algn="ctr"/>
                      <a:r>
                        <a:rPr lang="en-US" dirty="0" smtClean="0"/>
                        <a:t>I</a:t>
                      </a:r>
                      <a:endParaRPr lang="en-US" dirty="0"/>
                    </a:p>
                  </a:txBody>
                  <a:tcPr>
                    <a:lnL w="12700" cap="flat" cmpd="sng" algn="ctr">
                      <a:noFill/>
                      <a:prstDash val="solid"/>
                      <a:round/>
                      <a:headEnd type="none" w="med" len="med"/>
                      <a:tailEnd type="none" w="med" len="med"/>
                    </a:lnL>
                    <a:solidFill>
                      <a:srgbClr val="AC75D5"/>
                    </a:solidFill>
                  </a:tcPr>
                </a:tc>
              </a:tr>
              <a:tr h="370840">
                <a:tc>
                  <a:txBody>
                    <a:bodyPr/>
                    <a:lstStyle/>
                    <a:p>
                      <a:pPr algn="ctr"/>
                      <a:r>
                        <a:rPr lang="en-US" sz="1800" u="none" strike="noStrike" dirty="0" smtClean="0">
                          <a:effectLst/>
                        </a:rPr>
                        <a:t>10</a:t>
                      </a:r>
                      <a:r>
                        <a:rPr lang="en-US" dirty="0" smtClean="0"/>
                        <a:t>2</a:t>
                      </a:r>
                      <a:endParaRPr lang="en-US" dirty="0"/>
                    </a:p>
                  </a:txBody>
                  <a:tcPr>
                    <a:lnR w="12700" cap="flat" cmpd="sng" algn="ctr">
                      <a:noFill/>
                      <a:prstDash val="solid"/>
                      <a:round/>
                      <a:headEnd type="none" w="med" len="med"/>
                      <a:tailEnd type="none" w="med" len="med"/>
                    </a:lnR>
                  </a:tcPr>
                </a:tc>
                <a:tc>
                  <a:txBody>
                    <a:bodyPr/>
                    <a:lstStyle/>
                    <a:p>
                      <a:pPr algn="ctr"/>
                      <a:r>
                        <a:rPr lang="en-US" dirty="0" smtClean="0"/>
                        <a:t>J</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6">
                        <a:lumMod val="60000"/>
                        <a:lumOff val="40000"/>
                      </a:schemeClr>
                    </a:solidFill>
                  </a:tcPr>
                </a:tc>
                <a:tc>
                  <a:txBody>
                    <a:bodyPr/>
                    <a:lstStyle/>
                    <a:p>
                      <a:pPr algn="ctr"/>
                      <a:r>
                        <a:rPr lang="en-US" dirty="0" smtClean="0"/>
                        <a:t>K</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6">
                        <a:lumMod val="60000"/>
                        <a:lumOff val="40000"/>
                      </a:schemeClr>
                    </a:solidFill>
                  </a:tcPr>
                </a:tc>
                <a:tc>
                  <a:txBody>
                    <a:bodyPr/>
                    <a:lstStyle/>
                    <a:p>
                      <a:pPr algn="ctr"/>
                      <a:r>
                        <a:rPr lang="en-US" dirty="0" smtClean="0"/>
                        <a:t>L</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6">
                        <a:lumMod val="60000"/>
                        <a:lumOff val="40000"/>
                      </a:schemeClr>
                    </a:solidFill>
                  </a:tcPr>
                </a:tc>
                <a:tc>
                  <a:txBody>
                    <a:bodyPr/>
                    <a:lstStyle/>
                    <a:p>
                      <a:pPr algn="ctr"/>
                      <a:r>
                        <a:rPr lang="en-US" dirty="0" smtClean="0"/>
                        <a:t>M</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92D050"/>
                    </a:solidFill>
                  </a:tcPr>
                </a:tc>
                <a:tc>
                  <a:txBody>
                    <a:bodyPr/>
                    <a:lstStyle/>
                    <a:p>
                      <a:pPr algn="ctr"/>
                      <a:r>
                        <a:rPr lang="en-US" dirty="0" smtClean="0"/>
                        <a:t>N</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92D050"/>
                    </a:solidFill>
                  </a:tcPr>
                </a:tc>
                <a:tc>
                  <a:txBody>
                    <a:bodyPr/>
                    <a:lstStyle/>
                    <a:p>
                      <a:pPr algn="ctr"/>
                      <a:r>
                        <a:rPr lang="en-US" dirty="0" smtClean="0"/>
                        <a:t>O</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92D050"/>
                    </a:solidFill>
                  </a:tcPr>
                </a:tc>
                <a:tc>
                  <a:txBody>
                    <a:bodyPr/>
                    <a:lstStyle/>
                    <a:p>
                      <a:pPr algn="ctr"/>
                      <a:r>
                        <a:rPr lang="en-US" dirty="0" smtClean="0"/>
                        <a:t>P</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AC75D5"/>
                    </a:solidFill>
                  </a:tcPr>
                </a:tc>
                <a:tc>
                  <a:txBody>
                    <a:bodyPr/>
                    <a:lstStyle/>
                    <a:p>
                      <a:pPr algn="ctr"/>
                      <a:r>
                        <a:rPr lang="en-US" dirty="0" smtClean="0"/>
                        <a:t>Q</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AC75D5"/>
                    </a:solidFill>
                  </a:tcPr>
                </a:tc>
                <a:tc>
                  <a:txBody>
                    <a:bodyPr/>
                    <a:lstStyle/>
                    <a:p>
                      <a:pPr algn="ctr"/>
                      <a:r>
                        <a:rPr lang="en-US" dirty="0" smtClean="0"/>
                        <a:t>R</a:t>
                      </a:r>
                      <a:endParaRPr lang="en-US" dirty="0"/>
                    </a:p>
                  </a:txBody>
                  <a:tcPr>
                    <a:lnL w="12700" cap="flat" cmpd="sng" algn="ctr">
                      <a:noFill/>
                      <a:prstDash val="solid"/>
                      <a:round/>
                      <a:headEnd type="none" w="med" len="med"/>
                      <a:tailEnd type="none" w="med" len="med"/>
                    </a:lnL>
                    <a:solidFill>
                      <a:srgbClr val="AC75D5"/>
                    </a:solidFill>
                  </a:tcPr>
                </a:tc>
              </a:tr>
              <a:tr h="370840">
                <a:tc>
                  <a:txBody>
                    <a:bodyPr/>
                    <a:lstStyle/>
                    <a:p>
                      <a:pPr algn="ctr"/>
                      <a:r>
                        <a:rPr lang="en-US" sz="1800" u="none" strike="noStrike" dirty="0" smtClean="0">
                          <a:effectLst/>
                        </a:rPr>
                        <a:t>10</a:t>
                      </a:r>
                      <a:r>
                        <a:rPr lang="en-US" dirty="0" smtClean="0"/>
                        <a:t>3</a:t>
                      </a:r>
                      <a:endParaRPr lang="en-US" dirty="0"/>
                    </a:p>
                  </a:txBody>
                  <a:tcPr>
                    <a:lnR w="12700" cap="flat" cmpd="sng" algn="ctr">
                      <a:noFill/>
                      <a:prstDash val="solid"/>
                      <a:round/>
                      <a:headEnd type="none" w="med" len="med"/>
                      <a:tailEnd type="none" w="med" len="med"/>
                    </a:lnR>
                  </a:tcPr>
                </a:tc>
                <a:tc>
                  <a:txBody>
                    <a:bodyPr/>
                    <a:lstStyle/>
                    <a:p>
                      <a:pPr algn="ctr"/>
                      <a:r>
                        <a:rPr lang="en-US" dirty="0" smtClean="0"/>
                        <a:t>S</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6">
                        <a:lumMod val="60000"/>
                        <a:lumOff val="40000"/>
                      </a:schemeClr>
                    </a:solidFill>
                  </a:tcPr>
                </a:tc>
                <a:tc>
                  <a:txBody>
                    <a:bodyPr/>
                    <a:lstStyle/>
                    <a:p>
                      <a:pPr algn="ctr"/>
                      <a:r>
                        <a:rPr lang="en-US" dirty="0" smtClean="0"/>
                        <a:t>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6">
                        <a:lumMod val="60000"/>
                        <a:lumOff val="40000"/>
                      </a:schemeClr>
                    </a:solidFill>
                  </a:tcPr>
                </a:tc>
                <a:tc>
                  <a:txBody>
                    <a:bodyPr/>
                    <a:lstStyle/>
                    <a:p>
                      <a:pPr algn="ctr"/>
                      <a:r>
                        <a:rPr lang="en-US" dirty="0" smtClean="0"/>
                        <a:t>U</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6">
                        <a:lumMod val="60000"/>
                        <a:lumOff val="40000"/>
                      </a:schemeClr>
                    </a:solidFill>
                  </a:tcPr>
                </a:tc>
                <a:tc>
                  <a:txBody>
                    <a:bodyPr/>
                    <a:lstStyle/>
                    <a:p>
                      <a:pPr algn="ctr"/>
                      <a:r>
                        <a:rPr lang="en-US" dirty="0" smtClean="0"/>
                        <a:t>V</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92D050"/>
                    </a:solidFill>
                  </a:tcPr>
                </a:tc>
                <a:tc>
                  <a:txBody>
                    <a:bodyPr/>
                    <a:lstStyle/>
                    <a:p>
                      <a:pPr algn="ctr"/>
                      <a:r>
                        <a:rPr lang="en-US" dirty="0" smtClean="0"/>
                        <a:t>W</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92D050"/>
                    </a:solidFill>
                  </a:tcPr>
                </a:tc>
                <a:tc>
                  <a:txBody>
                    <a:bodyPr/>
                    <a:lstStyle/>
                    <a:p>
                      <a:pPr algn="ctr"/>
                      <a:r>
                        <a:rPr lang="en-US" dirty="0" smtClean="0"/>
                        <a:t>X</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92D050"/>
                    </a:solidFill>
                  </a:tcPr>
                </a:tc>
                <a:tc>
                  <a:txBody>
                    <a:bodyPr/>
                    <a:lstStyle/>
                    <a:p>
                      <a:pPr algn="ctr"/>
                      <a:r>
                        <a:rPr lang="en-US" dirty="0" smtClean="0"/>
                        <a:t>Y</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AC75D5"/>
                    </a:solidFill>
                  </a:tcPr>
                </a:tc>
                <a:tc>
                  <a:txBody>
                    <a:bodyPr/>
                    <a:lstStyle/>
                    <a:p>
                      <a:pPr algn="ctr"/>
                      <a:r>
                        <a:rPr lang="en-US" dirty="0" smtClean="0"/>
                        <a:t>Z</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AC75D5"/>
                    </a:solidFill>
                  </a:tcPr>
                </a:tc>
                <a:tc>
                  <a:txBody>
                    <a:bodyPr/>
                    <a:lstStyle/>
                    <a:p>
                      <a:pPr algn="ctr"/>
                      <a:r>
                        <a:rPr lang="en-US" dirty="0" smtClean="0"/>
                        <a:t>AA</a:t>
                      </a:r>
                      <a:endParaRPr lang="en-US" dirty="0"/>
                    </a:p>
                  </a:txBody>
                  <a:tcPr>
                    <a:lnL w="12700" cap="flat" cmpd="sng" algn="ctr">
                      <a:noFill/>
                      <a:prstDash val="solid"/>
                      <a:round/>
                      <a:headEnd type="none" w="med" len="med"/>
                      <a:tailEnd type="none" w="med" len="med"/>
                    </a:lnL>
                    <a:solidFill>
                      <a:srgbClr val="AC75D5"/>
                    </a:solidFill>
                  </a:tcPr>
                </a:tc>
              </a:tr>
            </a:tbl>
          </a:graphicData>
        </a:graphic>
      </p:graphicFrame>
      <p:sp>
        <p:nvSpPr>
          <p:cNvPr id="8" name="Bent Arrow 7"/>
          <p:cNvSpPr/>
          <p:nvPr/>
        </p:nvSpPr>
        <p:spPr>
          <a:xfrm flipV="1">
            <a:off x="2057400" y="2743200"/>
            <a:ext cx="3810000" cy="2667000"/>
          </a:xfrm>
          <a:prstGeom prst="bentArrow">
            <a:avLst>
              <a:gd name="adj1" fmla="val 15121"/>
              <a:gd name="adj2" fmla="val 16712"/>
              <a:gd name="adj3" fmla="val 8438"/>
              <a:gd name="adj4" fmla="val 90849"/>
            </a:avLst>
          </a:prstGeom>
          <a:solidFill>
            <a:srgbClr val="BDFB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0" y="0"/>
            <a:ext cx="6629400" cy="597932"/>
          </a:xfrm>
        </p:spPr>
        <p:txBody>
          <a:bodyPr>
            <a:normAutofit fontScale="90000"/>
          </a:bodyPr>
          <a:lstStyle/>
          <a:p>
            <a:r>
              <a:rPr lang="en-US" dirty="0" smtClean="0">
                <a:solidFill>
                  <a:schemeClr val="bg1">
                    <a:lumMod val="50000"/>
                  </a:schemeClr>
                </a:solidFill>
              </a:rPr>
              <a:t>Convert from Wide to Long</a:t>
            </a:r>
            <a:endParaRPr lang="en-US" dirty="0">
              <a:solidFill>
                <a:schemeClr val="bg1">
                  <a:lumMod val="50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091199769"/>
              </p:ext>
            </p:extLst>
          </p:nvPr>
        </p:nvGraphicFramePr>
        <p:xfrm>
          <a:off x="5908421" y="2438400"/>
          <a:ext cx="3083179" cy="4328160"/>
        </p:xfrm>
        <a:graphic>
          <a:graphicData uri="http://schemas.openxmlformats.org/drawingml/2006/table">
            <a:tbl>
              <a:tblPr firstRow="1" bandRow="1">
                <a:tableStyleId>{5C22544A-7EE6-4342-B048-85BDC9FD1C3A}</a:tableStyleId>
              </a:tblPr>
              <a:tblGrid>
                <a:gridCol w="935355"/>
                <a:gridCol w="644017"/>
                <a:gridCol w="741426"/>
                <a:gridCol w="762381"/>
              </a:tblGrid>
              <a:tr h="152400">
                <a:tc>
                  <a:txBody>
                    <a:bodyPr/>
                    <a:lstStyle/>
                    <a:p>
                      <a:pPr algn="ctr"/>
                      <a:r>
                        <a:rPr lang="en-US" dirty="0" smtClean="0"/>
                        <a:t>Subject</a:t>
                      </a:r>
                      <a:endParaRPr lang="en-US" dirty="0"/>
                    </a:p>
                  </a:txBody>
                  <a:tcPr>
                    <a:lnR w="12700" cap="flat" cmpd="sng" algn="ctr">
                      <a:noFill/>
                      <a:prstDash val="solid"/>
                      <a:round/>
                      <a:headEnd type="none" w="med" len="med"/>
                      <a:tailEnd type="none" w="med" len="med"/>
                    </a:lnR>
                  </a:tcPr>
                </a:tc>
                <a:tc>
                  <a:txBody>
                    <a:bodyPr/>
                    <a:lstStyle/>
                    <a:p>
                      <a:pPr algn="ctr"/>
                      <a:r>
                        <a:rPr lang="en-US" dirty="0" smtClean="0"/>
                        <a:t>Year</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dirty="0" smtClean="0"/>
                        <a:t>Item</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dirty="0" smtClean="0"/>
                        <a:t>Value</a:t>
                      </a:r>
                      <a:endParaRPr lang="en-US" dirty="0"/>
                    </a:p>
                  </a:txBody>
                  <a:tcPr>
                    <a:lnL w="12700" cap="flat" cmpd="sng" algn="ctr">
                      <a:noFill/>
                      <a:prstDash val="solid"/>
                      <a:round/>
                      <a:headEnd type="none" w="med" len="med"/>
                      <a:tailEnd type="none" w="med" len="med"/>
                    </a:lnL>
                  </a:tcPr>
                </a:tc>
              </a:tr>
              <a:tr h="0">
                <a:tc>
                  <a:txBody>
                    <a:bodyPr/>
                    <a:lstStyle/>
                    <a:p>
                      <a:pPr algn="ctr"/>
                      <a:r>
                        <a:rPr lang="en-US" sz="1400" u="none" strike="noStrike" dirty="0" smtClean="0">
                          <a:effectLst/>
                        </a:rPr>
                        <a:t>10</a:t>
                      </a:r>
                      <a:r>
                        <a:rPr lang="en-US" sz="1400" dirty="0" smtClean="0"/>
                        <a:t>1</a:t>
                      </a:r>
                      <a:endParaRPr lang="en-US" sz="1400" dirty="0"/>
                    </a:p>
                  </a:txBody>
                  <a:tcPr>
                    <a:lnR w="12700" cap="flat" cmpd="sng" algn="ctr">
                      <a:noFill/>
                      <a:prstDash val="solid"/>
                      <a:round/>
                      <a:headEnd type="none" w="med" len="med"/>
                      <a:tailEnd type="none" w="med" len="med"/>
                    </a:lnR>
                    <a:solidFill>
                      <a:schemeClr val="accent6">
                        <a:lumMod val="60000"/>
                        <a:lumOff val="40000"/>
                      </a:schemeClr>
                    </a:solidFill>
                  </a:tcPr>
                </a:tc>
                <a:tc>
                  <a:txBody>
                    <a:bodyPr/>
                    <a:lstStyle/>
                    <a:p>
                      <a:pPr algn="ctr"/>
                      <a:r>
                        <a:rPr lang="en-US" sz="1400" dirty="0" smtClean="0"/>
                        <a:t>2000</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6">
                        <a:lumMod val="60000"/>
                        <a:lumOff val="40000"/>
                      </a:schemeClr>
                    </a:solidFill>
                  </a:tcPr>
                </a:tc>
                <a:tc>
                  <a:txBody>
                    <a:bodyPr/>
                    <a:lstStyle/>
                    <a:p>
                      <a:pPr algn="l"/>
                      <a:r>
                        <a:rPr lang="en-US" sz="1400" dirty="0" smtClean="0"/>
                        <a:t>Date</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6">
                        <a:lumMod val="60000"/>
                        <a:lumOff val="40000"/>
                      </a:schemeClr>
                    </a:solidFill>
                  </a:tcPr>
                </a:tc>
                <a:tc>
                  <a:txBody>
                    <a:bodyPr/>
                    <a:lstStyle/>
                    <a:p>
                      <a:pPr algn="ctr"/>
                      <a:r>
                        <a:rPr lang="en-US" sz="1400" dirty="0" smtClean="0"/>
                        <a:t>A</a:t>
                      </a:r>
                      <a:endParaRPr lang="en-US" sz="1400" dirty="0"/>
                    </a:p>
                  </a:txBody>
                  <a:tcPr>
                    <a:lnL w="12700" cap="flat" cmpd="sng" algn="ctr">
                      <a:noFill/>
                      <a:prstDash val="solid"/>
                      <a:round/>
                      <a:headEnd type="none" w="med" len="med"/>
                      <a:tailEnd type="none" w="med" len="med"/>
                    </a:lnL>
                    <a:solidFill>
                      <a:schemeClr val="accent6">
                        <a:lumMod val="60000"/>
                        <a:lumOff val="40000"/>
                      </a:schemeClr>
                    </a:solidFill>
                  </a:tcPr>
                </a:tc>
              </a:tr>
              <a:tr h="0">
                <a:tc>
                  <a:txBody>
                    <a:bodyPr/>
                    <a:lstStyle/>
                    <a:p>
                      <a:pPr algn="ctr"/>
                      <a:r>
                        <a:rPr lang="en-US" sz="1400" u="none" strike="noStrike" dirty="0" smtClean="0">
                          <a:effectLst/>
                        </a:rPr>
                        <a:t>10</a:t>
                      </a:r>
                      <a:r>
                        <a:rPr lang="en-US" sz="1400" dirty="0" smtClean="0"/>
                        <a:t>1</a:t>
                      </a:r>
                      <a:endParaRPr lang="en-US" sz="1400" dirty="0"/>
                    </a:p>
                  </a:txBody>
                  <a:tcPr>
                    <a:lnR w="12700" cap="flat" cmpd="sng" algn="ctr">
                      <a:noFill/>
                      <a:prstDash val="solid"/>
                      <a:round/>
                      <a:headEnd type="none" w="med" len="med"/>
                      <a:tailEnd type="none" w="med" len="med"/>
                    </a:lnR>
                    <a:solidFill>
                      <a:schemeClr val="accent6">
                        <a:lumMod val="60000"/>
                        <a:lumOff val="40000"/>
                      </a:schemeClr>
                    </a:solidFill>
                  </a:tcPr>
                </a:tc>
                <a:tc>
                  <a:txBody>
                    <a:bodyPr/>
                    <a:lstStyle/>
                    <a:p>
                      <a:pPr algn="ctr"/>
                      <a:r>
                        <a:rPr lang="en-US" sz="1400" dirty="0" smtClean="0"/>
                        <a:t>2000</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6">
                        <a:lumMod val="60000"/>
                        <a:lumOff val="40000"/>
                      </a:schemeClr>
                    </a:solidFill>
                  </a:tcPr>
                </a:tc>
                <a:tc>
                  <a:txBody>
                    <a:bodyPr/>
                    <a:lstStyle/>
                    <a:p>
                      <a:pPr algn="l"/>
                      <a:r>
                        <a:rPr lang="en-US" sz="1400" dirty="0" smtClean="0"/>
                        <a:t>Weight</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6">
                        <a:lumMod val="60000"/>
                        <a:lumOff val="40000"/>
                      </a:schemeClr>
                    </a:solidFill>
                  </a:tcPr>
                </a:tc>
                <a:tc>
                  <a:txBody>
                    <a:bodyPr/>
                    <a:lstStyle/>
                    <a:p>
                      <a:pPr algn="ctr"/>
                      <a:r>
                        <a:rPr lang="en-US" sz="1400" dirty="0" smtClean="0"/>
                        <a:t>B</a:t>
                      </a:r>
                      <a:endParaRPr lang="en-US" sz="1400" dirty="0"/>
                    </a:p>
                  </a:txBody>
                  <a:tcPr>
                    <a:lnL w="12700" cap="flat" cmpd="sng" algn="ctr">
                      <a:noFill/>
                      <a:prstDash val="solid"/>
                      <a:round/>
                      <a:headEnd type="none" w="med" len="med"/>
                      <a:tailEnd type="none" w="med" len="med"/>
                    </a:lnL>
                    <a:solidFill>
                      <a:schemeClr val="accent6">
                        <a:lumMod val="60000"/>
                        <a:lumOff val="40000"/>
                      </a:schemeClr>
                    </a:solidFill>
                  </a:tcPr>
                </a:tc>
              </a:tr>
              <a:tr h="0">
                <a:tc>
                  <a:txBody>
                    <a:bodyPr/>
                    <a:lstStyle/>
                    <a:p>
                      <a:pPr algn="ctr"/>
                      <a:r>
                        <a:rPr lang="en-US" sz="1400" u="none" strike="noStrike" dirty="0" smtClean="0">
                          <a:effectLst/>
                        </a:rPr>
                        <a:t>10</a:t>
                      </a:r>
                      <a:r>
                        <a:rPr lang="en-US" sz="1400" dirty="0" smtClean="0"/>
                        <a:t>1</a:t>
                      </a:r>
                      <a:endParaRPr lang="en-US" sz="1400" dirty="0"/>
                    </a:p>
                  </a:txBody>
                  <a:tcPr>
                    <a:lnR w="12700" cap="flat" cmpd="sng" algn="ctr">
                      <a:noFill/>
                      <a:prstDash val="solid"/>
                      <a:round/>
                      <a:headEnd type="none" w="med" len="med"/>
                      <a:tailEnd type="none" w="med" len="med"/>
                    </a:lnR>
                    <a:solidFill>
                      <a:schemeClr val="accent6">
                        <a:lumMod val="60000"/>
                        <a:lumOff val="40000"/>
                      </a:schemeClr>
                    </a:solidFill>
                  </a:tcPr>
                </a:tc>
                <a:tc>
                  <a:txBody>
                    <a:bodyPr/>
                    <a:lstStyle/>
                    <a:p>
                      <a:pPr algn="ctr"/>
                      <a:r>
                        <a:rPr lang="en-US" sz="1400" dirty="0" smtClean="0"/>
                        <a:t>2000</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6">
                        <a:lumMod val="60000"/>
                        <a:lumOff val="40000"/>
                      </a:schemeClr>
                    </a:solidFill>
                  </a:tcPr>
                </a:tc>
                <a:tc>
                  <a:txBody>
                    <a:bodyPr/>
                    <a:lstStyle/>
                    <a:p>
                      <a:pPr algn="l"/>
                      <a:r>
                        <a:rPr lang="en-US" sz="1400" dirty="0" smtClean="0"/>
                        <a:t>Height</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6">
                        <a:lumMod val="60000"/>
                        <a:lumOff val="40000"/>
                      </a:schemeClr>
                    </a:solidFill>
                  </a:tcPr>
                </a:tc>
                <a:tc>
                  <a:txBody>
                    <a:bodyPr/>
                    <a:lstStyle/>
                    <a:p>
                      <a:pPr algn="ctr"/>
                      <a:r>
                        <a:rPr lang="en-US" sz="1400" dirty="0" smtClean="0"/>
                        <a:t>C</a:t>
                      </a:r>
                      <a:endParaRPr lang="en-US" sz="1400" dirty="0"/>
                    </a:p>
                  </a:txBody>
                  <a:tcPr>
                    <a:lnL w="12700" cap="flat" cmpd="sng" algn="ctr">
                      <a:noFill/>
                      <a:prstDash val="solid"/>
                      <a:round/>
                      <a:headEnd type="none" w="med" len="med"/>
                      <a:tailEnd type="none" w="med" len="med"/>
                    </a:lnL>
                    <a:solidFill>
                      <a:schemeClr val="accent6">
                        <a:lumMod val="60000"/>
                        <a:lumOff val="40000"/>
                      </a:schemeClr>
                    </a:solidFill>
                  </a:tcPr>
                </a:tc>
              </a:tr>
              <a:tr h="0">
                <a:tc>
                  <a:txBody>
                    <a:bodyPr/>
                    <a:lstStyle/>
                    <a:p>
                      <a:pPr algn="ctr"/>
                      <a:r>
                        <a:rPr lang="en-US" sz="1400" u="none" strike="noStrike" dirty="0" smtClean="0">
                          <a:effectLst/>
                        </a:rPr>
                        <a:t>10</a:t>
                      </a:r>
                      <a:r>
                        <a:rPr lang="en-US" sz="1400" dirty="0" smtClean="0"/>
                        <a:t>1</a:t>
                      </a:r>
                      <a:endParaRPr lang="en-US" sz="1400" dirty="0"/>
                    </a:p>
                  </a:txBody>
                  <a:tcPr>
                    <a:lnR w="12700" cap="flat" cmpd="sng" algn="ctr">
                      <a:noFill/>
                      <a:prstDash val="solid"/>
                      <a:round/>
                      <a:headEnd type="none" w="med" len="med"/>
                      <a:tailEnd type="none" w="med" len="med"/>
                    </a:lnR>
                    <a:solidFill>
                      <a:srgbClr val="92D050"/>
                    </a:solidFill>
                  </a:tcPr>
                </a:tc>
                <a:tc>
                  <a:txBody>
                    <a:bodyPr/>
                    <a:lstStyle/>
                    <a:p>
                      <a:pPr algn="ctr"/>
                      <a:r>
                        <a:rPr lang="en-US" sz="1400" dirty="0" smtClean="0"/>
                        <a:t>2002</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92D050"/>
                    </a:solidFill>
                  </a:tcPr>
                </a:tc>
                <a:tc>
                  <a:txBody>
                    <a:bodyPr/>
                    <a:lstStyle/>
                    <a:p>
                      <a:pPr algn="l"/>
                      <a:r>
                        <a:rPr lang="en-US" sz="1400" dirty="0" smtClean="0"/>
                        <a:t>Date</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92D050"/>
                    </a:solidFill>
                  </a:tcPr>
                </a:tc>
                <a:tc>
                  <a:txBody>
                    <a:bodyPr/>
                    <a:lstStyle/>
                    <a:p>
                      <a:pPr algn="ctr"/>
                      <a:r>
                        <a:rPr lang="en-US" sz="1400" dirty="0" smtClean="0"/>
                        <a:t>D</a:t>
                      </a:r>
                      <a:endParaRPr lang="en-US" sz="1400" dirty="0"/>
                    </a:p>
                  </a:txBody>
                  <a:tcPr>
                    <a:lnL w="12700" cap="flat" cmpd="sng" algn="ctr">
                      <a:noFill/>
                      <a:prstDash val="solid"/>
                      <a:round/>
                      <a:headEnd type="none" w="med" len="med"/>
                      <a:tailEnd type="none" w="med" len="med"/>
                    </a:lnL>
                    <a:solidFill>
                      <a:srgbClr val="92D050"/>
                    </a:solidFill>
                  </a:tcPr>
                </a:tc>
              </a:tr>
              <a:tr h="0">
                <a:tc>
                  <a:txBody>
                    <a:bodyPr/>
                    <a:lstStyle/>
                    <a:p>
                      <a:pPr algn="ctr"/>
                      <a:r>
                        <a:rPr lang="en-US" sz="1400" u="none" strike="noStrike" dirty="0" smtClean="0">
                          <a:effectLst/>
                        </a:rPr>
                        <a:t>10</a:t>
                      </a:r>
                      <a:r>
                        <a:rPr lang="en-US" sz="1400" dirty="0" smtClean="0"/>
                        <a:t>1</a:t>
                      </a:r>
                      <a:endParaRPr lang="en-US" sz="1400" dirty="0"/>
                    </a:p>
                  </a:txBody>
                  <a:tcPr>
                    <a:lnR w="12700" cap="flat" cmpd="sng" algn="ctr">
                      <a:noFill/>
                      <a:prstDash val="solid"/>
                      <a:round/>
                      <a:headEnd type="none" w="med" len="med"/>
                      <a:tailEnd type="none" w="med" len="med"/>
                    </a:lnR>
                    <a:solidFill>
                      <a:srgbClr val="92D050"/>
                    </a:solidFill>
                  </a:tcPr>
                </a:tc>
                <a:tc>
                  <a:txBody>
                    <a:bodyPr/>
                    <a:lstStyle/>
                    <a:p>
                      <a:pPr algn="ctr"/>
                      <a:r>
                        <a:rPr lang="en-US" sz="1400" dirty="0" smtClean="0"/>
                        <a:t>2002</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92D050"/>
                    </a:solidFill>
                  </a:tcPr>
                </a:tc>
                <a:tc>
                  <a:txBody>
                    <a:bodyPr/>
                    <a:lstStyle/>
                    <a:p>
                      <a:pPr algn="l"/>
                      <a:r>
                        <a:rPr lang="en-US" sz="1400" dirty="0" smtClean="0"/>
                        <a:t>Weight</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92D050"/>
                    </a:solidFill>
                  </a:tcPr>
                </a:tc>
                <a:tc>
                  <a:txBody>
                    <a:bodyPr/>
                    <a:lstStyle/>
                    <a:p>
                      <a:pPr algn="ctr"/>
                      <a:r>
                        <a:rPr lang="en-US" sz="1400" dirty="0" smtClean="0"/>
                        <a:t>E</a:t>
                      </a:r>
                      <a:endParaRPr lang="en-US" sz="1400" dirty="0"/>
                    </a:p>
                  </a:txBody>
                  <a:tcPr>
                    <a:lnL w="12700" cap="flat" cmpd="sng" algn="ctr">
                      <a:noFill/>
                      <a:prstDash val="solid"/>
                      <a:round/>
                      <a:headEnd type="none" w="med" len="med"/>
                      <a:tailEnd type="none" w="med" len="med"/>
                    </a:lnL>
                    <a:solidFill>
                      <a:srgbClr val="92D050"/>
                    </a:solidFill>
                  </a:tcPr>
                </a:tc>
              </a:tr>
              <a:tr h="0">
                <a:tc>
                  <a:txBody>
                    <a:bodyPr/>
                    <a:lstStyle/>
                    <a:p>
                      <a:pPr algn="ctr"/>
                      <a:r>
                        <a:rPr lang="en-US" sz="1400" u="none" strike="noStrike" dirty="0" smtClean="0">
                          <a:effectLst/>
                        </a:rPr>
                        <a:t>10</a:t>
                      </a:r>
                      <a:r>
                        <a:rPr lang="en-US" sz="1400" dirty="0" smtClean="0"/>
                        <a:t>1</a:t>
                      </a:r>
                      <a:endParaRPr lang="en-US" sz="1400" dirty="0"/>
                    </a:p>
                  </a:txBody>
                  <a:tcPr>
                    <a:lnR w="12700" cap="flat" cmpd="sng" algn="ctr">
                      <a:noFill/>
                      <a:prstDash val="solid"/>
                      <a:round/>
                      <a:headEnd type="none" w="med" len="med"/>
                      <a:tailEnd type="none" w="med" len="med"/>
                    </a:lnR>
                    <a:solidFill>
                      <a:srgbClr val="92D050"/>
                    </a:solidFill>
                  </a:tcPr>
                </a:tc>
                <a:tc>
                  <a:txBody>
                    <a:bodyPr/>
                    <a:lstStyle/>
                    <a:p>
                      <a:pPr algn="ctr"/>
                      <a:r>
                        <a:rPr lang="en-US" sz="1400" dirty="0" smtClean="0"/>
                        <a:t>2002</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92D050"/>
                    </a:solidFill>
                  </a:tcPr>
                </a:tc>
                <a:tc>
                  <a:txBody>
                    <a:bodyPr/>
                    <a:lstStyle/>
                    <a:p>
                      <a:pPr algn="l"/>
                      <a:r>
                        <a:rPr lang="en-US" sz="1400" dirty="0" smtClean="0"/>
                        <a:t>Height</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92D050"/>
                    </a:solidFill>
                  </a:tcPr>
                </a:tc>
                <a:tc>
                  <a:txBody>
                    <a:bodyPr/>
                    <a:lstStyle/>
                    <a:p>
                      <a:pPr algn="ctr"/>
                      <a:r>
                        <a:rPr lang="en-US" sz="1400" dirty="0" smtClean="0"/>
                        <a:t>F</a:t>
                      </a:r>
                      <a:endParaRPr lang="en-US" sz="1400" dirty="0"/>
                    </a:p>
                  </a:txBody>
                  <a:tcPr>
                    <a:lnL w="12700" cap="flat" cmpd="sng" algn="ctr">
                      <a:noFill/>
                      <a:prstDash val="solid"/>
                      <a:round/>
                      <a:headEnd type="none" w="med" len="med"/>
                      <a:tailEnd type="none" w="med" len="med"/>
                    </a:lnL>
                    <a:solidFill>
                      <a:srgbClr val="92D050"/>
                    </a:solidFill>
                  </a:tcPr>
                </a:tc>
              </a:tr>
              <a:tr h="0">
                <a:tc>
                  <a:txBody>
                    <a:bodyPr/>
                    <a:lstStyle/>
                    <a:p>
                      <a:pPr algn="ctr"/>
                      <a:r>
                        <a:rPr lang="en-US" sz="1400" u="none" strike="noStrike" dirty="0" smtClean="0">
                          <a:effectLst/>
                        </a:rPr>
                        <a:t>10</a:t>
                      </a:r>
                      <a:r>
                        <a:rPr lang="en-US" sz="1400" dirty="0" smtClean="0"/>
                        <a:t>1</a:t>
                      </a:r>
                      <a:endParaRPr lang="en-US" sz="1400" dirty="0"/>
                    </a:p>
                  </a:txBody>
                  <a:tcPr>
                    <a:lnR w="12700" cap="flat" cmpd="sng" algn="ctr">
                      <a:noFill/>
                      <a:prstDash val="solid"/>
                      <a:round/>
                      <a:headEnd type="none" w="med" len="med"/>
                      <a:tailEnd type="none" w="med" len="med"/>
                    </a:lnR>
                    <a:solidFill>
                      <a:srgbClr val="AC75D5"/>
                    </a:solidFill>
                  </a:tcPr>
                </a:tc>
                <a:tc>
                  <a:txBody>
                    <a:bodyPr/>
                    <a:lstStyle/>
                    <a:p>
                      <a:pPr algn="ctr"/>
                      <a:r>
                        <a:rPr lang="en-US" sz="1400" dirty="0" smtClean="0"/>
                        <a:t>2004</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AC75D5"/>
                    </a:solidFill>
                  </a:tcPr>
                </a:tc>
                <a:tc>
                  <a:txBody>
                    <a:bodyPr/>
                    <a:lstStyle/>
                    <a:p>
                      <a:pPr algn="l"/>
                      <a:r>
                        <a:rPr lang="en-US" sz="1400" dirty="0" smtClean="0"/>
                        <a:t>Date</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AC75D5"/>
                    </a:solidFill>
                  </a:tcPr>
                </a:tc>
                <a:tc>
                  <a:txBody>
                    <a:bodyPr/>
                    <a:lstStyle/>
                    <a:p>
                      <a:pPr algn="ctr"/>
                      <a:r>
                        <a:rPr lang="en-US" sz="1400" dirty="0" smtClean="0"/>
                        <a:t>G</a:t>
                      </a:r>
                      <a:endParaRPr lang="en-US" sz="1400" dirty="0"/>
                    </a:p>
                  </a:txBody>
                  <a:tcPr>
                    <a:lnL w="12700" cap="flat" cmpd="sng" algn="ctr">
                      <a:noFill/>
                      <a:prstDash val="solid"/>
                      <a:round/>
                      <a:headEnd type="none" w="med" len="med"/>
                      <a:tailEnd type="none" w="med" len="med"/>
                    </a:lnL>
                    <a:solidFill>
                      <a:srgbClr val="AC75D5"/>
                    </a:solidFill>
                  </a:tcPr>
                </a:tc>
              </a:tr>
              <a:tr h="0">
                <a:tc>
                  <a:txBody>
                    <a:bodyPr/>
                    <a:lstStyle/>
                    <a:p>
                      <a:pPr algn="ctr"/>
                      <a:r>
                        <a:rPr lang="en-US" sz="1400" u="none" strike="noStrike" dirty="0" smtClean="0">
                          <a:effectLst/>
                        </a:rPr>
                        <a:t>10</a:t>
                      </a:r>
                      <a:r>
                        <a:rPr lang="en-US" sz="1400" dirty="0" smtClean="0"/>
                        <a:t>1</a:t>
                      </a:r>
                      <a:endParaRPr lang="en-US" sz="1400" dirty="0"/>
                    </a:p>
                  </a:txBody>
                  <a:tcPr>
                    <a:lnR w="12700" cap="flat" cmpd="sng" algn="ctr">
                      <a:noFill/>
                      <a:prstDash val="solid"/>
                      <a:round/>
                      <a:headEnd type="none" w="med" len="med"/>
                      <a:tailEnd type="none" w="med" len="med"/>
                    </a:lnR>
                    <a:solidFill>
                      <a:srgbClr val="AC75D5"/>
                    </a:solidFill>
                  </a:tcPr>
                </a:tc>
                <a:tc>
                  <a:txBody>
                    <a:bodyPr/>
                    <a:lstStyle/>
                    <a:p>
                      <a:pPr algn="ctr"/>
                      <a:r>
                        <a:rPr lang="en-US" sz="1400" dirty="0" smtClean="0"/>
                        <a:t>2004</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AC75D5"/>
                    </a:solidFill>
                  </a:tcPr>
                </a:tc>
                <a:tc>
                  <a:txBody>
                    <a:bodyPr/>
                    <a:lstStyle/>
                    <a:p>
                      <a:pPr algn="l"/>
                      <a:r>
                        <a:rPr lang="en-US" sz="1400" dirty="0" smtClean="0"/>
                        <a:t>Weight</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AC75D5"/>
                    </a:solidFill>
                  </a:tcPr>
                </a:tc>
                <a:tc>
                  <a:txBody>
                    <a:bodyPr/>
                    <a:lstStyle/>
                    <a:p>
                      <a:pPr algn="ctr"/>
                      <a:r>
                        <a:rPr lang="en-US" sz="1400" dirty="0" smtClean="0"/>
                        <a:t>H</a:t>
                      </a:r>
                      <a:endParaRPr lang="en-US" sz="1400" dirty="0"/>
                    </a:p>
                  </a:txBody>
                  <a:tcPr>
                    <a:lnL w="12700" cap="flat" cmpd="sng" algn="ctr">
                      <a:noFill/>
                      <a:prstDash val="solid"/>
                      <a:round/>
                      <a:headEnd type="none" w="med" len="med"/>
                      <a:tailEnd type="none" w="med" len="med"/>
                    </a:lnL>
                    <a:solidFill>
                      <a:srgbClr val="AC75D5"/>
                    </a:solidFill>
                  </a:tcPr>
                </a:tc>
              </a:tr>
              <a:tr h="0">
                <a:tc>
                  <a:txBody>
                    <a:bodyPr/>
                    <a:lstStyle/>
                    <a:p>
                      <a:pPr algn="ctr"/>
                      <a:r>
                        <a:rPr lang="en-US" sz="1400" u="none" strike="noStrike" dirty="0" smtClean="0">
                          <a:effectLst/>
                        </a:rPr>
                        <a:t>10</a:t>
                      </a:r>
                      <a:r>
                        <a:rPr lang="en-US" sz="1400" dirty="0" smtClean="0"/>
                        <a:t>1</a:t>
                      </a:r>
                      <a:endParaRPr lang="en-US" sz="1400" dirty="0"/>
                    </a:p>
                  </a:txBody>
                  <a:tcPr>
                    <a:lnR w="12700" cap="flat" cmpd="sng" algn="ctr">
                      <a:noFill/>
                      <a:prstDash val="solid"/>
                      <a:round/>
                      <a:headEnd type="none" w="med" len="med"/>
                      <a:tailEnd type="none" w="med" len="med"/>
                    </a:lnR>
                    <a:solidFill>
                      <a:srgbClr val="AC75D5"/>
                    </a:solidFill>
                  </a:tcPr>
                </a:tc>
                <a:tc>
                  <a:txBody>
                    <a:bodyPr/>
                    <a:lstStyle/>
                    <a:p>
                      <a:pPr algn="ctr"/>
                      <a:r>
                        <a:rPr lang="en-US" sz="1400" dirty="0" smtClean="0"/>
                        <a:t>2004</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AC75D5"/>
                    </a:solidFill>
                  </a:tcPr>
                </a:tc>
                <a:tc>
                  <a:txBody>
                    <a:bodyPr/>
                    <a:lstStyle/>
                    <a:p>
                      <a:pPr algn="l"/>
                      <a:r>
                        <a:rPr lang="en-US" sz="1400" dirty="0" smtClean="0"/>
                        <a:t>Height</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AC75D5"/>
                    </a:solidFill>
                  </a:tcPr>
                </a:tc>
                <a:tc>
                  <a:txBody>
                    <a:bodyPr/>
                    <a:lstStyle/>
                    <a:p>
                      <a:pPr algn="ctr"/>
                      <a:r>
                        <a:rPr lang="en-US" sz="1400" dirty="0" smtClean="0"/>
                        <a:t>I</a:t>
                      </a:r>
                      <a:endParaRPr lang="en-US" sz="1400" dirty="0"/>
                    </a:p>
                  </a:txBody>
                  <a:tcPr>
                    <a:lnL w="12700" cap="flat" cmpd="sng" algn="ctr">
                      <a:noFill/>
                      <a:prstDash val="solid"/>
                      <a:round/>
                      <a:headEnd type="none" w="med" len="med"/>
                      <a:tailEnd type="none" w="med" len="med"/>
                    </a:lnL>
                    <a:solidFill>
                      <a:srgbClr val="AC75D5"/>
                    </a:solidFill>
                  </a:tcPr>
                </a:tc>
              </a:tr>
              <a:tr h="0">
                <a:tc>
                  <a:txBody>
                    <a:bodyPr/>
                    <a:lstStyle/>
                    <a:p>
                      <a:pPr algn="ctr"/>
                      <a:r>
                        <a:rPr lang="en-US" sz="1400" u="none" strike="noStrike" dirty="0" smtClean="0">
                          <a:effectLst/>
                        </a:rPr>
                        <a:t>10</a:t>
                      </a:r>
                      <a:r>
                        <a:rPr lang="en-US" sz="1400" dirty="0" smtClean="0"/>
                        <a:t>2</a:t>
                      </a:r>
                      <a:endParaRPr lang="en-US" sz="1400" dirty="0"/>
                    </a:p>
                  </a:txBody>
                  <a:tcPr>
                    <a:lnR w="12700" cap="flat" cmpd="sng" algn="ctr">
                      <a:noFill/>
                      <a:prstDash val="solid"/>
                      <a:round/>
                      <a:headEnd type="none" w="med" len="med"/>
                      <a:tailEnd type="none" w="med" len="med"/>
                    </a:lnR>
                    <a:solidFill>
                      <a:schemeClr val="accent6">
                        <a:lumMod val="60000"/>
                        <a:lumOff val="40000"/>
                      </a:schemeClr>
                    </a:solidFill>
                  </a:tcPr>
                </a:tc>
                <a:tc>
                  <a:txBody>
                    <a:bodyPr/>
                    <a:lstStyle/>
                    <a:p>
                      <a:pPr algn="ctr"/>
                      <a:r>
                        <a:rPr lang="en-US" sz="1400" dirty="0" smtClean="0"/>
                        <a:t>2000</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6">
                        <a:lumMod val="60000"/>
                        <a:lumOff val="40000"/>
                      </a:schemeClr>
                    </a:solidFill>
                  </a:tcPr>
                </a:tc>
                <a:tc>
                  <a:txBody>
                    <a:bodyPr/>
                    <a:lstStyle/>
                    <a:p>
                      <a:pPr algn="l"/>
                      <a:r>
                        <a:rPr lang="en-US" sz="1400" dirty="0" smtClean="0"/>
                        <a:t>Date</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6">
                        <a:lumMod val="60000"/>
                        <a:lumOff val="40000"/>
                      </a:schemeClr>
                    </a:solidFill>
                  </a:tcPr>
                </a:tc>
                <a:tc>
                  <a:txBody>
                    <a:bodyPr/>
                    <a:lstStyle/>
                    <a:p>
                      <a:pPr algn="ctr"/>
                      <a:r>
                        <a:rPr lang="en-US" sz="1400" dirty="0" smtClean="0"/>
                        <a:t>J</a:t>
                      </a:r>
                      <a:endParaRPr lang="en-US" sz="1400" dirty="0"/>
                    </a:p>
                  </a:txBody>
                  <a:tcPr>
                    <a:lnL w="12700" cap="flat" cmpd="sng" algn="ctr">
                      <a:noFill/>
                      <a:prstDash val="solid"/>
                      <a:round/>
                      <a:headEnd type="none" w="med" len="med"/>
                      <a:tailEnd type="none" w="med" len="med"/>
                    </a:lnL>
                    <a:solidFill>
                      <a:schemeClr val="accent6">
                        <a:lumMod val="60000"/>
                        <a:lumOff val="40000"/>
                      </a:schemeClr>
                    </a:solidFill>
                  </a:tcPr>
                </a:tc>
              </a:tr>
              <a:tr h="0">
                <a:tc>
                  <a:txBody>
                    <a:bodyPr/>
                    <a:lstStyle/>
                    <a:p>
                      <a:pPr algn="ctr"/>
                      <a:r>
                        <a:rPr lang="en-US" sz="1400" u="none" strike="noStrike" dirty="0" smtClean="0">
                          <a:effectLst/>
                        </a:rPr>
                        <a:t>10</a:t>
                      </a:r>
                      <a:r>
                        <a:rPr lang="en-US" sz="1400" dirty="0" smtClean="0"/>
                        <a:t>2</a:t>
                      </a:r>
                      <a:endParaRPr lang="en-US" sz="1400" dirty="0"/>
                    </a:p>
                  </a:txBody>
                  <a:tcPr>
                    <a:lnR w="12700" cap="flat" cmpd="sng" algn="ctr">
                      <a:noFill/>
                      <a:prstDash val="solid"/>
                      <a:round/>
                      <a:headEnd type="none" w="med" len="med"/>
                      <a:tailEnd type="none" w="med" len="med"/>
                    </a:lnR>
                    <a:solidFill>
                      <a:schemeClr val="accent6">
                        <a:lumMod val="60000"/>
                        <a:lumOff val="40000"/>
                      </a:schemeClr>
                    </a:solidFill>
                  </a:tcPr>
                </a:tc>
                <a:tc>
                  <a:txBody>
                    <a:bodyPr/>
                    <a:lstStyle/>
                    <a:p>
                      <a:pPr algn="ctr"/>
                      <a:r>
                        <a:rPr lang="en-US" sz="1400" dirty="0" smtClean="0"/>
                        <a:t>2000</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6">
                        <a:lumMod val="60000"/>
                        <a:lumOff val="40000"/>
                      </a:schemeClr>
                    </a:solidFill>
                  </a:tcPr>
                </a:tc>
                <a:tc>
                  <a:txBody>
                    <a:bodyPr/>
                    <a:lstStyle/>
                    <a:p>
                      <a:pPr algn="l"/>
                      <a:r>
                        <a:rPr lang="en-US" sz="1400" dirty="0" smtClean="0"/>
                        <a:t>Weight</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6">
                        <a:lumMod val="60000"/>
                        <a:lumOff val="40000"/>
                      </a:schemeClr>
                    </a:solidFill>
                  </a:tcPr>
                </a:tc>
                <a:tc>
                  <a:txBody>
                    <a:bodyPr/>
                    <a:lstStyle/>
                    <a:p>
                      <a:pPr algn="ctr"/>
                      <a:r>
                        <a:rPr lang="en-US" sz="1400" dirty="0" smtClean="0"/>
                        <a:t>K</a:t>
                      </a:r>
                      <a:endParaRPr lang="en-US" sz="1400" dirty="0"/>
                    </a:p>
                  </a:txBody>
                  <a:tcPr>
                    <a:lnL w="12700" cap="flat" cmpd="sng" algn="ctr">
                      <a:noFill/>
                      <a:prstDash val="solid"/>
                      <a:round/>
                      <a:headEnd type="none" w="med" len="med"/>
                      <a:tailEnd type="none" w="med" len="med"/>
                    </a:lnL>
                    <a:solidFill>
                      <a:schemeClr val="accent6">
                        <a:lumMod val="60000"/>
                        <a:lumOff val="40000"/>
                      </a:schemeClr>
                    </a:solidFill>
                  </a:tcPr>
                </a:tc>
              </a:tr>
              <a:tr h="0">
                <a:tc>
                  <a:txBody>
                    <a:bodyPr/>
                    <a:lstStyle/>
                    <a:p>
                      <a:pPr algn="ctr"/>
                      <a:r>
                        <a:rPr lang="en-US" sz="1400" u="none" strike="noStrike" dirty="0" smtClean="0">
                          <a:effectLst/>
                        </a:rPr>
                        <a:t>10</a:t>
                      </a:r>
                      <a:r>
                        <a:rPr lang="en-US" sz="1400" dirty="0" smtClean="0"/>
                        <a:t>2</a:t>
                      </a:r>
                      <a:endParaRPr lang="en-US" sz="1400" dirty="0"/>
                    </a:p>
                  </a:txBody>
                  <a:tcPr>
                    <a:lnR w="12700" cap="flat" cmpd="sng" algn="ctr">
                      <a:noFill/>
                      <a:prstDash val="solid"/>
                      <a:round/>
                      <a:headEnd type="none" w="med" len="med"/>
                      <a:tailEnd type="none" w="med" len="med"/>
                    </a:lnR>
                    <a:solidFill>
                      <a:schemeClr val="accent6">
                        <a:lumMod val="60000"/>
                        <a:lumOff val="40000"/>
                      </a:schemeClr>
                    </a:solidFill>
                  </a:tcPr>
                </a:tc>
                <a:tc>
                  <a:txBody>
                    <a:bodyPr/>
                    <a:lstStyle/>
                    <a:p>
                      <a:pPr algn="ctr"/>
                      <a:r>
                        <a:rPr lang="en-US" sz="1400" dirty="0" smtClean="0"/>
                        <a:t>2000</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6">
                        <a:lumMod val="60000"/>
                        <a:lumOff val="40000"/>
                      </a:schemeClr>
                    </a:solidFill>
                  </a:tcPr>
                </a:tc>
                <a:tc>
                  <a:txBody>
                    <a:bodyPr/>
                    <a:lstStyle/>
                    <a:p>
                      <a:pPr algn="l"/>
                      <a:r>
                        <a:rPr lang="en-US" sz="1400" dirty="0" smtClean="0"/>
                        <a:t>Height</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6">
                        <a:lumMod val="60000"/>
                        <a:lumOff val="40000"/>
                      </a:schemeClr>
                    </a:solidFill>
                  </a:tcPr>
                </a:tc>
                <a:tc>
                  <a:txBody>
                    <a:bodyPr/>
                    <a:lstStyle/>
                    <a:p>
                      <a:pPr algn="ctr"/>
                      <a:r>
                        <a:rPr lang="en-US" sz="1400" dirty="0" smtClean="0"/>
                        <a:t>L</a:t>
                      </a:r>
                      <a:endParaRPr lang="en-US" sz="1400" dirty="0"/>
                    </a:p>
                  </a:txBody>
                  <a:tcPr>
                    <a:lnL w="12700" cap="flat" cmpd="sng" algn="ctr">
                      <a:noFill/>
                      <a:prstDash val="solid"/>
                      <a:round/>
                      <a:headEnd type="none" w="med" len="med"/>
                      <a:tailEnd type="none" w="med" len="med"/>
                    </a:lnL>
                    <a:solidFill>
                      <a:schemeClr val="accent6">
                        <a:lumMod val="60000"/>
                        <a:lumOff val="40000"/>
                      </a:schemeClr>
                    </a:solidFill>
                  </a:tcPr>
                </a:tc>
              </a:tr>
              <a:tr h="0">
                <a:tc>
                  <a:txBody>
                    <a:bodyPr/>
                    <a:lstStyle/>
                    <a:p>
                      <a:pPr algn="ctr"/>
                      <a:r>
                        <a:rPr lang="en-US" sz="1400" dirty="0" smtClean="0"/>
                        <a:t>…</a:t>
                      </a:r>
                      <a:endParaRPr lang="en-US" sz="1400" dirty="0"/>
                    </a:p>
                  </a:txBody>
                  <a:tcPr>
                    <a:lnR w="12700" cap="flat" cmpd="sng" algn="ctr">
                      <a:noFill/>
                      <a:prstDash val="solid"/>
                      <a:round/>
                      <a:headEnd type="none" w="med" len="med"/>
                      <a:tailEnd type="none" w="med" len="med"/>
                    </a:lnR>
                    <a:solidFill>
                      <a:srgbClr val="92D050"/>
                    </a:solidFill>
                  </a:tcPr>
                </a:tc>
                <a:tc>
                  <a:txBody>
                    <a:bodyPr/>
                    <a:lstStyle/>
                    <a:p>
                      <a:pPr algn="ct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92D050"/>
                    </a:solidFill>
                  </a:tcPr>
                </a:tc>
                <a:tc>
                  <a:txBody>
                    <a:bodyPr/>
                    <a:lstStyle/>
                    <a:p>
                      <a:pPr algn="ct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92D050"/>
                    </a:solidFill>
                  </a:tcPr>
                </a:tc>
                <a:tc>
                  <a:txBody>
                    <a:bodyPr/>
                    <a:lstStyle/>
                    <a:p>
                      <a:pPr algn="ctr"/>
                      <a:endParaRPr lang="en-US" sz="1400" dirty="0"/>
                    </a:p>
                  </a:txBody>
                  <a:tcPr>
                    <a:lnL w="12700" cap="flat" cmpd="sng" algn="ctr">
                      <a:noFill/>
                      <a:prstDash val="solid"/>
                      <a:round/>
                      <a:headEnd type="none" w="med" len="med"/>
                      <a:tailEnd type="none" w="med" len="med"/>
                    </a:lnL>
                    <a:solidFill>
                      <a:srgbClr val="92D050"/>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950674043"/>
              </p:ext>
            </p:extLst>
          </p:nvPr>
        </p:nvGraphicFramePr>
        <p:xfrm>
          <a:off x="381000" y="3124200"/>
          <a:ext cx="3294064" cy="3583305"/>
        </p:xfrm>
        <a:graphic>
          <a:graphicData uri="http://schemas.openxmlformats.org/drawingml/2006/table">
            <a:tbl>
              <a:tblPr>
                <a:tableStyleId>{5C22544A-7EE6-4342-B048-85BDC9FD1C3A}</a:tableStyleId>
              </a:tblPr>
              <a:tblGrid>
                <a:gridCol w="609600"/>
                <a:gridCol w="312738"/>
                <a:gridCol w="692150"/>
                <a:gridCol w="446088"/>
                <a:gridCol w="438150"/>
                <a:gridCol w="433388"/>
                <a:gridCol w="361950"/>
              </a:tblGrid>
              <a:tr h="190500">
                <a:tc>
                  <a:txBody>
                    <a:bodyPr/>
                    <a:lstStyle/>
                    <a:p>
                      <a:pPr algn="ctr" fontAlgn="b"/>
                      <a:r>
                        <a:rPr lang="en-US" sz="1100" u="none" strike="noStrike" dirty="0" smtClean="0">
                          <a:effectLst/>
                        </a:rPr>
                        <a:t>Variable</a:t>
                      </a:r>
                      <a:br>
                        <a:rPr lang="en-US" sz="1100" u="none" strike="noStrike" dirty="0" smtClean="0">
                          <a:effectLst/>
                        </a:rPr>
                      </a:br>
                      <a:r>
                        <a:rPr lang="en-US" sz="1100" u="none" strike="noStrike" dirty="0" smtClean="0">
                          <a:effectLst/>
                        </a:rPr>
                        <a:t>Code</a:t>
                      </a:r>
                      <a:endParaRPr lang="en-US" sz="1100" b="0" i="0" u="none" strike="noStrike" dirty="0">
                        <a:solidFill>
                          <a:srgbClr val="000000"/>
                        </a:solidFill>
                        <a:effectLst/>
                        <a:latin typeface="Calibri"/>
                      </a:endParaRPr>
                    </a:p>
                  </a:txBody>
                  <a:tcPr marL="9525" marR="9525" marT="9525" marB="0" anchor="b">
                    <a:lnR w="12700" cap="flat" cmpd="sng" algn="ctr">
                      <a:noFill/>
                      <a:prstDash val="solid"/>
                      <a:round/>
                      <a:headEnd type="none" w="med" len="med"/>
                      <a:tailEnd type="none" w="med" len="med"/>
                    </a:lnR>
                    <a:solidFill>
                      <a:srgbClr val="FF6565">
                        <a:alpha val="90980"/>
                      </a:srgbClr>
                    </a:solidFill>
                  </a:tcPr>
                </a:tc>
                <a:tc>
                  <a:txBody>
                    <a:bodyPr/>
                    <a:lstStyle/>
                    <a:p>
                      <a:pPr algn="ctr" fontAlgn="b"/>
                      <a:r>
                        <a:rPr lang="en-US" sz="1100" u="none" strike="noStrike" dirty="0">
                          <a:effectLst/>
                        </a:rPr>
                        <a:t>Item</a:t>
                      </a:r>
                      <a:endParaRPr lang="en-US" sz="11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6565">
                        <a:alpha val="90980"/>
                      </a:srgbClr>
                    </a:solidFill>
                  </a:tcPr>
                </a:tc>
                <a:tc>
                  <a:txBody>
                    <a:bodyPr/>
                    <a:lstStyle/>
                    <a:p>
                      <a:pPr algn="ctr" fontAlgn="b"/>
                      <a:r>
                        <a:rPr lang="en-US" sz="1100" u="none" strike="noStrike" dirty="0">
                          <a:effectLst/>
                        </a:rPr>
                        <a:t>Generation</a:t>
                      </a:r>
                      <a:endParaRPr lang="en-US" sz="11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6565">
                        <a:alpha val="90980"/>
                      </a:srgbClr>
                    </a:solidFill>
                  </a:tcPr>
                </a:tc>
                <a:tc>
                  <a:txBody>
                    <a:bodyPr/>
                    <a:lstStyle/>
                    <a:p>
                      <a:pPr algn="ctr" fontAlgn="b"/>
                      <a:r>
                        <a:rPr lang="en-US" sz="1100" u="none" strike="noStrike" dirty="0" smtClean="0">
                          <a:effectLst/>
                        </a:rPr>
                        <a:t>Extract</a:t>
                      </a:r>
                      <a:br>
                        <a:rPr lang="en-US" sz="1100" u="none" strike="noStrike" dirty="0" smtClean="0">
                          <a:effectLst/>
                        </a:rPr>
                      </a:br>
                      <a:r>
                        <a:rPr lang="en-US" sz="1100" u="none" strike="noStrike" dirty="0" smtClean="0">
                          <a:effectLst/>
                        </a:rPr>
                        <a:t>Source</a:t>
                      </a:r>
                      <a:endParaRPr lang="en-US" sz="11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6565">
                        <a:alpha val="90980"/>
                      </a:srgbClr>
                    </a:solidFill>
                  </a:tcPr>
                </a:tc>
                <a:tc>
                  <a:txBody>
                    <a:bodyPr/>
                    <a:lstStyle/>
                    <a:p>
                      <a:pPr algn="ctr" fontAlgn="b"/>
                      <a:r>
                        <a:rPr lang="en-US" sz="1100" u="none" strike="noStrike" dirty="0" smtClean="0">
                          <a:effectLst/>
                        </a:rPr>
                        <a:t>Survey</a:t>
                      </a:r>
                      <a:br>
                        <a:rPr lang="en-US" sz="1100" u="none" strike="noStrike" dirty="0" smtClean="0">
                          <a:effectLst/>
                        </a:rPr>
                      </a:br>
                      <a:r>
                        <a:rPr lang="en-US" sz="1100" u="none" strike="noStrike" dirty="0" smtClean="0">
                          <a:effectLst/>
                        </a:rPr>
                        <a:t>Source</a:t>
                      </a:r>
                      <a:endParaRPr lang="en-US" sz="11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6565">
                        <a:alpha val="90980"/>
                      </a:srgbClr>
                    </a:solidFill>
                  </a:tcPr>
                </a:tc>
                <a:tc>
                  <a:txBody>
                    <a:bodyPr/>
                    <a:lstStyle/>
                    <a:p>
                      <a:pPr algn="ctr" fontAlgn="b"/>
                      <a:r>
                        <a:rPr lang="en-US" sz="1100" u="none" strike="noStrike" dirty="0" smtClean="0">
                          <a:effectLst/>
                        </a:rPr>
                        <a:t>Survey</a:t>
                      </a:r>
                      <a:br>
                        <a:rPr lang="en-US" sz="1100" u="none" strike="noStrike" dirty="0" smtClean="0">
                          <a:effectLst/>
                        </a:rPr>
                      </a:br>
                      <a:r>
                        <a:rPr lang="en-US" sz="1100" u="none" strike="noStrike" dirty="0" smtClean="0">
                          <a:effectLst/>
                        </a:rPr>
                        <a:t>Year</a:t>
                      </a:r>
                      <a:endParaRPr lang="en-US" sz="11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6565">
                        <a:alpha val="90980"/>
                      </a:srgbClr>
                    </a:solidFill>
                  </a:tcPr>
                </a:tc>
                <a:tc>
                  <a:txBody>
                    <a:bodyPr/>
                    <a:lstStyle/>
                    <a:p>
                      <a:pPr algn="ctr" fontAlgn="b"/>
                      <a:r>
                        <a:rPr lang="en-US" sz="1100" u="none" strike="noStrike" dirty="0" smtClean="0">
                          <a:effectLst/>
                        </a:rPr>
                        <a:t>Loop</a:t>
                      </a:r>
                      <a:br>
                        <a:rPr lang="en-US" sz="1100" u="none" strike="noStrike" dirty="0" smtClean="0">
                          <a:effectLst/>
                        </a:rPr>
                      </a:br>
                      <a:r>
                        <a:rPr lang="en-US" sz="1100" u="none" strike="noStrike" dirty="0" smtClean="0">
                          <a:effectLst/>
                        </a:rPr>
                        <a:t>Index</a:t>
                      </a:r>
                      <a:endParaRPr lang="en-US" sz="11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solidFill>
                      <a:srgbClr val="FF6565">
                        <a:alpha val="90980"/>
                      </a:srgbClr>
                    </a:solidFill>
                  </a:tcPr>
                </a:tc>
              </a:tr>
              <a:tr h="190500">
                <a:tc>
                  <a:txBody>
                    <a:bodyPr/>
                    <a:lstStyle/>
                    <a:p>
                      <a:pPr algn="ctr" fontAlgn="b"/>
                      <a:r>
                        <a:rPr lang="en-US" sz="1100" b="0" i="0" u="none" strike="noStrike" dirty="0" smtClean="0">
                          <a:solidFill>
                            <a:srgbClr val="000000"/>
                          </a:solidFill>
                          <a:effectLst/>
                          <a:latin typeface="Calibri"/>
                        </a:rPr>
                        <a:t>….</a:t>
                      </a:r>
                      <a:endParaRPr lang="en-US" sz="1100" b="0" i="0" u="none" strike="noStrike" dirty="0">
                        <a:solidFill>
                          <a:srgbClr val="000000"/>
                        </a:solidFill>
                        <a:effectLst/>
                        <a:latin typeface="Calibri"/>
                      </a:endParaRPr>
                    </a:p>
                  </a:txBody>
                  <a:tcPr marL="9525" marR="9525" marT="9525" marB="0" anchor="b">
                    <a:lnR w="12700" cap="flat" cmpd="sng" algn="ctr">
                      <a:noFill/>
                      <a:prstDash val="solid"/>
                      <a:round/>
                      <a:headEnd type="none" w="med" len="med"/>
                      <a:tailEnd type="none" w="med" len="med"/>
                    </a:lnR>
                    <a:solidFill>
                      <a:srgbClr val="FFD1D1">
                        <a:alpha val="91000"/>
                      </a:srgbClr>
                    </a:solidFill>
                  </a:tcPr>
                </a:tc>
                <a:tc>
                  <a:txBody>
                    <a:bodyPr/>
                    <a:lstStyle/>
                    <a:p>
                      <a:pPr algn="r" fontAlgn="b"/>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endParaRPr lang="en-US" sz="11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solidFill>
                      <a:srgbClr val="FFD1D1">
                        <a:alpha val="91000"/>
                      </a:srgbClr>
                    </a:solidFill>
                  </a:tcPr>
                </a:tc>
              </a:tr>
              <a:tr h="190500">
                <a:tc>
                  <a:txBody>
                    <a:bodyPr/>
                    <a:lstStyle/>
                    <a:p>
                      <a:pPr algn="l" fontAlgn="b"/>
                      <a:r>
                        <a:rPr lang="en-US" sz="1100" u="none" strike="noStrike" dirty="0">
                          <a:effectLst/>
                        </a:rPr>
                        <a:t>R0000156</a:t>
                      </a:r>
                      <a:endParaRPr lang="en-US" sz="1100" b="0" i="0" u="none" strike="noStrike" dirty="0">
                        <a:solidFill>
                          <a:srgbClr val="000000"/>
                        </a:solidFill>
                        <a:effectLst/>
                        <a:latin typeface="Calibri"/>
                      </a:endParaRPr>
                    </a:p>
                  </a:txBody>
                  <a:tcPr marL="9525" marR="9525" marT="9525" marB="0" anchor="b">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dirty="0">
                          <a:effectLst/>
                        </a:rPr>
                        <a:t>1</a:t>
                      </a:r>
                      <a:endParaRPr lang="en-US" sz="11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1979</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solidFill>
                      <a:srgbClr val="FFD1D1">
                        <a:alpha val="91000"/>
                      </a:srgbClr>
                    </a:solidFill>
                  </a:tcPr>
                </a:tc>
              </a:tr>
              <a:tr h="190500">
                <a:tc>
                  <a:txBody>
                    <a:bodyPr/>
                    <a:lstStyle/>
                    <a:p>
                      <a:pPr algn="l" fontAlgn="b"/>
                      <a:r>
                        <a:rPr lang="en-US" sz="1100" u="none" strike="noStrike" dirty="0">
                          <a:effectLst/>
                        </a:rPr>
                        <a:t>R0000158</a:t>
                      </a:r>
                      <a:endParaRPr lang="en-US" sz="1100" b="0" i="0" u="none" strike="noStrike" dirty="0">
                        <a:solidFill>
                          <a:srgbClr val="000000"/>
                        </a:solidFill>
                        <a:effectLst/>
                        <a:latin typeface="Calibri"/>
                      </a:endParaRPr>
                    </a:p>
                  </a:txBody>
                  <a:tcPr marL="9525" marR="9525" marT="9525" marB="0" anchor="b">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dirty="0">
                          <a:effectLst/>
                        </a:rPr>
                        <a:t>1</a:t>
                      </a:r>
                      <a:endParaRPr lang="en-US" sz="11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1979</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5</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solidFill>
                      <a:srgbClr val="FFD1D1">
                        <a:alpha val="91000"/>
                      </a:srgbClr>
                    </a:solidFill>
                  </a:tcPr>
                </a:tc>
              </a:tr>
              <a:tr h="190500">
                <a:tc>
                  <a:txBody>
                    <a:bodyPr/>
                    <a:lstStyle/>
                    <a:p>
                      <a:pPr algn="l" fontAlgn="b"/>
                      <a:r>
                        <a:rPr lang="en-US" sz="1100" u="none" strike="noStrike" dirty="0">
                          <a:effectLst/>
                        </a:rPr>
                        <a:t>R0000151</a:t>
                      </a:r>
                      <a:endParaRPr lang="en-US" sz="1100" b="0" i="0" u="none" strike="noStrike" dirty="0">
                        <a:solidFill>
                          <a:srgbClr val="000000"/>
                        </a:solidFill>
                        <a:effectLst/>
                        <a:latin typeface="Calibri"/>
                      </a:endParaRPr>
                    </a:p>
                  </a:txBody>
                  <a:tcPr marL="9525" marR="9525" marT="9525" marB="0" anchor="b">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dirty="0">
                          <a:effectLst/>
                        </a:rPr>
                        <a:t>2</a:t>
                      </a:r>
                      <a:endParaRPr lang="en-US" sz="11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dirty="0">
                          <a:effectLst/>
                        </a:rPr>
                        <a:t>1</a:t>
                      </a:r>
                      <a:endParaRPr lang="en-US" sz="11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1979</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solidFill>
                      <a:srgbClr val="FFD1D1">
                        <a:alpha val="91000"/>
                      </a:srgbClr>
                    </a:solidFill>
                  </a:tcPr>
                </a:tc>
              </a:tr>
              <a:tr h="190500">
                <a:tc>
                  <a:txBody>
                    <a:bodyPr/>
                    <a:lstStyle/>
                    <a:p>
                      <a:pPr algn="l" fontAlgn="b"/>
                      <a:r>
                        <a:rPr lang="en-US" sz="1100" u="none" strike="noStrike">
                          <a:effectLst/>
                        </a:rPr>
                        <a:t>R0000153</a:t>
                      </a:r>
                      <a:endParaRPr lang="en-US" sz="1100" b="0" i="0" u="none" strike="noStrike">
                        <a:solidFill>
                          <a:srgbClr val="000000"/>
                        </a:solidFill>
                        <a:effectLst/>
                        <a:latin typeface="Calibri"/>
                      </a:endParaRPr>
                    </a:p>
                  </a:txBody>
                  <a:tcPr marL="9525" marR="9525" marT="9525" marB="0" anchor="b">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dirty="0">
                          <a:effectLst/>
                        </a:rPr>
                        <a:t>2</a:t>
                      </a:r>
                      <a:endParaRPr lang="en-US" sz="11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dirty="0">
                          <a:effectLst/>
                        </a:rPr>
                        <a:t>1</a:t>
                      </a:r>
                      <a:endParaRPr lang="en-US" sz="11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1979</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solidFill>
                      <a:srgbClr val="FFD1D1">
                        <a:alpha val="91000"/>
                      </a:srgbClr>
                    </a:solidFill>
                  </a:tcPr>
                </a:tc>
              </a:tr>
              <a:tr h="190500">
                <a:tc>
                  <a:txBody>
                    <a:bodyPr/>
                    <a:lstStyle/>
                    <a:p>
                      <a:pPr algn="l" fontAlgn="b"/>
                      <a:r>
                        <a:rPr lang="en-US" sz="1100" u="none" strike="noStrike">
                          <a:effectLst/>
                        </a:rPr>
                        <a:t>R0000155</a:t>
                      </a:r>
                      <a:endParaRPr lang="en-US" sz="1100" b="0" i="0" u="none" strike="noStrike">
                        <a:solidFill>
                          <a:srgbClr val="000000"/>
                        </a:solidFill>
                        <a:effectLst/>
                        <a:latin typeface="Calibri"/>
                      </a:endParaRPr>
                    </a:p>
                  </a:txBody>
                  <a:tcPr marL="9525" marR="9525" marT="9525" marB="0" anchor="b">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dirty="0">
                          <a:effectLst/>
                        </a:rPr>
                        <a:t>2</a:t>
                      </a:r>
                      <a:endParaRPr lang="en-US" sz="11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dirty="0">
                          <a:effectLst/>
                        </a:rPr>
                        <a:t>1</a:t>
                      </a:r>
                      <a:endParaRPr lang="en-US" sz="11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1979</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solidFill>
                      <a:srgbClr val="FFD1D1">
                        <a:alpha val="91000"/>
                      </a:srgbClr>
                    </a:solidFill>
                  </a:tcPr>
                </a:tc>
              </a:tr>
              <a:tr h="190500">
                <a:tc>
                  <a:txBody>
                    <a:bodyPr/>
                    <a:lstStyle/>
                    <a:p>
                      <a:pPr algn="l" fontAlgn="b"/>
                      <a:r>
                        <a:rPr lang="en-US" sz="1100" u="none" strike="noStrike">
                          <a:effectLst/>
                        </a:rPr>
                        <a:t>R0000157</a:t>
                      </a:r>
                      <a:endParaRPr lang="en-US" sz="1100" b="0" i="0" u="none" strike="noStrike">
                        <a:solidFill>
                          <a:srgbClr val="000000"/>
                        </a:solidFill>
                        <a:effectLst/>
                        <a:latin typeface="Calibri"/>
                      </a:endParaRPr>
                    </a:p>
                  </a:txBody>
                  <a:tcPr marL="9525" marR="9525" marT="9525" marB="0" anchor="b">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dirty="0">
                          <a:effectLst/>
                        </a:rPr>
                        <a:t>1</a:t>
                      </a:r>
                      <a:endParaRPr lang="en-US" sz="11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1979</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solidFill>
                      <a:srgbClr val="FFD1D1">
                        <a:alpha val="91000"/>
                      </a:srgbClr>
                    </a:solidFill>
                  </a:tcPr>
                </a:tc>
              </a:tr>
              <a:tr h="190500">
                <a:tc>
                  <a:txBody>
                    <a:bodyPr/>
                    <a:lstStyle/>
                    <a:p>
                      <a:pPr algn="l" fontAlgn="b"/>
                      <a:r>
                        <a:rPr lang="en-US" sz="1100" u="none" strike="noStrike" dirty="0">
                          <a:effectLst/>
                        </a:rPr>
                        <a:t>R0000159</a:t>
                      </a:r>
                      <a:endParaRPr lang="en-US" sz="1100" b="0" i="0" u="none" strike="noStrike" dirty="0">
                        <a:solidFill>
                          <a:srgbClr val="000000"/>
                        </a:solidFill>
                        <a:effectLst/>
                        <a:latin typeface="Calibri"/>
                      </a:endParaRPr>
                    </a:p>
                  </a:txBody>
                  <a:tcPr marL="9525" marR="9525" marT="9525" marB="0" anchor="b">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dirty="0">
                          <a:effectLst/>
                        </a:rPr>
                        <a:t>1</a:t>
                      </a:r>
                      <a:endParaRPr lang="en-US" sz="11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dirty="0">
                          <a:effectLst/>
                        </a:rPr>
                        <a:t>3</a:t>
                      </a:r>
                      <a:endParaRPr lang="en-US" sz="11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1979</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5</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solidFill>
                      <a:srgbClr val="FFD1D1">
                        <a:alpha val="91000"/>
                      </a:srgbClr>
                    </a:solidFill>
                  </a:tcPr>
                </a:tc>
              </a:tr>
              <a:tr h="190500">
                <a:tc>
                  <a:txBody>
                    <a:bodyPr/>
                    <a:lstStyle/>
                    <a:p>
                      <a:pPr algn="l" fontAlgn="b"/>
                      <a:r>
                        <a:rPr lang="en-US" sz="1100" u="none" strike="noStrike">
                          <a:effectLst/>
                        </a:rPr>
                        <a:t>R0000300</a:t>
                      </a:r>
                      <a:endParaRPr lang="en-US" sz="1100" b="0" i="0" u="none" strike="noStrike">
                        <a:solidFill>
                          <a:srgbClr val="000000"/>
                        </a:solidFill>
                        <a:effectLst/>
                        <a:latin typeface="Calibri"/>
                      </a:endParaRPr>
                    </a:p>
                  </a:txBody>
                  <a:tcPr marL="9525" marR="9525" marT="9525" marB="0" anchor="b">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13</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dirty="0">
                          <a:effectLst/>
                        </a:rPr>
                        <a:t>1</a:t>
                      </a:r>
                      <a:endParaRPr lang="en-US" sz="11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dirty="0">
                          <a:effectLst/>
                        </a:rPr>
                        <a:t>3</a:t>
                      </a:r>
                      <a:endParaRPr lang="en-US" sz="11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1979</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solidFill>
                      <a:srgbClr val="FFD1D1">
                        <a:alpha val="91000"/>
                      </a:srgbClr>
                    </a:solidFill>
                  </a:tcPr>
                </a:tc>
              </a:tr>
              <a:tr h="190500">
                <a:tc>
                  <a:txBody>
                    <a:bodyPr/>
                    <a:lstStyle/>
                    <a:p>
                      <a:pPr algn="l" fontAlgn="b"/>
                      <a:r>
                        <a:rPr lang="en-US" sz="1100" u="none" strike="noStrike">
                          <a:effectLst/>
                        </a:rPr>
                        <a:t>R0000500</a:t>
                      </a:r>
                      <a:endParaRPr lang="en-US" sz="1100" b="0" i="0" u="none" strike="noStrike">
                        <a:solidFill>
                          <a:srgbClr val="000000"/>
                        </a:solidFill>
                        <a:effectLst/>
                        <a:latin typeface="Calibri"/>
                      </a:endParaRPr>
                    </a:p>
                  </a:txBody>
                  <a:tcPr marL="9525" marR="9525" marT="9525" marB="0" anchor="b">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14</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dirty="0">
                          <a:effectLst/>
                        </a:rPr>
                        <a:t>1</a:t>
                      </a:r>
                      <a:endParaRPr lang="en-US" sz="11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dirty="0">
                          <a:effectLst/>
                        </a:rPr>
                        <a:t>3</a:t>
                      </a:r>
                      <a:endParaRPr lang="en-US" sz="11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dirty="0">
                          <a:effectLst/>
                        </a:rPr>
                        <a:t>1</a:t>
                      </a:r>
                      <a:endParaRPr lang="en-US" sz="11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1979</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solidFill>
                      <a:srgbClr val="FFD1D1">
                        <a:alpha val="91000"/>
                      </a:srgbClr>
                    </a:solidFill>
                  </a:tcPr>
                </a:tc>
              </a:tr>
              <a:tr h="190500">
                <a:tc>
                  <a:txBody>
                    <a:bodyPr/>
                    <a:lstStyle/>
                    <a:p>
                      <a:pPr algn="l" fontAlgn="b"/>
                      <a:r>
                        <a:rPr lang="en-US" sz="1100" u="none" strike="noStrike">
                          <a:effectLst/>
                        </a:rPr>
                        <a:t>C0000100</a:t>
                      </a:r>
                      <a:endParaRPr lang="en-US" sz="1100" b="0" i="0" u="none" strike="noStrike">
                        <a:solidFill>
                          <a:srgbClr val="000000"/>
                        </a:solidFill>
                        <a:effectLst/>
                        <a:latin typeface="Calibri"/>
                      </a:endParaRPr>
                    </a:p>
                  </a:txBody>
                  <a:tcPr marL="9525" marR="9525" marT="9525" marB="0" anchor="b">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100</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dirty="0">
                          <a:effectLst/>
                        </a:rPr>
                        <a:t>6</a:t>
                      </a:r>
                      <a:endParaRPr lang="en-US" sz="11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dirty="0">
                          <a:effectLst/>
                        </a:rPr>
                        <a:t>2</a:t>
                      </a:r>
                      <a:endParaRPr lang="en-US" sz="11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2008</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solidFill>
                      <a:srgbClr val="FFD1D1">
                        <a:alpha val="91000"/>
                      </a:srgbClr>
                    </a:solidFill>
                  </a:tcPr>
                </a:tc>
              </a:tr>
              <a:tr h="190500">
                <a:tc>
                  <a:txBody>
                    <a:bodyPr/>
                    <a:lstStyle/>
                    <a:p>
                      <a:pPr algn="l" fontAlgn="b"/>
                      <a:r>
                        <a:rPr lang="en-US" sz="1100" u="none" strike="noStrike">
                          <a:effectLst/>
                        </a:rPr>
                        <a:t>C0005500</a:t>
                      </a:r>
                      <a:endParaRPr lang="en-US" sz="1100" b="0" i="0" u="none" strike="noStrike">
                        <a:solidFill>
                          <a:srgbClr val="000000"/>
                        </a:solidFill>
                        <a:effectLst/>
                        <a:latin typeface="Calibri"/>
                      </a:endParaRPr>
                    </a:p>
                  </a:txBody>
                  <a:tcPr marL="9525" marR="9525" marT="9525" marB="0" anchor="b">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13</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dirty="0">
                          <a:effectLst/>
                        </a:rPr>
                        <a:t>4</a:t>
                      </a:r>
                      <a:endParaRPr lang="en-US" sz="11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dirty="0">
                          <a:effectLst/>
                        </a:rPr>
                        <a:t>2</a:t>
                      </a:r>
                      <a:endParaRPr lang="en-US" sz="11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dirty="0">
                          <a:effectLst/>
                        </a:rPr>
                        <a:t>2008</a:t>
                      </a:r>
                      <a:endParaRPr lang="en-US" sz="11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solidFill>
                      <a:srgbClr val="FFD1D1">
                        <a:alpha val="91000"/>
                      </a:srgbClr>
                    </a:solidFill>
                  </a:tcPr>
                </a:tc>
              </a:tr>
              <a:tr h="190500">
                <a:tc>
                  <a:txBody>
                    <a:bodyPr/>
                    <a:lstStyle/>
                    <a:p>
                      <a:pPr algn="l" fontAlgn="b"/>
                      <a:r>
                        <a:rPr lang="en-US" sz="1100" u="none" strike="noStrike">
                          <a:effectLst/>
                        </a:rPr>
                        <a:t>C0005700</a:t>
                      </a:r>
                      <a:endParaRPr lang="en-US" sz="1100" b="0" i="0" u="none" strike="noStrike">
                        <a:solidFill>
                          <a:srgbClr val="000000"/>
                        </a:solidFill>
                        <a:effectLst/>
                        <a:latin typeface="Calibri"/>
                      </a:endParaRPr>
                    </a:p>
                  </a:txBody>
                  <a:tcPr marL="9525" marR="9525" marT="9525" marB="0" anchor="b">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dirty="0">
                          <a:effectLst/>
                        </a:rPr>
                        <a:t>2</a:t>
                      </a:r>
                      <a:endParaRPr lang="en-US" sz="11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dirty="0">
                          <a:effectLst/>
                        </a:rPr>
                        <a:t>2008</a:t>
                      </a:r>
                      <a:endParaRPr lang="en-US" sz="11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solidFill>
                      <a:srgbClr val="FFD1D1">
                        <a:alpha val="91000"/>
                      </a:srgbClr>
                    </a:solidFill>
                  </a:tcPr>
                </a:tc>
              </a:tr>
              <a:tr h="190500">
                <a:tc>
                  <a:txBody>
                    <a:bodyPr/>
                    <a:lstStyle/>
                    <a:p>
                      <a:pPr algn="l" fontAlgn="b"/>
                      <a:r>
                        <a:rPr lang="en-US" sz="1100" u="none" strike="noStrike">
                          <a:effectLst/>
                        </a:rPr>
                        <a:t>Y1708400</a:t>
                      </a:r>
                      <a:endParaRPr lang="en-US" sz="1100" b="0" i="0" u="none" strike="noStrike">
                        <a:solidFill>
                          <a:srgbClr val="000000"/>
                        </a:solidFill>
                        <a:effectLst/>
                        <a:latin typeface="Calibri"/>
                      </a:endParaRPr>
                    </a:p>
                  </a:txBody>
                  <a:tcPr marL="9525" marR="9525" marT="9525" marB="0" anchor="b">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dirty="0">
                          <a:effectLst/>
                        </a:rPr>
                        <a:t>3</a:t>
                      </a:r>
                      <a:endParaRPr lang="en-US" sz="11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dirty="0">
                          <a:effectLst/>
                        </a:rPr>
                        <a:t>2006</a:t>
                      </a:r>
                      <a:endParaRPr lang="en-US" sz="11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solidFill>
                      <a:srgbClr val="FFD1D1">
                        <a:alpha val="91000"/>
                      </a:srgbClr>
                    </a:solidFill>
                  </a:tcPr>
                </a:tc>
              </a:tr>
              <a:tr h="190500">
                <a:tc>
                  <a:txBody>
                    <a:bodyPr/>
                    <a:lstStyle/>
                    <a:p>
                      <a:pPr algn="l" fontAlgn="b"/>
                      <a:r>
                        <a:rPr lang="en-US" sz="1100" u="none" strike="noStrike">
                          <a:effectLst/>
                        </a:rPr>
                        <a:t>Y1708500</a:t>
                      </a:r>
                      <a:endParaRPr lang="en-US" sz="1100" b="0" i="0" u="none" strike="noStrike">
                        <a:solidFill>
                          <a:srgbClr val="000000"/>
                        </a:solidFill>
                        <a:effectLst/>
                        <a:latin typeface="Calibri"/>
                      </a:endParaRPr>
                    </a:p>
                  </a:txBody>
                  <a:tcPr marL="9525" marR="9525" marT="9525" marB="0" anchor="b">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dirty="0">
                          <a:effectLst/>
                        </a:rPr>
                        <a:t>2006</a:t>
                      </a:r>
                      <a:endParaRPr lang="en-US" sz="11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dirty="0">
                          <a:effectLst/>
                        </a:rPr>
                        <a:t>2</a:t>
                      </a:r>
                      <a:endParaRPr lang="en-US" sz="11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solidFill>
                      <a:srgbClr val="FFD1D1">
                        <a:alpha val="91000"/>
                      </a:srgbClr>
                    </a:solidFill>
                  </a:tcPr>
                </a:tc>
              </a:tr>
              <a:tr h="190500">
                <a:tc>
                  <a:txBody>
                    <a:bodyPr/>
                    <a:lstStyle/>
                    <a:p>
                      <a:pPr algn="l" fontAlgn="b"/>
                      <a:r>
                        <a:rPr lang="en-US" sz="1100" u="none" strike="noStrike" dirty="0">
                          <a:effectLst/>
                        </a:rPr>
                        <a:t>Y1708600</a:t>
                      </a:r>
                      <a:endParaRPr lang="en-US" sz="1100" b="0" i="0" u="none" strike="noStrike" dirty="0">
                        <a:solidFill>
                          <a:srgbClr val="000000"/>
                        </a:solidFill>
                        <a:effectLst/>
                        <a:latin typeface="Calibri"/>
                      </a:endParaRPr>
                    </a:p>
                  </a:txBody>
                  <a:tcPr marL="9525" marR="9525" marT="9525" marB="0" anchor="b">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dirty="0">
                          <a:effectLst/>
                        </a:rPr>
                        <a:t>2006</a:t>
                      </a:r>
                      <a:endParaRPr lang="en-US" sz="11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r>
                        <a:rPr lang="en-US" sz="1100" u="none" strike="noStrike" dirty="0">
                          <a:effectLst/>
                        </a:rPr>
                        <a:t>3</a:t>
                      </a:r>
                      <a:endParaRPr lang="en-US" sz="11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solidFill>
                      <a:srgbClr val="FFD1D1">
                        <a:alpha val="91000"/>
                      </a:srgbClr>
                    </a:solidFill>
                  </a:tcPr>
                </a:tc>
              </a:tr>
              <a:tr h="190500">
                <a:tc>
                  <a:txBody>
                    <a:bodyPr/>
                    <a:lstStyle/>
                    <a:p>
                      <a:pPr algn="ctr" fontAlgn="b"/>
                      <a:r>
                        <a:rPr lang="en-US" sz="1100" b="0" i="0" u="none" strike="noStrike" dirty="0" smtClean="0">
                          <a:solidFill>
                            <a:srgbClr val="000000"/>
                          </a:solidFill>
                          <a:effectLst/>
                          <a:latin typeface="Calibri"/>
                        </a:rPr>
                        <a:t>…</a:t>
                      </a:r>
                      <a:endParaRPr lang="en-US" sz="1100" b="0" i="0" u="none" strike="noStrike" dirty="0">
                        <a:solidFill>
                          <a:srgbClr val="000000"/>
                        </a:solidFill>
                        <a:effectLst/>
                        <a:latin typeface="Calibri"/>
                      </a:endParaRPr>
                    </a:p>
                  </a:txBody>
                  <a:tcPr marL="9525" marR="9525" marT="9525" marB="0" anchor="b">
                    <a:lnR w="12700" cap="flat" cmpd="sng" algn="ctr">
                      <a:noFill/>
                      <a:prstDash val="solid"/>
                      <a:round/>
                      <a:headEnd type="none" w="med" len="med"/>
                      <a:tailEnd type="none" w="med" len="med"/>
                    </a:lnR>
                    <a:solidFill>
                      <a:srgbClr val="FFD1D1">
                        <a:alpha val="91000"/>
                      </a:srgbClr>
                    </a:solidFill>
                  </a:tcPr>
                </a:tc>
                <a:tc>
                  <a:txBody>
                    <a:bodyPr/>
                    <a:lstStyle/>
                    <a:p>
                      <a:pPr algn="r" fontAlgn="b"/>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endParaRPr lang="en-US" sz="11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endParaRPr lang="en-US" sz="11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alpha val="91000"/>
                      </a:srgbClr>
                    </a:solidFill>
                  </a:tcPr>
                </a:tc>
                <a:tc>
                  <a:txBody>
                    <a:bodyPr/>
                    <a:lstStyle/>
                    <a:p>
                      <a:pPr algn="r" fontAlgn="b"/>
                      <a:endParaRPr lang="en-US" sz="11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solidFill>
                      <a:srgbClr val="FFD1D1">
                        <a:alpha val="91000"/>
                      </a:srgbClr>
                    </a:solidFill>
                  </a:tcPr>
                </a:tc>
              </a:tr>
            </a:tbl>
          </a:graphicData>
        </a:graphic>
      </p:graphicFrame>
      <p:sp>
        <p:nvSpPr>
          <p:cNvPr id="9" name="TextBox 8"/>
          <p:cNvSpPr txBox="1"/>
          <p:nvPr/>
        </p:nvSpPr>
        <p:spPr>
          <a:xfrm>
            <a:off x="7086600" y="228600"/>
            <a:ext cx="2057400" cy="369332"/>
          </a:xfrm>
          <a:prstGeom prst="rect">
            <a:avLst/>
          </a:prstGeom>
          <a:noFill/>
        </p:spPr>
        <p:txBody>
          <a:bodyPr wrap="square" rtlCol="0">
            <a:spAutoFit/>
          </a:bodyPr>
          <a:lstStyle/>
          <a:p>
            <a:r>
              <a:rPr lang="en-US" i="1" dirty="0" smtClean="0">
                <a:solidFill>
                  <a:schemeClr val="bg1">
                    <a:lumMod val="65000"/>
                  </a:schemeClr>
                </a:solidFill>
              </a:rPr>
              <a:t>One row per Subject</a:t>
            </a:r>
            <a:endParaRPr lang="en-US" i="1" dirty="0">
              <a:solidFill>
                <a:schemeClr val="bg1">
                  <a:lumMod val="65000"/>
                </a:schemeClr>
              </a:solidFill>
            </a:endParaRPr>
          </a:p>
        </p:txBody>
      </p:sp>
      <p:sp>
        <p:nvSpPr>
          <p:cNvPr id="10" name="TextBox 9"/>
          <p:cNvSpPr txBox="1"/>
          <p:nvPr/>
        </p:nvSpPr>
        <p:spPr>
          <a:xfrm>
            <a:off x="3810000" y="5791200"/>
            <a:ext cx="2133600" cy="646331"/>
          </a:xfrm>
          <a:prstGeom prst="rect">
            <a:avLst/>
          </a:prstGeom>
          <a:noFill/>
        </p:spPr>
        <p:txBody>
          <a:bodyPr wrap="square" rtlCol="0">
            <a:spAutoFit/>
          </a:bodyPr>
          <a:lstStyle/>
          <a:p>
            <a:pPr algn="r"/>
            <a:r>
              <a:rPr lang="en-US" i="1" dirty="0" smtClean="0">
                <a:solidFill>
                  <a:schemeClr val="bg1">
                    <a:lumMod val="65000"/>
                  </a:schemeClr>
                </a:solidFill>
              </a:rPr>
              <a:t>One row per</a:t>
            </a:r>
            <a:br>
              <a:rPr lang="en-US" i="1" dirty="0" smtClean="0">
                <a:solidFill>
                  <a:schemeClr val="bg1">
                    <a:lumMod val="65000"/>
                  </a:schemeClr>
                </a:solidFill>
              </a:rPr>
            </a:br>
            <a:r>
              <a:rPr lang="en-US" i="1" dirty="0" smtClean="0">
                <a:solidFill>
                  <a:schemeClr val="bg1">
                    <a:lumMod val="65000"/>
                  </a:schemeClr>
                </a:solidFill>
              </a:rPr>
              <a:t>Subject-Response</a:t>
            </a:r>
            <a:endParaRPr lang="en-US" i="1" dirty="0">
              <a:solidFill>
                <a:schemeClr val="bg1">
                  <a:lumMod val="65000"/>
                </a:schemeClr>
              </a:solidFill>
            </a:endParaRPr>
          </a:p>
        </p:txBody>
      </p:sp>
    </p:spTree>
    <p:extLst>
      <p:ext uri="{BB962C8B-B14F-4D97-AF65-F5344CB8AC3E}">
        <p14:creationId xmlns:p14="http://schemas.microsoft.com/office/powerpoint/2010/main" val="14370284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220200" cy="6934200"/>
          </a:xfrm>
        </p:spPr>
        <p:txBody>
          <a:bodyPr>
            <a:noAutofit/>
          </a:bodyPr>
          <a:lstStyle/>
          <a:p>
            <a:pPr marL="0" indent="0">
              <a:buNone/>
            </a:pPr>
            <a:r>
              <a:rPr lang="en-US" sz="1650" dirty="0" smtClean="0">
                <a:solidFill>
                  <a:srgbClr val="3F7F4F"/>
                </a:solidFill>
              </a:rPr>
              <a:t>#Step 2: Load packages.</a:t>
            </a: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000000"/>
                </a:solidFill>
                <a:latin typeface="Consolas"/>
              </a:rPr>
              <a:t>require(</a:t>
            </a:r>
            <a:r>
              <a:rPr lang="en-US" sz="1650" dirty="0" err="1" smtClean="0">
                <a:solidFill>
                  <a:srgbClr val="000000"/>
                </a:solidFill>
                <a:latin typeface="Consolas"/>
              </a:rPr>
              <a:t>NlsyLinks</a:t>
            </a:r>
            <a:r>
              <a:rPr lang="en-US" sz="1650" dirty="0" smtClean="0">
                <a:solidFill>
                  <a:srgbClr val="000000"/>
                </a:solidFill>
                <a:latin typeface="Consolas"/>
              </a:rPr>
              <a:t>); require(</a:t>
            </a:r>
            <a:r>
              <a:rPr lang="en-US" sz="1650" dirty="0" err="1" smtClean="0">
                <a:solidFill>
                  <a:srgbClr val="000000"/>
                </a:solidFill>
                <a:latin typeface="Consolas"/>
              </a:rPr>
              <a:t>lavaan</a:t>
            </a:r>
            <a:r>
              <a:rPr lang="en-US" sz="1650" dirty="0" smtClean="0">
                <a:solidFill>
                  <a:srgbClr val="000000"/>
                </a:solidFill>
                <a:latin typeface="Consolas"/>
              </a:rPr>
              <a:t>)</a:t>
            </a:r>
            <a:r>
              <a:rPr lang="en-US" sz="1650" dirty="0" smtClean="0">
                <a:solidFill>
                  <a:srgbClr val="3F7F4F"/>
                </a:solidFill>
                <a:latin typeface="Consolas"/>
              </a:rPr>
              <a:t/>
            </a:r>
            <a:br>
              <a:rPr lang="en-US" sz="1650" dirty="0" smtClean="0">
                <a:solidFill>
                  <a:srgbClr val="3F7F4F"/>
                </a:solidFill>
                <a:latin typeface="Consolas"/>
              </a:rPr>
            </a:br>
            <a:r>
              <a:rPr lang="en-US" sz="1650" dirty="0" smtClean="0">
                <a:solidFill>
                  <a:srgbClr val="3F7F4F"/>
                </a:solidFill>
                <a:latin typeface="Consolas"/>
              </a:rPr>
              <a:t/>
            </a:r>
            <a:br>
              <a:rPr lang="en-US" sz="1650" dirty="0" smtClean="0">
                <a:solidFill>
                  <a:srgbClr val="3F7F4F"/>
                </a:solidFill>
                <a:latin typeface="Consolas"/>
              </a:rPr>
            </a:br>
            <a:r>
              <a:rPr lang="en-US" sz="1650" dirty="0" smtClean="0">
                <a:solidFill>
                  <a:srgbClr val="3F7F4F"/>
                </a:solidFill>
              </a:rPr>
              <a:t>#Steps 3-4: Load the linking and outcomes datasets.</a:t>
            </a:r>
            <a:br>
              <a:rPr lang="en-US" sz="1650" dirty="0" smtClean="0">
                <a:solidFill>
                  <a:srgbClr val="3F7F4F"/>
                </a:solidFill>
              </a:rPr>
            </a:br>
            <a:r>
              <a:rPr lang="en-US" sz="1650" dirty="0" err="1" smtClean="0">
                <a:solidFill>
                  <a:srgbClr val="000000"/>
                </a:solidFill>
                <a:latin typeface="Consolas"/>
              </a:rPr>
              <a:t>dsLinking</a:t>
            </a:r>
            <a:r>
              <a:rPr lang="en-US" sz="1650" dirty="0" smtClean="0">
                <a:solidFill>
                  <a:srgbClr val="000000"/>
                </a:solidFill>
                <a:latin typeface="Consolas"/>
              </a:rPr>
              <a:t> &lt;- subset(Links79Pair, </a:t>
            </a:r>
            <a:r>
              <a:rPr lang="en-US" sz="1650" dirty="0" err="1" smtClean="0">
                <a:solidFill>
                  <a:srgbClr val="000000"/>
                </a:solidFill>
                <a:latin typeface="Consolas"/>
              </a:rPr>
              <a:t>RelationshipPath</a:t>
            </a:r>
            <a:r>
              <a:rPr lang="en-US" sz="1650" dirty="0" smtClean="0">
                <a:solidFill>
                  <a:srgbClr val="9F3F7F"/>
                </a:solidFill>
                <a:latin typeface="Consolas"/>
              </a:rPr>
              <a:t>==</a:t>
            </a:r>
            <a:r>
              <a:rPr lang="en-US" sz="1650" dirty="0" smtClean="0">
                <a:solidFill>
                  <a:srgbClr val="3F3FAF"/>
                </a:solidFill>
                <a:latin typeface="Consolas"/>
              </a:rPr>
              <a:t>'Gen2Siblings</a:t>
            </a:r>
            <a:r>
              <a:rPr lang="en-US" sz="1650" dirty="0">
                <a:solidFill>
                  <a:srgbClr val="3F3FAF"/>
                </a:solidFill>
                <a:latin typeface="Consolas"/>
              </a:rPr>
              <a:t>'</a:t>
            </a:r>
            <a:r>
              <a:rPr lang="en-US" sz="1650" dirty="0" smtClean="0">
                <a:solidFill>
                  <a:srgbClr val="000000"/>
                </a:solidFill>
                <a:latin typeface="Consolas"/>
              </a:rPr>
              <a:t>)</a:t>
            </a:r>
            <a:br>
              <a:rPr lang="en-US" sz="1650" dirty="0" smtClean="0">
                <a:solidFill>
                  <a:srgbClr val="000000"/>
                </a:solidFill>
                <a:latin typeface="Consolas"/>
              </a:rPr>
            </a:br>
            <a:r>
              <a:rPr lang="en-US" sz="1650" dirty="0" err="1" smtClean="0">
                <a:solidFill>
                  <a:srgbClr val="000000"/>
                </a:solidFill>
                <a:latin typeface="Consolas"/>
              </a:rPr>
              <a:t>dsOutcomes</a:t>
            </a:r>
            <a:r>
              <a:rPr lang="en-US" sz="1650" dirty="0" smtClean="0">
                <a:solidFill>
                  <a:srgbClr val="000000"/>
                </a:solidFill>
                <a:latin typeface="Consolas"/>
              </a:rPr>
              <a:t> &lt;- ReadCsvNlsy79Gen2(</a:t>
            </a:r>
            <a:r>
              <a:rPr lang="en-US" sz="1650" dirty="0" smtClean="0">
                <a:solidFill>
                  <a:srgbClr val="3F3FAF"/>
                </a:solidFill>
                <a:latin typeface="Consolas"/>
              </a:rPr>
              <a:t>'C:/</a:t>
            </a:r>
            <a:r>
              <a:rPr lang="en-US" sz="1650" dirty="0" err="1" smtClean="0">
                <a:solidFill>
                  <a:srgbClr val="3F3FAF"/>
                </a:solidFill>
                <a:latin typeface="Consolas"/>
              </a:rPr>
              <a:t>BGResearch</a:t>
            </a:r>
            <a:r>
              <a:rPr lang="en-US" sz="1650" dirty="0" smtClean="0">
                <a:solidFill>
                  <a:srgbClr val="3F3FAF"/>
                </a:solidFill>
                <a:latin typeface="Consolas"/>
              </a:rPr>
              <a:t>/</a:t>
            </a:r>
            <a:r>
              <a:rPr lang="en-US" sz="1650" dirty="0" err="1" smtClean="0">
                <a:solidFill>
                  <a:srgbClr val="3F3FAF"/>
                </a:solidFill>
                <a:latin typeface="Consolas"/>
              </a:rPr>
              <a:t>NlsExtracts</a:t>
            </a:r>
            <a:r>
              <a:rPr lang="en-US" sz="1650" dirty="0" smtClean="0">
                <a:solidFill>
                  <a:srgbClr val="3F3FAF"/>
                </a:solidFill>
                <a:latin typeface="Consolas"/>
              </a:rPr>
              <a:t>/Gen2Birth.csv'</a:t>
            </a:r>
            <a:r>
              <a:rPr lang="en-US" sz="1650" dirty="0" smtClean="0">
                <a:solidFill>
                  <a:srgbClr val="000000"/>
                </a:solidFill>
                <a:latin typeface="Consolas"/>
              </a:rPr>
              <a:t>)</a:t>
            </a:r>
            <a:br>
              <a:rPr lang="en-US" sz="1650" dirty="0" smtClean="0">
                <a:solidFill>
                  <a:srgbClr val="000000"/>
                </a:solidFill>
                <a:latin typeface="Consolas"/>
              </a:rPr>
            </a:b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3F7F4F"/>
                </a:solidFill>
              </a:rPr>
              <a:t>#Step 5: Verify and rename an existing column.</a:t>
            </a:r>
            <a:br>
              <a:rPr lang="en-US" sz="1650" dirty="0" smtClean="0">
                <a:solidFill>
                  <a:srgbClr val="3F7F4F"/>
                </a:solidFill>
              </a:rPr>
            </a:br>
            <a:r>
              <a:rPr lang="en-US" sz="1650" dirty="0" err="1" smtClean="0">
                <a:solidFill>
                  <a:srgbClr val="000000"/>
                </a:solidFill>
                <a:latin typeface="Consolas"/>
              </a:rPr>
              <a:t>VerifyColumnExists</a:t>
            </a:r>
            <a:r>
              <a:rPr lang="en-US" sz="1650" dirty="0" smtClean="0">
                <a:solidFill>
                  <a:srgbClr val="000000"/>
                </a:solidFill>
                <a:latin typeface="Consolas"/>
              </a:rPr>
              <a:t>(</a:t>
            </a:r>
            <a:r>
              <a:rPr lang="en-US" sz="1650" dirty="0" err="1" smtClean="0">
                <a:solidFill>
                  <a:srgbClr val="000000"/>
                </a:solidFill>
                <a:latin typeface="Consolas"/>
              </a:rPr>
              <a:t>dsOutcomes</a:t>
            </a:r>
            <a:r>
              <a:rPr lang="en-US" sz="1650" dirty="0" smtClean="0">
                <a:solidFill>
                  <a:srgbClr val="000000"/>
                </a:solidFill>
                <a:latin typeface="Consolas"/>
              </a:rPr>
              <a:t>, </a:t>
            </a:r>
            <a:r>
              <a:rPr lang="en-US" sz="1650" dirty="0">
                <a:solidFill>
                  <a:srgbClr val="3F3FAF"/>
                </a:solidFill>
                <a:latin typeface="Consolas"/>
              </a:rPr>
              <a:t>'</a:t>
            </a:r>
            <a:r>
              <a:rPr lang="en-US" sz="1650" dirty="0" smtClean="0">
                <a:solidFill>
                  <a:srgbClr val="3F3FAF"/>
                </a:solidFill>
                <a:latin typeface="Consolas"/>
              </a:rPr>
              <a:t>C0328600</a:t>
            </a:r>
            <a:r>
              <a:rPr lang="en-US" sz="1650" dirty="0">
                <a:solidFill>
                  <a:srgbClr val="3F3FAF"/>
                </a:solidFill>
                <a:latin typeface="Consolas"/>
              </a:rPr>
              <a:t>'</a:t>
            </a:r>
            <a:r>
              <a:rPr lang="en-US" sz="1650" dirty="0" smtClean="0">
                <a:solidFill>
                  <a:srgbClr val="000000"/>
                </a:solidFill>
                <a:latin typeface="Consolas"/>
              </a:rPr>
              <a:t>) </a:t>
            </a:r>
            <a:br>
              <a:rPr lang="en-US" sz="1650" dirty="0" smtClean="0">
                <a:solidFill>
                  <a:srgbClr val="000000"/>
                </a:solidFill>
                <a:latin typeface="Consolas"/>
              </a:rPr>
            </a:br>
            <a:r>
              <a:rPr lang="en-US" sz="1650" dirty="0" err="1" smtClean="0">
                <a:solidFill>
                  <a:srgbClr val="000000"/>
                </a:solidFill>
                <a:latin typeface="Consolas"/>
              </a:rPr>
              <a:t>dsOutcomes</a:t>
            </a:r>
            <a:r>
              <a:rPr lang="en-US" sz="1650" dirty="0" smtClean="0">
                <a:solidFill>
                  <a:srgbClr val="000000"/>
                </a:solidFill>
                <a:latin typeface="Consolas"/>
              </a:rPr>
              <a:t> &lt;- </a:t>
            </a:r>
            <a:r>
              <a:rPr lang="en-US" sz="1650" dirty="0" err="1" smtClean="0">
                <a:solidFill>
                  <a:srgbClr val="000000"/>
                </a:solidFill>
                <a:latin typeface="Consolas"/>
              </a:rPr>
              <a:t>RenameNlsyColumn</a:t>
            </a:r>
            <a:r>
              <a:rPr lang="en-US" sz="1650" dirty="0" smtClean="0">
                <a:solidFill>
                  <a:srgbClr val="000000"/>
                </a:solidFill>
                <a:latin typeface="Consolas"/>
              </a:rPr>
              <a:t>(</a:t>
            </a:r>
            <a:r>
              <a:rPr lang="en-US" sz="1650" dirty="0" err="1" smtClean="0">
                <a:solidFill>
                  <a:srgbClr val="000000"/>
                </a:solidFill>
                <a:latin typeface="Consolas"/>
              </a:rPr>
              <a:t>dsOutcomes</a:t>
            </a:r>
            <a:r>
              <a:rPr lang="en-US" sz="1650" dirty="0" smtClean="0">
                <a:solidFill>
                  <a:srgbClr val="000000"/>
                </a:solidFill>
                <a:latin typeface="Consolas"/>
              </a:rPr>
              <a:t>, </a:t>
            </a:r>
            <a:r>
              <a:rPr lang="en-US" sz="1650" dirty="0" smtClean="0">
                <a:solidFill>
                  <a:srgbClr val="3F3FAF"/>
                </a:solidFill>
                <a:latin typeface="Consolas"/>
              </a:rPr>
              <a:t>'C0328600</a:t>
            </a:r>
            <a:r>
              <a:rPr lang="en-US" sz="1650" dirty="0">
                <a:solidFill>
                  <a:srgbClr val="3F3FAF"/>
                </a:solidFill>
                <a:latin typeface="Consolas"/>
              </a:rPr>
              <a:t>'</a:t>
            </a:r>
            <a:r>
              <a:rPr lang="en-US" sz="1650" dirty="0" smtClean="0">
                <a:solidFill>
                  <a:srgbClr val="000000"/>
                </a:solidFill>
                <a:latin typeface="Consolas"/>
              </a:rPr>
              <a:t>, </a:t>
            </a:r>
            <a:r>
              <a:rPr lang="en-US" sz="1650" dirty="0" smtClean="0">
                <a:solidFill>
                  <a:srgbClr val="3F3FAF"/>
                </a:solidFill>
                <a:latin typeface="Consolas"/>
              </a:rPr>
              <a:t>'</a:t>
            </a:r>
            <a:r>
              <a:rPr lang="en-US" sz="1650" dirty="0" err="1" smtClean="0">
                <a:solidFill>
                  <a:srgbClr val="3F3FAF"/>
                </a:solidFill>
                <a:latin typeface="Consolas"/>
              </a:rPr>
              <a:t>BirthWeight</a:t>
            </a:r>
            <a:r>
              <a:rPr lang="en-US" sz="1650" dirty="0">
                <a:solidFill>
                  <a:srgbClr val="3F3FAF"/>
                </a:solidFill>
                <a:latin typeface="Consolas"/>
              </a:rPr>
              <a:t>'</a:t>
            </a:r>
            <a:r>
              <a:rPr lang="en-US" sz="1650" dirty="0" smtClean="0">
                <a:solidFill>
                  <a:srgbClr val="000000"/>
                </a:solidFill>
                <a:latin typeface="Consolas"/>
              </a:rPr>
              <a:t>)</a:t>
            </a:r>
            <a:br>
              <a:rPr lang="en-US" sz="1650" dirty="0" smtClean="0">
                <a:solidFill>
                  <a:srgbClr val="000000"/>
                </a:solidFill>
                <a:latin typeface="Consolas"/>
              </a:rPr>
            </a:b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3F7F4F"/>
                </a:solidFill>
              </a:rPr>
              <a:t>#Step 6: Manipulate, groom, &amp; inspect variables.</a:t>
            </a:r>
            <a:br>
              <a:rPr lang="en-US" sz="1650" dirty="0" smtClean="0">
                <a:solidFill>
                  <a:srgbClr val="3F7F4F"/>
                </a:solidFill>
              </a:rPr>
            </a:br>
            <a:r>
              <a:rPr lang="en-US" sz="1650" dirty="0" err="1" smtClean="0">
                <a:solidFill>
                  <a:srgbClr val="000000"/>
                </a:solidFill>
                <a:latin typeface="Consolas"/>
              </a:rPr>
              <a:t>dsOutcomes</a:t>
            </a:r>
            <a:r>
              <a:rPr lang="en-US" sz="1650" dirty="0" err="1" smtClean="0">
                <a:solidFill>
                  <a:srgbClr val="3F5F5F"/>
                </a:solidFill>
                <a:latin typeface="Consolas"/>
              </a:rPr>
              <a:t>$</a:t>
            </a:r>
            <a:r>
              <a:rPr lang="en-US" sz="1650" dirty="0" err="1" smtClean="0">
                <a:solidFill>
                  <a:srgbClr val="000000"/>
                </a:solidFill>
                <a:latin typeface="Consolas"/>
              </a:rPr>
              <a:t>BirthWeight</a:t>
            </a:r>
            <a:r>
              <a:rPr lang="en-US" sz="1650" dirty="0" smtClean="0">
                <a:solidFill>
                  <a:srgbClr val="3F5F5F"/>
                </a:solidFill>
                <a:latin typeface="Consolas"/>
              </a:rPr>
              <a:t>[</a:t>
            </a:r>
            <a:r>
              <a:rPr lang="en-US" sz="1650" dirty="0" err="1" smtClean="0">
                <a:solidFill>
                  <a:srgbClr val="000000"/>
                </a:solidFill>
                <a:latin typeface="Consolas"/>
              </a:rPr>
              <a:t>dsOutcomes</a:t>
            </a:r>
            <a:r>
              <a:rPr lang="en-US" sz="1650" dirty="0" err="1" smtClean="0">
                <a:solidFill>
                  <a:srgbClr val="3F5F5F"/>
                </a:solidFill>
                <a:latin typeface="Consolas"/>
              </a:rPr>
              <a:t>$</a:t>
            </a:r>
            <a:r>
              <a:rPr lang="en-US" sz="1650" dirty="0" err="1" smtClean="0">
                <a:solidFill>
                  <a:srgbClr val="000000"/>
                </a:solidFill>
                <a:latin typeface="Consolas"/>
              </a:rPr>
              <a:t>BirthWeight</a:t>
            </a:r>
            <a:r>
              <a:rPr lang="en-US" sz="1650" dirty="0" smtClean="0">
                <a:solidFill>
                  <a:srgbClr val="000000"/>
                </a:solidFill>
                <a:latin typeface="Consolas"/>
              </a:rPr>
              <a:t> </a:t>
            </a:r>
            <a:r>
              <a:rPr lang="en-US" sz="1650" dirty="0" smtClean="0">
                <a:solidFill>
                  <a:srgbClr val="9F3F7F"/>
                </a:solidFill>
                <a:latin typeface="Consolas"/>
              </a:rPr>
              <a:t>&lt;</a:t>
            </a:r>
            <a:r>
              <a:rPr lang="en-US" sz="1650" dirty="0" smtClean="0">
                <a:solidFill>
                  <a:srgbClr val="000000"/>
                </a:solidFill>
                <a:latin typeface="Consolas"/>
              </a:rPr>
              <a:t> </a:t>
            </a:r>
            <a:r>
              <a:rPr lang="en-US" sz="1650" dirty="0" smtClean="0">
                <a:solidFill>
                  <a:srgbClr val="00007F"/>
                </a:solidFill>
                <a:latin typeface="Consolas"/>
              </a:rPr>
              <a:t>0</a:t>
            </a:r>
            <a:r>
              <a:rPr lang="en-US" sz="1650" dirty="0" smtClean="0">
                <a:solidFill>
                  <a:srgbClr val="3F5F5F"/>
                </a:solidFill>
                <a:latin typeface="Consolas"/>
              </a:rPr>
              <a:t>]</a:t>
            </a:r>
            <a:r>
              <a:rPr lang="en-US" sz="1650" dirty="0" smtClean="0">
                <a:solidFill>
                  <a:srgbClr val="000000"/>
                </a:solidFill>
                <a:latin typeface="Consolas"/>
              </a:rPr>
              <a:t> &lt;- </a:t>
            </a:r>
            <a:r>
              <a:rPr lang="en-US" sz="1650" dirty="0" smtClean="0">
                <a:solidFill>
                  <a:srgbClr val="7F007F"/>
                </a:solidFill>
                <a:latin typeface="Consolas"/>
              </a:rPr>
              <a:t>NA</a:t>
            </a:r>
            <a:br>
              <a:rPr lang="en-US" sz="1650" dirty="0" smtClean="0">
                <a:solidFill>
                  <a:srgbClr val="7F007F"/>
                </a:solidFill>
                <a:latin typeface="Consolas"/>
              </a:rPr>
            </a:br>
            <a:r>
              <a:rPr lang="en-US" sz="1650" dirty="0" err="1" smtClean="0">
                <a:solidFill>
                  <a:srgbClr val="000000"/>
                </a:solidFill>
                <a:latin typeface="Consolas"/>
              </a:rPr>
              <a:t>dsOutcomes</a:t>
            </a:r>
            <a:r>
              <a:rPr lang="en-US" sz="1650" dirty="0" err="1" smtClean="0">
                <a:solidFill>
                  <a:srgbClr val="3F5F5F"/>
                </a:solidFill>
                <a:latin typeface="Consolas"/>
              </a:rPr>
              <a:t>$</a:t>
            </a:r>
            <a:r>
              <a:rPr lang="en-US" sz="1650" dirty="0" err="1" smtClean="0">
                <a:solidFill>
                  <a:srgbClr val="000000"/>
                </a:solidFill>
                <a:latin typeface="Consolas"/>
              </a:rPr>
              <a:t>BirthWeight</a:t>
            </a:r>
            <a:r>
              <a:rPr lang="en-US" sz="1650" dirty="0" smtClean="0">
                <a:solidFill>
                  <a:srgbClr val="000000"/>
                </a:solidFill>
                <a:latin typeface="Consolas"/>
              </a:rPr>
              <a:t> &lt;- </a:t>
            </a:r>
            <a:r>
              <a:rPr lang="en-US" sz="1650" dirty="0" err="1" smtClean="0">
                <a:solidFill>
                  <a:srgbClr val="000000"/>
                </a:solidFill>
                <a:latin typeface="Consolas"/>
              </a:rPr>
              <a:t>pmin</a:t>
            </a:r>
            <a:r>
              <a:rPr lang="en-US" sz="1650" dirty="0" smtClean="0">
                <a:solidFill>
                  <a:srgbClr val="000000"/>
                </a:solidFill>
                <a:latin typeface="Consolas"/>
              </a:rPr>
              <a:t>(</a:t>
            </a:r>
            <a:r>
              <a:rPr lang="en-US" sz="1650" dirty="0" err="1" smtClean="0">
                <a:solidFill>
                  <a:srgbClr val="000000"/>
                </a:solidFill>
                <a:latin typeface="Consolas"/>
              </a:rPr>
              <a:t>dsOutcomes</a:t>
            </a:r>
            <a:r>
              <a:rPr lang="en-US" sz="1650" dirty="0" err="1" smtClean="0">
                <a:solidFill>
                  <a:srgbClr val="3F5F5F"/>
                </a:solidFill>
                <a:latin typeface="Consolas"/>
              </a:rPr>
              <a:t>$</a:t>
            </a:r>
            <a:r>
              <a:rPr lang="en-US" sz="1650" dirty="0" err="1" smtClean="0">
                <a:solidFill>
                  <a:srgbClr val="000000"/>
                </a:solidFill>
                <a:latin typeface="Consolas"/>
              </a:rPr>
              <a:t>BirthWeight</a:t>
            </a:r>
            <a:r>
              <a:rPr lang="en-US" sz="1650" dirty="0" smtClean="0">
                <a:solidFill>
                  <a:srgbClr val="000000"/>
                </a:solidFill>
                <a:latin typeface="Consolas"/>
              </a:rPr>
              <a:t>, </a:t>
            </a:r>
            <a:r>
              <a:rPr lang="en-US" sz="1650" dirty="0" smtClean="0">
                <a:solidFill>
                  <a:srgbClr val="00007F"/>
                </a:solidFill>
                <a:latin typeface="Consolas"/>
              </a:rPr>
              <a:t>300</a:t>
            </a:r>
            <a:r>
              <a:rPr lang="en-US" sz="1650" dirty="0" smtClean="0">
                <a:solidFill>
                  <a:srgbClr val="000000"/>
                </a:solidFill>
                <a:latin typeface="Consolas"/>
              </a:rPr>
              <a:t>)</a:t>
            </a:r>
            <a:r>
              <a:rPr lang="en-US" sz="1650" dirty="0">
                <a:solidFill>
                  <a:srgbClr val="000000"/>
                </a:solidFill>
                <a:latin typeface="Consolas"/>
              </a:rPr>
              <a:t/>
            </a:r>
            <a:br>
              <a:rPr lang="en-US" sz="1650" dirty="0">
                <a:solidFill>
                  <a:srgbClr val="000000"/>
                </a:solidFill>
                <a:latin typeface="Consolas"/>
              </a:rPr>
            </a:br>
            <a:r>
              <a:rPr lang="en-US" sz="1800" dirty="0" err="1" smtClean="0">
                <a:solidFill>
                  <a:srgbClr val="000000"/>
                </a:solidFill>
                <a:latin typeface="Consolas"/>
              </a:rPr>
              <a:t>hist</a:t>
            </a:r>
            <a:r>
              <a:rPr lang="en-US" sz="1800" dirty="0" smtClean="0">
                <a:solidFill>
                  <a:srgbClr val="000000"/>
                </a:solidFill>
                <a:latin typeface="Consolas"/>
              </a:rPr>
              <a:t>(</a:t>
            </a:r>
            <a:r>
              <a:rPr lang="en-US" sz="1800" dirty="0" err="1" smtClean="0">
                <a:solidFill>
                  <a:srgbClr val="000000"/>
                </a:solidFill>
                <a:latin typeface="Consolas"/>
              </a:rPr>
              <a:t>dsOutcomes</a:t>
            </a:r>
            <a:r>
              <a:rPr lang="en-US" sz="1800" dirty="0" err="1" smtClean="0">
                <a:solidFill>
                  <a:srgbClr val="3F5F5F"/>
                </a:solidFill>
                <a:latin typeface="Consolas"/>
              </a:rPr>
              <a:t>$</a:t>
            </a:r>
            <a:r>
              <a:rPr lang="en-US" sz="1800" dirty="0" err="1" smtClean="0">
                <a:solidFill>
                  <a:srgbClr val="000000"/>
                </a:solidFill>
                <a:latin typeface="Consolas"/>
              </a:rPr>
              <a:t>BirthWeight</a:t>
            </a:r>
            <a:r>
              <a:rPr lang="en-US" sz="1800" dirty="0" smtClean="0">
                <a:solidFill>
                  <a:srgbClr val="000000"/>
                </a:solidFill>
                <a:latin typeface="Consolas"/>
              </a:rPr>
              <a:t>, breaks=</a:t>
            </a:r>
            <a:r>
              <a:rPr lang="en-US" sz="1800" dirty="0" smtClean="0">
                <a:solidFill>
                  <a:srgbClr val="00007F"/>
                </a:solidFill>
                <a:latin typeface="Consolas"/>
              </a:rPr>
              <a:t>500</a:t>
            </a:r>
            <a:r>
              <a:rPr lang="en-US" sz="1800" dirty="0" smtClean="0">
                <a:solidFill>
                  <a:srgbClr val="000000"/>
                </a:solidFill>
                <a:latin typeface="Consolas"/>
              </a:rPr>
              <a:t>)</a:t>
            </a:r>
            <a:br>
              <a:rPr lang="en-US" sz="1800" dirty="0" smtClean="0">
                <a:solidFill>
                  <a:srgbClr val="000000"/>
                </a:solidFill>
                <a:latin typeface="Consolas"/>
              </a:rPr>
            </a:br>
            <a:r>
              <a:rPr lang="en-US" sz="1800" dirty="0" smtClean="0">
                <a:solidFill>
                  <a:srgbClr val="000000"/>
                </a:solidFill>
                <a:latin typeface="Consolas"/>
              </a:rPr>
              <a:t/>
            </a:r>
            <a:br>
              <a:rPr lang="en-US" sz="1800" dirty="0" smtClean="0">
                <a:solidFill>
                  <a:srgbClr val="000000"/>
                </a:solidFill>
                <a:latin typeface="Consolas"/>
              </a:rPr>
            </a:br>
            <a:r>
              <a:rPr lang="en-US" sz="1650" dirty="0" smtClean="0">
                <a:solidFill>
                  <a:srgbClr val="3F7F4F"/>
                </a:solidFill>
              </a:rPr>
              <a:t>#Steps 7-8: Merge outcome &amp; linking datasets; Declare outcome variable names.</a:t>
            </a:r>
            <a:br>
              <a:rPr lang="en-US" sz="1650" dirty="0" smtClean="0">
                <a:solidFill>
                  <a:srgbClr val="3F7F4F"/>
                </a:solidFill>
              </a:rPr>
            </a:br>
            <a:r>
              <a:rPr lang="en-US" sz="1650" dirty="0" err="1" smtClean="0">
                <a:solidFill>
                  <a:srgbClr val="000000"/>
                </a:solidFill>
                <a:latin typeface="Consolas"/>
              </a:rPr>
              <a:t>dsSingle</a:t>
            </a:r>
            <a:r>
              <a:rPr lang="en-US" sz="1650" dirty="0" smtClean="0">
                <a:solidFill>
                  <a:srgbClr val="000000"/>
                </a:solidFill>
                <a:latin typeface="Consolas"/>
              </a:rPr>
              <a:t> &lt;- </a:t>
            </a:r>
            <a:r>
              <a:rPr lang="en-US" sz="1650" dirty="0" err="1" smtClean="0">
                <a:solidFill>
                  <a:srgbClr val="000000"/>
                </a:solidFill>
                <a:latin typeface="Consolas"/>
              </a:rPr>
              <a:t>CreatePairLinksSingleEntered</a:t>
            </a:r>
            <a:r>
              <a:rPr lang="en-US" sz="1650" dirty="0" smtClean="0">
                <a:solidFill>
                  <a:srgbClr val="000000"/>
                </a:solidFill>
                <a:latin typeface="Consolas"/>
              </a:rPr>
              <a:t>(</a:t>
            </a:r>
            <a:r>
              <a:rPr lang="en-US" sz="1650" dirty="0" err="1" smtClean="0">
                <a:solidFill>
                  <a:srgbClr val="000000"/>
                </a:solidFill>
                <a:latin typeface="Consolas"/>
              </a:rPr>
              <a:t>dsOutcomes</a:t>
            </a:r>
            <a:r>
              <a:rPr lang="en-US" sz="1650" dirty="0" smtClean="0">
                <a:solidFill>
                  <a:srgbClr val="000000"/>
                </a:solidFill>
                <a:latin typeface="Consolas"/>
              </a:rPr>
              <a:t>,</a:t>
            </a:r>
            <a:r>
              <a:rPr lang="en-US" sz="1600" dirty="0" smtClean="0">
                <a:solidFill>
                  <a:srgbClr val="000000"/>
                </a:solidFill>
                <a:latin typeface="Consolas"/>
              </a:rPr>
              <a:t> </a:t>
            </a:r>
            <a:r>
              <a:rPr lang="en-US" sz="1650" dirty="0" err="1" smtClean="0">
                <a:solidFill>
                  <a:srgbClr val="000000"/>
                </a:solidFill>
                <a:latin typeface="Consolas"/>
              </a:rPr>
              <a:t>dsLinking</a:t>
            </a:r>
            <a:r>
              <a:rPr lang="en-US" sz="1650" dirty="0" smtClean="0">
                <a:solidFill>
                  <a:srgbClr val="000000"/>
                </a:solidFill>
                <a:latin typeface="Consolas"/>
              </a:rPr>
              <a:t>,</a:t>
            </a:r>
            <a:r>
              <a:rPr lang="en-US" sz="1600" dirty="0" smtClean="0">
                <a:solidFill>
                  <a:srgbClr val="000000"/>
                </a:solidFill>
                <a:latin typeface="Consolas"/>
              </a:rPr>
              <a:t> </a:t>
            </a:r>
            <a:r>
              <a:rPr lang="en-US" sz="1650" dirty="0" smtClean="0">
                <a:solidFill>
                  <a:srgbClr val="3F3FAF"/>
                </a:solidFill>
                <a:latin typeface="Consolas"/>
              </a:rPr>
              <a:t>'</a:t>
            </a:r>
            <a:r>
              <a:rPr lang="en-US" sz="1650" dirty="0" err="1" smtClean="0">
                <a:solidFill>
                  <a:srgbClr val="3F3FAF"/>
                </a:solidFill>
                <a:latin typeface="Consolas"/>
              </a:rPr>
              <a:t>BirthWeight</a:t>
            </a:r>
            <a:r>
              <a:rPr lang="en-US" sz="1650" dirty="0" smtClean="0">
                <a:solidFill>
                  <a:srgbClr val="3F3FAF"/>
                </a:solidFill>
                <a:latin typeface="Consolas"/>
              </a:rPr>
              <a:t>'</a:t>
            </a:r>
            <a:r>
              <a:rPr lang="en-US" sz="1650" dirty="0" smtClean="0">
                <a:solidFill>
                  <a:srgbClr val="000000"/>
                </a:solidFill>
                <a:latin typeface="Consolas"/>
              </a:rPr>
              <a:t>)</a:t>
            </a:r>
            <a:br>
              <a:rPr lang="en-US" sz="1650" dirty="0" smtClean="0">
                <a:solidFill>
                  <a:srgbClr val="000000"/>
                </a:solidFill>
                <a:latin typeface="Consolas"/>
              </a:rPr>
            </a:br>
            <a:r>
              <a:rPr lang="en-US" sz="1650" dirty="0" smtClean="0">
                <a:solidFill>
                  <a:srgbClr val="000000"/>
                </a:solidFill>
                <a:latin typeface="Consolas"/>
              </a:rPr>
              <a:t>oName_1 &lt;- </a:t>
            </a:r>
            <a:r>
              <a:rPr lang="en-US" sz="1650" dirty="0">
                <a:solidFill>
                  <a:srgbClr val="3F3FAF"/>
                </a:solidFill>
                <a:latin typeface="Consolas"/>
              </a:rPr>
              <a:t>'</a:t>
            </a:r>
            <a:r>
              <a:rPr lang="en-US" sz="1650" dirty="0" smtClean="0">
                <a:solidFill>
                  <a:srgbClr val="3F3FAF"/>
                </a:solidFill>
                <a:latin typeface="Consolas"/>
              </a:rPr>
              <a:t>BirthWeight_1</a:t>
            </a:r>
            <a:r>
              <a:rPr lang="en-US" sz="1650" dirty="0">
                <a:solidFill>
                  <a:srgbClr val="3F3FAF"/>
                </a:solidFill>
                <a:latin typeface="Consolas"/>
              </a:rPr>
              <a:t>'</a:t>
            </a:r>
            <a:r>
              <a:rPr lang="en-US" sz="1650" dirty="0" smtClean="0">
                <a:solidFill>
                  <a:srgbClr val="000000"/>
                </a:solidFill>
                <a:latin typeface="Consolas"/>
              </a:rPr>
              <a:t>; oName_2 &lt;- </a:t>
            </a:r>
            <a:r>
              <a:rPr lang="en-US" sz="1650" dirty="0">
                <a:solidFill>
                  <a:srgbClr val="3F3FAF"/>
                </a:solidFill>
                <a:latin typeface="Consolas"/>
              </a:rPr>
              <a:t>'</a:t>
            </a:r>
            <a:r>
              <a:rPr lang="en-US" sz="1650" dirty="0" smtClean="0">
                <a:solidFill>
                  <a:srgbClr val="3F3FAF"/>
                </a:solidFill>
                <a:latin typeface="Consolas"/>
              </a:rPr>
              <a:t>BirthWeight_2</a:t>
            </a:r>
            <a:r>
              <a:rPr lang="en-US" sz="1650" dirty="0">
                <a:solidFill>
                  <a:srgbClr val="3F3FAF"/>
                </a:solidFill>
                <a:latin typeface="Consolas"/>
              </a:rPr>
              <a:t>'</a:t>
            </a:r>
            <a:r>
              <a:rPr lang="en-US" sz="1650" dirty="0" smtClean="0">
                <a:solidFill>
                  <a:srgbClr val="000000"/>
                </a:solidFill>
                <a:latin typeface="Consolas"/>
              </a:rPr>
              <a:t> </a:t>
            </a:r>
            <a:br>
              <a:rPr lang="en-US" sz="1650" dirty="0" smtClean="0">
                <a:solidFill>
                  <a:srgbClr val="000000"/>
                </a:solidFill>
                <a:latin typeface="Consolas"/>
              </a:rPr>
            </a:b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3F7F4F"/>
                </a:solidFill>
              </a:rPr>
              <a:t>#Step 9-10: Create </a:t>
            </a:r>
            <a:r>
              <a:rPr lang="en-US" sz="1650" dirty="0" err="1" smtClean="0">
                <a:solidFill>
                  <a:srgbClr val="3F7F4F"/>
                </a:solidFill>
              </a:rPr>
              <a:t>GroupSummary</a:t>
            </a:r>
            <a:r>
              <a:rPr lang="en-US" sz="1650" dirty="0" smtClean="0">
                <a:solidFill>
                  <a:srgbClr val="3F7F4F"/>
                </a:solidFill>
              </a:rPr>
              <a:t> &amp; cleaned dataset.</a:t>
            </a:r>
            <a:br>
              <a:rPr lang="en-US" sz="1650" dirty="0" smtClean="0">
                <a:solidFill>
                  <a:srgbClr val="3F7F4F"/>
                </a:solidFill>
              </a:rPr>
            </a:br>
            <a:r>
              <a:rPr lang="en-US" sz="1650" dirty="0" err="1" smtClean="0">
                <a:solidFill>
                  <a:srgbClr val="000000"/>
                </a:solidFill>
                <a:latin typeface="Consolas"/>
              </a:rPr>
              <a:t>dsGroupSummary</a:t>
            </a:r>
            <a:r>
              <a:rPr lang="en-US" sz="1650" dirty="0" smtClean="0">
                <a:solidFill>
                  <a:srgbClr val="000000"/>
                </a:solidFill>
                <a:latin typeface="Consolas"/>
              </a:rPr>
              <a:t> &lt;- </a:t>
            </a:r>
            <a:r>
              <a:rPr lang="en-US" sz="1650" dirty="0" err="1" smtClean="0">
                <a:solidFill>
                  <a:srgbClr val="000000"/>
                </a:solidFill>
                <a:latin typeface="Consolas"/>
              </a:rPr>
              <a:t>RGroupSummary</a:t>
            </a:r>
            <a:r>
              <a:rPr lang="en-US" sz="1650" dirty="0" smtClean="0">
                <a:solidFill>
                  <a:srgbClr val="000000"/>
                </a:solidFill>
                <a:latin typeface="Consolas"/>
              </a:rPr>
              <a:t>(</a:t>
            </a:r>
            <a:r>
              <a:rPr lang="en-US" sz="1650" dirty="0" err="1" smtClean="0">
                <a:solidFill>
                  <a:srgbClr val="000000"/>
                </a:solidFill>
                <a:latin typeface="Consolas"/>
              </a:rPr>
              <a:t>dsSingle</a:t>
            </a:r>
            <a:r>
              <a:rPr lang="en-US" sz="1650" dirty="0" smtClean="0">
                <a:solidFill>
                  <a:srgbClr val="000000"/>
                </a:solidFill>
                <a:latin typeface="Consolas"/>
              </a:rPr>
              <a:t>, oName_1, oName_2)</a:t>
            </a:r>
            <a:br>
              <a:rPr lang="en-US" sz="1650" dirty="0" smtClean="0">
                <a:solidFill>
                  <a:srgbClr val="000000"/>
                </a:solidFill>
                <a:latin typeface="Consolas"/>
              </a:rPr>
            </a:br>
            <a:r>
              <a:rPr lang="en-US" sz="1650" dirty="0" err="1" smtClean="0">
                <a:solidFill>
                  <a:srgbClr val="000000"/>
                </a:solidFill>
                <a:latin typeface="Consolas"/>
              </a:rPr>
              <a:t>dsClean</a:t>
            </a:r>
            <a:r>
              <a:rPr lang="en-US" sz="1650" dirty="0" smtClean="0">
                <a:solidFill>
                  <a:srgbClr val="000000"/>
                </a:solidFill>
                <a:latin typeface="Consolas"/>
              </a:rPr>
              <a:t> &lt;- </a:t>
            </a:r>
            <a:r>
              <a:rPr lang="en-US" sz="1650" dirty="0" err="1" smtClean="0">
                <a:solidFill>
                  <a:srgbClr val="000000"/>
                </a:solidFill>
                <a:latin typeface="Consolas"/>
              </a:rPr>
              <a:t>CleanSemAceDataset</a:t>
            </a:r>
            <a:r>
              <a:rPr lang="en-US" sz="1650" dirty="0" smtClean="0">
                <a:solidFill>
                  <a:srgbClr val="000000"/>
                </a:solidFill>
                <a:latin typeface="Consolas"/>
              </a:rPr>
              <a:t>(</a:t>
            </a:r>
            <a:r>
              <a:rPr lang="en-US" sz="1650" dirty="0" err="1" smtClean="0">
                <a:solidFill>
                  <a:srgbClr val="000000"/>
                </a:solidFill>
                <a:latin typeface="Consolas"/>
              </a:rPr>
              <a:t>dsSingle</a:t>
            </a:r>
            <a:r>
              <a:rPr lang="en-US" sz="1650" dirty="0" smtClean="0">
                <a:solidFill>
                  <a:srgbClr val="000000"/>
                </a:solidFill>
                <a:latin typeface="Consolas"/>
              </a:rPr>
              <a:t>, </a:t>
            </a:r>
            <a:r>
              <a:rPr lang="en-US" sz="1650" dirty="0" err="1" smtClean="0">
                <a:solidFill>
                  <a:srgbClr val="000000"/>
                </a:solidFill>
                <a:latin typeface="Consolas"/>
              </a:rPr>
              <a:t>dsGroupSummary</a:t>
            </a:r>
            <a:r>
              <a:rPr lang="en-US" sz="1650" dirty="0" smtClean="0">
                <a:solidFill>
                  <a:srgbClr val="000000"/>
                </a:solidFill>
                <a:latin typeface="Consolas"/>
              </a:rPr>
              <a:t>, oName_1, oName_2)</a:t>
            </a:r>
            <a:br>
              <a:rPr lang="en-US" sz="1650" dirty="0" smtClean="0">
                <a:solidFill>
                  <a:srgbClr val="000000"/>
                </a:solidFill>
                <a:latin typeface="Consolas"/>
              </a:rPr>
            </a:b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3F7F4F"/>
                </a:solidFill>
              </a:rPr>
              <a:t>#Steps 11-12: Run the model; inspect the output.</a:t>
            </a:r>
            <a:br>
              <a:rPr lang="en-US" sz="1650" dirty="0" smtClean="0">
                <a:solidFill>
                  <a:srgbClr val="3F7F4F"/>
                </a:solidFill>
              </a:rPr>
            </a:br>
            <a:r>
              <a:rPr lang="en-US" sz="1650" dirty="0" smtClean="0">
                <a:solidFill>
                  <a:srgbClr val="000000"/>
                </a:solidFill>
                <a:latin typeface="Consolas"/>
              </a:rPr>
              <a:t>ace &lt;- </a:t>
            </a:r>
            <a:r>
              <a:rPr lang="en-US" sz="1650" dirty="0" err="1" smtClean="0">
                <a:solidFill>
                  <a:srgbClr val="000000"/>
                </a:solidFill>
                <a:latin typeface="Consolas"/>
              </a:rPr>
              <a:t>AceLavaanGroup</a:t>
            </a:r>
            <a:r>
              <a:rPr lang="en-US" sz="1650" dirty="0" smtClean="0">
                <a:solidFill>
                  <a:srgbClr val="000000"/>
                </a:solidFill>
                <a:latin typeface="Consolas"/>
              </a:rPr>
              <a:t>(</a:t>
            </a:r>
            <a:r>
              <a:rPr lang="en-US" sz="1650" dirty="0" err="1" smtClean="0">
                <a:solidFill>
                  <a:srgbClr val="000000"/>
                </a:solidFill>
                <a:latin typeface="Consolas"/>
              </a:rPr>
              <a:t>dsClean</a:t>
            </a:r>
            <a:r>
              <a:rPr lang="en-US" sz="1650" dirty="0" smtClean="0">
                <a:solidFill>
                  <a:srgbClr val="000000"/>
                </a:solidFill>
                <a:latin typeface="Consolas"/>
              </a:rPr>
              <a:t>)</a:t>
            </a:r>
            <a:br>
              <a:rPr lang="en-US" sz="1650" dirty="0" smtClean="0">
                <a:solidFill>
                  <a:srgbClr val="000000"/>
                </a:solidFill>
                <a:latin typeface="Consolas"/>
              </a:rPr>
            </a:br>
            <a:r>
              <a:rPr lang="en-US" sz="1650" dirty="0" err="1" smtClean="0">
                <a:solidFill>
                  <a:srgbClr val="000000"/>
                </a:solidFill>
                <a:latin typeface="Consolas"/>
              </a:rPr>
              <a:t>GetDetails</a:t>
            </a:r>
            <a:r>
              <a:rPr lang="en-US" sz="1650" dirty="0" smtClean="0">
                <a:solidFill>
                  <a:srgbClr val="000000"/>
                </a:solidFill>
                <a:latin typeface="Consolas"/>
              </a:rPr>
              <a:t>(ace)</a:t>
            </a:r>
            <a:endParaRPr lang="en-US" sz="1650" dirty="0">
              <a:latin typeface="Consolas" pitchFamily="49" charset="0"/>
              <a:cs typeface="Consolas" pitchFamily="49" charset="0"/>
            </a:endParaRPr>
          </a:p>
        </p:txBody>
      </p:sp>
      <p:sp>
        <p:nvSpPr>
          <p:cNvPr id="2" name="TextBox 1"/>
          <p:cNvSpPr txBox="1"/>
          <p:nvPr/>
        </p:nvSpPr>
        <p:spPr>
          <a:xfrm>
            <a:off x="6553200" y="6412468"/>
            <a:ext cx="2438400" cy="369332"/>
          </a:xfrm>
          <a:prstGeom prst="rect">
            <a:avLst/>
          </a:prstGeom>
          <a:noFill/>
        </p:spPr>
        <p:txBody>
          <a:bodyPr wrap="square" rtlCol="0">
            <a:spAutoFit/>
          </a:bodyPr>
          <a:lstStyle/>
          <a:p>
            <a:pPr algn="r"/>
            <a:r>
              <a:rPr lang="en-US" dirty="0" smtClean="0">
                <a:solidFill>
                  <a:schemeClr val="accent6">
                    <a:lumMod val="75000"/>
                  </a:schemeClr>
                </a:solidFill>
              </a:rPr>
              <a:t>~14 lines of code</a:t>
            </a:r>
            <a:endParaRPr lang="en-US" dirty="0">
              <a:solidFill>
                <a:schemeClr val="accent6">
                  <a:lumMod val="75000"/>
                </a:schemeClr>
              </a:solidFill>
            </a:endParaRPr>
          </a:p>
        </p:txBody>
      </p:sp>
    </p:spTree>
    <p:extLst>
      <p:ext uri="{BB962C8B-B14F-4D97-AF65-F5344CB8AC3E}">
        <p14:creationId xmlns:p14="http://schemas.microsoft.com/office/powerpoint/2010/main" val="22620812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solidFill>
                  <a:schemeClr val="bg1">
                    <a:lumMod val="50000"/>
                  </a:schemeClr>
                </a:solidFill>
              </a:rPr>
              <a:t>Features not discussed today</a:t>
            </a:r>
            <a:endParaRPr lang="en-US" dirty="0">
              <a:solidFill>
                <a:schemeClr val="bg1">
                  <a:lumMod val="50000"/>
                </a:schemeClr>
              </a:solidFill>
            </a:endParaRPr>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r>
              <a:rPr lang="en-US" b="1" dirty="0" smtClean="0"/>
              <a:t>Other helpful data</a:t>
            </a:r>
            <a:r>
              <a:rPr lang="en-US" dirty="0" smtClean="0"/>
              <a:t>, such as </a:t>
            </a:r>
          </a:p>
          <a:p>
            <a:pPr>
              <a:buFontTx/>
              <a:buChar char="-"/>
            </a:pPr>
            <a:r>
              <a:rPr lang="en-US" dirty="0" smtClean="0">
                <a:solidFill>
                  <a:srgbClr val="3F7F4F"/>
                </a:solidFill>
              </a:rPr>
              <a:t>Subject’s last completed survey </a:t>
            </a:r>
          </a:p>
          <a:p>
            <a:pPr>
              <a:buFontTx/>
              <a:buChar char="-"/>
            </a:pPr>
            <a:r>
              <a:rPr lang="en-US" dirty="0" smtClean="0">
                <a:solidFill>
                  <a:srgbClr val="3F7F4F"/>
                </a:solidFill>
              </a:rPr>
              <a:t>Subject’s date of death</a:t>
            </a:r>
          </a:p>
          <a:p>
            <a:endParaRPr lang="en-US" dirty="0" smtClean="0"/>
          </a:p>
          <a:p>
            <a:pPr marL="0" indent="0">
              <a:buNone/>
            </a:pPr>
            <a:r>
              <a:rPr lang="en-US" b="1" dirty="0" smtClean="0"/>
              <a:t>Spatial models </a:t>
            </a:r>
            <a:r>
              <a:rPr lang="en-US" sz="1800" dirty="0" smtClean="0">
                <a:solidFill>
                  <a:schemeClr val="bg1">
                    <a:lumMod val="50000"/>
                  </a:schemeClr>
                </a:solidFill>
              </a:rPr>
              <a:t>(wait 5 minutes)</a:t>
            </a:r>
          </a:p>
          <a:p>
            <a:endParaRPr lang="en-US" dirty="0" smtClean="0"/>
          </a:p>
          <a:p>
            <a:pPr marL="0" indent="0">
              <a:buNone/>
            </a:pPr>
            <a:r>
              <a:rPr lang="en-US" b="1" dirty="0" smtClean="0"/>
              <a:t>Mixed models </a:t>
            </a:r>
            <a:r>
              <a:rPr lang="en-US" sz="1800" dirty="0" smtClean="0">
                <a:solidFill>
                  <a:schemeClr val="bg1">
                    <a:lumMod val="50000"/>
                  </a:schemeClr>
                </a:solidFill>
              </a:rPr>
              <a:t>(wait 6 minutes)</a:t>
            </a:r>
          </a:p>
          <a:p>
            <a:endParaRPr lang="en-US" dirty="0" smtClean="0"/>
          </a:p>
          <a:p>
            <a:endParaRPr lang="en-US" dirty="0" smtClean="0"/>
          </a:p>
          <a:p>
            <a:endParaRPr lang="en-US" dirty="0"/>
          </a:p>
        </p:txBody>
      </p:sp>
    </p:spTree>
    <p:extLst>
      <p:ext uri="{BB962C8B-B14F-4D97-AF65-F5344CB8AC3E}">
        <p14:creationId xmlns:p14="http://schemas.microsoft.com/office/powerpoint/2010/main" val="36834138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solidFill>
                  <a:schemeClr val="bg1">
                    <a:lumMod val="50000"/>
                  </a:schemeClr>
                </a:solidFill>
              </a:rPr>
              <a:t>Applicability</a:t>
            </a:r>
            <a:endParaRPr lang="en-US" dirty="0">
              <a:solidFill>
                <a:schemeClr val="bg1">
                  <a:lumMod val="50000"/>
                </a:schemeClr>
              </a:solidFill>
            </a:endParaRPr>
          </a:p>
        </p:txBody>
      </p:sp>
      <p:sp>
        <p:nvSpPr>
          <p:cNvPr id="3" name="Content Placeholder 2"/>
          <p:cNvSpPr>
            <a:spLocks noGrp="1"/>
          </p:cNvSpPr>
          <p:nvPr>
            <p:ph idx="1"/>
          </p:nvPr>
        </p:nvSpPr>
        <p:spPr>
          <a:xfrm>
            <a:off x="228600" y="1600200"/>
            <a:ext cx="8458200" cy="5105400"/>
          </a:xfrm>
        </p:spPr>
        <p:txBody>
          <a:bodyPr/>
          <a:lstStyle/>
          <a:p>
            <a:pPr marL="0" indent="0">
              <a:buNone/>
            </a:pPr>
            <a:r>
              <a:rPr lang="en-US" b="1" dirty="0" smtClean="0"/>
              <a:t>Kinship links are </a:t>
            </a:r>
            <a:r>
              <a:rPr lang="en-US" b="1" i="1" dirty="0"/>
              <a:t>not</a:t>
            </a:r>
            <a:r>
              <a:rPr lang="en-US" b="1" dirty="0"/>
              <a:t> restricted to </a:t>
            </a:r>
          </a:p>
          <a:p>
            <a:pPr lvl="1"/>
            <a:r>
              <a:rPr lang="en-US" dirty="0" smtClean="0">
                <a:solidFill>
                  <a:srgbClr val="3F7F4F"/>
                </a:solidFill>
              </a:rPr>
              <a:t>R</a:t>
            </a:r>
          </a:p>
          <a:p>
            <a:pPr lvl="1"/>
            <a:r>
              <a:rPr lang="en-US" dirty="0" err="1" smtClean="0">
                <a:solidFill>
                  <a:srgbClr val="3F7F4F"/>
                </a:solidFill>
              </a:rPr>
              <a:t>NlsyLinks</a:t>
            </a:r>
            <a:endParaRPr lang="en-US" dirty="0" smtClean="0">
              <a:solidFill>
                <a:srgbClr val="3F7F4F"/>
              </a:solidFill>
            </a:endParaRPr>
          </a:p>
          <a:p>
            <a:pPr lvl="1"/>
            <a:endParaRPr lang="en-US" dirty="0"/>
          </a:p>
          <a:p>
            <a:pPr marL="0" indent="0">
              <a:buNone/>
            </a:pPr>
            <a:r>
              <a:rPr lang="en-US" b="1" dirty="0" err="1"/>
              <a:t>NlsyLinks</a:t>
            </a:r>
            <a:r>
              <a:rPr lang="en-US" b="1" dirty="0"/>
              <a:t> is </a:t>
            </a:r>
            <a:r>
              <a:rPr lang="en-US" b="1" i="1" dirty="0"/>
              <a:t>not</a:t>
            </a:r>
            <a:r>
              <a:rPr lang="en-US" b="1" dirty="0"/>
              <a:t> restricted to </a:t>
            </a:r>
          </a:p>
          <a:p>
            <a:pPr lvl="1"/>
            <a:r>
              <a:rPr lang="en-US" dirty="0">
                <a:solidFill>
                  <a:srgbClr val="3F7F4F"/>
                </a:solidFill>
              </a:rPr>
              <a:t>Traditional BG research</a:t>
            </a:r>
          </a:p>
          <a:p>
            <a:pPr lvl="1"/>
            <a:r>
              <a:rPr lang="en-US" dirty="0" smtClean="0">
                <a:solidFill>
                  <a:srgbClr val="3F7F4F"/>
                </a:solidFill>
              </a:rPr>
              <a:t>NLSY</a:t>
            </a:r>
            <a:endParaRPr lang="en-US" dirty="0">
              <a:solidFill>
                <a:srgbClr val="3F7F4F"/>
              </a:solidFill>
            </a:endParaRPr>
          </a:p>
        </p:txBody>
      </p:sp>
    </p:spTree>
    <p:extLst>
      <p:ext uri="{BB962C8B-B14F-4D97-AF65-F5344CB8AC3E}">
        <p14:creationId xmlns:p14="http://schemas.microsoft.com/office/powerpoint/2010/main" val="23504229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solidFill>
                  <a:schemeClr val="bg1">
                    <a:lumMod val="50000"/>
                  </a:schemeClr>
                </a:solidFill>
              </a:rPr>
              <a:t>Support Staff</a:t>
            </a:r>
            <a:endParaRPr lang="en-US" dirty="0">
              <a:solidFill>
                <a:schemeClr val="bg1">
                  <a:lumMod val="50000"/>
                </a:schemeClr>
              </a:solidFill>
            </a:endParaRPr>
          </a:p>
        </p:txBody>
      </p:sp>
      <p:sp>
        <p:nvSpPr>
          <p:cNvPr id="3" name="Content Placeholder 2"/>
          <p:cNvSpPr>
            <a:spLocks noGrp="1"/>
          </p:cNvSpPr>
          <p:nvPr>
            <p:ph idx="1"/>
          </p:nvPr>
        </p:nvSpPr>
        <p:spPr>
          <a:xfrm>
            <a:off x="152400" y="762000"/>
            <a:ext cx="8991600" cy="6019800"/>
          </a:xfrm>
        </p:spPr>
        <p:txBody>
          <a:bodyPr>
            <a:normAutofit/>
          </a:bodyPr>
          <a:lstStyle/>
          <a:p>
            <a:pPr marL="457200" indent="-457200">
              <a:buNone/>
            </a:pPr>
            <a:r>
              <a:rPr lang="en-US" b="1" dirty="0" smtClean="0"/>
              <a:t>User forums on R-Forge</a:t>
            </a:r>
            <a:r>
              <a:rPr lang="en-US" dirty="0" smtClean="0"/>
              <a:t/>
            </a:r>
            <a:br>
              <a:rPr lang="en-US" dirty="0" smtClean="0"/>
            </a:br>
            <a:r>
              <a:rPr lang="en-US" sz="2800" dirty="0" smtClean="0">
                <a:solidFill>
                  <a:srgbClr val="3F7F4F"/>
                </a:solidFill>
              </a:rPr>
              <a:t>r-forge.r-project.org/forum</a:t>
            </a:r>
            <a:r>
              <a:rPr lang="en-US" sz="2800" dirty="0">
                <a:solidFill>
                  <a:srgbClr val="3F7F4F"/>
                </a:solidFill>
              </a:rPr>
              <a:t>/?</a:t>
            </a:r>
            <a:r>
              <a:rPr lang="en-US" sz="2800" dirty="0" err="1" smtClean="0">
                <a:solidFill>
                  <a:srgbClr val="3F7F4F"/>
                </a:solidFill>
              </a:rPr>
              <a:t>group_id</a:t>
            </a:r>
            <a:r>
              <a:rPr lang="en-US" sz="2800" dirty="0" smtClean="0">
                <a:solidFill>
                  <a:srgbClr val="3F7F4F"/>
                </a:solidFill>
              </a:rPr>
              <a:t>=1330</a:t>
            </a:r>
          </a:p>
          <a:p>
            <a:pPr lvl="1"/>
            <a:r>
              <a:rPr lang="en-US" dirty="0" smtClean="0">
                <a:solidFill>
                  <a:srgbClr val="3F7F4F"/>
                </a:solidFill>
              </a:rPr>
              <a:t>Specific </a:t>
            </a:r>
            <a:r>
              <a:rPr lang="en-US" dirty="0" err="1" smtClean="0">
                <a:solidFill>
                  <a:srgbClr val="3F7F4F"/>
                </a:solidFill>
              </a:rPr>
              <a:t>NlsyLinks</a:t>
            </a:r>
            <a:r>
              <a:rPr lang="en-US" dirty="0">
                <a:solidFill>
                  <a:srgbClr val="3F7F4F"/>
                </a:solidFill>
              </a:rPr>
              <a:t> issues </a:t>
            </a:r>
            <a:endParaRPr lang="en-US" dirty="0" smtClean="0">
              <a:solidFill>
                <a:srgbClr val="3F7F4F"/>
              </a:solidFill>
            </a:endParaRPr>
          </a:p>
          <a:p>
            <a:pPr lvl="1"/>
            <a:r>
              <a:rPr lang="en-US" dirty="0" smtClean="0">
                <a:solidFill>
                  <a:srgbClr val="3F7F4F"/>
                </a:solidFill>
              </a:rPr>
              <a:t>General BG issues</a:t>
            </a:r>
          </a:p>
          <a:p>
            <a:pPr lvl="1"/>
            <a:r>
              <a:rPr lang="en-US" dirty="0" err="1" smtClean="0">
                <a:solidFill>
                  <a:srgbClr val="3F7F4F"/>
                </a:solidFill>
              </a:rPr>
              <a:t>OpenMx</a:t>
            </a:r>
            <a:r>
              <a:rPr lang="en-US" dirty="0" smtClean="0">
                <a:solidFill>
                  <a:srgbClr val="3F7F4F"/>
                </a:solidFill>
              </a:rPr>
              <a:t>, </a:t>
            </a:r>
            <a:r>
              <a:rPr lang="en-US" dirty="0" err="1" smtClean="0">
                <a:solidFill>
                  <a:srgbClr val="3F7F4F"/>
                </a:solidFill>
              </a:rPr>
              <a:t>lavaan</a:t>
            </a:r>
            <a:r>
              <a:rPr lang="en-US" dirty="0" smtClean="0">
                <a:solidFill>
                  <a:srgbClr val="3F7F4F"/>
                </a:solidFill>
              </a:rPr>
              <a:t>, SAS, </a:t>
            </a:r>
            <a:r>
              <a:rPr lang="en-US" dirty="0" err="1" smtClean="0">
                <a:solidFill>
                  <a:srgbClr val="3F7F4F"/>
                </a:solidFill>
              </a:rPr>
              <a:t>M</a:t>
            </a:r>
            <a:r>
              <a:rPr lang="en-US" i="1" dirty="0" err="1" smtClean="0">
                <a:solidFill>
                  <a:srgbClr val="3F7F4F"/>
                </a:solidFill>
              </a:rPr>
              <a:t>plus</a:t>
            </a:r>
            <a:endParaRPr lang="en-US" i="1" dirty="0" smtClean="0">
              <a:solidFill>
                <a:srgbClr val="3F7F4F"/>
              </a:solidFill>
            </a:endParaRPr>
          </a:p>
          <a:p>
            <a:pPr marL="457200" lvl="1" indent="0">
              <a:buNone/>
            </a:pPr>
            <a:endParaRPr lang="en-US" i="1" dirty="0"/>
          </a:p>
          <a:p>
            <a:pPr marL="457200" indent="-457200">
              <a:buNone/>
            </a:pPr>
            <a:r>
              <a:rPr lang="en-US" b="1" dirty="0" smtClean="0"/>
              <a:t>CRAN</a:t>
            </a:r>
            <a:r>
              <a:rPr lang="en-US" dirty="0" smtClean="0"/>
              <a:t/>
            </a:r>
            <a:br>
              <a:rPr lang="en-US" dirty="0" smtClean="0"/>
            </a:br>
            <a:r>
              <a:rPr lang="en-US" sz="2800" dirty="0" smtClean="0">
                <a:solidFill>
                  <a:srgbClr val="3F7F4F"/>
                </a:solidFill>
              </a:rPr>
              <a:t>cran.r-project.org/web/packages/</a:t>
            </a:r>
            <a:r>
              <a:rPr lang="en-US" sz="2800" dirty="0" err="1" smtClean="0">
                <a:solidFill>
                  <a:srgbClr val="3F7F4F"/>
                </a:solidFill>
              </a:rPr>
              <a:t>NlsyLinks</a:t>
            </a:r>
            <a:endParaRPr lang="en-US" sz="2800" dirty="0">
              <a:solidFill>
                <a:srgbClr val="3F7F4F"/>
              </a:solidFill>
            </a:endParaRPr>
          </a:p>
          <a:p>
            <a:pPr marL="457200" indent="-457200">
              <a:buNone/>
            </a:pPr>
            <a:endParaRPr lang="en-US" dirty="0" smtClean="0"/>
          </a:p>
          <a:p>
            <a:pPr marL="457200" indent="-457200">
              <a:buNone/>
            </a:pPr>
            <a:r>
              <a:rPr lang="en-US" b="1" dirty="0" smtClean="0"/>
              <a:t>Help over email</a:t>
            </a:r>
            <a:r>
              <a:rPr lang="en-US" dirty="0" smtClean="0"/>
              <a:t/>
            </a:r>
            <a:br>
              <a:rPr lang="en-US" dirty="0" smtClean="0"/>
            </a:br>
            <a:r>
              <a:rPr lang="en-US" sz="2400" dirty="0" smtClean="0">
                <a:solidFill>
                  <a:srgbClr val="3F7F4F"/>
                </a:solidFill>
              </a:rPr>
              <a:t>Joe Rodgers (jrodgers@ou.edu)</a:t>
            </a:r>
            <a:br>
              <a:rPr lang="en-US" sz="2400" dirty="0" smtClean="0">
                <a:solidFill>
                  <a:srgbClr val="3F7F4F"/>
                </a:solidFill>
              </a:rPr>
            </a:br>
            <a:r>
              <a:rPr lang="en-US" sz="2400" dirty="0" smtClean="0">
                <a:solidFill>
                  <a:srgbClr val="3F7F4F"/>
                </a:solidFill>
              </a:rPr>
              <a:t>Will Beasley (whb4@ou.edu)</a:t>
            </a:r>
            <a:endParaRPr lang="en-US" dirty="0">
              <a:solidFill>
                <a:srgbClr val="3F7F4F"/>
              </a:solidFill>
            </a:endParaRPr>
          </a:p>
        </p:txBody>
      </p:sp>
    </p:spTree>
    <p:extLst>
      <p:ext uri="{BB962C8B-B14F-4D97-AF65-F5344CB8AC3E}">
        <p14:creationId xmlns:p14="http://schemas.microsoft.com/office/powerpoint/2010/main" val="22679056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a:spcBef>
                <a:spcPct val="20000"/>
              </a:spcBef>
            </a:pPr>
            <a:r>
              <a:rPr lang="en-US" dirty="0" smtClean="0">
                <a:solidFill>
                  <a:prstClr val="black">
                    <a:tint val="75000"/>
                  </a:prstClr>
                </a:solidFill>
                <a:ea typeface="+mn-ea"/>
                <a:cs typeface="+mn-cs"/>
              </a:rPr>
              <a:t>Thank you</a:t>
            </a:r>
            <a:endParaRPr lang="en-US" dirty="0"/>
          </a:p>
        </p:txBody>
      </p:sp>
    </p:spTree>
    <p:extLst>
      <p:ext uri="{BB962C8B-B14F-4D97-AF65-F5344CB8AC3E}">
        <p14:creationId xmlns:p14="http://schemas.microsoft.com/office/powerpoint/2010/main" val="33332607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Take me out to ball game, take me out with the crowd.  Buy me some peanuts and Cracker Jack, I don’t care if I never get back.  Let me root, root, root for the home team, if they don’t win, it’s a shame.  For it’s one, two, three strikes, you’re out, at the old ball game.</a:t>
            </a:r>
            <a:endParaRPr lang="en-US" dirty="0"/>
          </a:p>
        </p:txBody>
      </p:sp>
    </p:spTree>
    <p:extLst>
      <p:ext uri="{BB962C8B-B14F-4D97-AF65-F5344CB8AC3E}">
        <p14:creationId xmlns:p14="http://schemas.microsoft.com/office/powerpoint/2010/main" val="23096786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D8F8C0">
            <a:alpha val="50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Exact </a:t>
            </a:r>
            <a:r>
              <a:rPr lang="en-US" dirty="0" smtClean="0"/>
              <a:t>Steps</a:t>
            </a:r>
            <a:r>
              <a:rPr lang="en-US" sz="2800" dirty="0">
                <a:solidFill>
                  <a:prstClr val="black"/>
                </a:solidFill>
              </a:rPr>
              <a:t> (</a:t>
            </a:r>
            <a:r>
              <a:rPr lang="en-US" sz="2800" dirty="0" smtClean="0">
                <a:solidFill>
                  <a:prstClr val="black"/>
                </a:solidFill>
              </a:rPr>
              <a:t>page 1 </a:t>
            </a:r>
            <a:r>
              <a:rPr lang="en-US" sz="2800" dirty="0">
                <a:solidFill>
                  <a:prstClr val="black"/>
                </a:solidFill>
              </a:rPr>
              <a:t>of 2)</a:t>
            </a:r>
            <a:endParaRPr lang="en-US" dirty="0"/>
          </a:p>
        </p:txBody>
      </p:sp>
      <p:sp>
        <p:nvSpPr>
          <p:cNvPr id="3" name="Content Placeholder 2"/>
          <p:cNvSpPr>
            <a:spLocks noGrp="1"/>
          </p:cNvSpPr>
          <p:nvPr>
            <p:ph idx="1"/>
          </p:nvPr>
        </p:nvSpPr>
        <p:spPr>
          <a:xfrm>
            <a:off x="0" y="1219200"/>
            <a:ext cx="9144000" cy="5562600"/>
          </a:xfrm>
        </p:spPr>
        <p:txBody>
          <a:bodyPr>
            <a:noAutofit/>
          </a:bodyPr>
          <a:lstStyle/>
          <a:p>
            <a:pPr marL="514350" indent="-514350">
              <a:buFont typeface="+mj-lt"/>
              <a:buAutoNum type="arabicPeriod"/>
            </a:pPr>
            <a:r>
              <a:rPr lang="en-US" dirty="0" smtClean="0"/>
              <a:t>Select </a:t>
            </a:r>
            <a:r>
              <a:rPr lang="en-US" dirty="0"/>
              <a:t>&amp; download variables </a:t>
            </a:r>
            <a:r>
              <a:rPr lang="en-US" dirty="0" smtClean="0"/>
              <a:t>with NLS Investigator.</a:t>
            </a:r>
            <a:endParaRPr lang="en-US" dirty="0"/>
          </a:p>
          <a:p>
            <a:pPr marL="514350" indent="-514350">
              <a:buFont typeface="+mj-lt"/>
              <a:buAutoNum type="arabicPeriod"/>
            </a:pPr>
            <a:r>
              <a:rPr lang="en-US" dirty="0" smtClean="0"/>
              <a:t>Open </a:t>
            </a:r>
            <a:r>
              <a:rPr lang="en-US" b="1" dirty="0">
                <a:latin typeface="Consolas" pitchFamily="49" charset="0"/>
                <a:cs typeface="Consolas" pitchFamily="49" charset="0"/>
              </a:rPr>
              <a:t>R</a:t>
            </a:r>
            <a:r>
              <a:rPr lang="en-US" dirty="0" smtClean="0"/>
              <a:t> and </a:t>
            </a:r>
            <a:r>
              <a:rPr lang="en-US" dirty="0"/>
              <a:t>load the </a:t>
            </a:r>
            <a:r>
              <a:rPr lang="en-US" dirty="0" err="1">
                <a:latin typeface="Consolas" pitchFamily="49" charset="0"/>
                <a:cs typeface="Consolas" pitchFamily="49" charset="0"/>
              </a:rPr>
              <a:t>NlsyLinks</a:t>
            </a:r>
            <a:r>
              <a:rPr lang="en-US" dirty="0"/>
              <a:t> package.</a:t>
            </a:r>
          </a:p>
          <a:p>
            <a:pPr marL="514350" indent="-514350">
              <a:buFont typeface="+mj-lt"/>
              <a:buAutoNum type="arabicPeriod"/>
            </a:pPr>
            <a:r>
              <a:rPr lang="en-US" dirty="0" smtClean="0"/>
              <a:t>Load linking dataset, selecting only Gen2 </a:t>
            </a:r>
            <a:r>
              <a:rPr lang="en-US" dirty="0"/>
              <a:t>subjects.</a:t>
            </a:r>
          </a:p>
          <a:p>
            <a:pPr marL="514350" indent="-514350">
              <a:buFont typeface="+mj-lt"/>
              <a:buAutoNum type="arabicPeriod"/>
            </a:pPr>
            <a:r>
              <a:rPr lang="en-US" dirty="0" smtClean="0"/>
              <a:t>Read </a:t>
            </a:r>
            <a:r>
              <a:rPr lang="en-US" dirty="0"/>
              <a:t>the CSV into </a:t>
            </a:r>
            <a:r>
              <a:rPr lang="en-US" b="1" dirty="0">
                <a:latin typeface="Consolas" pitchFamily="49" charset="0"/>
                <a:cs typeface="Consolas" pitchFamily="49" charset="0"/>
              </a:rPr>
              <a:t>R</a:t>
            </a:r>
            <a:r>
              <a:rPr lang="en-US" dirty="0"/>
              <a:t> </a:t>
            </a:r>
            <a:r>
              <a:rPr lang="en-US" dirty="0" smtClean="0"/>
              <a:t>using </a:t>
            </a:r>
            <a:r>
              <a:rPr lang="en-US" dirty="0">
                <a:latin typeface="Consolas" pitchFamily="49" charset="0"/>
                <a:cs typeface="Consolas" pitchFamily="49" charset="0"/>
              </a:rPr>
              <a:t>ReadCsvNlsy79Gen2</a:t>
            </a:r>
            <a:r>
              <a:rPr lang="en-US" dirty="0"/>
              <a:t>.</a:t>
            </a:r>
          </a:p>
          <a:p>
            <a:pPr marL="514350" indent="-514350">
              <a:buFont typeface="+mj-lt"/>
              <a:buAutoNum type="arabicPeriod"/>
            </a:pPr>
            <a:r>
              <a:rPr lang="en-US" dirty="0" smtClean="0"/>
              <a:t>Verify </a:t>
            </a:r>
            <a:r>
              <a:rPr lang="en-US" dirty="0"/>
              <a:t>the desired outcome column </a:t>
            </a:r>
            <a:r>
              <a:rPr lang="en-US" dirty="0" smtClean="0"/>
              <a:t>exists and rename </a:t>
            </a:r>
            <a:r>
              <a:rPr lang="en-US" dirty="0"/>
              <a:t>it something </a:t>
            </a:r>
            <a:r>
              <a:rPr lang="en-US" dirty="0" smtClean="0"/>
              <a:t>meaningful: </a:t>
            </a:r>
            <a:r>
              <a:rPr lang="en-US" dirty="0" err="1">
                <a:latin typeface="Consolas" pitchFamily="49" charset="0"/>
                <a:cs typeface="Consolas" pitchFamily="49" charset="0"/>
              </a:rPr>
              <a:t>BirthWeightInOunces</a:t>
            </a:r>
            <a:endParaRPr lang="en-US" dirty="0" smtClean="0">
              <a:latin typeface="Consolas" pitchFamily="49" charset="0"/>
              <a:cs typeface="Consolas" pitchFamily="49" charset="0"/>
            </a:endParaRPr>
          </a:p>
          <a:p>
            <a:pPr marL="514350" indent="-514350">
              <a:buFont typeface="+mj-lt"/>
              <a:buAutoNum type="arabicPeriod"/>
            </a:pPr>
            <a:r>
              <a:rPr lang="en-US" dirty="0" smtClean="0"/>
              <a:t>Manipulate &amp; groom outcome variable(s).</a:t>
            </a:r>
          </a:p>
        </p:txBody>
      </p:sp>
    </p:spTree>
    <p:extLst>
      <p:ext uri="{BB962C8B-B14F-4D97-AF65-F5344CB8AC3E}">
        <p14:creationId xmlns:p14="http://schemas.microsoft.com/office/powerpoint/2010/main" val="42234796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D8F8C0">
            <a:alpha val="50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Exact Steps</a:t>
            </a:r>
            <a:r>
              <a:rPr lang="en-US" sz="2800" dirty="0" smtClean="0"/>
              <a:t> (page 2 of 2)</a:t>
            </a:r>
            <a:endParaRPr lang="en-US" dirty="0"/>
          </a:p>
        </p:txBody>
      </p:sp>
      <p:sp>
        <p:nvSpPr>
          <p:cNvPr id="3" name="Content Placeholder 2"/>
          <p:cNvSpPr>
            <a:spLocks noGrp="1"/>
          </p:cNvSpPr>
          <p:nvPr>
            <p:ph idx="1"/>
          </p:nvPr>
        </p:nvSpPr>
        <p:spPr>
          <a:xfrm>
            <a:off x="0" y="1219200"/>
            <a:ext cx="9144000" cy="5562600"/>
          </a:xfrm>
        </p:spPr>
        <p:txBody>
          <a:bodyPr>
            <a:normAutofit/>
          </a:bodyPr>
          <a:lstStyle/>
          <a:p>
            <a:pPr marL="514350" indent="-514350">
              <a:buFont typeface="+mj-lt"/>
              <a:buAutoNum type="arabicPeriod" startAt="7"/>
            </a:pPr>
            <a:r>
              <a:rPr lang="en-US" dirty="0"/>
              <a:t>Use </a:t>
            </a:r>
            <a:r>
              <a:rPr lang="en-US" dirty="0" err="1">
                <a:latin typeface="Consolas" pitchFamily="49" charset="0"/>
                <a:cs typeface="Consolas" pitchFamily="49" charset="0"/>
              </a:rPr>
              <a:t>CreatePairLinksSingleEntered</a:t>
            </a:r>
            <a:r>
              <a:rPr lang="en-US" dirty="0"/>
              <a:t> to  merge the (a) outcome dataset and </a:t>
            </a:r>
            <a:r>
              <a:rPr lang="en-US" dirty="0" smtClean="0"/>
              <a:t>the</a:t>
            </a:r>
            <a:br>
              <a:rPr lang="en-US" dirty="0" smtClean="0"/>
            </a:br>
            <a:r>
              <a:rPr lang="en-US" dirty="0" smtClean="0"/>
              <a:t>(b</a:t>
            </a:r>
            <a:r>
              <a:rPr lang="en-US" dirty="0"/>
              <a:t>) linking dataset.</a:t>
            </a:r>
          </a:p>
          <a:p>
            <a:pPr marL="514350" indent="-514350">
              <a:buFont typeface="+mj-lt"/>
              <a:buAutoNum type="arabicPeriod" startAt="7"/>
            </a:pPr>
            <a:r>
              <a:rPr lang="en-US" dirty="0" smtClean="0"/>
              <a:t>Declare the outcome variable names.</a:t>
            </a:r>
          </a:p>
          <a:p>
            <a:pPr marL="514350" indent="-514350">
              <a:buFont typeface="+mj-lt"/>
              <a:buAutoNum type="arabicPeriod" startAt="7"/>
            </a:pPr>
            <a:r>
              <a:rPr lang="en-US" dirty="0" smtClean="0"/>
              <a:t>Create a </a:t>
            </a:r>
            <a:r>
              <a:rPr lang="en-US" dirty="0" err="1" smtClean="0">
                <a:latin typeface="Consolas" pitchFamily="49" charset="0"/>
                <a:cs typeface="Consolas" pitchFamily="49" charset="0"/>
              </a:rPr>
              <a:t>GroupSummary</a:t>
            </a:r>
            <a:r>
              <a:rPr lang="en-US" dirty="0" smtClean="0"/>
              <a:t> to inspect the </a:t>
            </a:r>
            <a:r>
              <a:rPr lang="en-US" i="1" dirty="0" smtClean="0"/>
              <a:t>R</a:t>
            </a:r>
            <a:r>
              <a:rPr lang="en-US" dirty="0" smtClean="0"/>
              <a:t> groups.</a:t>
            </a:r>
          </a:p>
          <a:p>
            <a:pPr marL="514350" indent="-514350">
              <a:buFont typeface="+mj-lt"/>
              <a:buAutoNum type="arabicPeriod" startAt="7"/>
            </a:pPr>
            <a:r>
              <a:rPr lang="en-US" dirty="0" smtClean="0"/>
              <a:t>Create a cleaned dataset for the SEM.</a:t>
            </a:r>
          </a:p>
          <a:p>
            <a:pPr marL="514350" indent="-514350">
              <a:buFont typeface="+mj-lt"/>
              <a:buAutoNum type="arabicPeriod" startAt="7"/>
            </a:pPr>
            <a:r>
              <a:rPr lang="en-US" dirty="0" smtClean="0"/>
              <a:t>Estimate </a:t>
            </a:r>
            <a:r>
              <a:rPr lang="en-US" dirty="0"/>
              <a:t>ACE with the </a:t>
            </a:r>
            <a:r>
              <a:rPr lang="en-US" dirty="0" err="1">
                <a:latin typeface="Consolas" pitchFamily="49" charset="0"/>
                <a:cs typeface="Consolas" pitchFamily="49" charset="0"/>
              </a:rPr>
              <a:t>AceUnivariate</a:t>
            </a:r>
            <a:r>
              <a:rPr lang="en-US" dirty="0"/>
              <a:t> function</a:t>
            </a:r>
            <a:r>
              <a:rPr lang="en-US" dirty="0" smtClean="0"/>
              <a:t>.</a:t>
            </a:r>
          </a:p>
          <a:p>
            <a:pPr marL="514350" indent="-514350">
              <a:buFont typeface="+mj-lt"/>
              <a:buAutoNum type="arabicPeriod" startAt="7"/>
            </a:pPr>
            <a:r>
              <a:rPr lang="en-US" dirty="0" smtClean="0"/>
              <a:t>Inspect the output.</a:t>
            </a:r>
            <a:endParaRPr lang="en-US" dirty="0"/>
          </a:p>
        </p:txBody>
      </p:sp>
    </p:spTree>
    <p:extLst>
      <p:ext uri="{BB962C8B-B14F-4D97-AF65-F5344CB8AC3E}">
        <p14:creationId xmlns:p14="http://schemas.microsoft.com/office/powerpoint/2010/main" val="4255409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58200" cy="1143000"/>
          </a:xfrm>
        </p:spPr>
        <p:txBody>
          <a:bodyPr>
            <a:normAutofit fontScale="90000"/>
          </a:bodyPr>
          <a:lstStyle/>
          <a:p>
            <a:r>
              <a:rPr lang="en-US" dirty="0" smtClean="0">
                <a:solidFill>
                  <a:schemeClr val="bg1">
                    <a:lumMod val="50000"/>
                  </a:schemeClr>
                </a:solidFill>
              </a:rPr>
              <a:t>Create Table of Response Categories and Compare Across Siblings</a:t>
            </a:r>
            <a:endParaRPr lang="en-US" dirty="0">
              <a:solidFill>
                <a:schemeClr val="bg1">
                  <a:lumMod val="50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898389704"/>
              </p:ext>
            </p:extLst>
          </p:nvPr>
        </p:nvGraphicFramePr>
        <p:xfrm>
          <a:off x="1295400" y="1865531"/>
          <a:ext cx="4717733" cy="4541520"/>
        </p:xfrm>
        <a:graphic>
          <a:graphicData uri="http://schemas.openxmlformats.org/drawingml/2006/table">
            <a:tbl>
              <a:tblPr>
                <a:tableStyleId>{5C22544A-7EE6-4342-B048-85BDC9FD1C3A}</a:tableStyleId>
              </a:tblPr>
              <a:tblGrid>
                <a:gridCol w="684213"/>
                <a:gridCol w="620967"/>
                <a:gridCol w="587375"/>
                <a:gridCol w="466344"/>
                <a:gridCol w="550988"/>
                <a:gridCol w="658813"/>
                <a:gridCol w="561658"/>
                <a:gridCol w="587375"/>
              </a:tblGrid>
              <a:tr h="190500">
                <a:tc>
                  <a:txBody>
                    <a:bodyPr/>
                    <a:lstStyle/>
                    <a:p>
                      <a:pPr algn="ctr" fontAlgn="b"/>
                      <a:r>
                        <a:rPr lang="en-US" sz="1600" u="none" strike="noStrike" dirty="0" smtClean="0">
                          <a:solidFill>
                            <a:schemeClr val="bg1"/>
                          </a:solidFill>
                          <a:effectLst/>
                        </a:rPr>
                        <a:t>Child</a:t>
                      </a:r>
                      <a:br>
                        <a:rPr lang="en-US" sz="1600" u="none" strike="noStrike" dirty="0" smtClean="0">
                          <a:solidFill>
                            <a:schemeClr val="bg1"/>
                          </a:solidFill>
                          <a:effectLst/>
                        </a:rPr>
                      </a:br>
                      <a:r>
                        <a:rPr lang="en-US" sz="1600" u="none" strike="noStrike" dirty="0" smtClean="0">
                          <a:solidFill>
                            <a:schemeClr val="bg1"/>
                          </a:solidFill>
                          <a:effectLst/>
                        </a:rPr>
                        <a:t>ID</a:t>
                      </a:r>
                      <a:endParaRPr lang="en-US" sz="1600" b="0" i="0" u="none" strike="noStrike" dirty="0">
                        <a:solidFill>
                          <a:schemeClr val="bg1"/>
                        </a:solidFill>
                        <a:effectLst/>
                        <a:latin typeface="Calibri"/>
                      </a:endParaRPr>
                    </a:p>
                  </a:txBody>
                  <a:tcPr marL="9525" marR="9525" marT="9525" marB="0" anchor="b">
                    <a:lnR w="12700" cap="flat" cmpd="sng" algn="ctr">
                      <a:noFill/>
                      <a:prstDash val="solid"/>
                      <a:round/>
                      <a:headEnd type="none" w="med" len="med"/>
                      <a:tailEnd type="none" w="med" len="med"/>
                    </a:lnR>
                    <a:solidFill>
                      <a:schemeClr val="accent1"/>
                    </a:solidFill>
                  </a:tcPr>
                </a:tc>
                <a:tc>
                  <a:txBody>
                    <a:bodyPr/>
                    <a:lstStyle/>
                    <a:p>
                      <a:pPr algn="ctr" fontAlgn="b"/>
                      <a:r>
                        <a:rPr lang="en-US" sz="1600" u="none" strike="noStrike" dirty="0" smtClean="0">
                          <a:solidFill>
                            <a:schemeClr val="bg1"/>
                          </a:solidFill>
                          <a:effectLst/>
                        </a:rPr>
                        <a:t>Survey</a:t>
                      </a:r>
                      <a:br>
                        <a:rPr lang="en-US" sz="1600" u="none" strike="noStrike" dirty="0" smtClean="0">
                          <a:solidFill>
                            <a:schemeClr val="bg1"/>
                          </a:solidFill>
                          <a:effectLst/>
                        </a:rPr>
                      </a:br>
                      <a:r>
                        <a:rPr lang="en-US" sz="1600" u="none" strike="noStrike" dirty="0" smtClean="0">
                          <a:solidFill>
                            <a:schemeClr val="bg1"/>
                          </a:solidFill>
                          <a:effectLst/>
                        </a:rPr>
                        <a:t>Year</a:t>
                      </a:r>
                      <a:endParaRPr lang="en-US" sz="1600" b="0" i="0" u="none" strike="noStrike" dirty="0">
                        <a:solidFill>
                          <a:schemeClr val="bg1"/>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1"/>
                    </a:solidFill>
                  </a:tcPr>
                </a:tc>
                <a:tc>
                  <a:txBody>
                    <a:bodyPr/>
                    <a:lstStyle/>
                    <a:p>
                      <a:pPr algn="ctr" fontAlgn="b"/>
                      <a:r>
                        <a:rPr lang="en-US" sz="1600" u="none" strike="noStrike" dirty="0" smtClean="0">
                          <a:solidFill>
                            <a:schemeClr val="bg1"/>
                          </a:solidFill>
                          <a:effectLst/>
                        </a:rPr>
                        <a:t>In</a:t>
                      </a:r>
                      <a:br>
                        <a:rPr lang="en-US" sz="1600" u="none" strike="noStrike" dirty="0" smtClean="0">
                          <a:solidFill>
                            <a:schemeClr val="bg1"/>
                          </a:solidFill>
                          <a:effectLst/>
                        </a:rPr>
                      </a:br>
                      <a:r>
                        <a:rPr lang="en-US" sz="1600" u="none" strike="noStrike" dirty="0" smtClean="0">
                          <a:solidFill>
                            <a:schemeClr val="bg1"/>
                          </a:solidFill>
                          <a:effectLst/>
                        </a:rPr>
                        <a:t>House</a:t>
                      </a:r>
                      <a:endParaRPr lang="en-US" sz="1600" b="0" i="0" u="none" strike="noStrike" dirty="0">
                        <a:solidFill>
                          <a:schemeClr val="bg1"/>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1"/>
                    </a:solidFill>
                  </a:tcPr>
                </a:tc>
                <a:tc>
                  <a:txBody>
                    <a:bodyPr/>
                    <a:lstStyle/>
                    <a:p>
                      <a:pPr algn="ctr" fontAlgn="b"/>
                      <a:r>
                        <a:rPr lang="en-US" sz="1600" u="none" strike="noStrike" dirty="0" smtClean="0">
                          <a:solidFill>
                            <a:schemeClr val="bg1"/>
                          </a:solidFill>
                          <a:effectLst/>
                        </a:rPr>
                        <a:t>Alive</a:t>
                      </a:r>
                      <a:endParaRPr lang="en-US" sz="1600" b="0" i="0" u="none" strike="noStrike" dirty="0">
                        <a:solidFill>
                          <a:schemeClr val="bg1"/>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1"/>
                    </a:solidFill>
                  </a:tcPr>
                </a:tc>
                <a:tc>
                  <a:txBody>
                    <a:bodyPr/>
                    <a:lstStyle/>
                    <a:p>
                      <a:pPr algn="ctr" fontAlgn="b"/>
                      <a:r>
                        <a:rPr lang="en-US" sz="1600" u="none" strike="noStrike" dirty="0" smtClean="0">
                          <a:solidFill>
                            <a:schemeClr val="bg1"/>
                          </a:solidFill>
                          <a:effectLst/>
                        </a:rPr>
                        <a:t>Ever Live In</a:t>
                      </a:r>
                      <a:br>
                        <a:rPr lang="en-US" sz="1600" u="none" strike="noStrike" dirty="0" smtClean="0">
                          <a:solidFill>
                            <a:schemeClr val="bg1"/>
                          </a:solidFill>
                          <a:effectLst/>
                        </a:rPr>
                      </a:br>
                      <a:r>
                        <a:rPr lang="en-US" sz="1600" u="none" strike="noStrike" dirty="0" smtClean="0">
                          <a:solidFill>
                            <a:schemeClr val="bg1"/>
                          </a:solidFill>
                          <a:effectLst/>
                        </a:rPr>
                        <a:t>House</a:t>
                      </a:r>
                      <a:endParaRPr lang="en-US" sz="1600" b="0" i="0" u="none" strike="noStrike" dirty="0">
                        <a:solidFill>
                          <a:schemeClr val="bg1"/>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1"/>
                    </a:solidFill>
                  </a:tcPr>
                </a:tc>
                <a:tc>
                  <a:txBody>
                    <a:bodyPr/>
                    <a:lstStyle/>
                    <a:p>
                      <a:pPr algn="ctr" fontAlgn="b"/>
                      <a:r>
                        <a:rPr lang="en-US" sz="1600" u="none" strike="noStrike" dirty="0" smtClean="0">
                          <a:solidFill>
                            <a:schemeClr val="bg1"/>
                          </a:solidFill>
                          <a:effectLst/>
                        </a:rPr>
                        <a:t>Left </a:t>
                      </a:r>
                      <a:br>
                        <a:rPr lang="en-US" sz="1600" u="none" strike="noStrike" dirty="0" smtClean="0">
                          <a:solidFill>
                            <a:schemeClr val="bg1"/>
                          </a:solidFill>
                          <a:effectLst/>
                        </a:rPr>
                      </a:br>
                      <a:r>
                        <a:rPr lang="en-US" sz="1600" u="none" strike="noStrike" dirty="0" smtClean="0">
                          <a:solidFill>
                            <a:schemeClr val="bg1"/>
                          </a:solidFill>
                          <a:effectLst/>
                        </a:rPr>
                        <a:t>House</a:t>
                      </a:r>
                      <a:r>
                        <a:rPr lang="en-US" sz="1600" u="none" strike="noStrike" baseline="0" dirty="0" smtClean="0">
                          <a:solidFill>
                            <a:schemeClr val="bg1"/>
                          </a:solidFill>
                          <a:effectLst/>
                        </a:rPr>
                        <a:t/>
                      </a:r>
                      <a:br>
                        <a:rPr lang="en-US" sz="1600" u="none" strike="noStrike" baseline="0" dirty="0" smtClean="0">
                          <a:solidFill>
                            <a:schemeClr val="bg1"/>
                          </a:solidFill>
                          <a:effectLst/>
                        </a:rPr>
                      </a:br>
                      <a:r>
                        <a:rPr lang="en-US" sz="1600" u="none" strike="noStrike" dirty="0" smtClean="0">
                          <a:solidFill>
                            <a:schemeClr val="bg1"/>
                          </a:solidFill>
                          <a:effectLst/>
                        </a:rPr>
                        <a:t>Date</a:t>
                      </a:r>
                      <a:endParaRPr lang="en-US" sz="1600" b="0" i="0" u="none" strike="noStrike" dirty="0">
                        <a:solidFill>
                          <a:schemeClr val="bg1"/>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1"/>
                    </a:solidFill>
                  </a:tcPr>
                </a:tc>
                <a:tc>
                  <a:txBody>
                    <a:bodyPr/>
                    <a:lstStyle/>
                    <a:p>
                      <a:pPr algn="ctr" fontAlgn="b"/>
                      <a:r>
                        <a:rPr lang="en-US" sz="1600" u="none" strike="noStrike" dirty="0" smtClean="0">
                          <a:solidFill>
                            <a:schemeClr val="bg1"/>
                          </a:solidFill>
                          <a:effectLst/>
                        </a:rPr>
                        <a:t>Death</a:t>
                      </a:r>
                      <a:br>
                        <a:rPr lang="en-US" sz="1600" u="none" strike="noStrike" dirty="0" smtClean="0">
                          <a:solidFill>
                            <a:schemeClr val="bg1"/>
                          </a:solidFill>
                          <a:effectLst/>
                        </a:rPr>
                      </a:br>
                      <a:r>
                        <a:rPr lang="en-US" sz="1600" u="none" strike="noStrike" dirty="0" smtClean="0">
                          <a:solidFill>
                            <a:schemeClr val="bg1"/>
                          </a:solidFill>
                          <a:effectLst/>
                        </a:rPr>
                        <a:t>Date</a:t>
                      </a:r>
                      <a:endParaRPr lang="en-US" sz="1600" b="0" i="0" u="none" strike="noStrike" dirty="0">
                        <a:solidFill>
                          <a:schemeClr val="bg1"/>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1"/>
                    </a:solidFill>
                  </a:tcPr>
                </a:tc>
                <a:tc>
                  <a:txBody>
                    <a:bodyPr/>
                    <a:lstStyle/>
                    <a:p>
                      <a:pPr algn="ctr" fontAlgn="b"/>
                      <a:r>
                        <a:rPr lang="en-US" sz="1600" u="none" strike="noStrike" dirty="0" smtClean="0">
                          <a:solidFill>
                            <a:schemeClr val="bg1"/>
                          </a:solidFill>
                          <a:effectLst/>
                        </a:rPr>
                        <a:t>Miles</a:t>
                      </a:r>
                      <a:br>
                        <a:rPr lang="en-US" sz="1600" u="none" strike="noStrike" dirty="0" smtClean="0">
                          <a:solidFill>
                            <a:schemeClr val="bg1"/>
                          </a:solidFill>
                          <a:effectLst/>
                        </a:rPr>
                      </a:br>
                      <a:r>
                        <a:rPr lang="en-US" sz="1600" u="none" strike="noStrike" dirty="0" smtClean="0">
                          <a:solidFill>
                            <a:schemeClr val="bg1"/>
                          </a:solidFill>
                          <a:effectLst/>
                        </a:rPr>
                        <a:t>From </a:t>
                      </a:r>
                      <a:br>
                        <a:rPr lang="en-US" sz="1600" u="none" strike="noStrike" dirty="0" smtClean="0">
                          <a:solidFill>
                            <a:schemeClr val="bg1"/>
                          </a:solidFill>
                          <a:effectLst/>
                        </a:rPr>
                      </a:br>
                      <a:r>
                        <a:rPr lang="en-US" sz="1600" u="none" strike="noStrike" dirty="0" smtClean="0">
                          <a:solidFill>
                            <a:schemeClr val="bg1"/>
                          </a:solidFill>
                          <a:effectLst/>
                        </a:rPr>
                        <a:t>House</a:t>
                      </a:r>
                      <a:endParaRPr lang="en-US" sz="1600" b="0" i="0" u="none" strike="noStrike" dirty="0">
                        <a:solidFill>
                          <a:schemeClr val="bg1"/>
                        </a:solidFill>
                        <a:effectLst/>
                        <a:latin typeface="Calibri"/>
                      </a:endParaRPr>
                    </a:p>
                  </a:txBody>
                  <a:tcPr marL="9525" marR="9525" marT="9525" marB="0" anchor="b">
                    <a:lnL w="12700" cap="flat" cmpd="sng" algn="ctr">
                      <a:noFill/>
                      <a:prstDash val="solid"/>
                      <a:round/>
                      <a:headEnd type="none" w="med" len="med"/>
                      <a:tailEnd type="none" w="med" len="med"/>
                    </a:lnL>
                    <a:solidFill>
                      <a:schemeClr val="accent1"/>
                    </a:solidFill>
                  </a:tcPr>
                </a:tc>
              </a:tr>
              <a:tr h="190500">
                <a:tc>
                  <a:txBody>
                    <a:bodyPr/>
                    <a:lstStyle/>
                    <a:p>
                      <a:pPr algn="ctr" fontAlgn="b"/>
                      <a:r>
                        <a:rPr lang="en-US" sz="1600" u="none" strike="noStrike" dirty="0" smtClean="0">
                          <a:effectLst/>
                        </a:rPr>
                        <a:t>101</a:t>
                      </a:r>
                      <a:endParaRPr lang="en-US" sz="1600" b="0" i="0" u="none" strike="noStrike" dirty="0">
                        <a:solidFill>
                          <a:srgbClr val="000000"/>
                        </a:solidFill>
                        <a:effectLst/>
                        <a:latin typeface="Calibri"/>
                      </a:endParaRPr>
                    </a:p>
                  </a:txBody>
                  <a:tcPr marL="9525" marR="9525" marT="9525" marB="0" anchor="b">
                    <a:lnR w="12700" cap="flat" cmpd="sng" algn="ctr">
                      <a:noFill/>
                      <a:prstDash val="solid"/>
                      <a:round/>
                      <a:headEnd type="none" w="med" len="med"/>
                      <a:tailEnd type="none" w="med" len="med"/>
                    </a:lnR>
                  </a:tcPr>
                </a:tc>
                <a:tc>
                  <a:txBody>
                    <a:bodyPr/>
                    <a:lstStyle/>
                    <a:p>
                      <a:pPr algn="ctr" fontAlgn="b"/>
                      <a:r>
                        <a:rPr lang="en-US" sz="1600" u="none" strike="noStrike">
                          <a:effectLst/>
                        </a:rPr>
                        <a:t>1991</a:t>
                      </a:r>
                      <a:endParaRPr lang="en-US" sz="16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tcPr>
                </a:tc>
              </a:tr>
              <a:tr h="190500">
                <a:tc>
                  <a:txBody>
                    <a:bodyPr/>
                    <a:lstStyle/>
                    <a:p>
                      <a:pPr algn="ctr" fontAlgn="b"/>
                      <a:r>
                        <a:rPr lang="en-US" sz="1600" u="none" strike="noStrike" dirty="0" smtClean="0">
                          <a:effectLst/>
                        </a:rPr>
                        <a:t>101</a:t>
                      </a:r>
                      <a:endParaRPr lang="en-US" sz="1600" b="0" i="0" u="none" strike="noStrike" dirty="0">
                        <a:solidFill>
                          <a:srgbClr val="000000"/>
                        </a:solidFill>
                        <a:effectLst/>
                        <a:latin typeface="Calibri"/>
                      </a:endParaRPr>
                    </a:p>
                  </a:txBody>
                  <a:tcPr marL="9525" marR="9525" marT="9525" marB="0" anchor="b">
                    <a:lnR w="12700" cap="flat" cmpd="sng" algn="ctr">
                      <a:noFill/>
                      <a:prstDash val="solid"/>
                      <a:round/>
                      <a:headEnd type="none" w="med" len="med"/>
                      <a:tailEnd type="none" w="med" len="med"/>
                    </a:lnR>
                  </a:tcPr>
                </a:tc>
                <a:tc>
                  <a:txBody>
                    <a:bodyPr/>
                    <a:lstStyle/>
                    <a:p>
                      <a:pPr algn="ctr" fontAlgn="b"/>
                      <a:r>
                        <a:rPr lang="en-US" sz="1600" u="none" strike="noStrike" dirty="0">
                          <a:effectLst/>
                        </a:rPr>
                        <a:t>1992</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US" sz="1600" u="none" strike="noStrike" dirty="0">
                          <a:effectLst/>
                        </a:rPr>
                        <a:t>1</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US" sz="1600" u="none" strike="noStrike">
                          <a:effectLst/>
                        </a:rPr>
                        <a:t>1</a:t>
                      </a:r>
                      <a:endParaRPr lang="en-US" sz="16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US" sz="1600" u="none" strike="noStrike" dirty="0" smtClean="0">
                          <a:effectLst/>
                        </a:rPr>
                        <a:t>7/1982</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US" sz="1600" u="none" strike="noStrike">
                          <a:effectLst/>
                        </a:rPr>
                        <a:t>5</a:t>
                      </a:r>
                      <a:endParaRPr lang="en-US" sz="16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tcPr>
                </a:tc>
              </a:tr>
              <a:tr h="190500">
                <a:tc>
                  <a:txBody>
                    <a:bodyPr/>
                    <a:lstStyle/>
                    <a:p>
                      <a:pPr algn="ctr" fontAlgn="b"/>
                      <a:r>
                        <a:rPr lang="en-US" sz="1600" u="none" strike="noStrike" dirty="0" smtClean="0">
                          <a:effectLst/>
                        </a:rPr>
                        <a:t>10</a:t>
                      </a:r>
                      <a:r>
                        <a:rPr lang="en-US" sz="1600" b="0" i="0" u="none" strike="noStrike" dirty="0" smtClean="0">
                          <a:solidFill>
                            <a:srgbClr val="000000"/>
                          </a:solidFill>
                          <a:effectLst/>
                          <a:latin typeface="Calibri"/>
                        </a:rPr>
                        <a:t>1</a:t>
                      </a:r>
                      <a:endParaRPr lang="en-US" sz="1600" b="0" i="0" u="none" strike="noStrike" dirty="0">
                        <a:solidFill>
                          <a:srgbClr val="000000"/>
                        </a:solidFill>
                        <a:effectLst/>
                        <a:latin typeface="Calibri"/>
                      </a:endParaRPr>
                    </a:p>
                  </a:txBody>
                  <a:tcPr marL="9525" marR="9525" marT="9525" marB="0" anchor="b">
                    <a:lnR w="12700" cap="flat" cmpd="sng" algn="ctr">
                      <a:noFill/>
                      <a:prstDash val="solid"/>
                      <a:round/>
                      <a:headEnd type="none" w="med" len="med"/>
                      <a:tailEnd type="none" w="med" len="med"/>
                    </a:lnR>
                  </a:tcPr>
                </a:tc>
                <a:tc>
                  <a:txBody>
                    <a:bodyPr/>
                    <a:lstStyle/>
                    <a:p>
                      <a:pPr algn="ctr" fontAlgn="b"/>
                      <a:r>
                        <a:rPr lang="en-US" sz="1600" u="none" strike="noStrike" dirty="0">
                          <a:effectLst/>
                        </a:rPr>
                        <a:t>1993</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US" sz="1600" u="none" strike="noStrike">
                          <a:effectLst/>
                        </a:rPr>
                        <a:t>1</a:t>
                      </a:r>
                      <a:endParaRPr lang="en-US" sz="16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US" sz="1600" u="none" strike="noStrike" dirty="0">
                          <a:effectLst/>
                        </a:rPr>
                        <a:t>1</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US" sz="1600" u="none" strike="noStrike" dirty="0" smtClean="0">
                          <a:effectLst/>
                        </a:rPr>
                        <a:t>7/1982</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tcPr>
                </a:tc>
              </a:tr>
              <a:tr h="190500">
                <a:tc>
                  <a:txBody>
                    <a:bodyPr/>
                    <a:lstStyle/>
                    <a:p>
                      <a:pPr algn="ctr" fontAlgn="b"/>
                      <a:r>
                        <a:rPr lang="en-US" sz="1600" u="none" strike="noStrike" dirty="0" smtClean="0">
                          <a:effectLst/>
                        </a:rPr>
                        <a:t>10</a:t>
                      </a:r>
                      <a:r>
                        <a:rPr lang="en-US" sz="1600" b="0" i="0" u="none" strike="noStrike" dirty="0" smtClean="0">
                          <a:solidFill>
                            <a:srgbClr val="000000"/>
                          </a:solidFill>
                          <a:effectLst/>
                          <a:latin typeface="Calibri"/>
                        </a:rPr>
                        <a:t>1</a:t>
                      </a:r>
                      <a:endParaRPr lang="en-US" sz="1600" b="0" i="0" u="none" strike="noStrike" dirty="0">
                        <a:solidFill>
                          <a:srgbClr val="000000"/>
                        </a:solidFill>
                        <a:effectLst/>
                        <a:latin typeface="Calibri"/>
                      </a:endParaRPr>
                    </a:p>
                  </a:txBody>
                  <a:tcPr marL="9525" marR="9525" marT="9525" marB="0" anchor="b">
                    <a:lnR w="12700" cap="flat" cmpd="sng" algn="ctr">
                      <a:noFill/>
                      <a:prstDash val="solid"/>
                      <a:round/>
                      <a:headEnd type="none" w="med" len="med"/>
                      <a:tailEnd type="none" w="med" len="med"/>
                    </a:lnR>
                  </a:tcPr>
                </a:tc>
                <a:tc>
                  <a:txBody>
                    <a:bodyPr/>
                    <a:lstStyle/>
                    <a:p>
                      <a:pPr algn="ctr" fontAlgn="b"/>
                      <a:r>
                        <a:rPr lang="en-US" sz="1600" u="none" strike="noStrike" dirty="0">
                          <a:effectLst/>
                        </a:rPr>
                        <a:t>1994</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US" sz="1600" u="none" strike="noStrike" dirty="0">
                          <a:effectLst/>
                        </a:rPr>
                        <a:t>1</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US" sz="1600" u="none" strike="noStrike">
                          <a:effectLst/>
                        </a:rPr>
                        <a:t>1</a:t>
                      </a:r>
                      <a:endParaRPr lang="en-US" sz="16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tcPr>
                </a:tc>
              </a:tr>
              <a:tr h="190500">
                <a:tc>
                  <a:txBody>
                    <a:bodyPr/>
                    <a:lstStyle/>
                    <a:p>
                      <a:pPr algn="ctr" fontAlgn="b"/>
                      <a:r>
                        <a:rPr lang="en-US" sz="1600" u="none" strike="noStrike" dirty="0" smtClean="0">
                          <a:effectLst/>
                        </a:rPr>
                        <a:t>10</a:t>
                      </a:r>
                      <a:r>
                        <a:rPr lang="en-US" sz="1600" b="0" i="0" u="none" strike="noStrike" dirty="0" smtClean="0">
                          <a:solidFill>
                            <a:srgbClr val="000000"/>
                          </a:solidFill>
                          <a:effectLst/>
                          <a:latin typeface="Calibri"/>
                        </a:rPr>
                        <a:t>1</a:t>
                      </a:r>
                      <a:endParaRPr lang="en-US" sz="1600" b="0" i="0" u="none" strike="noStrike" dirty="0">
                        <a:solidFill>
                          <a:srgbClr val="000000"/>
                        </a:solidFill>
                        <a:effectLst/>
                        <a:latin typeface="Calibri"/>
                      </a:endParaRPr>
                    </a:p>
                  </a:txBody>
                  <a:tcPr marL="9525" marR="9525" marT="9525" marB="0" anchor="b">
                    <a:lnR w="12700" cap="flat" cmpd="sng" algn="ctr">
                      <a:noFill/>
                      <a:prstDash val="solid"/>
                      <a:round/>
                      <a:headEnd type="none" w="med" len="med"/>
                      <a:tailEnd type="none" w="med" len="med"/>
                    </a:lnR>
                  </a:tcPr>
                </a:tc>
                <a:tc>
                  <a:txBody>
                    <a:bodyPr/>
                    <a:lstStyle/>
                    <a:p>
                      <a:pPr algn="ctr" fontAlgn="b"/>
                      <a:r>
                        <a:rPr lang="en-US" sz="1600" u="none" strike="noStrike">
                          <a:effectLst/>
                        </a:rPr>
                        <a:t>1996</a:t>
                      </a:r>
                      <a:endParaRPr lang="en-US" sz="16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US" sz="1600" u="none" strike="noStrike">
                          <a:effectLst/>
                        </a:rPr>
                        <a:t>1</a:t>
                      </a:r>
                      <a:endParaRPr lang="en-US" sz="16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US" sz="1600" u="none" strike="noStrike">
                          <a:effectLst/>
                        </a:rPr>
                        <a:t>1</a:t>
                      </a:r>
                      <a:endParaRPr lang="en-US" sz="16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US" sz="1600" u="none" strike="noStrike" dirty="0" smtClean="0">
                          <a:effectLst/>
                        </a:rPr>
                        <a:t>3/1982</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US" sz="1600" u="none" strike="noStrike" dirty="0">
                          <a:effectLst/>
                        </a:rPr>
                        <a:t>5</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tcPr>
                </a:tc>
              </a:tr>
              <a:tr h="190500">
                <a:tc>
                  <a:txBody>
                    <a:bodyPr/>
                    <a:lstStyle/>
                    <a:p>
                      <a:pPr algn="ctr" fontAlgn="b"/>
                      <a:r>
                        <a:rPr lang="en-US" sz="1600" u="none" strike="noStrike" dirty="0" smtClean="0">
                          <a:effectLst/>
                        </a:rPr>
                        <a:t>10</a:t>
                      </a:r>
                      <a:r>
                        <a:rPr lang="en-US" sz="1600" b="0" i="0" u="none" strike="noStrike" dirty="0" smtClean="0">
                          <a:solidFill>
                            <a:srgbClr val="000000"/>
                          </a:solidFill>
                          <a:effectLst/>
                          <a:latin typeface="Calibri"/>
                        </a:rPr>
                        <a:t>2</a:t>
                      </a:r>
                      <a:endParaRPr lang="en-US" sz="1600" b="0" i="0" u="none" strike="noStrike" dirty="0">
                        <a:solidFill>
                          <a:srgbClr val="000000"/>
                        </a:solidFill>
                        <a:effectLst/>
                        <a:latin typeface="Calibri"/>
                      </a:endParaRPr>
                    </a:p>
                  </a:txBody>
                  <a:tcPr marL="9525" marR="9525" marT="9525" marB="0" anchor="b">
                    <a:lnR w="12700" cap="flat" cmpd="sng" algn="ctr">
                      <a:noFill/>
                      <a:prstDash val="solid"/>
                      <a:round/>
                      <a:headEnd type="none" w="med" len="med"/>
                      <a:tailEnd type="none" w="med" len="med"/>
                    </a:lnR>
                    <a:solidFill>
                      <a:srgbClr val="FFD1D1"/>
                    </a:solidFill>
                  </a:tcPr>
                </a:tc>
                <a:tc>
                  <a:txBody>
                    <a:bodyPr/>
                    <a:lstStyle/>
                    <a:p>
                      <a:pPr algn="ctr" fontAlgn="b"/>
                      <a:r>
                        <a:rPr lang="en-US" sz="1600" u="none" strike="noStrike" dirty="0">
                          <a:effectLst/>
                        </a:rPr>
                        <a:t>1991</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solidFill>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solidFill>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solidFill>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solidFill>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solidFill>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solidFill>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solidFill>
                      <a:srgbClr val="FFD1D1"/>
                    </a:solidFill>
                  </a:tcPr>
                </a:tc>
              </a:tr>
              <a:tr h="190500">
                <a:tc>
                  <a:txBody>
                    <a:bodyPr/>
                    <a:lstStyle/>
                    <a:p>
                      <a:pPr algn="ctr" fontAlgn="b"/>
                      <a:r>
                        <a:rPr lang="en-US" sz="1600" u="none" strike="noStrike" dirty="0" smtClean="0">
                          <a:effectLst/>
                        </a:rPr>
                        <a:t>10</a:t>
                      </a:r>
                      <a:r>
                        <a:rPr lang="en-US" sz="1600" b="0" i="0" u="none" strike="noStrike" dirty="0" smtClean="0">
                          <a:solidFill>
                            <a:srgbClr val="000000"/>
                          </a:solidFill>
                          <a:effectLst/>
                          <a:latin typeface="Calibri"/>
                        </a:rPr>
                        <a:t>2</a:t>
                      </a:r>
                      <a:endParaRPr lang="en-US" sz="1600" b="0" i="0" u="none" strike="noStrike" dirty="0">
                        <a:solidFill>
                          <a:srgbClr val="000000"/>
                        </a:solidFill>
                        <a:effectLst/>
                        <a:latin typeface="Calibri"/>
                      </a:endParaRPr>
                    </a:p>
                  </a:txBody>
                  <a:tcPr marL="9525" marR="9525" marT="9525" marB="0" anchor="b">
                    <a:lnR w="12700" cap="flat" cmpd="sng" algn="ctr">
                      <a:noFill/>
                      <a:prstDash val="solid"/>
                      <a:round/>
                      <a:headEnd type="none" w="med" len="med"/>
                      <a:tailEnd type="none" w="med" len="med"/>
                    </a:lnR>
                    <a:solidFill>
                      <a:srgbClr val="FFD1D1"/>
                    </a:solidFill>
                  </a:tcPr>
                </a:tc>
                <a:tc>
                  <a:txBody>
                    <a:bodyPr/>
                    <a:lstStyle/>
                    <a:p>
                      <a:pPr algn="ctr" fontAlgn="b"/>
                      <a:r>
                        <a:rPr lang="en-US" sz="1600" u="none" strike="noStrike">
                          <a:effectLst/>
                        </a:rPr>
                        <a:t>1992</a:t>
                      </a:r>
                      <a:endParaRPr lang="en-US" sz="16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solidFill>
                  </a:tcPr>
                </a:tc>
                <a:tc>
                  <a:txBody>
                    <a:bodyPr/>
                    <a:lstStyle/>
                    <a:p>
                      <a:pPr algn="ctr" fontAlgn="b"/>
                      <a:r>
                        <a:rPr lang="en-US" sz="1600" u="none" strike="noStrike" dirty="0">
                          <a:effectLst/>
                        </a:rPr>
                        <a:t>0</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solidFill>
                  </a:tcPr>
                </a:tc>
                <a:tc>
                  <a:txBody>
                    <a:bodyPr/>
                    <a:lstStyle/>
                    <a:p>
                      <a:pPr algn="ctr" fontAlgn="b"/>
                      <a:r>
                        <a:rPr lang="en-US" sz="1600" u="none" strike="noStrike" dirty="0">
                          <a:effectLst/>
                        </a:rPr>
                        <a:t>1</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solidFill>
                  </a:tcPr>
                </a:tc>
                <a:tc>
                  <a:txBody>
                    <a:bodyPr/>
                    <a:lstStyle/>
                    <a:p>
                      <a:pPr algn="ctr" fontAlgn="b"/>
                      <a:r>
                        <a:rPr lang="en-US" sz="1600" u="none" strike="noStrike" dirty="0">
                          <a:effectLst/>
                        </a:rPr>
                        <a:t>1</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solidFill>
                  </a:tcPr>
                </a:tc>
                <a:tc>
                  <a:txBody>
                    <a:bodyPr/>
                    <a:lstStyle/>
                    <a:p>
                      <a:pPr algn="ctr" fontAlgn="b"/>
                      <a:r>
                        <a:rPr lang="en-US" sz="1600" u="none" strike="noStrike" dirty="0" smtClean="0">
                          <a:effectLst/>
                        </a:rPr>
                        <a:t>7/1982</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solidFill>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solidFill>
                  </a:tcPr>
                </a:tc>
                <a:tc>
                  <a:txBody>
                    <a:bodyPr/>
                    <a:lstStyle/>
                    <a:p>
                      <a:pPr algn="ctr" fontAlgn="b"/>
                      <a:r>
                        <a:rPr lang="en-US" sz="1600" u="none" strike="noStrike" dirty="0" smtClean="0">
                          <a:effectLst/>
                        </a:rPr>
                        <a:t>5</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solidFill>
                      <a:srgbClr val="FFD1D1"/>
                    </a:solidFill>
                  </a:tcPr>
                </a:tc>
              </a:tr>
              <a:tr h="190500">
                <a:tc>
                  <a:txBody>
                    <a:bodyPr/>
                    <a:lstStyle/>
                    <a:p>
                      <a:pPr algn="ctr" fontAlgn="b"/>
                      <a:r>
                        <a:rPr lang="en-US" sz="1600" u="none" strike="noStrike" dirty="0" smtClean="0">
                          <a:effectLst/>
                        </a:rPr>
                        <a:t>10</a:t>
                      </a:r>
                      <a:r>
                        <a:rPr lang="en-US" sz="1600" b="0" i="0" u="none" strike="noStrike" dirty="0" smtClean="0">
                          <a:solidFill>
                            <a:srgbClr val="000000"/>
                          </a:solidFill>
                          <a:effectLst/>
                          <a:latin typeface="Calibri"/>
                        </a:rPr>
                        <a:t>2</a:t>
                      </a:r>
                      <a:endParaRPr lang="en-US" sz="1600" b="0" i="0" u="none" strike="noStrike" dirty="0">
                        <a:solidFill>
                          <a:srgbClr val="000000"/>
                        </a:solidFill>
                        <a:effectLst/>
                        <a:latin typeface="Calibri"/>
                      </a:endParaRPr>
                    </a:p>
                  </a:txBody>
                  <a:tcPr marL="9525" marR="9525" marT="9525" marB="0" anchor="b">
                    <a:lnR w="12700" cap="flat" cmpd="sng" algn="ctr">
                      <a:noFill/>
                      <a:prstDash val="solid"/>
                      <a:round/>
                      <a:headEnd type="none" w="med" len="med"/>
                      <a:tailEnd type="none" w="med" len="med"/>
                    </a:lnR>
                    <a:solidFill>
                      <a:srgbClr val="FFD1D1"/>
                    </a:solidFill>
                  </a:tcPr>
                </a:tc>
                <a:tc>
                  <a:txBody>
                    <a:bodyPr/>
                    <a:lstStyle/>
                    <a:p>
                      <a:pPr algn="ctr" fontAlgn="b"/>
                      <a:r>
                        <a:rPr lang="en-US" sz="1600" u="none" strike="noStrike">
                          <a:effectLst/>
                        </a:rPr>
                        <a:t>1993</a:t>
                      </a:r>
                      <a:endParaRPr lang="en-US" sz="16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solidFill>
                  </a:tcPr>
                </a:tc>
                <a:tc>
                  <a:txBody>
                    <a:bodyPr/>
                    <a:lstStyle/>
                    <a:p>
                      <a:pPr algn="ctr" fontAlgn="b"/>
                      <a:r>
                        <a:rPr lang="en-US" sz="1600" u="none" strike="noStrike" dirty="0">
                          <a:effectLst/>
                        </a:rPr>
                        <a:t>0</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solidFill>
                  </a:tcPr>
                </a:tc>
                <a:tc>
                  <a:txBody>
                    <a:bodyPr/>
                    <a:lstStyle/>
                    <a:p>
                      <a:pPr algn="ctr" fontAlgn="b"/>
                      <a:r>
                        <a:rPr lang="en-US" sz="1600" u="none" strike="noStrike">
                          <a:effectLst/>
                        </a:rPr>
                        <a:t>1</a:t>
                      </a:r>
                      <a:endParaRPr lang="en-US" sz="16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solidFill>
                  </a:tcPr>
                </a:tc>
                <a:tc>
                  <a:txBody>
                    <a:bodyPr/>
                    <a:lstStyle/>
                    <a:p>
                      <a:pPr algn="ctr" fontAlgn="b"/>
                      <a:r>
                        <a:rPr lang="en-US" sz="1600" u="none" strike="noStrike" dirty="0">
                          <a:effectLst/>
                        </a:rPr>
                        <a:t>1</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solidFill>
                  </a:tcPr>
                </a:tc>
                <a:tc>
                  <a:txBody>
                    <a:bodyPr/>
                    <a:lstStyle/>
                    <a:p>
                      <a:pPr algn="ctr" fontAlgn="b"/>
                      <a:r>
                        <a:rPr lang="en-US" sz="1600" u="none" strike="noStrike" dirty="0" smtClean="0">
                          <a:effectLst/>
                        </a:rPr>
                        <a:t>7/1982</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solidFill>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solidFill>
                  </a:tcPr>
                </a:tc>
                <a:tc>
                  <a:txBody>
                    <a:bodyPr/>
                    <a:lstStyle/>
                    <a:p>
                      <a:pPr algn="ctr" fontAlgn="b"/>
                      <a:r>
                        <a:rPr lang="en-US" sz="1600" b="0" i="0" u="none" strike="noStrike" dirty="0" smtClean="0">
                          <a:solidFill>
                            <a:schemeClr val="dk1"/>
                          </a:solidFill>
                          <a:effectLst/>
                          <a:latin typeface="+mn-l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solidFill>
                      <a:srgbClr val="FFD1D1"/>
                    </a:solidFill>
                  </a:tcPr>
                </a:tc>
              </a:tr>
              <a:tr h="190500">
                <a:tc>
                  <a:txBody>
                    <a:bodyPr/>
                    <a:lstStyle/>
                    <a:p>
                      <a:pPr algn="ctr" fontAlgn="b"/>
                      <a:r>
                        <a:rPr lang="en-US" sz="1600" u="none" strike="noStrike" dirty="0" smtClean="0">
                          <a:effectLst/>
                        </a:rPr>
                        <a:t>10</a:t>
                      </a:r>
                      <a:r>
                        <a:rPr lang="en-US" sz="1600" b="0" i="0" u="none" strike="noStrike" dirty="0" smtClean="0">
                          <a:solidFill>
                            <a:srgbClr val="000000"/>
                          </a:solidFill>
                          <a:effectLst/>
                          <a:latin typeface="Calibri"/>
                        </a:rPr>
                        <a:t>2</a:t>
                      </a:r>
                      <a:endParaRPr lang="en-US" sz="1600" b="0" i="0" u="none" strike="noStrike" dirty="0">
                        <a:solidFill>
                          <a:srgbClr val="000000"/>
                        </a:solidFill>
                        <a:effectLst/>
                        <a:latin typeface="Calibri"/>
                      </a:endParaRPr>
                    </a:p>
                  </a:txBody>
                  <a:tcPr marL="9525" marR="9525" marT="9525" marB="0" anchor="b">
                    <a:lnR w="12700" cap="flat" cmpd="sng" algn="ctr">
                      <a:noFill/>
                      <a:prstDash val="solid"/>
                      <a:round/>
                      <a:headEnd type="none" w="med" len="med"/>
                      <a:tailEnd type="none" w="med" len="med"/>
                    </a:lnR>
                    <a:solidFill>
                      <a:srgbClr val="FFD1D1"/>
                    </a:solidFill>
                  </a:tcPr>
                </a:tc>
                <a:tc>
                  <a:txBody>
                    <a:bodyPr/>
                    <a:lstStyle/>
                    <a:p>
                      <a:pPr algn="ctr" fontAlgn="b"/>
                      <a:r>
                        <a:rPr lang="en-US" sz="1600" u="none" strike="noStrike" dirty="0">
                          <a:effectLst/>
                        </a:rPr>
                        <a:t>1994</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solidFill>
                  </a:tcPr>
                </a:tc>
                <a:tc>
                  <a:txBody>
                    <a:bodyPr/>
                    <a:lstStyle/>
                    <a:p>
                      <a:pPr algn="ctr" fontAlgn="b"/>
                      <a:r>
                        <a:rPr lang="en-US" sz="1600" u="none" strike="noStrike">
                          <a:effectLst/>
                        </a:rPr>
                        <a:t>1</a:t>
                      </a:r>
                      <a:endParaRPr lang="en-US" sz="16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solidFill>
                  </a:tcPr>
                </a:tc>
                <a:tc>
                  <a:txBody>
                    <a:bodyPr/>
                    <a:lstStyle/>
                    <a:p>
                      <a:pPr algn="ctr" fontAlgn="b"/>
                      <a:r>
                        <a:rPr lang="en-US" sz="1600" u="none" strike="noStrike" dirty="0">
                          <a:effectLst/>
                        </a:rPr>
                        <a:t>1</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solidFill>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solidFill>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solidFill>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solidFill>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solidFill>
                      <a:srgbClr val="FFD1D1"/>
                    </a:solidFill>
                  </a:tcPr>
                </a:tc>
              </a:tr>
              <a:tr h="190500">
                <a:tc>
                  <a:txBody>
                    <a:bodyPr/>
                    <a:lstStyle/>
                    <a:p>
                      <a:pPr algn="ctr" fontAlgn="b"/>
                      <a:r>
                        <a:rPr lang="en-US" sz="1600" u="none" strike="noStrike" dirty="0" smtClean="0">
                          <a:effectLst/>
                        </a:rPr>
                        <a:t>10</a:t>
                      </a:r>
                      <a:r>
                        <a:rPr lang="en-US" sz="1600" b="0" i="0" u="none" strike="noStrike" dirty="0" smtClean="0">
                          <a:solidFill>
                            <a:srgbClr val="000000"/>
                          </a:solidFill>
                          <a:effectLst/>
                          <a:latin typeface="Calibri"/>
                        </a:rPr>
                        <a:t>2</a:t>
                      </a:r>
                      <a:endParaRPr lang="en-US" sz="1600" b="0" i="0" u="none" strike="noStrike" dirty="0">
                        <a:solidFill>
                          <a:srgbClr val="000000"/>
                        </a:solidFill>
                        <a:effectLst/>
                        <a:latin typeface="Calibri"/>
                      </a:endParaRPr>
                    </a:p>
                  </a:txBody>
                  <a:tcPr marL="9525" marR="9525" marT="9525" marB="0" anchor="b">
                    <a:lnR w="12700" cap="flat" cmpd="sng" algn="ctr">
                      <a:noFill/>
                      <a:prstDash val="solid"/>
                      <a:round/>
                      <a:headEnd type="none" w="med" len="med"/>
                      <a:tailEnd type="none" w="med" len="med"/>
                    </a:lnR>
                    <a:solidFill>
                      <a:srgbClr val="FFD1D1"/>
                    </a:solidFill>
                  </a:tcPr>
                </a:tc>
                <a:tc>
                  <a:txBody>
                    <a:bodyPr/>
                    <a:lstStyle/>
                    <a:p>
                      <a:pPr algn="ctr" fontAlgn="b"/>
                      <a:r>
                        <a:rPr lang="en-US" sz="1600" u="none" strike="noStrike" dirty="0">
                          <a:effectLst/>
                        </a:rPr>
                        <a:t>1996</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solidFill>
                  </a:tcPr>
                </a:tc>
                <a:tc>
                  <a:txBody>
                    <a:bodyPr/>
                    <a:lstStyle/>
                    <a:p>
                      <a:pPr algn="ctr" fontAlgn="b"/>
                      <a:r>
                        <a:rPr lang="en-US" sz="1600" u="none" strike="noStrike" dirty="0">
                          <a:effectLst/>
                        </a:rPr>
                        <a:t>0</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solidFill>
                  </a:tcPr>
                </a:tc>
                <a:tc>
                  <a:txBody>
                    <a:bodyPr/>
                    <a:lstStyle/>
                    <a:p>
                      <a:pPr algn="ctr" fontAlgn="b"/>
                      <a:r>
                        <a:rPr lang="en-US" sz="1600" u="none" strike="noStrike" dirty="0">
                          <a:effectLst/>
                        </a:rPr>
                        <a:t>1</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solidFill>
                  </a:tcPr>
                </a:tc>
                <a:tc>
                  <a:txBody>
                    <a:bodyPr/>
                    <a:lstStyle/>
                    <a:p>
                      <a:pPr algn="ctr" fontAlgn="b"/>
                      <a:r>
                        <a:rPr lang="en-US" sz="1600" u="none" strike="noStrike" dirty="0">
                          <a:effectLst/>
                        </a:rPr>
                        <a:t>1</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solidFill>
                  </a:tcPr>
                </a:tc>
                <a:tc>
                  <a:txBody>
                    <a:bodyPr/>
                    <a:lstStyle/>
                    <a:p>
                      <a:pPr algn="ctr" fontAlgn="b"/>
                      <a:r>
                        <a:rPr lang="en-US" sz="1600" u="none" strike="noStrike" dirty="0" smtClean="0">
                          <a:effectLst/>
                        </a:rPr>
                        <a:t>3/1982</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solidFill>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D1D1"/>
                    </a:solidFill>
                  </a:tcPr>
                </a:tc>
                <a:tc>
                  <a:txBody>
                    <a:bodyPr/>
                    <a:lstStyle/>
                    <a:p>
                      <a:pPr algn="ctr" fontAlgn="b"/>
                      <a:r>
                        <a:rPr lang="en-US" sz="1600" u="none" strike="noStrike" dirty="0">
                          <a:effectLst/>
                        </a:rPr>
                        <a:t>5</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solidFill>
                      <a:srgbClr val="FFD1D1"/>
                    </a:solidFill>
                  </a:tcPr>
                </a:tc>
              </a:tr>
              <a:tr h="190500">
                <a:tc>
                  <a:txBody>
                    <a:bodyPr/>
                    <a:lstStyle/>
                    <a:p>
                      <a:pPr algn="ctr" fontAlgn="b"/>
                      <a:r>
                        <a:rPr lang="en-US" sz="1600" u="none" strike="noStrike" dirty="0" smtClean="0">
                          <a:effectLst/>
                        </a:rPr>
                        <a:t>10</a:t>
                      </a:r>
                      <a:r>
                        <a:rPr lang="en-US" sz="1600" b="0" i="0" u="none" strike="noStrike" dirty="0" smtClean="0">
                          <a:solidFill>
                            <a:srgbClr val="000000"/>
                          </a:solidFill>
                          <a:effectLst/>
                          <a:latin typeface="Calibri"/>
                        </a:rPr>
                        <a:t>3</a:t>
                      </a:r>
                      <a:endParaRPr lang="en-US" sz="1600" b="0" i="0" u="none" strike="noStrike" dirty="0">
                        <a:solidFill>
                          <a:srgbClr val="000000"/>
                        </a:solidFill>
                        <a:effectLst/>
                        <a:latin typeface="Calibri"/>
                      </a:endParaRPr>
                    </a:p>
                  </a:txBody>
                  <a:tcPr marL="9525" marR="9525" marT="9525" marB="0" anchor="b">
                    <a:lnR w="12700" cap="flat" cmpd="sng" algn="ctr">
                      <a:noFill/>
                      <a:prstDash val="solid"/>
                      <a:round/>
                      <a:headEnd type="none" w="med" len="med"/>
                      <a:tailEnd type="none" w="med" len="med"/>
                    </a:lnR>
                    <a:solidFill>
                      <a:srgbClr val="FCFDE1"/>
                    </a:solidFill>
                  </a:tcPr>
                </a:tc>
                <a:tc>
                  <a:txBody>
                    <a:bodyPr/>
                    <a:lstStyle/>
                    <a:p>
                      <a:pPr algn="ctr" fontAlgn="b"/>
                      <a:r>
                        <a:rPr lang="en-US" sz="1600" u="none" strike="noStrike">
                          <a:effectLst/>
                        </a:rPr>
                        <a:t>1991</a:t>
                      </a:r>
                      <a:endParaRPr lang="en-US" sz="16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CFDE1"/>
                    </a:solidFill>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CFDE1"/>
                    </a:solidFill>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CFDE1"/>
                    </a:solidFill>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CFDE1"/>
                    </a:solidFill>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CFDE1"/>
                    </a:solidFill>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CFDE1"/>
                    </a:solidFill>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solidFill>
                      <a:srgbClr val="FCFDE1"/>
                    </a:solidFill>
                  </a:tcPr>
                </a:tc>
              </a:tr>
              <a:tr h="190500">
                <a:tc>
                  <a:txBody>
                    <a:bodyPr/>
                    <a:lstStyle/>
                    <a:p>
                      <a:pPr algn="ctr" fontAlgn="b"/>
                      <a:r>
                        <a:rPr lang="en-US" sz="1600" u="none" strike="noStrike" dirty="0" smtClean="0">
                          <a:effectLst/>
                        </a:rPr>
                        <a:t>10</a:t>
                      </a:r>
                      <a:r>
                        <a:rPr lang="en-US" sz="1600" b="0" i="0" u="none" strike="noStrike" dirty="0" smtClean="0">
                          <a:solidFill>
                            <a:srgbClr val="000000"/>
                          </a:solidFill>
                          <a:effectLst/>
                          <a:latin typeface="Calibri"/>
                        </a:rPr>
                        <a:t>3</a:t>
                      </a:r>
                      <a:endParaRPr lang="en-US" sz="1600" b="0" i="0" u="none" strike="noStrike" dirty="0">
                        <a:solidFill>
                          <a:srgbClr val="000000"/>
                        </a:solidFill>
                        <a:effectLst/>
                        <a:latin typeface="Calibri"/>
                      </a:endParaRPr>
                    </a:p>
                  </a:txBody>
                  <a:tcPr marL="9525" marR="9525" marT="9525" marB="0" anchor="b">
                    <a:lnR w="12700" cap="flat" cmpd="sng" algn="ctr">
                      <a:noFill/>
                      <a:prstDash val="solid"/>
                      <a:round/>
                      <a:headEnd type="none" w="med" len="med"/>
                      <a:tailEnd type="none" w="med" len="med"/>
                    </a:lnR>
                    <a:solidFill>
                      <a:srgbClr val="FCFDE1"/>
                    </a:solidFill>
                  </a:tcPr>
                </a:tc>
                <a:tc>
                  <a:txBody>
                    <a:bodyPr/>
                    <a:lstStyle/>
                    <a:p>
                      <a:pPr algn="ctr" fontAlgn="b"/>
                      <a:r>
                        <a:rPr lang="en-US" sz="1600" u="none" strike="noStrike" dirty="0">
                          <a:effectLst/>
                        </a:rPr>
                        <a:t>1992</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CFDE1"/>
                    </a:solidFill>
                  </a:tcPr>
                </a:tc>
                <a:tc>
                  <a:txBody>
                    <a:bodyPr/>
                    <a:lstStyle/>
                    <a:p>
                      <a:pPr algn="ctr" fontAlgn="b"/>
                      <a:r>
                        <a:rPr lang="en-US" sz="1600" u="none" strike="noStrike">
                          <a:effectLst/>
                        </a:rPr>
                        <a:t>1</a:t>
                      </a:r>
                      <a:endParaRPr lang="en-US" sz="16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CFDE1"/>
                    </a:solidFill>
                  </a:tcPr>
                </a:tc>
                <a:tc>
                  <a:txBody>
                    <a:bodyPr/>
                    <a:lstStyle/>
                    <a:p>
                      <a:pPr algn="ctr" fontAlgn="b"/>
                      <a:r>
                        <a:rPr lang="en-US" sz="1600" u="none" strike="noStrike">
                          <a:effectLst/>
                        </a:rPr>
                        <a:t>1</a:t>
                      </a:r>
                      <a:endParaRPr lang="en-US" sz="16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CFDE1"/>
                    </a:solidFill>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CFDE1"/>
                    </a:solidFill>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CFDE1"/>
                    </a:solidFill>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CFDE1"/>
                    </a:solidFill>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solidFill>
                      <a:srgbClr val="FCFDE1"/>
                    </a:solidFill>
                  </a:tcPr>
                </a:tc>
              </a:tr>
              <a:tr h="190500">
                <a:tc>
                  <a:txBody>
                    <a:bodyPr/>
                    <a:lstStyle/>
                    <a:p>
                      <a:pPr algn="ctr" fontAlgn="b"/>
                      <a:r>
                        <a:rPr lang="en-US" sz="1600" u="none" strike="noStrike" dirty="0" smtClean="0">
                          <a:effectLst/>
                        </a:rPr>
                        <a:t>10</a:t>
                      </a:r>
                      <a:r>
                        <a:rPr lang="en-US" sz="1600" b="0" i="0" u="none" strike="noStrike" dirty="0" smtClean="0">
                          <a:solidFill>
                            <a:srgbClr val="000000"/>
                          </a:solidFill>
                          <a:effectLst/>
                          <a:latin typeface="Calibri"/>
                        </a:rPr>
                        <a:t>3</a:t>
                      </a:r>
                      <a:endParaRPr lang="en-US" sz="1600" b="0" i="0" u="none" strike="noStrike" dirty="0">
                        <a:solidFill>
                          <a:srgbClr val="000000"/>
                        </a:solidFill>
                        <a:effectLst/>
                        <a:latin typeface="Calibri"/>
                      </a:endParaRPr>
                    </a:p>
                  </a:txBody>
                  <a:tcPr marL="9525" marR="9525" marT="9525" marB="0" anchor="b">
                    <a:lnR w="12700" cap="flat" cmpd="sng" algn="ctr">
                      <a:noFill/>
                      <a:prstDash val="solid"/>
                      <a:round/>
                      <a:headEnd type="none" w="med" len="med"/>
                      <a:tailEnd type="none" w="med" len="med"/>
                    </a:lnR>
                    <a:solidFill>
                      <a:srgbClr val="FCFDE1"/>
                    </a:solidFill>
                  </a:tcPr>
                </a:tc>
                <a:tc>
                  <a:txBody>
                    <a:bodyPr/>
                    <a:lstStyle/>
                    <a:p>
                      <a:pPr algn="ctr" fontAlgn="b"/>
                      <a:r>
                        <a:rPr lang="en-US" sz="1600" u="none" strike="noStrike">
                          <a:effectLst/>
                        </a:rPr>
                        <a:t>1993</a:t>
                      </a:r>
                      <a:endParaRPr lang="en-US" sz="16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CFDE1"/>
                    </a:solidFill>
                  </a:tcPr>
                </a:tc>
                <a:tc>
                  <a:txBody>
                    <a:bodyPr/>
                    <a:lstStyle/>
                    <a:p>
                      <a:pPr algn="ctr" fontAlgn="b"/>
                      <a:r>
                        <a:rPr lang="en-US" sz="1600" u="none" strike="noStrike" dirty="0">
                          <a:effectLst/>
                        </a:rPr>
                        <a:t>1</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CFDE1"/>
                    </a:solidFill>
                  </a:tcPr>
                </a:tc>
                <a:tc>
                  <a:txBody>
                    <a:bodyPr/>
                    <a:lstStyle/>
                    <a:p>
                      <a:pPr algn="ctr" fontAlgn="b"/>
                      <a:r>
                        <a:rPr lang="en-US" sz="1600" u="none" strike="noStrike" dirty="0">
                          <a:effectLst/>
                        </a:rPr>
                        <a:t>1</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CFDE1"/>
                    </a:solidFill>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CFDE1"/>
                    </a:solidFill>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CFDE1"/>
                    </a:solidFill>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CFDE1"/>
                    </a:solidFill>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solidFill>
                      <a:srgbClr val="FCFDE1"/>
                    </a:solidFill>
                  </a:tcPr>
                </a:tc>
              </a:tr>
              <a:tr h="190500">
                <a:tc>
                  <a:txBody>
                    <a:bodyPr/>
                    <a:lstStyle/>
                    <a:p>
                      <a:pPr algn="ctr" fontAlgn="b"/>
                      <a:r>
                        <a:rPr lang="en-US" sz="1600" u="none" strike="noStrike" dirty="0" smtClean="0">
                          <a:effectLst/>
                        </a:rPr>
                        <a:t>10</a:t>
                      </a:r>
                      <a:r>
                        <a:rPr lang="en-US" sz="1600" b="0" i="0" u="none" strike="noStrike" dirty="0" smtClean="0">
                          <a:solidFill>
                            <a:srgbClr val="000000"/>
                          </a:solidFill>
                          <a:effectLst/>
                          <a:latin typeface="Calibri"/>
                        </a:rPr>
                        <a:t>3</a:t>
                      </a:r>
                      <a:endParaRPr lang="en-US" sz="1600" b="0" i="0" u="none" strike="noStrike" dirty="0">
                        <a:solidFill>
                          <a:srgbClr val="000000"/>
                        </a:solidFill>
                        <a:effectLst/>
                        <a:latin typeface="Calibri"/>
                      </a:endParaRPr>
                    </a:p>
                  </a:txBody>
                  <a:tcPr marL="9525" marR="9525" marT="9525" marB="0" anchor="b">
                    <a:lnR w="12700" cap="flat" cmpd="sng" algn="ctr">
                      <a:noFill/>
                      <a:prstDash val="solid"/>
                      <a:round/>
                      <a:headEnd type="none" w="med" len="med"/>
                      <a:tailEnd type="none" w="med" len="med"/>
                    </a:lnR>
                    <a:solidFill>
                      <a:srgbClr val="FCFDE1"/>
                    </a:solidFill>
                  </a:tcPr>
                </a:tc>
                <a:tc>
                  <a:txBody>
                    <a:bodyPr/>
                    <a:lstStyle/>
                    <a:p>
                      <a:pPr algn="ctr" fontAlgn="b"/>
                      <a:r>
                        <a:rPr lang="en-US" sz="1600" u="none" strike="noStrike">
                          <a:effectLst/>
                        </a:rPr>
                        <a:t>1994</a:t>
                      </a:r>
                      <a:endParaRPr lang="en-US" sz="16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CFDE1"/>
                    </a:solidFill>
                  </a:tcPr>
                </a:tc>
                <a:tc>
                  <a:txBody>
                    <a:bodyPr/>
                    <a:lstStyle/>
                    <a:p>
                      <a:pPr algn="ctr" fontAlgn="b"/>
                      <a:r>
                        <a:rPr lang="en-US" sz="1600" u="none" strike="noStrike">
                          <a:effectLst/>
                        </a:rPr>
                        <a:t>1</a:t>
                      </a:r>
                      <a:endParaRPr lang="en-US" sz="16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CFDE1"/>
                    </a:solidFill>
                  </a:tcPr>
                </a:tc>
                <a:tc>
                  <a:txBody>
                    <a:bodyPr/>
                    <a:lstStyle/>
                    <a:p>
                      <a:pPr algn="ctr" fontAlgn="b"/>
                      <a:r>
                        <a:rPr lang="en-US" sz="1600" u="none" strike="noStrike">
                          <a:effectLst/>
                        </a:rPr>
                        <a:t>1</a:t>
                      </a:r>
                      <a:endParaRPr lang="en-US" sz="16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CFDE1"/>
                    </a:solidFill>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CFDE1"/>
                    </a:solidFill>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CFDE1"/>
                    </a:solidFill>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CFDE1"/>
                    </a:solidFill>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solidFill>
                      <a:srgbClr val="FCFDE1"/>
                    </a:solidFill>
                  </a:tcPr>
                </a:tc>
              </a:tr>
              <a:tr h="190500">
                <a:tc>
                  <a:txBody>
                    <a:bodyPr/>
                    <a:lstStyle/>
                    <a:p>
                      <a:pPr algn="ctr" fontAlgn="b"/>
                      <a:r>
                        <a:rPr lang="en-US" sz="1600" u="none" strike="noStrike" dirty="0" smtClean="0">
                          <a:effectLst/>
                        </a:rPr>
                        <a:t>10</a:t>
                      </a:r>
                      <a:r>
                        <a:rPr lang="en-US" sz="1600" b="0" i="0" u="none" strike="noStrike" dirty="0" smtClean="0">
                          <a:solidFill>
                            <a:srgbClr val="000000"/>
                          </a:solidFill>
                          <a:effectLst/>
                          <a:latin typeface="Calibri"/>
                        </a:rPr>
                        <a:t>3</a:t>
                      </a:r>
                      <a:endParaRPr lang="en-US" sz="1600" b="0" i="0" u="none" strike="noStrike" dirty="0">
                        <a:solidFill>
                          <a:srgbClr val="000000"/>
                        </a:solidFill>
                        <a:effectLst/>
                        <a:latin typeface="Calibri"/>
                      </a:endParaRPr>
                    </a:p>
                  </a:txBody>
                  <a:tcPr marL="9525" marR="9525" marT="9525" marB="0" anchor="b">
                    <a:lnR w="12700" cap="flat" cmpd="sng" algn="ctr">
                      <a:noFill/>
                      <a:prstDash val="solid"/>
                      <a:round/>
                      <a:headEnd type="none" w="med" len="med"/>
                      <a:tailEnd type="none" w="med" len="med"/>
                    </a:lnR>
                    <a:solidFill>
                      <a:srgbClr val="FCFDE1"/>
                    </a:solidFill>
                  </a:tcPr>
                </a:tc>
                <a:tc>
                  <a:txBody>
                    <a:bodyPr/>
                    <a:lstStyle/>
                    <a:p>
                      <a:pPr algn="ctr" fontAlgn="b"/>
                      <a:r>
                        <a:rPr lang="en-US" sz="1600" u="none" strike="noStrike">
                          <a:effectLst/>
                        </a:rPr>
                        <a:t>1996</a:t>
                      </a:r>
                      <a:endParaRPr lang="en-US" sz="16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CFDE1"/>
                    </a:solidFill>
                  </a:tcPr>
                </a:tc>
                <a:tc>
                  <a:txBody>
                    <a:bodyPr/>
                    <a:lstStyle/>
                    <a:p>
                      <a:pPr algn="ctr" fontAlgn="b"/>
                      <a:r>
                        <a:rPr lang="en-US" sz="1600" u="none" strike="noStrike" dirty="0" smtClean="0">
                          <a:effectLst/>
                        </a:rPr>
                        <a:t>0</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CFDE1"/>
                    </a:solidFill>
                  </a:tcPr>
                </a:tc>
                <a:tc>
                  <a:txBody>
                    <a:bodyPr/>
                    <a:lstStyle/>
                    <a:p>
                      <a:pPr algn="ctr" fontAlgn="b"/>
                      <a:r>
                        <a:rPr lang="en-US" sz="1600" u="none" strike="noStrike" dirty="0">
                          <a:effectLst/>
                        </a:rPr>
                        <a:t>1</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CFDE1"/>
                    </a:solidFill>
                  </a:tcPr>
                </a:tc>
                <a:tc>
                  <a:txBody>
                    <a:bodyPr/>
                    <a:lstStyle/>
                    <a:p>
                      <a:pPr algn="ctr" fontAlgn="b"/>
                      <a:r>
                        <a:rPr lang="en-US" sz="1600" u="none" strike="noStrike" dirty="0" smtClean="0">
                          <a:effectLst/>
                        </a:rPr>
                        <a:t>1</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CFDE1"/>
                    </a:solidFill>
                  </a:tcPr>
                </a:tc>
                <a:tc>
                  <a:txBody>
                    <a:bodyPr/>
                    <a:lstStyle/>
                    <a:p>
                      <a:pPr algn="ctr" fontAlgn="b"/>
                      <a:r>
                        <a:rPr lang="en-US" sz="1600" u="none" strike="noStrike" dirty="0" smtClean="0">
                          <a:effectLst/>
                        </a:rPr>
                        <a:t>1/1995</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CFDE1"/>
                    </a:solidFill>
                  </a:tcPr>
                </a:tc>
                <a:tc>
                  <a:txBody>
                    <a:bodyPr/>
                    <a:lstStyle/>
                    <a:p>
                      <a:pPr algn="ctr" fontAlgn="b"/>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CFDE1"/>
                    </a:solidFill>
                  </a:tcPr>
                </a:tc>
                <a:tc>
                  <a:txBody>
                    <a:bodyPr/>
                    <a:lstStyle/>
                    <a:p>
                      <a:pPr algn="ctr" fontAlgn="b"/>
                      <a:r>
                        <a:rPr lang="en-US" sz="1600" u="none" strike="noStrike" dirty="0" smtClean="0">
                          <a:effectLst/>
                        </a:rPr>
                        <a:t>15</a:t>
                      </a:r>
                      <a:endParaRPr lang="en-US" sz="16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solidFill>
                      <a:srgbClr val="FCFDE1"/>
                    </a:solidFill>
                  </a:tcPr>
                </a:tc>
              </a:tr>
            </a:tbl>
          </a:graphicData>
        </a:graphic>
      </p:graphicFrame>
      <p:sp>
        <p:nvSpPr>
          <p:cNvPr id="6" name="TextBox 5"/>
          <p:cNvSpPr txBox="1"/>
          <p:nvPr/>
        </p:nvSpPr>
        <p:spPr>
          <a:xfrm>
            <a:off x="6954715" y="2895600"/>
            <a:ext cx="1828800" cy="1200329"/>
          </a:xfrm>
          <a:prstGeom prst="rect">
            <a:avLst/>
          </a:prstGeom>
          <a:noFill/>
        </p:spPr>
        <p:txBody>
          <a:bodyPr wrap="square" rtlCol="0">
            <a:spAutoFit/>
          </a:bodyPr>
          <a:lstStyle/>
          <a:p>
            <a:r>
              <a:rPr lang="en-US" dirty="0" smtClean="0">
                <a:solidFill>
                  <a:schemeClr val="tx2"/>
                </a:solidFill>
              </a:rPr>
              <a:t>Bill &amp; George</a:t>
            </a:r>
            <a:br>
              <a:rPr lang="en-US" dirty="0" smtClean="0">
                <a:solidFill>
                  <a:schemeClr val="tx2"/>
                </a:solidFill>
              </a:rPr>
            </a:br>
            <a:r>
              <a:rPr lang="en-US" dirty="0" smtClean="0">
                <a:solidFill>
                  <a:schemeClr val="tx2"/>
                </a:solidFill>
              </a:rPr>
              <a:t>appear to share same </a:t>
            </a:r>
            <a:r>
              <a:rPr lang="en-US" dirty="0" err="1" smtClean="0">
                <a:solidFill>
                  <a:schemeClr val="tx2"/>
                </a:solidFill>
              </a:rPr>
              <a:t>biodad</a:t>
            </a:r>
            <a:r>
              <a:rPr lang="en-US" dirty="0" smtClean="0">
                <a:solidFill>
                  <a:schemeClr val="tx2"/>
                </a:solidFill>
              </a:rPr>
              <a:t> as</a:t>
            </a:r>
            <a:br>
              <a:rPr lang="en-US" dirty="0" smtClean="0">
                <a:solidFill>
                  <a:schemeClr val="tx2"/>
                </a:solidFill>
              </a:rPr>
            </a:br>
            <a:r>
              <a:rPr lang="en-US" dirty="0" smtClean="0">
                <a:solidFill>
                  <a:schemeClr val="tx2"/>
                </a:solidFill>
              </a:rPr>
              <a:t>each other</a:t>
            </a:r>
            <a:endParaRPr lang="en-US" dirty="0">
              <a:solidFill>
                <a:schemeClr val="tx2"/>
              </a:solidFill>
            </a:endParaRPr>
          </a:p>
        </p:txBody>
      </p:sp>
      <p:cxnSp>
        <p:nvCxnSpPr>
          <p:cNvPr id="8" name="Straight Arrow Connector 7"/>
          <p:cNvCxnSpPr>
            <a:stCxn id="6" idx="1"/>
          </p:cNvCxnSpPr>
          <p:nvPr/>
        </p:nvCxnSpPr>
        <p:spPr>
          <a:xfrm flipH="1" flipV="1">
            <a:off x="6096001" y="3200402"/>
            <a:ext cx="858714" cy="295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1"/>
          </p:cNvCxnSpPr>
          <p:nvPr/>
        </p:nvCxnSpPr>
        <p:spPr>
          <a:xfrm flipH="1">
            <a:off x="6134101" y="3495765"/>
            <a:ext cx="820614" cy="9238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54715" y="4872815"/>
            <a:ext cx="1828800" cy="923330"/>
          </a:xfrm>
          <a:prstGeom prst="rect">
            <a:avLst/>
          </a:prstGeom>
          <a:noFill/>
        </p:spPr>
        <p:txBody>
          <a:bodyPr wrap="square" rtlCol="0">
            <a:spAutoFit/>
          </a:bodyPr>
          <a:lstStyle/>
          <a:p>
            <a:r>
              <a:rPr lang="en-US" dirty="0" smtClean="0">
                <a:solidFill>
                  <a:schemeClr val="tx2"/>
                </a:solidFill>
              </a:rPr>
              <a:t>Jane</a:t>
            </a:r>
            <a:br>
              <a:rPr lang="en-US" dirty="0" smtClean="0">
                <a:solidFill>
                  <a:schemeClr val="tx2"/>
                </a:solidFill>
              </a:rPr>
            </a:br>
            <a:r>
              <a:rPr lang="en-US" dirty="0" smtClean="0">
                <a:solidFill>
                  <a:schemeClr val="tx2"/>
                </a:solidFill>
              </a:rPr>
              <a:t>appears to have a different </a:t>
            </a:r>
            <a:r>
              <a:rPr lang="en-US" dirty="0" err="1" smtClean="0">
                <a:solidFill>
                  <a:schemeClr val="tx2"/>
                </a:solidFill>
              </a:rPr>
              <a:t>biodad</a:t>
            </a:r>
            <a:endParaRPr lang="en-US" dirty="0">
              <a:solidFill>
                <a:schemeClr val="tx2"/>
              </a:solidFill>
            </a:endParaRPr>
          </a:p>
        </p:txBody>
      </p:sp>
      <p:cxnSp>
        <p:nvCxnSpPr>
          <p:cNvPr id="13" name="Straight Arrow Connector 12"/>
          <p:cNvCxnSpPr>
            <a:stCxn id="11" idx="1"/>
          </p:cNvCxnSpPr>
          <p:nvPr/>
        </p:nvCxnSpPr>
        <p:spPr>
          <a:xfrm flipH="1">
            <a:off x="6134100" y="5334480"/>
            <a:ext cx="820615" cy="304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295400" y="1219200"/>
            <a:ext cx="4724400" cy="646331"/>
          </a:xfrm>
          <a:prstGeom prst="rect">
            <a:avLst/>
          </a:prstGeom>
          <a:noFill/>
        </p:spPr>
        <p:txBody>
          <a:bodyPr wrap="square" rtlCol="0">
            <a:spAutoFit/>
          </a:bodyPr>
          <a:lstStyle/>
          <a:p>
            <a:r>
              <a:rPr lang="en-US" dirty="0" smtClean="0">
                <a:solidFill>
                  <a:schemeClr val="tx2"/>
                </a:solidFill>
              </a:rPr>
              <a:t>Table containing mother’s responses about her children’s biological father(s):</a:t>
            </a:r>
            <a:endParaRPr lang="en-US" dirty="0">
              <a:solidFill>
                <a:schemeClr val="tx2"/>
              </a:solidFill>
            </a:endParaRPr>
          </a:p>
        </p:txBody>
      </p:sp>
      <p:sp>
        <p:nvSpPr>
          <p:cNvPr id="15" name="TextBox 14"/>
          <p:cNvSpPr txBox="1"/>
          <p:nvPr/>
        </p:nvSpPr>
        <p:spPr>
          <a:xfrm>
            <a:off x="533400" y="6400800"/>
            <a:ext cx="6858000" cy="369332"/>
          </a:xfrm>
          <a:prstGeom prst="rect">
            <a:avLst/>
          </a:prstGeom>
          <a:noFill/>
        </p:spPr>
        <p:txBody>
          <a:bodyPr wrap="square" rtlCol="0">
            <a:spAutoFit/>
          </a:bodyPr>
          <a:lstStyle/>
          <a:p>
            <a:r>
              <a:rPr lang="en-US" dirty="0" smtClean="0">
                <a:solidFill>
                  <a:schemeClr val="tx2"/>
                </a:solidFill>
              </a:rPr>
              <a:t>All these variables have different rules for inferring shared </a:t>
            </a:r>
            <a:r>
              <a:rPr lang="en-US" dirty="0" err="1" smtClean="0">
                <a:solidFill>
                  <a:schemeClr val="tx2"/>
                </a:solidFill>
              </a:rPr>
              <a:t>biodad</a:t>
            </a:r>
            <a:r>
              <a:rPr lang="en-US" dirty="0">
                <a:solidFill>
                  <a:schemeClr val="tx2"/>
                </a:solidFill>
              </a:rPr>
              <a:t>.</a:t>
            </a:r>
          </a:p>
        </p:txBody>
      </p:sp>
      <p:sp>
        <p:nvSpPr>
          <p:cNvPr id="19" name="TextBox 18"/>
          <p:cNvSpPr txBox="1"/>
          <p:nvPr/>
        </p:nvSpPr>
        <p:spPr>
          <a:xfrm>
            <a:off x="6019800" y="1865531"/>
            <a:ext cx="2573215" cy="369332"/>
          </a:xfrm>
          <a:prstGeom prst="rect">
            <a:avLst/>
          </a:prstGeom>
          <a:noFill/>
        </p:spPr>
        <p:txBody>
          <a:bodyPr wrap="square" rtlCol="0">
            <a:spAutoFit/>
          </a:bodyPr>
          <a:lstStyle/>
          <a:p>
            <a:r>
              <a:rPr lang="en-US" i="1" dirty="0" smtClean="0">
                <a:solidFill>
                  <a:schemeClr val="bg1">
                    <a:lumMod val="65000"/>
                  </a:schemeClr>
                </a:solidFill>
              </a:rPr>
              <a:t>One row per Subject-Year</a:t>
            </a:r>
            <a:endParaRPr lang="en-US" i="1" dirty="0">
              <a:solidFill>
                <a:schemeClr val="bg1">
                  <a:lumMod val="65000"/>
                </a:schemeClr>
              </a:solidFill>
            </a:endParaRPr>
          </a:p>
        </p:txBody>
      </p:sp>
      <p:sp>
        <p:nvSpPr>
          <p:cNvPr id="16" name="Bent Arrow 15"/>
          <p:cNvSpPr/>
          <p:nvPr/>
        </p:nvSpPr>
        <p:spPr>
          <a:xfrm flipV="1">
            <a:off x="76200" y="1524000"/>
            <a:ext cx="457200" cy="3352800"/>
          </a:xfrm>
          <a:prstGeom prst="bentArrow">
            <a:avLst>
              <a:gd name="adj1" fmla="val 25000"/>
              <a:gd name="adj2" fmla="val 50000"/>
              <a:gd name="adj3" fmla="val 25000"/>
              <a:gd name="adj4" fmla="val 75000"/>
            </a:avLst>
          </a:prstGeom>
          <a:solidFill>
            <a:srgbClr val="BDFB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44082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00800" cy="533400"/>
          </a:xfrm>
        </p:spPr>
        <p:txBody>
          <a:bodyPr>
            <a:normAutofit fontScale="90000"/>
          </a:bodyPr>
          <a:lstStyle/>
          <a:p>
            <a:r>
              <a:rPr lang="en-US" dirty="0" smtClean="0">
                <a:solidFill>
                  <a:schemeClr val="bg1">
                    <a:lumMod val="50000"/>
                  </a:schemeClr>
                </a:solidFill>
              </a:rPr>
              <a:t>Create Table of Markers</a:t>
            </a:r>
            <a:endParaRPr lang="en-US" dirty="0">
              <a:solidFill>
                <a:schemeClr val="bg1">
                  <a:lumMod val="50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6092898"/>
              </p:ext>
            </p:extLst>
          </p:nvPr>
        </p:nvGraphicFramePr>
        <p:xfrm>
          <a:off x="1797875" y="457200"/>
          <a:ext cx="7261734" cy="6106160"/>
        </p:xfrm>
        <a:graphic>
          <a:graphicData uri="http://schemas.openxmlformats.org/drawingml/2006/table">
            <a:tbl>
              <a:tblPr firstRow="1" bandRow="1">
                <a:tableStyleId>{5C22544A-7EE6-4342-B048-85BDC9FD1C3A}</a:tableStyleId>
              </a:tblPr>
              <a:tblGrid>
                <a:gridCol w="935355"/>
                <a:gridCol w="1003364"/>
                <a:gridCol w="698818"/>
                <a:gridCol w="1371600"/>
                <a:gridCol w="1371600"/>
                <a:gridCol w="1880997"/>
              </a:tblGrid>
              <a:tr h="370840">
                <a:tc>
                  <a:txBody>
                    <a:bodyPr/>
                    <a:lstStyle/>
                    <a:p>
                      <a:pPr algn="ctr"/>
                      <a:r>
                        <a:rPr lang="en-US" dirty="0" smtClean="0"/>
                        <a:t>Older</a:t>
                      </a:r>
                      <a:br>
                        <a:rPr lang="en-US" dirty="0" smtClean="0"/>
                      </a:br>
                      <a:r>
                        <a:rPr lang="en-US" dirty="0" smtClean="0"/>
                        <a:t>Subject</a:t>
                      </a:r>
                      <a:br>
                        <a:rPr lang="en-US" dirty="0" smtClean="0"/>
                      </a:br>
                      <a:r>
                        <a:rPr lang="en-US" dirty="0" smtClean="0"/>
                        <a:t>ID</a:t>
                      </a:r>
                      <a:endParaRPr lang="en-US" dirty="0"/>
                    </a:p>
                  </a:txBody>
                  <a:tcPr>
                    <a:lnR w="12700" cap="flat" cmpd="sng" algn="ctr">
                      <a:noFill/>
                      <a:prstDash val="solid"/>
                      <a:round/>
                      <a:headEnd type="none" w="med" len="med"/>
                      <a:tailEnd type="none" w="med" len="med"/>
                    </a:lnR>
                  </a:tcPr>
                </a:tc>
                <a:tc>
                  <a:txBody>
                    <a:bodyPr/>
                    <a:lstStyle/>
                    <a:p>
                      <a:pPr algn="ctr"/>
                      <a:r>
                        <a:rPr lang="en-US" dirty="0" smtClean="0"/>
                        <a:t>Younger</a:t>
                      </a:r>
                      <a:br>
                        <a:rPr lang="en-US" dirty="0" smtClean="0"/>
                      </a:br>
                      <a:r>
                        <a:rPr lang="en-US" dirty="0" smtClean="0"/>
                        <a:t>Subject</a:t>
                      </a:r>
                      <a:br>
                        <a:rPr lang="en-US" dirty="0" smtClean="0"/>
                      </a:br>
                      <a:r>
                        <a:rPr lang="en-US" dirty="0" smtClean="0"/>
                        <a:t>ID</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dirty="0" smtClean="0"/>
                        <a:t>Year</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dirty="0" smtClean="0"/>
                        <a:t>Marker</a:t>
                      </a:r>
                      <a:br>
                        <a:rPr lang="en-US" dirty="0" smtClean="0"/>
                      </a:br>
                      <a:r>
                        <a:rPr lang="en-US" dirty="0" smtClean="0"/>
                        <a:t>Type</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dirty="0" smtClean="0"/>
                        <a:t>Evidence of</a:t>
                      </a:r>
                      <a:br>
                        <a:rPr lang="en-US" dirty="0" smtClean="0"/>
                      </a:br>
                      <a:r>
                        <a:rPr lang="en-US" dirty="0" smtClean="0"/>
                        <a:t>MZ</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dirty="0" smtClean="0"/>
                        <a:t>Evidence of</a:t>
                      </a:r>
                    </a:p>
                    <a:p>
                      <a:pPr algn="ctr"/>
                      <a:r>
                        <a:rPr lang="en-US" dirty="0" smtClean="0"/>
                        <a:t>Share </a:t>
                      </a:r>
                      <a:r>
                        <a:rPr lang="en-US" dirty="0" err="1" smtClean="0"/>
                        <a:t>Biodad</a:t>
                      </a:r>
                      <a:endParaRPr lang="en-US" dirty="0"/>
                    </a:p>
                  </a:txBody>
                  <a:tcPr>
                    <a:lnL w="12700" cap="flat" cmpd="sng" algn="ctr">
                      <a:noFill/>
                      <a:prstDash val="solid"/>
                      <a:round/>
                      <a:headEnd type="none" w="med" len="med"/>
                      <a:tailEnd type="none" w="med" len="med"/>
                    </a:lnL>
                  </a:tcPr>
                </a:tc>
              </a:tr>
              <a:tr h="370840">
                <a:tc>
                  <a:txBody>
                    <a:bodyPr/>
                    <a:lstStyle/>
                    <a:p>
                      <a:pPr algn="ctr"/>
                      <a:r>
                        <a:rPr lang="en-US" sz="1800" u="none" strike="noStrike" dirty="0" smtClean="0">
                          <a:effectLst/>
                        </a:rPr>
                        <a:t>10</a:t>
                      </a:r>
                      <a:r>
                        <a:rPr lang="en-US" dirty="0" smtClean="0"/>
                        <a:t>1</a:t>
                      </a:r>
                      <a:endParaRPr lang="en-US" dirty="0"/>
                    </a:p>
                  </a:txBody>
                  <a:tcPr>
                    <a:lnR w="12700" cap="flat" cmpd="sng" algn="ctr">
                      <a:noFill/>
                      <a:prstDash val="solid"/>
                      <a:round/>
                      <a:headEnd type="none" w="med" len="med"/>
                      <a:tailEnd type="none" w="med" len="med"/>
                    </a:lnR>
                    <a:solidFill>
                      <a:srgbClr val="D8F8C0"/>
                    </a:solidFill>
                  </a:tcPr>
                </a:tc>
                <a:tc>
                  <a:txBody>
                    <a:bodyPr/>
                    <a:lstStyle/>
                    <a:p>
                      <a:pPr algn="ctr"/>
                      <a:r>
                        <a:rPr lang="en-US" dirty="0" smtClean="0"/>
                        <a:t>102</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D8F8C0"/>
                    </a:solidFill>
                  </a:tcPr>
                </a:tc>
                <a:tc>
                  <a:txBody>
                    <a:bodyPr/>
                    <a:lstStyle/>
                    <a:p>
                      <a:r>
                        <a:rPr lang="en-US" dirty="0" smtClean="0"/>
                        <a:t>1991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D8F8C0"/>
                    </a:solidFill>
                  </a:tcPr>
                </a:tc>
                <a:tc>
                  <a:txBody>
                    <a:bodyPr/>
                    <a:lstStyle/>
                    <a:p>
                      <a:r>
                        <a:rPr lang="en-US" dirty="0" err="1" smtClean="0"/>
                        <a:t>LeftHHDate</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D8F8C0"/>
                    </a:solidFill>
                  </a:tcPr>
                </a:tc>
                <a:tc>
                  <a:txBody>
                    <a:bodyPr/>
                    <a:lstStyle/>
                    <a:p>
                      <a:r>
                        <a:rPr lang="en-US" dirty="0" smtClean="0"/>
                        <a:t>Missing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D8F8C0"/>
                    </a:solidFill>
                  </a:tcPr>
                </a:tc>
                <a:tc>
                  <a:txBody>
                    <a:bodyPr/>
                    <a:lstStyle/>
                    <a:p>
                      <a:r>
                        <a:rPr lang="en-US" dirty="0" smtClean="0"/>
                        <a:t>Missing </a:t>
                      </a:r>
                      <a:endParaRPr lang="en-US" dirty="0"/>
                    </a:p>
                  </a:txBody>
                  <a:tcPr>
                    <a:lnL w="12700" cap="flat" cmpd="sng" algn="ctr">
                      <a:noFill/>
                      <a:prstDash val="solid"/>
                      <a:round/>
                      <a:headEnd type="none" w="med" len="med"/>
                      <a:tailEnd type="none" w="med" len="med"/>
                    </a:lnL>
                    <a:solidFill>
                      <a:srgbClr val="D8F8C0"/>
                    </a:solidFill>
                  </a:tcPr>
                </a:tc>
              </a:tr>
              <a:tr h="370840">
                <a:tc>
                  <a:txBody>
                    <a:bodyPr/>
                    <a:lstStyle/>
                    <a:p>
                      <a:pPr algn="ctr"/>
                      <a:r>
                        <a:rPr lang="en-US" sz="1800" u="none" strike="noStrike" dirty="0" smtClean="0">
                          <a:effectLst/>
                        </a:rPr>
                        <a:t>10</a:t>
                      </a:r>
                      <a:r>
                        <a:rPr lang="en-US" dirty="0" smtClean="0"/>
                        <a:t>1</a:t>
                      </a:r>
                      <a:endParaRPr lang="en-US" dirty="0"/>
                    </a:p>
                  </a:txBody>
                  <a:tcPr>
                    <a:lnR w="12700" cap="flat" cmpd="sng" algn="ctr">
                      <a:noFill/>
                      <a:prstDash val="solid"/>
                      <a:round/>
                      <a:headEnd type="none" w="med" len="med"/>
                      <a:tailEnd type="none" w="med" len="med"/>
                    </a:lnR>
                    <a:solidFill>
                      <a:srgbClr val="D8F8C0"/>
                    </a:solidFill>
                  </a:tcPr>
                </a:tc>
                <a:tc>
                  <a:txBody>
                    <a:bodyPr/>
                    <a:lstStyle/>
                    <a:p>
                      <a:pPr algn="ctr"/>
                      <a:r>
                        <a:rPr lang="en-US" dirty="0" smtClean="0"/>
                        <a:t>102</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D8F8C0"/>
                    </a:solidFill>
                  </a:tcPr>
                </a:tc>
                <a:tc>
                  <a:txBody>
                    <a:bodyPr/>
                    <a:lstStyle/>
                    <a:p>
                      <a:r>
                        <a:rPr lang="en-US" dirty="0" smtClean="0"/>
                        <a:t>1992</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D8F8C0"/>
                    </a:solidFill>
                  </a:tcPr>
                </a:tc>
                <a:tc>
                  <a:txBody>
                    <a:bodyPr/>
                    <a:lstStyle/>
                    <a:p>
                      <a:r>
                        <a:rPr lang="en-US" dirty="0" err="1" smtClean="0"/>
                        <a:t>LeftHHDate</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D8F8C0"/>
                    </a:solidFill>
                  </a:tcPr>
                </a:tc>
                <a:tc>
                  <a:txBody>
                    <a:bodyPr/>
                    <a:lstStyle/>
                    <a:p>
                      <a:r>
                        <a:rPr lang="en-US" dirty="0" smtClean="0"/>
                        <a:t>Consistent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D8F8C0"/>
                    </a:solidFill>
                  </a:tcPr>
                </a:tc>
                <a:tc>
                  <a:txBody>
                    <a:bodyPr/>
                    <a:lstStyle/>
                    <a:p>
                      <a:r>
                        <a:rPr lang="en-US" dirty="0" err="1" smtClean="0"/>
                        <a:t>StronglySupports</a:t>
                      </a:r>
                      <a:r>
                        <a:rPr lang="en-US" dirty="0" smtClean="0"/>
                        <a:t> </a:t>
                      </a:r>
                      <a:endParaRPr lang="en-US" dirty="0"/>
                    </a:p>
                  </a:txBody>
                  <a:tcPr>
                    <a:lnL w="12700" cap="flat" cmpd="sng" algn="ctr">
                      <a:noFill/>
                      <a:prstDash val="solid"/>
                      <a:round/>
                      <a:headEnd type="none" w="med" len="med"/>
                      <a:tailEnd type="none" w="med" len="med"/>
                    </a:lnL>
                    <a:solidFill>
                      <a:srgbClr val="D8F8C0"/>
                    </a:solidFill>
                  </a:tcPr>
                </a:tc>
              </a:tr>
              <a:tr h="370840">
                <a:tc>
                  <a:txBody>
                    <a:bodyPr/>
                    <a:lstStyle/>
                    <a:p>
                      <a:pPr algn="ctr"/>
                      <a:r>
                        <a:rPr lang="en-US" sz="1800" u="none" strike="noStrike" dirty="0" smtClean="0">
                          <a:effectLst/>
                        </a:rPr>
                        <a:t>10</a:t>
                      </a:r>
                      <a:r>
                        <a:rPr lang="en-US" dirty="0" smtClean="0"/>
                        <a:t>1</a:t>
                      </a:r>
                      <a:endParaRPr lang="en-US" dirty="0"/>
                    </a:p>
                  </a:txBody>
                  <a:tcPr>
                    <a:lnR w="12700" cap="flat" cmpd="sng" algn="ctr">
                      <a:noFill/>
                      <a:prstDash val="solid"/>
                      <a:round/>
                      <a:headEnd type="none" w="med" len="med"/>
                      <a:tailEnd type="none" w="med" len="med"/>
                    </a:lnR>
                    <a:solidFill>
                      <a:srgbClr val="D8F8C0"/>
                    </a:solidFill>
                  </a:tcPr>
                </a:tc>
                <a:tc>
                  <a:txBody>
                    <a:bodyPr/>
                    <a:lstStyle/>
                    <a:p>
                      <a:pPr algn="ctr"/>
                      <a:r>
                        <a:rPr lang="en-US" dirty="0" smtClean="0"/>
                        <a:t>102</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D8F8C0"/>
                    </a:solidFill>
                  </a:tcPr>
                </a:tc>
                <a:tc>
                  <a:txBody>
                    <a:bodyPr/>
                    <a:lstStyle/>
                    <a:p>
                      <a:r>
                        <a:rPr lang="en-US" dirty="0" smtClean="0"/>
                        <a:t>1993</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D8F8C0"/>
                    </a:solidFill>
                  </a:tcPr>
                </a:tc>
                <a:tc>
                  <a:txBody>
                    <a:bodyPr/>
                    <a:lstStyle/>
                    <a:p>
                      <a:r>
                        <a:rPr lang="en-US" dirty="0" err="1" smtClean="0"/>
                        <a:t>LeftHHDate</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D8F8C0"/>
                    </a:solidFill>
                  </a:tcPr>
                </a:tc>
                <a:tc>
                  <a:txBody>
                    <a:bodyPr/>
                    <a:lstStyle/>
                    <a:p>
                      <a:r>
                        <a:rPr lang="en-US" dirty="0" smtClean="0"/>
                        <a:t>Consistent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D8F8C0"/>
                    </a:solidFill>
                  </a:tcPr>
                </a:tc>
                <a:tc>
                  <a:txBody>
                    <a:bodyPr/>
                    <a:lstStyle/>
                    <a:p>
                      <a:r>
                        <a:rPr lang="en-US" dirty="0" err="1" smtClean="0"/>
                        <a:t>StronglySupports</a:t>
                      </a:r>
                      <a:r>
                        <a:rPr lang="en-US" dirty="0" smtClean="0"/>
                        <a:t> </a:t>
                      </a:r>
                      <a:endParaRPr lang="en-US" dirty="0"/>
                    </a:p>
                  </a:txBody>
                  <a:tcPr>
                    <a:lnL w="12700" cap="flat" cmpd="sng" algn="ctr">
                      <a:noFill/>
                      <a:prstDash val="solid"/>
                      <a:round/>
                      <a:headEnd type="none" w="med" len="med"/>
                      <a:tailEnd type="none" w="med" len="med"/>
                    </a:lnL>
                    <a:solidFill>
                      <a:srgbClr val="D8F8C0"/>
                    </a:solidFill>
                  </a:tcPr>
                </a:tc>
              </a:tr>
              <a:tr h="370840">
                <a:tc>
                  <a:txBody>
                    <a:bodyPr/>
                    <a:lstStyle/>
                    <a:p>
                      <a:pPr algn="ctr"/>
                      <a:r>
                        <a:rPr lang="en-US" sz="1800" u="none" strike="noStrike" dirty="0" smtClean="0">
                          <a:effectLst/>
                        </a:rPr>
                        <a:t>10</a:t>
                      </a:r>
                      <a:r>
                        <a:rPr lang="en-US" dirty="0" smtClean="0"/>
                        <a:t>1</a:t>
                      </a:r>
                      <a:endParaRPr lang="en-US" dirty="0"/>
                    </a:p>
                  </a:txBody>
                  <a:tcPr>
                    <a:lnR w="12700" cap="flat" cmpd="sng" algn="ctr">
                      <a:noFill/>
                      <a:prstDash val="solid"/>
                      <a:round/>
                      <a:headEnd type="none" w="med" len="med"/>
                      <a:tailEnd type="none" w="med" len="med"/>
                    </a:lnR>
                    <a:solidFill>
                      <a:srgbClr val="D8F8C0"/>
                    </a:solidFill>
                  </a:tcPr>
                </a:tc>
                <a:tc>
                  <a:txBody>
                    <a:bodyPr/>
                    <a:lstStyle/>
                    <a:p>
                      <a:pPr algn="ctr"/>
                      <a:r>
                        <a:rPr lang="en-US" dirty="0" smtClean="0"/>
                        <a:t>102</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D8F8C0"/>
                    </a:solidFill>
                  </a:tcPr>
                </a:tc>
                <a:tc>
                  <a:txBody>
                    <a:bodyPr/>
                    <a:lstStyle/>
                    <a:p>
                      <a:r>
                        <a:rPr lang="en-US" dirty="0" smtClean="0"/>
                        <a:t>1994</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D8F8C0"/>
                    </a:solidFill>
                  </a:tcPr>
                </a:tc>
                <a:tc>
                  <a:txBody>
                    <a:bodyPr/>
                    <a:lstStyle/>
                    <a:p>
                      <a:r>
                        <a:rPr lang="en-US" dirty="0" err="1" smtClean="0"/>
                        <a:t>LeftHHDate</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D8F8C0"/>
                    </a:solidFill>
                  </a:tcPr>
                </a:tc>
                <a:tc>
                  <a:txBody>
                    <a:bodyPr/>
                    <a:lstStyle/>
                    <a:p>
                      <a:r>
                        <a:rPr lang="en-US" dirty="0" smtClean="0"/>
                        <a:t>Consistent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D8F8C0"/>
                    </a:solidFill>
                  </a:tcPr>
                </a:tc>
                <a:tc>
                  <a:txBody>
                    <a:bodyPr/>
                    <a:lstStyle/>
                    <a:p>
                      <a:r>
                        <a:rPr lang="en-US" dirty="0" smtClean="0"/>
                        <a:t>Missing </a:t>
                      </a:r>
                      <a:endParaRPr lang="en-US" dirty="0"/>
                    </a:p>
                  </a:txBody>
                  <a:tcPr>
                    <a:lnL w="12700" cap="flat" cmpd="sng" algn="ctr">
                      <a:noFill/>
                      <a:prstDash val="solid"/>
                      <a:round/>
                      <a:headEnd type="none" w="med" len="med"/>
                      <a:tailEnd type="none" w="med" len="med"/>
                    </a:lnL>
                    <a:solidFill>
                      <a:srgbClr val="D8F8C0"/>
                    </a:solidFill>
                  </a:tcPr>
                </a:tc>
              </a:tr>
              <a:tr h="370840">
                <a:tc>
                  <a:txBody>
                    <a:bodyPr/>
                    <a:lstStyle/>
                    <a:p>
                      <a:pPr algn="ctr"/>
                      <a:r>
                        <a:rPr lang="en-US" sz="1800" u="none" strike="noStrike" dirty="0" smtClean="0">
                          <a:effectLst/>
                        </a:rPr>
                        <a:t>10</a:t>
                      </a:r>
                      <a:r>
                        <a:rPr lang="en-US" dirty="0" smtClean="0"/>
                        <a:t>1</a:t>
                      </a:r>
                      <a:endParaRPr lang="en-US" dirty="0"/>
                    </a:p>
                  </a:txBody>
                  <a:tcPr>
                    <a:lnR w="12700" cap="flat" cmpd="sng" algn="ctr">
                      <a:noFill/>
                      <a:prstDash val="solid"/>
                      <a:round/>
                      <a:headEnd type="none" w="med" len="med"/>
                      <a:tailEnd type="none" w="med" len="med"/>
                    </a:lnR>
                    <a:solidFill>
                      <a:srgbClr val="D8F8C0"/>
                    </a:solidFill>
                  </a:tcPr>
                </a:tc>
                <a:tc>
                  <a:txBody>
                    <a:bodyPr/>
                    <a:lstStyle/>
                    <a:p>
                      <a:pPr algn="ctr"/>
                      <a:r>
                        <a:rPr lang="en-US" dirty="0" smtClean="0"/>
                        <a:t>102</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D8F8C0"/>
                    </a:solidFill>
                  </a:tcPr>
                </a:tc>
                <a:tc>
                  <a:txBody>
                    <a:bodyPr/>
                    <a:lstStyle/>
                    <a:p>
                      <a:r>
                        <a:rPr lang="en-US" dirty="0" smtClean="0"/>
                        <a:t>1996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D8F8C0"/>
                    </a:solidFill>
                  </a:tcPr>
                </a:tc>
                <a:tc>
                  <a:txBody>
                    <a:bodyPr/>
                    <a:lstStyle/>
                    <a:p>
                      <a:r>
                        <a:rPr lang="en-US" smtClean="0"/>
                        <a:t>LeftHHDate</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D8F8C0"/>
                    </a:solidFill>
                  </a:tcPr>
                </a:tc>
                <a:tc>
                  <a:txBody>
                    <a:bodyPr/>
                    <a:lstStyle/>
                    <a:p>
                      <a:r>
                        <a:rPr lang="en-US" dirty="0" smtClean="0"/>
                        <a:t>Consistent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D8F8C0"/>
                    </a:solidFill>
                  </a:tcPr>
                </a:tc>
                <a:tc>
                  <a:txBody>
                    <a:bodyPr/>
                    <a:lstStyle/>
                    <a:p>
                      <a:r>
                        <a:rPr lang="en-US" dirty="0" err="1" smtClean="0"/>
                        <a:t>StronglySupports</a:t>
                      </a:r>
                      <a:r>
                        <a:rPr lang="en-US" dirty="0" smtClean="0"/>
                        <a:t> </a:t>
                      </a:r>
                      <a:endParaRPr lang="en-US" dirty="0"/>
                    </a:p>
                  </a:txBody>
                  <a:tcPr>
                    <a:lnL w="12700" cap="flat" cmpd="sng" algn="ctr">
                      <a:noFill/>
                      <a:prstDash val="solid"/>
                      <a:round/>
                      <a:headEnd type="none" w="med" len="med"/>
                      <a:tailEnd type="none" w="med" len="med"/>
                    </a:lnL>
                    <a:solidFill>
                      <a:srgbClr val="D8F8C0"/>
                    </a:solidFill>
                  </a:tcPr>
                </a:tc>
              </a:tr>
              <a:tr h="370840">
                <a:tc>
                  <a:txBody>
                    <a:bodyPr/>
                    <a:lstStyle/>
                    <a:p>
                      <a:pPr algn="ctr"/>
                      <a:r>
                        <a:rPr lang="en-US" sz="1800" u="none" strike="noStrike" dirty="0" smtClean="0">
                          <a:effectLst/>
                        </a:rPr>
                        <a:t>10</a:t>
                      </a:r>
                      <a:r>
                        <a:rPr lang="en-US" dirty="0" smtClean="0"/>
                        <a:t>1</a:t>
                      </a:r>
                      <a:endParaRPr lang="en-US" dirty="0"/>
                    </a:p>
                  </a:txBody>
                  <a:tcPr>
                    <a:lnR w="12700" cap="flat" cmpd="sng" algn="ctr">
                      <a:noFill/>
                      <a:prstDash val="solid"/>
                      <a:round/>
                      <a:headEnd type="none" w="med" len="med"/>
                      <a:tailEnd type="none" w="med" len="med"/>
                    </a:lnR>
                    <a:solidFill>
                      <a:srgbClr val="FFB9ED"/>
                    </a:solidFill>
                  </a:tcPr>
                </a:tc>
                <a:tc>
                  <a:txBody>
                    <a:bodyPr/>
                    <a:lstStyle/>
                    <a:p>
                      <a:pPr algn="ctr"/>
                      <a:r>
                        <a:rPr lang="en-US" dirty="0" smtClean="0"/>
                        <a:t>103</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B9ED"/>
                    </a:solidFill>
                  </a:tcPr>
                </a:tc>
                <a:tc>
                  <a:txBody>
                    <a:bodyPr/>
                    <a:lstStyle/>
                    <a:p>
                      <a:r>
                        <a:rPr lang="en-US" dirty="0" smtClean="0"/>
                        <a:t>1991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B9ED"/>
                    </a:solidFill>
                  </a:tcPr>
                </a:tc>
                <a:tc>
                  <a:txBody>
                    <a:bodyPr/>
                    <a:lstStyle/>
                    <a:p>
                      <a:r>
                        <a:rPr lang="en-US" smtClean="0"/>
                        <a:t>LeftHHDate</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B9ED"/>
                    </a:solidFill>
                  </a:tcPr>
                </a:tc>
                <a:tc>
                  <a:txBody>
                    <a:bodyPr/>
                    <a:lstStyle/>
                    <a:p>
                      <a:r>
                        <a:rPr lang="en-US" dirty="0" smtClean="0"/>
                        <a:t>Missing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B9ED"/>
                    </a:solidFill>
                  </a:tcPr>
                </a:tc>
                <a:tc>
                  <a:txBody>
                    <a:bodyPr/>
                    <a:lstStyle/>
                    <a:p>
                      <a:r>
                        <a:rPr lang="en-US" dirty="0" smtClean="0"/>
                        <a:t>Missing </a:t>
                      </a:r>
                      <a:endParaRPr lang="en-US" dirty="0"/>
                    </a:p>
                  </a:txBody>
                  <a:tcPr>
                    <a:lnL w="12700" cap="flat" cmpd="sng" algn="ctr">
                      <a:noFill/>
                      <a:prstDash val="solid"/>
                      <a:round/>
                      <a:headEnd type="none" w="med" len="med"/>
                      <a:tailEnd type="none" w="med" len="med"/>
                    </a:lnL>
                    <a:solidFill>
                      <a:srgbClr val="FFB9ED"/>
                    </a:solidFill>
                  </a:tcPr>
                </a:tc>
              </a:tr>
              <a:tr h="370840">
                <a:tc>
                  <a:txBody>
                    <a:bodyPr/>
                    <a:lstStyle/>
                    <a:p>
                      <a:pPr algn="ctr"/>
                      <a:r>
                        <a:rPr lang="en-US" sz="1800" u="none" strike="noStrike" dirty="0" smtClean="0">
                          <a:effectLst/>
                        </a:rPr>
                        <a:t>10</a:t>
                      </a:r>
                      <a:r>
                        <a:rPr lang="en-US" dirty="0" smtClean="0"/>
                        <a:t>1</a:t>
                      </a:r>
                      <a:endParaRPr lang="en-US" dirty="0"/>
                    </a:p>
                  </a:txBody>
                  <a:tcPr>
                    <a:lnR w="12700" cap="flat" cmpd="sng" algn="ctr">
                      <a:noFill/>
                      <a:prstDash val="solid"/>
                      <a:round/>
                      <a:headEnd type="none" w="med" len="med"/>
                      <a:tailEnd type="none" w="med" len="med"/>
                    </a:lnR>
                    <a:solidFill>
                      <a:srgbClr val="FFB9ED"/>
                    </a:solidFill>
                  </a:tcPr>
                </a:tc>
                <a:tc>
                  <a:txBody>
                    <a:bodyPr/>
                    <a:lstStyle/>
                    <a:p>
                      <a:pPr algn="ctr"/>
                      <a:r>
                        <a:rPr lang="en-US" dirty="0" smtClean="0"/>
                        <a:t>103</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B9ED"/>
                    </a:solidFill>
                  </a:tcPr>
                </a:tc>
                <a:tc>
                  <a:txBody>
                    <a:bodyPr/>
                    <a:lstStyle/>
                    <a:p>
                      <a:r>
                        <a:rPr lang="en-US" dirty="0" smtClean="0"/>
                        <a:t>1992</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B9ED"/>
                    </a:solidFill>
                  </a:tcPr>
                </a:tc>
                <a:tc>
                  <a:txBody>
                    <a:bodyPr/>
                    <a:lstStyle/>
                    <a:p>
                      <a:r>
                        <a:rPr lang="en-US" dirty="0" err="1" smtClean="0"/>
                        <a:t>LeftHHDate</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B9ED"/>
                    </a:solidFill>
                  </a:tcPr>
                </a:tc>
                <a:tc>
                  <a:txBody>
                    <a:bodyPr/>
                    <a:lstStyle/>
                    <a:p>
                      <a:r>
                        <a:rPr lang="en-US" dirty="0" smtClean="0"/>
                        <a:t>Ambiguous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B9ED"/>
                    </a:solidFill>
                  </a:tcPr>
                </a:tc>
                <a:tc>
                  <a:txBody>
                    <a:bodyPr/>
                    <a:lstStyle/>
                    <a:p>
                      <a:r>
                        <a:rPr lang="en-US" dirty="0" smtClean="0"/>
                        <a:t>Unlikely </a:t>
                      </a:r>
                      <a:endParaRPr lang="en-US" dirty="0"/>
                    </a:p>
                  </a:txBody>
                  <a:tcPr>
                    <a:lnL w="12700" cap="flat" cmpd="sng" algn="ctr">
                      <a:noFill/>
                      <a:prstDash val="solid"/>
                      <a:round/>
                      <a:headEnd type="none" w="med" len="med"/>
                      <a:tailEnd type="none" w="med" len="med"/>
                    </a:lnL>
                    <a:solidFill>
                      <a:srgbClr val="FFB9ED"/>
                    </a:solidFill>
                  </a:tcPr>
                </a:tc>
              </a:tr>
              <a:tr h="370840">
                <a:tc>
                  <a:txBody>
                    <a:bodyPr/>
                    <a:lstStyle/>
                    <a:p>
                      <a:pPr algn="ctr"/>
                      <a:r>
                        <a:rPr lang="en-US" sz="1800" u="none" strike="noStrike" dirty="0" smtClean="0">
                          <a:effectLst/>
                        </a:rPr>
                        <a:t>10</a:t>
                      </a:r>
                      <a:r>
                        <a:rPr lang="en-US" dirty="0" smtClean="0"/>
                        <a:t>1</a:t>
                      </a:r>
                      <a:endParaRPr lang="en-US" dirty="0"/>
                    </a:p>
                  </a:txBody>
                  <a:tcPr>
                    <a:lnR w="12700" cap="flat" cmpd="sng" algn="ctr">
                      <a:noFill/>
                      <a:prstDash val="solid"/>
                      <a:round/>
                      <a:headEnd type="none" w="med" len="med"/>
                      <a:tailEnd type="none" w="med" len="med"/>
                    </a:lnR>
                    <a:solidFill>
                      <a:srgbClr val="FFB9ED"/>
                    </a:solidFill>
                  </a:tcPr>
                </a:tc>
                <a:tc>
                  <a:txBody>
                    <a:bodyPr/>
                    <a:lstStyle/>
                    <a:p>
                      <a:pPr algn="ctr"/>
                      <a:r>
                        <a:rPr lang="en-US" dirty="0" smtClean="0"/>
                        <a:t>103</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B9ED"/>
                    </a:solidFill>
                  </a:tcPr>
                </a:tc>
                <a:tc>
                  <a:txBody>
                    <a:bodyPr/>
                    <a:lstStyle/>
                    <a:p>
                      <a:r>
                        <a:rPr lang="en-US" dirty="0" smtClean="0"/>
                        <a:t>1993</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B9ED"/>
                    </a:solidFill>
                  </a:tcPr>
                </a:tc>
                <a:tc>
                  <a:txBody>
                    <a:bodyPr/>
                    <a:lstStyle/>
                    <a:p>
                      <a:r>
                        <a:rPr lang="en-US" dirty="0" err="1" smtClean="0"/>
                        <a:t>LeftHHDate</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B9ED"/>
                    </a:solidFill>
                  </a:tcPr>
                </a:tc>
                <a:tc>
                  <a:txBody>
                    <a:bodyPr/>
                    <a:lstStyle/>
                    <a:p>
                      <a:r>
                        <a:rPr lang="en-US" dirty="0" smtClean="0"/>
                        <a:t>Ambiguous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B9ED"/>
                    </a:solidFill>
                  </a:tcPr>
                </a:tc>
                <a:tc>
                  <a:txBody>
                    <a:bodyPr/>
                    <a:lstStyle/>
                    <a:p>
                      <a:r>
                        <a:rPr lang="en-US" dirty="0" smtClean="0"/>
                        <a:t>Unlikely </a:t>
                      </a:r>
                      <a:endParaRPr lang="en-US" dirty="0"/>
                    </a:p>
                  </a:txBody>
                  <a:tcPr>
                    <a:lnL w="12700" cap="flat" cmpd="sng" algn="ctr">
                      <a:noFill/>
                      <a:prstDash val="solid"/>
                      <a:round/>
                      <a:headEnd type="none" w="med" len="med"/>
                      <a:tailEnd type="none" w="med" len="med"/>
                    </a:lnL>
                    <a:solidFill>
                      <a:srgbClr val="FFB9ED"/>
                    </a:solidFill>
                  </a:tcPr>
                </a:tc>
              </a:tr>
              <a:tr h="370840">
                <a:tc>
                  <a:txBody>
                    <a:bodyPr/>
                    <a:lstStyle/>
                    <a:p>
                      <a:pPr algn="ctr"/>
                      <a:r>
                        <a:rPr lang="en-US" sz="1800" u="none" strike="noStrike" dirty="0" smtClean="0">
                          <a:effectLst/>
                        </a:rPr>
                        <a:t>10</a:t>
                      </a:r>
                      <a:r>
                        <a:rPr lang="en-US" dirty="0" smtClean="0"/>
                        <a:t>1</a:t>
                      </a:r>
                      <a:endParaRPr lang="en-US" dirty="0"/>
                    </a:p>
                  </a:txBody>
                  <a:tcPr>
                    <a:lnR w="12700" cap="flat" cmpd="sng" algn="ctr">
                      <a:noFill/>
                      <a:prstDash val="solid"/>
                      <a:round/>
                      <a:headEnd type="none" w="med" len="med"/>
                      <a:tailEnd type="none" w="med" len="med"/>
                    </a:lnR>
                    <a:solidFill>
                      <a:srgbClr val="FFB9ED"/>
                    </a:solidFill>
                  </a:tcPr>
                </a:tc>
                <a:tc>
                  <a:txBody>
                    <a:bodyPr/>
                    <a:lstStyle/>
                    <a:p>
                      <a:pPr algn="ctr"/>
                      <a:r>
                        <a:rPr lang="en-US" dirty="0" smtClean="0"/>
                        <a:t>103</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B9ED"/>
                    </a:solidFill>
                  </a:tcPr>
                </a:tc>
                <a:tc>
                  <a:txBody>
                    <a:bodyPr/>
                    <a:lstStyle/>
                    <a:p>
                      <a:r>
                        <a:rPr lang="en-US" dirty="0" smtClean="0"/>
                        <a:t>1994</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B9ED"/>
                    </a:solidFill>
                  </a:tcPr>
                </a:tc>
                <a:tc>
                  <a:txBody>
                    <a:bodyPr/>
                    <a:lstStyle/>
                    <a:p>
                      <a:r>
                        <a:rPr lang="en-US" dirty="0" err="1" smtClean="0"/>
                        <a:t>LeftHHDate</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B9ED"/>
                    </a:solidFill>
                  </a:tcPr>
                </a:tc>
                <a:tc>
                  <a:txBody>
                    <a:bodyPr/>
                    <a:lstStyle/>
                    <a:p>
                      <a:r>
                        <a:rPr lang="en-US" dirty="0" smtClean="0"/>
                        <a:t>Ambiguous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B9ED"/>
                    </a:solidFill>
                  </a:tcPr>
                </a:tc>
                <a:tc>
                  <a:txBody>
                    <a:bodyPr/>
                    <a:lstStyle/>
                    <a:p>
                      <a:r>
                        <a:rPr lang="en-US" dirty="0" smtClean="0"/>
                        <a:t>Ambiguous </a:t>
                      </a:r>
                      <a:endParaRPr lang="en-US" dirty="0"/>
                    </a:p>
                  </a:txBody>
                  <a:tcPr>
                    <a:lnL w="12700" cap="flat" cmpd="sng" algn="ctr">
                      <a:noFill/>
                      <a:prstDash val="solid"/>
                      <a:round/>
                      <a:headEnd type="none" w="med" len="med"/>
                      <a:tailEnd type="none" w="med" len="med"/>
                    </a:lnL>
                    <a:solidFill>
                      <a:srgbClr val="FFB9ED"/>
                    </a:solidFill>
                  </a:tcPr>
                </a:tc>
              </a:tr>
              <a:tr h="370840">
                <a:tc>
                  <a:txBody>
                    <a:bodyPr/>
                    <a:lstStyle/>
                    <a:p>
                      <a:pPr algn="ctr"/>
                      <a:r>
                        <a:rPr lang="en-US" sz="1800" u="none" strike="noStrike" dirty="0" smtClean="0">
                          <a:effectLst/>
                        </a:rPr>
                        <a:t>10</a:t>
                      </a:r>
                      <a:r>
                        <a:rPr lang="en-US" dirty="0" smtClean="0"/>
                        <a:t>1</a:t>
                      </a:r>
                      <a:endParaRPr lang="en-US" dirty="0"/>
                    </a:p>
                  </a:txBody>
                  <a:tcPr>
                    <a:lnR w="12700" cap="flat" cmpd="sng" algn="ctr">
                      <a:noFill/>
                      <a:prstDash val="solid"/>
                      <a:round/>
                      <a:headEnd type="none" w="med" len="med"/>
                      <a:tailEnd type="none" w="med" len="med"/>
                    </a:lnR>
                    <a:solidFill>
                      <a:srgbClr val="FFB9ED"/>
                    </a:solidFill>
                  </a:tcPr>
                </a:tc>
                <a:tc>
                  <a:txBody>
                    <a:bodyPr/>
                    <a:lstStyle/>
                    <a:p>
                      <a:pPr algn="ctr"/>
                      <a:r>
                        <a:rPr lang="en-US" dirty="0" smtClean="0"/>
                        <a:t>103</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B9ED"/>
                    </a:solidFill>
                  </a:tcPr>
                </a:tc>
                <a:tc>
                  <a:txBody>
                    <a:bodyPr/>
                    <a:lstStyle/>
                    <a:p>
                      <a:r>
                        <a:rPr lang="en-US" dirty="0" smtClean="0"/>
                        <a:t>1996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B9ED"/>
                    </a:solidFill>
                  </a:tcPr>
                </a:tc>
                <a:tc>
                  <a:txBody>
                    <a:bodyPr/>
                    <a:lstStyle/>
                    <a:p>
                      <a:r>
                        <a:rPr lang="en-US" dirty="0" err="1" smtClean="0"/>
                        <a:t>LeftHHDate</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B9ED"/>
                    </a:solidFill>
                  </a:tcPr>
                </a:tc>
                <a:tc>
                  <a:txBody>
                    <a:bodyPr/>
                    <a:lstStyle/>
                    <a:p>
                      <a:r>
                        <a:rPr lang="en-US" dirty="0" smtClean="0"/>
                        <a:t>Disconfirms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FFB9ED"/>
                    </a:solidFill>
                  </a:tcPr>
                </a:tc>
                <a:tc>
                  <a:txBody>
                    <a:bodyPr/>
                    <a:lstStyle/>
                    <a:p>
                      <a:r>
                        <a:rPr lang="en-US" dirty="0" smtClean="0"/>
                        <a:t>Disconfirms </a:t>
                      </a:r>
                      <a:endParaRPr lang="en-US" dirty="0"/>
                    </a:p>
                  </a:txBody>
                  <a:tcPr>
                    <a:lnL w="12700" cap="flat" cmpd="sng" algn="ctr">
                      <a:noFill/>
                      <a:prstDash val="solid"/>
                      <a:round/>
                      <a:headEnd type="none" w="med" len="med"/>
                      <a:tailEnd type="none" w="med" len="med"/>
                    </a:lnL>
                    <a:solidFill>
                      <a:srgbClr val="FFB9ED"/>
                    </a:solidFill>
                  </a:tcPr>
                </a:tc>
              </a:tr>
              <a:tr h="370840">
                <a:tc>
                  <a:txBody>
                    <a:bodyPr/>
                    <a:lstStyle/>
                    <a:p>
                      <a:pPr algn="ctr"/>
                      <a:r>
                        <a:rPr lang="en-US" dirty="0" smtClean="0"/>
                        <a:t>…</a:t>
                      </a:r>
                      <a:endParaRPr lang="en-US" dirty="0"/>
                    </a:p>
                  </a:txBody>
                  <a:tcPr>
                    <a:lnR w="12700" cap="flat" cmpd="sng" algn="ctr">
                      <a:noFill/>
                      <a:prstDash val="solid"/>
                      <a:round/>
                      <a:headEnd type="none" w="med" len="med"/>
                      <a:tailEnd type="none" w="med" len="med"/>
                    </a:lnR>
                    <a:solidFill>
                      <a:schemeClr val="bg1">
                        <a:lumMod val="85000"/>
                      </a:schemeClr>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lumMod val="85000"/>
                      </a:schemeClr>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lumMod val="85000"/>
                      </a:schemeClr>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lumMod val="85000"/>
                      </a:schemeClr>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lumMod val="85000"/>
                      </a:schemeClr>
                    </a:solidFill>
                  </a:tcPr>
                </a:tc>
                <a:tc>
                  <a:txBody>
                    <a:bodyPr/>
                    <a:lstStyle/>
                    <a:p>
                      <a:endParaRPr lang="en-US" dirty="0"/>
                    </a:p>
                  </a:txBody>
                  <a:tcPr>
                    <a:lnL w="12700" cap="flat" cmpd="sng" algn="ctr">
                      <a:noFill/>
                      <a:prstDash val="solid"/>
                      <a:round/>
                      <a:headEnd type="none" w="med" len="med"/>
                      <a:tailEnd type="none" w="med" len="med"/>
                    </a:lnL>
                    <a:solidFill>
                      <a:schemeClr val="bg1">
                        <a:lumMod val="85000"/>
                      </a:schemeClr>
                    </a:solidFill>
                  </a:tcPr>
                </a:tc>
              </a:tr>
              <a:tr h="370840">
                <a:tc>
                  <a:txBody>
                    <a:bodyPr/>
                    <a:lstStyle/>
                    <a:p>
                      <a:pPr algn="ctr"/>
                      <a:r>
                        <a:rPr lang="en-US" sz="1800" u="none" strike="noStrike" dirty="0" smtClean="0">
                          <a:effectLst/>
                        </a:rPr>
                        <a:t>10</a:t>
                      </a:r>
                      <a:r>
                        <a:rPr lang="en-US" dirty="0" smtClean="0"/>
                        <a:t>1</a:t>
                      </a:r>
                      <a:endParaRPr lang="en-US" dirty="0"/>
                    </a:p>
                  </a:txBody>
                  <a:tcPr>
                    <a:lnR w="12700" cap="flat" cmpd="sng" algn="ctr">
                      <a:noFill/>
                      <a:prstDash val="solid"/>
                      <a:round/>
                      <a:headEnd type="none" w="med" len="med"/>
                      <a:tailEnd type="none" w="med" len="med"/>
                    </a:lnR>
                    <a:solidFill>
                      <a:srgbClr val="D8F8C0"/>
                    </a:solidFill>
                  </a:tcPr>
                </a:tc>
                <a:tc>
                  <a:txBody>
                    <a:bodyPr/>
                    <a:lstStyle/>
                    <a:p>
                      <a:pPr algn="ctr"/>
                      <a:r>
                        <a:rPr lang="en-US" dirty="0" smtClean="0"/>
                        <a:t>102</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D8F8C0"/>
                    </a:solidFill>
                  </a:tcPr>
                </a:tc>
                <a:tc>
                  <a:txBody>
                    <a:bodyPr/>
                    <a:lstStyle/>
                    <a:p>
                      <a:r>
                        <a:rPr lang="en-US" dirty="0" smtClean="0"/>
                        <a:t>1991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D8F8C0"/>
                    </a:solidFill>
                  </a:tcPr>
                </a:tc>
                <a:tc>
                  <a:txBody>
                    <a:bodyPr/>
                    <a:lstStyle/>
                    <a:p>
                      <a:r>
                        <a:rPr lang="en-US" dirty="0" smtClean="0"/>
                        <a:t>Alive</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D8F8C0"/>
                    </a:solidFill>
                  </a:tcPr>
                </a:tc>
                <a:tc>
                  <a:txBody>
                    <a:bodyPr/>
                    <a:lstStyle/>
                    <a:p>
                      <a:r>
                        <a:rPr lang="en-US" dirty="0" smtClean="0"/>
                        <a:t>Consistent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D8F8C0"/>
                    </a:solidFill>
                  </a:tcPr>
                </a:tc>
                <a:tc>
                  <a:txBody>
                    <a:bodyPr/>
                    <a:lstStyle/>
                    <a:p>
                      <a:r>
                        <a:rPr lang="en-US" dirty="0" smtClean="0"/>
                        <a:t>Consistent </a:t>
                      </a:r>
                      <a:endParaRPr lang="en-US" dirty="0"/>
                    </a:p>
                  </a:txBody>
                  <a:tcPr>
                    <a:lnL w="12700" cap="flat" cmpd="sng" algn="ctr">
                      <a:noFill/>
                      <a:prstDash val="solid"/>
                      <a:round/>
                      <a:headEnd type="none" w="med" len="med"/>
                      <a:tailEnd type="none" w="med" len="med"/>
                    </a:lnL>
                    <a:solidFill>
                      <a:srgbClr val="D8F8C0"/>
                    </a:solidFill>
                  </a:tcPr>
                </a:tc>
              </a:tr>
              <a:tr h="370840">
                <a:tc>
                  <a:txBody>
                    <a:bodyPr/>
                    <a:lstStyle/>
                    <a:p>
                      <a:pPr algn="ctr"/>
                      <a:r>
                        <a:rPr lang="en-US" sz="1800" u="none" strike="noStrike" dirty="0" smtClean="0">
                          <a:effectLst/>
                        </a:rPr>
                        <a:t>10</a:t>
                      </a:r>
                      <a:r>
                        <a:rPr lang="en-US" dirty="0" smtClean="0"/>
                        <a:t>1</a:t>
                      </a:r>
                      <a:endParaRPr lang="en-US" dirty="0"/>
                    </a:p>
                  </a:txBody>
                  <a:tcPr>
                    <a:lnR w="12700" cap="flat" cmpd="sng" algn="ctr">
                      <a:noFill/>
                      <a:prstDash val="solid"/>
                      <a:round/>
                      <a:headEnd type="none" w="med" len="med"/>
                      <a:tailEnd type="none" w="med" len="med"/>
                    </a:lnR>
                    <a:solidFill>
                      <a:srgbClr val="D8F8C0"/>
                    </a:solidFill>
                  </a:tcPr>
                </a:tc>
                <a:tc>
                  <a:txBody>
                    <a:bodyPr/>
                    <a:lstStyle/>
                    <a:p>
                      <a:pPr algn="ctr"/>
                      <a:r>
                        <a:rPr lang="en-US" dirty="0" smtClean="0"/>
                        <a:t>102</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D8F8C0"/>
                    </a:solidFill>
                  </a:tcPr>
                </a:tc>
                <a:tc>
                  <a:txBody>
                    <a:bodyPr/>
                    <a:lstStyle/>
                    <a:p>
                      <a:r>
                        <a:rPr lang="en-US" dirty="0" smtClean="0"/>
                        <a:t>1992</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D8F8C0"/>
                    </a:solidFill>
                  </a:tcPr>
                </a:tc>
                <a:tc>
                  <a:txBody>
                    <a:bodyPr/>
                    <a:lstStyle/>
                    <a:p>
                      <a:r>
                        <a:rPr lang="en-US" dirty="0" smtClean="0"/>
                        <a:t>Alive</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D8F8C0"/>
                    </a:solidFill>
                  </a:tcPr>
                </a:tc>
                <a:tc>
                  <a:txBody>
                    <a:bodyPr/>
                    <a:lstStyle/>
                    <a:p>
                      <a:r>
                        <a:rPr lang="en-US" dirty="0" smtClean="0"/>
                        <a:t>Consistent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D8F8C0"/>
                    </a:solidFill>
                  </a:tcPr>
                </a:tc>
                <a:tc>
                  <a:txBody>
                    <a:bodyPr/>
                    <a:lstStyle/>
                    <a:p>
                      <a:r>
                        <a:rPr lang="en-US" dirty="0" smtClean="0"/>
                        <a:t>Consistent </a:t>
                      </a:r>
                      <a:endParaRPr lang="en-US" dirty="0"/>
                    </a:p>
                  </a:txBody>
                  <a:tcPr>
                    <a:lnL w="12700" cap="flat" cmpd="sng" algn="ctr">
                      <a:noFill/>
                      <a:prstDash val="solid"/>
                      <a:round/>
                      <a:headEnd type="none" w="med" len="med"/>
                      <a:tailEnd type="none" w="med" len="med"/>
                    </a:lnL>
                    <a:solidFill>
                      <a:srgbClr val="D8F8C0"/>
                    </a:solidFill>
                  </a:tcPr>
                </a:tc>
              </a:tr>
              <a:tr h="370840">
                <a:tc>
                  <a:txBody>
                    <a:bodyPr/>
                    <a:lstStyle/>
                    <a:p>
                      <a:pPr algn="ctr"/>
                      <a:r>
                        <a:rPr lang="en-US" dirty="0" smtClean="0"/>
                        <a:t>…</a:t>
                      </a:r>
                      <a:endParaRPr lang="en-US" dirty="0"/>
                    </a:p>
                  </a:txBody>
                  <a:tcPr>
                    <a:lnR w="12700" cap="flat" cmpd="sng" algn="ctr">
                      <a:noFill/>
                      <a:prstDash val="solid"/>
                      <a:round/>
                      <a:headEnd type="none" w="med" len="med"/>
                      <a:tailEnd type="none" w="med" len="med"/>
                    </a:lnR>
                    <a:solidFill>
                      <a:schemeClr val="bg1">
                        <a:lumMod val="85000"/>
                      </a:schemeClr>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lumMod val="85000"/>
                      </a:schemeClr>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lumMod val="85000"/>
                      </a:schemeClr>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lumMod val="85000"/>
                      </a:schemeClr>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lumMod val="85000"/>
                      </a:schemeClr>
                    </a:solidFill>
                  </a:tcPr>
                </a:tc>
                <a:tc>
                  <a:txBody>
                    <a:bodyPr/>
                    <a:lstStyle/>
                    <a:p>
                      <a:endParaRPr lang="en-US" dirty="0"/>
                    </a:p>
                  </a:txBody>
                  <a:tcPr>
                    <a:lnL w="12700" cap="flat" cmpd="sng" algn="ctr">
                      <a:noFill/>
                      <a:prstDash val="solid"/>
                      <a:round/>
                      <a:headEnd type="none" w="med" len="med"/>
                      <a:tailEnd type="none" w="med" len="med"/>
                    </a:lnL>
                    <a:solidFill>
                      <a:schemeClr val="bg1">
                        <a:lumMod val="85000"/>
                      </a:schemeClr>
                    </a:solidFill>
                  </a:tcPr>
                </a:tc>
              </a:tr>
            </a:tbl>
          </a:graphicData>
        </a:graphic>
      </p:graphicFrame>
      <p:sp>
        <p:nvSpPr>
          <p:cNvPr id="5" name="Bent Arrow 4"/>
          <p:cNvSpPr/>
          <p:nvPr/>
        </p:nvSpPr>
        <p:spPr>
          <a:xfrm flipV="1">
            <a:off x="76200" y="1524000"/>
            <a:ext cx="457200" cy="3352800"/>
          </a:xfrm>
          <a:prstGeom prst="bentArrow">
            <a:avLst>
              <a:gd name="adj1" fmla="val 25000"/>
              <a:gd name="adj2" fmla="val 50000"/>
              <a:gd name="adj3" fmla="val 25000"/>
              <a:gd name="adj4" fmla="val 75000"/>
            </a:avLst>
          </a:prstGeom>
          <a:solidFill>
            <a:srgbClr val="BDFB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76200" y="6287869"/>
            <a:ext cx="3733800" cy="646331"/>
          </a:xfrm>
          <a:prstGeom prst="rect">
            <a:avLst/>
          </a:prstGeom>
          <a:noFill/>
        </p:spPr>
        <p:txBody>
          <a:bodyPr wrap="square" rtlCol="0">
            <a:spAutoFit/>
          </a:bodyPr>
          <a:lstStyle/>
          <a:p>
            <a:r>
              <a:rPr lang="en-US" i="1" dirty="0" smtClean="0">
                <a:solidFill>
                  <a:schemeClr val="bg1">
                    <a:lumMod val="65000"/>
                  </a:schemeClr>
                </a:solidFill>
              </a:rPr>
              <a:t>One row per</a:t>
            </a:r>
            <a:br>
              <a:rPr lang="en-US" i="1" dirty="0" smtClean="0">
                <a:solidFill>
                  <a:schemeClr val="bg1">
                    <a:lumMod val="65000"/>
                  </a:schemeClr>
                </a:solidFill>
              </a:rPr>
            </a:br>
            <a:r>
              <a:rPr lang="en-US" i="1" dirty="0" err="1" smtClean="0">
                <a:solidFill>
                  <a:schemeClr val="bg1">
                    <a:lumMod val="65000"/>
                  </a:schemeClr>
                </a:solidFill>
              </a:rPr>
              <a:t>SubjectPair</a:t>
            </a:r>
            <a:r>
              <a:rPr lang="en-US" i="1" dirty="0" smtClean="0">
                <a:solidFill>
                  <a:schemeClr val="bg1">
                    <a:lumMod val="65000"/>
                  </a:schemeClr>
                </a:solidFill>
              </a:rPr>
              <a:t>-Marker-Year</a:t>
            </a:r>
            <a:endParaRPr lang="en-US" i="1" dirty="0">
              <a:solidFill>
                <a:schemeClr val="bg1">
                  <a:lumMod val="65000"/>
                </a:schemeClr>
              </a:solidFill>
            </a:endParaRPr>
          </a:p>
        </p:txBody>
      </p:sp>
    </p:spTree>
    <p:extLst>
      <p:ext uri="{BB962C8B-B14F-4D97-AF65-F5344CB8AC3E}">
        <p14:creationId xmlns:p14="http://schemas.microsoft.com/office/powerpoint/2010/main" val="40345669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solidFill>
                  <a:schemeClr val="bg1">
                    <a:lumMod val="50000"/>
                  </a:schemeClr>
                </a:solidFill>
              </a:rPr>
              <a:t>Create Table of </a:t>
            </a:r>
            <a:r>
              <a:rPr lang="en-US" i="1" dirty="0" smtClean="0">
                <a:solidFill>
                  <a:schemeClr val="bg1">
                    <a:lumMod val="50000"/>
                  </a:schemeClr>
                </a:solidFill>
              </a:rPr>
              <a:t>R </a:t>
            </a:r>
            <a:r>
              <a:rPr lang="en-US" dirty="0" smtClean="0">
                <a:solidFill>
                  <a:schemeClr val="bg1">
                    <a:lumMod val="50000"/>
                  </a:schemeClr>
                </a:solidFill>
              </a:rPr>
              <a:t>Coefficients</a:t>
            </a:r>
            <a:endParaRPr lang="en-US" dirty="0">
              <a:solidFill>
                <a:schemeClr val="bg1">
                  <a:lumMod val="50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29337197"/>
              </p:ext>
            </p:extLst>
          </p:nvPr>
        </p:nvGraphicFramePr>
        <p:xfrm>
          <a:off x="152400" y="685800"/>
          <a:ext cx="8991601" cy="2232660"/>
        </p:xfrm>
        <a:graphic>
          <a:graphicData uri="http://schemas.openxmlformats.org/drawingml/2006/table">
            <a:tbl>
              <a:tblPr>
                <a:tableStyleId>{5C22544A-7EE6-4342-B048-85BDC9FD1C3A}</a:tableStyleId>
              </a:tblPr>
              <a:tblGrid>
                <a:gridCol w="752390"/>
                <a:gridCol w="820137"/>
                <a:gridCol w="782172"/>
                <a:gridCol w="539896"/>
                <a:gridCol w="1155344"/>
                <a:gridCol w="1161640"/>
                <a:gridCol w="1117127"/>
                <a:gridCol w="1123863"/>
                <a:gridCol w="769516"/>
                <a:gridCol w="769516"/>
              </a:tblGrid>
              <a:tr h="190500">
                <a:tc>
                  <a:txBody>
                    <a:bodyPr/>
                    <a:lstStyle/>
                    <a:p>
                      <a:pPr algn="ctr" fontAlgn="b"/>
                      <a:r>
                        <a:rPr lang="en-US" sz="1800" u="none" strike="noStrike" dirty="0" smtClean="0">
                          <a:effectLst/>
                        </a:rPr>
                        <a:t>Older</a:t>
                      </a:r>
                      <a:br>
                        <a:rPr lang="en-US" sz="1800" u="none" strike="noStrike" dirty="0" smtClean="0">
                          <a:effectLst/>
                        </a:rPr>
                      </a:br>
                      <a:r>
                        <a:rPr lang="en-US" sz="1800" u="none" strike="noStrike" dirty="0" smtClean="0">
                          <a:effectLst/>
                        </a:rPr>
                        <a:t>Subject</a:t>
                      </a:r>
                      <a:br>
                        <a:rPr lang="en-US" sz="1800" u="none" strike="noStrike" dirty="0" smtClean="0">
                          <a:effectLst/>
                        </a:rPr>
                      </a:br>
                      <a:r>
                        <a:rPr lang="en-US" sz="1800" u="none" strike="noStrike" dirty="0" smtClean="0">
                          <a:effectLst/>
                        </a:rPr>
                        <a:t>ID</a:t>
                      </a:r>
                      <a:endParaRPr lang="en-US" sz="1800" b="0" i="0" u="none" strike="noStrike" dirty="0">
                        <a:solidFill>
                          <a:srgbClr val="000000"/>
                        </a:solidFill>
                        <a:effectLst/>
                        <a:latin typeface="Calibri"/>
                      </a:endParaRPr>
                    </a:p>
                  </a:txBody>
                  <a:tcPr marL="9525" marR="9525" marT="9525" marB="0" anchor="ctr">
                    <a:lnR w="12700" cap="flat" cmpd="sng" algn="ctr">
                      <a:noFill/>
                      <a:prstDash val="solid"/>
                      <a:round/>
                      <a:headEnd type="none" w="med" len="med"/>
                      <a:tailEnd type="none" w="med" len="med"/>
                    </a:lnR>
                    <a:solidFill>
                      <a:schemeClr val="tx2">
                        <a:lumMod val="40000"/>
                        <a:lumOff val="60000"/>
                      </a:schemeClr>
                    </a:solidFill>
                  </a:tcPr>
                </a:tc>
                <a:tc>
                  <a:txBody>
                    <a:bodyPr/>
                    <a:lstStyle/>
                    <a:p>
                      <a:pPr algn="ctr" fontAlgn="b"/>
                      <a:r>
                        <a:rPr lang="en-US" sz="1800" u="none" strike="noStrike" dirty="0" smtClean="0">
                          <a:effectLst/>
                        </a:rPr>
                        <a:t>Younger</a:t>
                      </a:r>
                      <a:br>
                        <a:rPr lang="en-US" sz="1800" u="none" strike="noStrike" dirty="0" smtClean="0">
                          <a:effectLst/>
                        </a:rPr>
                      </a:br>
                      <a:r>
                        <a:rPr lang="en-US" sz="1800" u="none" strike="noStrike" dirty="0" smtClean="0">
                          <a:effectLst/>
                        </a:rPr>
                        <a:t>Subject</a:t>
                      </a:r>
                      <a:br>
                        <a:rPr lang="en-US" sz="1800" u="none" strike="noStrike" dirty="0" smtClean="0">
                          <a:effectLst/>
                        </a:rPr>
                      </a:br>
                      <a:r>
                        <a:rPr lang="en-US" sz="1800" u="none" strike="noStrike" dirty="0" smtClean="0">
                          <a:effectLst/>
                        </a:rPr>
                        <a:t>ID</a:t>
                      </a:r>
                      <a:endParaRPr lang="en-US" sz="1800" b="0" i="0" u="none" strike="noStrike" dirty="0">
                        <a:solidFill>
                          <a:srgbClr val="000000"/>
                        </a:solidFill>
                        <a:effectLst/>
                        <a:latin typeface="Calibri"/>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chemeClr val="tx2">
                        <a:lumMod val="40000"/>
                        <a:lumOff val="60000"/>
                      </a:schemeClr>
                    </a:solidFill>
                  </a:tcPr>
                </a:tc>
                <a:tc>
                  <a:txBody>
                    <a:bodyPr/>
                    <a:lstStyle/>
                    <a:p>
                      <a:pPr algn="ctr" fontAlgn="b"/>
                      <a:r>
                        <a:rPr lang="en-US" sz="2400" u="none" strike="noStrike" dirty="0" smtClean="0">
                          <a:solidFill>
                            <a:schemeClr val="bg1">
                              <a:lumMod val="50000"/>
                            </a:schemeClr>
                          </a:solidFill>
                          <a:effectLst/>
                        </a:rPr>
                        <a:t>Twin</a:t>
                      </a:r>
                      <a:br>
                        <a:rPr lang="en-US" sz="2400" u="none" strike="noStrike" dirty="0" smtClean="0">
                          <a:solidFill>
                            <a:schemeClr val="bg1">
                              <a:lumMod val="50000"/>
                            </a:schemeClr>
                          </a:solidFill>
                          <a:effectLst/>
                        </a:rPr>
                      </a:br>
                      <a:r>
                        <a:rPr lang="en-US" sz="2400" u="none" strike="noStrike" dirty="0" smtClean="0">
                          <a:solidFill>
                            <a:schemeClr val="bg1">
                              <a:lumMod val="50000"/>
                            </a:schemeClr>
                          </a:solidFill>
                          <a:effectLst/>
                        </a:rPr>
                        <a:t>or</a:t>
                      </a:r>
                      <a:br>
                        <a:rPr lang="en-US" sz="2400" u="none" strike="noStrike" dirty="0" smtClean="0">
                          <a:solidFill>
                            <a:schemeClr val="bg1">
                              <a:lumMod val="50000"/>
                            </a:schemeClr>
                          </a:solidFill>
                          <a:effectLst/>
                        </a:rPr>
                      </a:br>
                      <a:r>
                        <a:rPr lang="en-US" sz="2400" u="none" strike="noStrike" dirty="0" smtClean="0">
                          <a:solidFill>
                            <a:schemeClr val="bg1">
                              <a:lumMod val="50000"/>
                            </a:schemeClr>
                          </a:solidFill>
                          <a:effectLst/>
                        </a:rPr>
                        <a:t>Trip</a:t>
                      </a:r>
                      <a:endParaRPr lang="en-US" sz="2400" b="0" i="0" u="none" strike="noStrike" dirty="0">
                        <a:solidFill>
                          <a:schemeClr val="bg1">
                            <a:lumMod val="50000"/>
                          </a:schemeClr>
                        </a:solidFill>
                        <a:effectLst/>
                        <a:latin typeface="Calibri"/>
                      </a:endParaRPr>
                    </a:p>
                  </a:txBody>
                  <a:tcPr marL="9525" marR="9525" marT="9525"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solidFill>
                      <a:schemeClr val="tx2">
                        <a:lumMod val="40000"/>
                        <a:lumOff val="60000"/>
                      </a:schemeClr>
                    </a:solidFill>
                  </a:tcPr>
                </a:tc>
                <a:tc>
                  <a:txBody>
                    <a:bodyPr/>
                    <a:lstStyle/>
                    <a:p>
                      <a:pPr algn="ctr" fontAlgn="b"/>
                      <a:r>
                        <a:rPr lang="en-US" sz="2400" u="none" strike="noStrike" dirty="0" smtClean="0">
                          <a:solidFill>
                            <a:schemeClr val="bg1">
                              <a:lumMod val="50000"/>
                            </a:schemeClr>
                          </a:solidFill>
                          <a:effectLst/>
                        </a:rPr>
                        <a:t>Is</a:t>
                      </a:r>
                      <a:br>
                        <a:rPr lang="en-US" sz="2400" u="none" strike="noStrike" dirty="0" smtClean="0">
                          <a:solidFill>
                            <a:schemeClr val="bg1">
                              <a:lumMod val="50000"/>
                            </a:schemeClr>
                          </a:solidFill>
                          <a:effectLst/>
                        </a:rPr>
                      </a:br>
                      <a:r>
                        <a:rPr lang="en-US" sz="2400" u="none" strike="noStrike" dirty="0" err="1" smtClean="0">
                          <a:solidFill>
                            <a:schemeClr val="bg1">
                              <a:lumMod val="50000"/>
                            </a:schemeClr>
                          </a:solidFill>
                          <a:effectLst/>
                        </a:rPr>
                        <a:t>Mz</a:t>
                      </a:r>
                      <a:endParaRPr lang="en-US" sz="2400" b="0" i="0" u="none" strike="noStrike" dirty="0">
                        <a:solidFill>
                          <a:schemeClr val="bg1">
                            <a:lumMod val="50000"/>
                          </a:schemeClr>
                        </a:solidFill>
                        <a:effectLst/>
                        <a:latin typeface="Calibri"/>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chemeClr val="tx2">
                        <a:lumMod val="40000"/>
                        <a:lumOff val="60000"/>
                      </a:schemeClr>
                    </a:solidFill>
                  </a:tcPr>
                </a:tc>
                <a:tc>
                  <a:txBody>
                    <a:bodyPr/>
                    <a:lstStyle/>
                    <a:p>
                      <a:pPr algn="ctr" fontAlgn="b"/>
                      <a:r>
                        <a:rPr lang="en-US" sz="2400" u="none" strike="noStrike" dirty="0" smtClean="0">
                          <a:effectLst/>
                        </a:rPr>
                        <a:t>R</a:t>
                      </a:r>
                      <a:br>
                        <a:rPr lang="en-US" sz="2400" u="none" strike="noStrike" dirty="0" smtClean="0">
                          <a:effectLst/>
                        </a:rPr>
                      </a:br>
                      <a:r>
                        <a:rPr lang="en-US" sz="2400" u="none" strike="noStrike" dirty="0" smtClean="0">
                          <a:effectLst/>
                        </a:rPr>
                        <a:t>Implicit</a:t>
                      </a:r>
                      <a:br>
                        <a:rPr lang="en-US" sz="2400" u="none" strike="noStrike" dirty="0" smtClean="0">
                          <a:effectLst/>
                        </a:rPr>
                      </a:br>
                      <a:r>
                        <a:rPr lang="en-US" sz="2400" u="none" strike="noStrike" dirty="0" smtClean="0">
                          <a:effectLst/>
                        </a:rPr>
                        <a:t>Pass1</a:t>
                      </a:r>
                      <a:endParaRPr lang="en-US" sz="2400" b="0" i="0" u="none" strike="noStrike" dirty="0">
                        <a:solidFill>
                          <a:srgbClr val="000000"/>
                        </a:solidFill>
                        <a:effectLst/>
                        <a:latin typeface="Calibri"/>
                      </a:endParaRPr>
                    </a:p>
                  </a:txBody>
                  <a:tcPr marL="9525" marR="9525" marT="9525"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solidFill>
                      <a:schemeClr val="tx2">
                        <a:lumMod val="40000"/>
                        <a:lumOff val="60000"/>
                      </a:schemeClr>
                    </a:solidFill>
                  </a:tcPr>
                </a:tc>
                <a:tc>
                  <a:txBody>
                    <a:bodyPr/>
                    <a:lstStyle/>
                    <a:p>
                      <a:pPr algn="ctr" fontAlgn="b"/>
                      <a:r>
                        <a:rPr lang="en-US" sz="2400" u="none" strike="noStrike" dirty="0" smtClean="0">
                          <a:effectLst/>
                        </a:rPr>
                        <a:t>R</a:t>
                      </a:r>
                      <a:br>
                        <a:rPr lang="en-US" sz="2400" u="none" strike="noStrike" dirty="0" smtClean="0">
                          <a:effectLst/>
                        </a:rPr>
                      </a:br>
                      <a:r>
                        <a:rPr lang="en-US" sz="2400" u="none" strike="noStrike" dirty="0" smtClean="0">
                          <a:effectLst/>
                        </a:rPr>
                        <a:t>Implicit</a:t>
                      </a:r>
                      <a:br>
                        <a:rPr lang="en-US" sz="2400" u="none" strike="noStrike" dirty="0" smtClean="0">
                          <a:effectLst/>
                        </a:rPr>
                      </a:br>
                      <a:r>
                        <a:rPr lang="en-US" sz="2400" u="none" strike="noStrike" dirty="0" smtClean="0">
                          <a:effectLst/>
                        </a:rPr>
                        <a:t>Pass2</a:t>
                      </a:r>
                      <a:endParaRPr lang="en-US" sz="2400" b="0" i="0" u="none" strike="noStrike" dirty="0">
                        <a:solidFill>
                          <a:srgbClr val="000000"/>
                        </a:solidFill>
                        <a:effectLst/>
                        <a:latin typeface="Calibri"/>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chemeClr val="tx2">
                        <a:lumMod val="40000"/>
                        <a:lumOff val="60000"/>
                      </a:schemeClr>
                    </a:solidFill>
                  </a:tcPr>
                </a:tc>
                <a:tc>
                  <a:txBody>
                    <a:bodyPr/>
                    <a:lstStyle/>
                    <a:p>
                      <a:pPr algn="ctr" fontAlgn="b"/>
                      <a:r>
                        <a:rPr lang="en-US" sz="2400" u="none" strike="noStrike" dirty="0" smtClean="0">
                          <a:solidFill>
                            <a:schemeClr val="bg1">
                              <a:lumMod val="50000"/>
                            </a:schemeClr>
                          </a:solidFill>
                          <a:effectLst/>
                        </a:rPr>
                        <a:t>R</a:t>
                      </a:r>
                      <a:br>
                        <a:rPr lang="en-US" sz="2400" u="none" strike="noStrike" dirty="0" smtClean="0">
                          <a:solidFill>
                            <a:schemeClr val="bg1">
                              <a:lumMod val="50000"/>
                            </a:schemeClr>
                          </a:solidFill>
                          <a:effectLst/>
                        </a:rPr>
                      </a:br>
                      <a:r>
                        <a:rPr lang="en-US" sz="2400" u="none" strike="noStrike" dirty="0" smtClean="0">
                          <a:solidFill>
                            <a:schemeClr val="bg1">
                              <a:lumMod val="50000"/>
                            </a:schemeClr>
                          </a:solidFill>
                          <a:effectLst/>
                        </a:rPr>
                        <a:t>Explicit</a:t>
                      </a:r>
                      <a:br>
                        <a:rPr lang="en-US" sz="2400" u="none" strike="noStrike" dirty="0" smtClean="0">
                          <a:solidFill>
                            <a:schemeClr val="bg1">
                              <a:lumMod val="50000"/>
                            </a:schemeClr>
                          </a:solidFill>
                          <a:effectLst/>
                        </a:rPr>
                      </a:br>
                      <a:r>
                        <a:rPr lang="en-US" sz="2400" u="none" strike="noStrike" dirty="0" smtClean="0">
                          <a:solidFill>
                            <a:schemeClr val="bg1">
                              <a:lumMod val="50000"/>
                            </a:schemeClr>
                          </a:solidFill>
                          <a:effectLst/>
                        </a:rPr>
                        <a:t>Pass1</a:t>
                      </a:r>
                      <a:endParaRPr lang="en-US" sz="2400" b="0" i="0" u="none" strike="noStrike" dirty="0">
                        <a:solidFill>
                          <a:schemeClr val="bg1">
                            <a:lumMod val="50000"/>
                          </a:schemeClr>
                        </a:solidFill>
                        <a:effectLst/>
                        <a:latin typeface="Calibri"/>
                      </a:endParaRPr>
                    </a:p>
                  </a:txBody>
                  <a:tcPr marL="9525" marR="9525" marT="9525"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solidFill>
                      <a:schemeClr val="tx2">
                        <a:lumMod val="40000"/>
                        <a:lumOff val="60000"/>
                      </a:schemeClr>
                    </a:solidFill>
                  </a:tcPr>
                </a:tc>
                <a:tc>
                  <a:txBody>
                    <a:bodyPr/>
                    <a:lstStyle/>
                    <a:p>
                      <a:pPr algn="ctr" fontAlgn="b"/>
                      <a:r>
                        <a:rPr lang="en-US" sz="2400" u="none" strike="noStrike" dirty="0" smtClean="0">
                          <a:solidFill>
                            <a:schemeClr val="bg1">
                              <a:lumMod val="50000"/>
                            </a:schemeClr>
                          </a:solidFill>
                          <a:effectLst/>
                        </a:rPr>
                        <a:t>R</a:t>
                      </a:r>
                      <a:br>
                        <a:rPr lang="en-US" sz="2400" u="none" strike="noStrike" dirty="0" smtClean="0">
                          <a:solidFill>
                            <a:schemeClr val="bg1">
                              <a:lumMod val="50000"/>
                            </a:schemeClr>
                          </a:solidFill>
                          <a:effectLst/>
                        </a:rPr>
                      </a:br>
                      <a:r>
                        <a:rPr lang="en-US" sz="2400" u="none" strike="noStrike" dirty="0" smtClean="0">
                          <a:solidFill>
                            <a:schemeClr val="bg1">
                              <a:lumMod val="50000"/>
                            </a:schemeClr>
                          </a:solidFill>
                          <a:effectLst/>
                        </a:rPr>
                        <a:t>Explicit</a:t>
                      </a:r>
                      <a:br>
                        <a:rPr lang="en-US" sz="2400" u="none" strike="noStrike" dirty="0" smtClean="0">
                          <a:solidFill>
                            <a:schemeClr val="bg1">
                              <a:lumMod val="50000"/>
                            </a:schemeClr>
                          </a:solidFill>
                          <a:effectLst/>
                        </a:rPr>
                      </a:br>
                      <a:r>
                        <a:rPr lang="en-US" sz="2400" u="none" strike="noStrike" dirty="0" smtClean="0">
                          <a:solidFill>
                            <a:schemeClr val="bg1">
                              <a:lumMod val="50000"/>
                            </a:schemeClr>
                          </a:solidFill>
                          <a:effectLst/>
                        </a:rPr>
                        <a:t>Pass2</a:t>
                      </a:r>
                      <a:endParaRPr lang="en-US" sz="2400" b="0" i="0" u="none" strike="noStrike" dirty="0">
                        <a:solidFill>
                          <a:schemeClr val="bg1">
                            <a:lumMod val="50000"/>
                          </a:schemeClr>
                        </a:solidFill>
                        <a:effectLst/>
                        <a:latin typeface="Calibri"/>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chemeClr val="tx2">
                        <a:lumMod val="40000"/>
                        <a:lumOff val="60000"/>
                      </a:schemeClr>
                    </a:solidFill>
                  </a:tcPr>
                </a:tc>
                <a:tc>
                  <a:txBody>
                    <a:bodyPr/>
                    <a:lstStyle/>
                    <a:p>
                      <a:pPr algn="ctr" fontAlgn="b"/>
                      <a:r>
                        <a:rPr lang="en-US" sz="2400" u="none" strike="noStrike" dirty="0" smtClean="0">
                          <a:solidFill>
                            <a:schemeClr val="bg1">
                              <a:lumMod val="50000"/>
                            </a:schemeClr>
                          </a:solidFill>
                          <a:effectLst/>
                        </a:rPr>
                        <a:t>R</a:t>
                      </a:r>
                      <a:br>
                        <a:rPr lang="en-US" sz="2400" u="none" strike="noStrike" dirty="0" smtClean="0">
                          <a:solidFill>
                            <a:schemeClr val="bg1">
                              <a:lumMod val="50000"/>
                            </a:schemeClr>
                          </a:solidFill>
                          <a:effectLst/>
                        </a:rPr>
                      </a:br>
                      <a:r>
                        <a:rPr lang="en-US" sz="2400" u="none" strike="noStrike" dirty="0" smtClean="0">
                          <a:solidFill>
                            <a:schemeClr val="bg1">
                              <a:lumMod val="50000"/>
                            </a:schemeClr>
                          </a:solidFill>
                          <a:effectLst/>
                        </a:rPr>
                        <a:t>Pass1</a:t>
                      </a:r>
                      <a:endParaRPr lang="en-US" sz="2400" b="0" i="0" u="none" strike="noStrike" dirty="0">
                        <a:solidFill>
                          <a:schemeClr val="bg1">
                            <a:lumMod val="50000"/>
                          </a:schemeClr>
                        </a:solidFill>
                        <a:effectLst/>
                        <a:latin typeface="Calibri"/>
                      </a:endParaRPr>
                    </a:p>
                  </a:txBody>
                  <a:tcPr marL="9525" marR="9525" marT="9525"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solidFill>
                      <a:schemeClr val="tx2">
                        <a:lumMod val="40000"/>
                        <a:lumOff val="60000"/>
                      </a:schemeClr>
                    </a:solidFill>
                  </a:tcPr>
                </a:tc>
                <a:tc>
                  <a:txBody>
                    <a:bodyPr/>
                    <a:lstStyle/>
                    <a:p>
                      <a:pPr algn="ctr" fontAlgn="b"/>
                      <a:r>
                        <a:rPr lang="en-US" sz="2400" u="none" strike="noStrike" dirty="0" smtClean="0">
                          <a:solidFill>
                            <a:schemeClr val="bg1">
                              <a:lumMod val="50000"/>
                            </a:schemeClr>
                          </a:solidFill>
                          <a:effectLst/>
                        </a:rPr>
                        <a:t>R</a:t>
                      </a:r>
                      <a:br>
                        <a:rPr lang="en-US" sz="2400" u="none" strike="noStrike" dirty="0" smtClean="0">
                          <a:solidFill>
                            <a:schemeClr val="bg1">
                              <a:lumMod val="50000"/>
                            </a:schemeClr>
                          </a:solidFill>
                          <a:effectLst/>
                        </a:rPr>
                      </a:br>
                      <a:r>
                        <a:rPr lang="en-US" sz="2400" u="none" strike="noStrike" dirty="0" smtClean="0">
                          <a:solidFill>
                            <a:schemeClr val="bg1">
                              <a:lumMod val="50000"/>
                            </a:schemeClr>
                          </a:solidFill>
                          <a:effectLst/>
                        </a:rPr>
                        <a:t>Pass2</a:t>
                      </a:r>
                      <a:endParaRPr lang="en-US" sz="2400" b="0" i="0" u="none" strike="noStrike" dirty="0">
                        <a:solidFill>
                          <a:schemeClr val="bg1">
                            <a:lumMod val="50000"/>
                          </a:schemeClr>
                        </a:solidFill>
                        <a:effectLst/>
                        <a:latin typeface="Calibri"/>
                      </a:endParaRPr>
                    </a:p>
                  </a:txBody>
                  <a:tcPr marL="9525" marR="9525" marT="9525" marB="0" anchor="ctr">
                    <a:lnL w="12700" cap="flat" cmpd="sng" algn="ctr">
                      <a:noFill/>
                      <a:prstDash val="solid"/>
                      <a:round/>
                      <a:headEnd type="none" w="med" len="med"/>
                      <a:tailEnd type="none" w="med" len="med"/>
                    </a:lnL>
                    <a:solidFill>
                      <a:schemeClr val="tx2">
                        <a:lumMod val="40000"/>
                        <a:lumOff val="60000"/>
                      </a:schemeClr>
                    </a:solidFill>
                  </a:tcPr>
                </a:tc>
              </a:tr>
              <a:tr h="190500">
                <a:tc>
                  <a:txBody>
                    <a:bodyPr/>
                    <a:lstStyle/>
                    <a:p>
                      <a:pPr algn="ctr" fontAlgn="b"/>
                      <a:r>
                        <a:rPr lang="en-US" sz="2400" u="none" strike="noStrike" dirty="0" smtClean="0">
                          <a:effectLst/>
                        </a:rPr>
                        <a:t>101</a:t>
                      </a:r>
                      <a:endParaRPr lang="en-US" sz="2400" b="0" i="0" u="none" strike="noStrike" dirty="0">
                        <a:solidFill>
                          <a:srgbClr val="000000"/>
                        </a:solidFill>
                        <a:effectLst/>
                        <a:latin typeface="Calibri"/>
                      </a:endParaRPr>
                    </a:p>
                  </a:txBody>
                  <a:tcPr marL="9525" marR="9525" marT="9525" marB="0" anchor="b">
                    <a:lnR w="12700" cap="flat" cmpd="sng" algn="ctr">
                      <a:noFill/>
                      <a:prstDash val="solid"/>
                      <a:round/>
                      <a:headEnd type="none" w="med" len="med"/>
                      <a:tailEnd type="none" w="med" len="med"/>
                    </a:lnR>
                  </a:tcPr>
                </a:tc>
                <a:tc>
                  <a:txBody>
                    <a:bodyPr/>
                    <a:lstStyle/>
                    <a:p>
                      <a:pPr algn="ctr" fontAlgn="b"/>
                      <a:r>
                        <a:rPr lang="en-US" sz="2400" u="none" strike="noStrike" dirty="0" smtClean="0">
                          <a:effectLst/>
                        </a:rPr>
                        <a:t>102</a:t>
                      </a:r>
                      <a:endParaRPr lang="en-US" sz="24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pPr algn="ctr" fontAlgn="b"/>
                      <a:r>
                        <a:rPr lang="en-US" sz="2400" u="none" strike="noStrike" dirty="0">
                          <a:solidFill>
                            <a:schemeClr val="bg1">
                              <a:lumMod val="50000"/>
                            </a:schemeClr>
                          </a:solidFill>
                          <a:effectLst/>
                        </a:rPr>
                        <a:t>0</a:t>
                      </a:r>
                      <a:endParaRPr lang="en-US" sz="2400" b="0" i="0" u="none" strike="noStrike" dirty="0">
                        <a:solidFill>
                          <a:schemeClr val="bg1">
                            <a:lumMod val="50000"/>
                          </a:schemeClr>
                        </a:solidFill>
                        <a:effectLst/>
                        <a:latin typeface="Calibri"/>
                      </a:endParaRPr>
                    </a:p>
                  </a:txBody>
                  <a:tcPr marL="9525" marR="9525" marT="9525" marB="0" anchor="b">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US" sz="2400" u="none" strike="noStrike" dirty="0">
                          <a:solidFill>
                            <a:schemeClr val="bg1">
                              <a:lumMod val="50000"/>
                            </a:schemeClr>
                          </a:solidFill>
                          <a:effectLst/>
                        </a:rPr>
                        <a:t>0</a:t>
                      </a:r>
                      <a:endParaRPr lang="en-US" sz="2400" b="0" i="0" u="none" strike="noStrike" dirty="0">
                        <a:solidFill>
                          <a:schemeClr val="bg1">
                            <a:lumMod val="50000"/>
                          </a:schemeClr>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pPr algn="ctr" fontAlgn="b"/>
                      <a:r>
                        <a:rPr lang="en-US" sz="2400" u="none" strike="noStrike" dirty="0" smtClean="0">
                          <a:effectLst/>
                        </a:rPr>
                        <a:t>.50</a:t>
                      </a:r>
                      <a:endParaRPr lang="en-US" sz="2400" b="0" i="0" u="none" strike="noStrike" dirty="0">
                        <a:solidFill>
                          <a:srgbClr val="000000"/>
                        </a:solidFill>
                        <a:effectLst/>
                        <a:latin typeface="Calibri"/>
                      </a:endParaRPr>
                    </a:p>
                  </a:txBody>
                  <a:tcPr marL="9525" marR="9525" marT="9525" marB="0" anchor="b">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US" sz="2400" u="none" strike="noStrike" dirty="0" smtClean="0">
                          <a:effectLst/>
                        </a:rPr>
                        <a:t>.50</a:t>
                      </a:r>
                      <a:endParaRPr lang="en-US" sz="24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pPr algn="ctr" fontAlgn="b"/>
                      <a:r>
                        <a:rPr lang="en-US" sz="2400" u="none" strike="noStrike" dirty="0" smtClean="0">
                          <a:solidFill>
                            <a:schemeClr val="bg1">
                              <a:lumMod val="50000"/>
                            </a:schemeClr>
                          </a:solidFill>
                          <a:effectLst/>
                        </a:rPr>
                        <a:t>.50</a:t>
                      </a:r>
                      <a:endParaRPr lang="en-US" sz="2400" b="0" i="0" u="none" strike="noStrike" dirty="0">
                        <a:solidFill>
                          <a:schemeClr val="bg1">
                            <a:lumMod val="50000"/>
                          </a:schemeClr>
                        </a:solidFill>
                        <a:effectLst/>
                        <a:latin typeface="Calibri"/>
                      </a:endParaRPr>
                    </a:p>
                  </a:txBody>
                  <a:tcPr marL="9525" marR="9525" marT="9525" marB="0" anchor="b">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US" sz="2400" u="none" strike="noStrike" dirty="0" smtClean="0">
                          <a:solidFill>
                            <a:schemeClr val="bg1">
                              <a:lumMod val="50000"/>
                            </a:schemeClr>
                          </a:solidFill>
                          <a:effectLst/>
                        </a:rPr>
                        <a:t>.50</a:t>
                      </a:r>
                      <a:endParaRPr lang="en-US" sz="2400" b="0" i="0" u="none" strike="noStrike" dirty="0">
                        <a:solidFill>
                          <a:schemeClr val="bg1">
                            <a:lumMod val="50000"/>
                          </a:schemeClr>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pPr algn="ctr" fontAlgn="b"/>
                      <a:r>
                        <a:rPr lang="en-US" sz="2400" u="none" strike="noStrike" dirty="0" smtClean="0">
                          <a:solidFill>
                            <a:schemeClr val="bg1">
                              <a:lumMod val="50000"/>
                            </a:schemeClr>
                          </a:solidFill>
                          <a:effectLst/>
                        </a:rPr>
                        <a:t>.50</a:t>
                      </a:r>
                      <a:endParaRPr lang="en-US" sz="2400" b="0" i="0" u="none" strike="noStrike" dirty="0">
                        <a:solidFill>
                          <a:schemeClr val="bg1">
                            <a:lumMod val="50000"/>
                          </a:schemeClr>
                        </a:solidFill>
                        <a:effectLst/>
                        <a:latin typeface="Calibri"/>
                      </a:endParaRPr>
                    </a:p>
                  </a:txBody>
                  <a:tcPr marL="9525" marR="9525" marT="9525" marB="0" anchor="b">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US" sz="2400" u="none" strike="noStrike" dirty="0" smtClean="0">
                          <a:solidFill>
                            <a:schemeClr val="bg1">
                              <a:lumMod val="50000"/>
                            </a:schemeClr>
                          </a:solidFill>
                          <a:effectLst/>
                        </a:rPr>
                        <a:t>.50</a:t>
                      </a:r>
                      <a:endParaRPr lang="en-US" sz="2400" b="0" i="0" u="none" strike="noStrike" dirty="0">
                        <a:solidFill>
                          <a:schemeClr val="bg1">
                            <a:lumMod val="50000"/>
                          </a:schemeClr>
                        </a:solidFill>
                        <a:effectLst/>
                        <a:latin typeface="Calibri"/>
                      </a:endParaRPr>
                    </a:p>
                  </a:txBody>
                  <a:tcPr marL="9525" marR="9525" marT="9525" marB="0" anchor="b">
                    <a:lnL w="12700" cap="flat" cmpd="sng" algn="ctr">
                      <a:noFill/>
                      <a:prstDash val="solid"/>
                      <a:round/>
                      <a:headEnd type="none" w="med" len="med"/>
                      <a:tailEnd type="none" w="med" len="med"/>
                    </a:lnL>
                  </a:tcPr>
                </a:tc>
              </a:tr>
              <a:tr h="190500">
                <a:tc>
                  <a:txBody>
                    <a:bodyPr/>
                    <a:lstStyle/>
                    <a:p>
                      <a:pPr algn="ctr" fontAlgn="b"/>
                      <a:r>
                        <a:rPr lang="en-US" sz="2400" u="none" strike="noStrike" dirty="0" smtClean="0">
                          <a:effectLst/>
                        </a:rPr>
                        <a:t>101</a:t>
                      </a:r>
                      <a:endParaRPr lang="en-US" sz="2400" b="0" i="0" u="none" strike="noStrike" dirty="0">
                        <a:solidFill>
                          <a:srgbClr val="000000"/>
                        </a:solidFill>
                        <a:effectLst/>
                        <a:latin typeface="Calibri"/>
                      </a:endParaRPr>
                    </a:p>
                  </a:txBody>
                  <a:tcPr marL="9525" marR="9525" marT="9525" marB="0" anchor="b">
                    <a:lnR w="12700" cap="flat" cmpd="sng" algn="ctr">
                      <a:noFill/>
                      <a:prstDash val="solid"/>
                      <a:round/>
                      <a:headEnd type="none" w="med" len="med"/>
                      <a:tailEnd type="none" w="med" len="med"/>
                    </a:lnR>
                  </a:tcPr>
                </a:tc>
                <a:tc>
                  <a:txBody>
                    <a:bodyPr/>
                    <a:lstStyle/>
                    <a:p>
                      <a:pPr algn="ctr" fontAlgn="b"/>
                      <a:r>
                        <a:rPr lang="en-US" sz="2400" u="none" strike="noStrike" dirty="0" smtClean="0">
                          <a:effectLst/>
                        </a:rPr>
                        <a:t>103</a:t>
                      </a:r>
                      <a:endParaRPr lang="en-US" sz="24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pPr algn="ctr" fontAlgn="b"/>
                      <a:r>
                        <a:rPr lang="en-US" sz="2400" u="none" strike="noStrike" dirty="0">
                          <a:solidFill>
                            <a:schemeClr val="bg1">
                              <a:lumMod val="50000"/>
                            </a:schemeClr>
                          </a:solidFill>
                          <a:effectLst/>
                        </a:rPr>
                        <a:t>0</a:t>
                      </a:r>
                      <a:endParaRPr lang="en-US" sz="2400" b="0" i="0" u="none" strike="noStrike" dirty="0">
                        <a:solidFill>
                          <a:schemeClr val="bg1">
                            <a:lumMod val="50000"/>
                          </a:schemeClr>
                        </a:solidFill>
                        <a:effectLst/>
                        <a:latin typeface="Calibri"/>
                      </a:endParaRPr>
                    </a:p>
                  </a:txBody>
                  <a:tcPr marL="9525" marR="9525" marT="9525" marB="0" anchor="b">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US" sz="2400" u="none" strike="noStrike" dirty="0">
                          <a:solidFill>
                            <a:schemeClr val="bg1">
                              <a:lumMod val="50000"/>
                            </a:schemeClr>
                          </a:solidFill>
                          <a:effectLst/>
                        </a:rPr>
                        <a:t>0</a:t>
                      </a:r>
                      <a:endParaRPr lang="en-US" sz="2400" b="0" i="0" u="none" strike="noStrike" dirty="0">
                        <a:solidFill>
                          <a:schemeClr val="bg1">
                            <a:lumMod val="50000"/>
                          </a:schemeClr>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pPr algn="ctr" fontAlgn="b"/>
                      <a:r>
                        <a:rPr lang="en-US" sz="2400" u="none" strike="noStrike" dirty="0" smtClean="0">
                          <a:effectLst/>
                        </a:rPr>
                        <a:t>.25</a:t>
                      </a:r>
                      <a:endParaRPr lang="en-US" sz="2400" b="0" i="0" u="none" strike="noStrike" dirty="0">
                        <a:solidFill>
                          <a:srgbClr val="000000"/>
                        </a:solidFill>
                        <a:effectLst/>
                        <a:latin typeface="Calibri"/>
                      </a:endParaRPr>
                    </a:p>
                  </a:txBody>
                  <a:tcPr marL="9525" marR="9525" marT="9525" marB="0" anchor="b">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US" sz="2400" u="none" strike="noStrike" dirty="0" smtClean="0">
                          <a:effectLst/>
                        </a:rPr>
                        <a:t>.25</a:t>
                      </a:r>
                      <a:endParaRPr lang="en-US" sz="24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pPr algn="ctr" fontAlgn="b"/>
                      <a:r>
                        <a:rPr lang="en-US" sz="2400" u="none" strike="noStrike" dirty="0" smtClean="0">
                          <a:solidFill>
                            <a:schemeClr val="bg1">
                              <a:lumMod val="50000"/>
                            </a:schemeClr>
                          </a:solidFill>
                          <a:effectLst/>
                        </a:rPr>
                        <a:t>.25</a:t>
                      </a:r>
                      <a:endParaRPr lang="en-US" sz="2400" b="0" i="0" u="none" strike="noStrike" dirty="0">
                        <a:solidFill>
                          <a:schemeClr val="bg1">
                            <a:lumMod val="50000"/>
                          </a:schemeClr>
                        </a:solidFill>
                        <a:effectLst/>
                        <a:latin typeface="Calibri"/>
                      </a:endParaRPr>
                    </a:p>
                  </a:txBody>
                  <a:tcPr marL="9525" marR="9525" marT="9525" marB="0" anchor="b">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US" sz="2400" u="none" strike="noStrike" dirty="0" smtClean="0">
                          <a:solidFill>
                            <a:schemeClr val="bg1">
                              <a:lumMod val="50000"/>
                            </a:schemeClr>
                          </a:solidFill>
                          <a:effectLst/>
                        </a:rPr>
                        <a:t>.25</a:t>
                      </a:r>
                      <a:endParaRPr lang="en-US" sz="2400" b="0" i="0" u="none" strike="noStrike" dirty="0">
                        <a:solidFill>
                          <a:schemeClr val="bg1">
                            <a:lumMod val="50000"/>
                          </a:schemeClr>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pPr algn="ctr" fontAlgn="b"/>
                      <a:r>
                        <a:rPr lang="en-US" sz="2400" u="none" strike="noStrike" dirty="0" smtClean="0">
                          <a:solidFill>
                            <a:schemeClr val="bg1">
                              <a:lumMod val="50000"/>
                            </a:schemeClr>
                          </a:solidFill>
                          <a:effectLst/>
                        </a:rPr>
                        <a:t>.25</a:t>
                      </a:r>
                      <a:endParaRPr lang="en-US" sz="2400" b="0" i="0" u="none" strike="noStrike" dirty="0">
                        <a:solidFill>
                          <a:schemeClr val="bg1">
                            <a:lumMod val="50000"/>
                          </a:schemeClr>
                        </a:solidFill>
                        <a:effectLst/>
                        <a:latin typeface="Calibri"/>
                      </a:endParaRPr>
                    </a:p>
                  </a:txBody>
                  <a:tcPr marL="9525" marR="9525" marT="9525" marB="0" anchor="b">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US" sz="2400" u="none" strike="noStrike" dirty="0" smtClean="0">
                          <a:solidFill>
                            <a:schemeClr val="bg1">
                              <a:lumMod val="50000"/>
                            </a:schemeClr>
                          </a:solidFill>
                          <a:effectLst/>
                        </a:rPr>
                        <a:t>.25</a:t>
                      </a:r>
                      <a:endParaRPr lang="en-US" sz="2400" b="0" i="0" u="none" strike="noStrike" dirty="0">
                        <a:solidFill>
                          <a:schemeClr val="bg1">
                            <a:lumMod val="50000"/>
                          </a:schemeClr>
                        </a:solidFill>
                        <a:effectLst/>
                        <a:latin typeface="Calibri"/>
                      </a:endParaRPr>
                    </a:p>
                  </a:txBody>
                  <a:tcPr marL="9525" marR="9525" marT="9525" marB="0" anchor="b">
                    <a:lnL w="12700" cap="flat" cmpd="sng" algn="ctr">
                      <a:noFill/>
                      <a:prstDash val="solid"/>
                      <a:round/>
                      <a:headEnd type="none" w="med" len="med"/>
                      <a:tailEnd type="none" w="med" len="med"/>
                    </a:lnL>
                  </a:tcPr>
                </a:tc>
              </a:tr>
              <a:tr h="190500">
                <a:tc>
                  <a:txBody>
                    <a:bodyPr/>
                    <a:lstStyle/>
                    <a:p>
                      <a:pPr algn="ctr" fontAlgn="b"/>
                      <a:r>
                        <a:rPr lang="en-US" sz="2400" u="none" strike="noStrike" dirty="0" smtClean="0">
                          <a:effectLst/>
                        </a:rPr>
                        <a:t>102</a:t>
                      </a:r>
                      <a:endParaRPr lang="en-US" sz="2400" b="0" i="0" u="none" strike="noStrike" dirty="0">
                        <a:solidFill>
                          <a:srgbClr val="000000"/>
                        </a:solidFill>
                        <a:effectLst/>
                        <a:latin typeface="Calibri"/>
                      </a:endParaRPr>
                    </a:p>
                  </a:txBody>
                  <a:tcPr marL="9525" marR="9525" marT="9525" marB="0" anchor="b">
                    <a:lnR w="12700" cap="flat" cmpd="sng" algn="ctr">
                      <a:noFill/>
                      <a:prstDash val="solid"/>
                      <a:round/>
                      <a:headEnd type="none" w="med" len="med"/>
                      <a:tailEnd type="none" w="med" len="med"/>
                    </a:lnR>
                  </a:tcPr>
                </a:tc>
                <a:tc>
                  <a:txBody>
                    <a:bodyPr/>
                    <a:lstStyle/>
                    <a:p>
                      <a:pPr algn="ctr" fontAlgn="b"/>
                      <a:r>
                        <a:rPr lang="en-US" sz="2400" u="none" strike="noStrike" dirty="0" smtClean="0">
                          <a:effectLst/>
                        </a:rPr>
                        <a:t>103</a:t>
                      </a:r>
                      <a:endParaRPr lang="en-US" sz="24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pPr algn="ctr" fontAlgn="b"/>
                      <a:r>
                        <a:rPr lang="en-US" sz="2400" u="none" strike="noStrike">
                          <a:solidFill>
                            <a:schemeClr val="bg1">
                              <a:lumMod val="50000"/>
                            </a:schemeClr>
                          </a:solidFill>
                          <a:effectLst/>
                        </a:rPr>
                        <a:t>0</a:t>
                      </a:r>
                      <a:endParaRPr lang="en-US" sz="2400" b="0" i="0" u="none" strike="noStrike">
                        <a:solidFill>
                          <a:schemeClr val="bg1">
                            <a:lumMod val="50000"/>
                          </a:schemeClr>
                        </a:solidFill>
                        <a:effectLst/>
                        <a:latin typeface="Calibri"/>
                      </a:endParaRPr>
                    </a:p>
                  </a:txBody>
                  <a:tcPr marL="9525" marR="9525" marT="9525" marB="0" anchor="b">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US" sz="2400" u="none" strike="noStrike" dirty="0">
                          <a:solidFill>
                            <a:schemeClr val="bg1">
                              <a:lumMod val="50000"/>
                            </a:schemeClr>
                          </a:solidFill>
                          <a:effectLst/>
                        </a:rPr>
                        <a:t>0</a:t>
                      </a:r>
                      <a:endParaRPr lang="en-US" sz="2400" b="0" i="0" u="none" strike="noStrike" dirty="0">
                        <a:solidFill>
                          <a:schemeClr val="bg1">
                            <a:lumMod val="50000"/>
                          </a:schemeClr>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pPr algn="ctr" fontAlgn="b"/>
                      <a:r>
                        <a:rPr lang="en-US" sz="2400" b="0" i="0" u="none" strike="noStrike" dirty="0" smtClean="0">
                          <a:solidFill>
                            <a:srgbClr val="000000"/>
                          </a:solidFill>
                          <a:effectLst/>
                          <a:latin typeface="Calibri"/>
                        </a:rPr>
                        <a:t>-</a:t>
                      </a:r>
                      <a:endParaRPr lang="en-US" sz="2400" b="0" i="0" u="none" strike="noStrike" dirty="0">
                        <a:solidFill>
                          <a:srgbClr val="000000"/>
                        </a:solidFill>
                        <a:effectLst/>
                        <a:latin typeface="Calibri"/>
                      </a:endParaRPr>
                    </a:p>
                  </a:txBody>
                  <a:tcPr marL="9525" marR="9525" marT="9525" marB="0" anchor="b">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US" sz="2400" u="none" strike="noStrike" dirty="0" smtClean="0">
                          <a:effectLst/>
                        </a:rPr>
                        <a:t>.25</a:t>
                      </a:r>
                      <a:endParaRPr lang="en-US" sz="24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pPr algn="ctr" fontAlgn="b"/>
                      <a:r>
                        <a:rPr lang="en-US" sz="2400" u="none" strike="noStrike" dirty="0" smtClean="0">
                          <a:solidFill>
                            <a:schemeClr val="bg1">
                              <a:lumMod val="50000"/>
                            </a:schemeClr>
                          </a:solidFill>
                          <a:effectLst/>
                        </a:rPr>
                        <a:t>-</a:t>
                      </a:r>
                      <a:endParaRPr lang="en-US" sz="2400" b="0" i="0" u="none" strike="noStrike" dirty="0">
                        <a:solidFill>
                          <a:schemeClr val="bg1">
                            <a:lumMod val="50000"/>
                          </a:schemeClr>
                        </a:solidFill>
                        <a:effectLst/>
                        <a:latin typeface="Calibri"/>
                      </a:endParaRPr>
                    </a:p>
                  </a:txBody>
                  <a:tcPr marL="9525" marR="9525" marT="9525" marB="0" anchor="b">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US" sz="2400" u="none" strike="noStrike" dirty="0" smtClean="0">
                          <a:solidFill>
                            <a:schemeClr val="bg1">
                              <a:lumMod val="50000"/>
                            </a:schemeClr>
                          </a:solidFill>
                          <a:effectLst/>
                        </a:rPr>
                        <a:t>-</a:t>
                      </a:r>
                      <a:endParaRPr lang="en-US" sz="2400" b="0" i="0" u="none" strike="noStrike" dirty="0">
                        <a:solidFill>
                          <a:schemeClr val="bg1">
                            <a:lumMod val="50000"/>
                          </a:schemeClr>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tcPr>
                </a:tc>
                <a:tc>
                  <a:txBody>
                    <a:bodyPr/>
                    <a:lstStyle/>
                    <a:p>
                      <a:pPr algn="ctr" fontAlgn="b"/>
                      <a:r>
                        <a:rPr lang="en-US" sz="2400" b="0" i="0" u="none" strike="noStrike" dirty="0" smtClean="0">
                          <a:solidFill>
                            <a:schemeClr val="bg1">
                              <a:lumMod val="50000"/>
                            </a:schemeClr>
                          </a:solidFill>
                          <a:effectLst/>
                          <a:latin typeface="Calibri"/>
                        </a:rPr>
                        <a:t>-</a:t>
                      </a:r>
                      <a:endParaRPr lang="en-US" sz="2400" b="0" i="0" u="none" strike="noStrike" dirty="0">
                        <a:solidFill>
                          <a:schemeClr val="bg1">
                            <a:lumMod val="50000"/>
                          </a:schemeClr>
                        </a:solidFill>
                        <a:effectLst/>
                        <a:latin typeface="Calibri"/>
                      </a:endParaRPr>
                    </a:p>
                  </a:txBody>
                  <a:tcPr marL="9525" marR="9525" marT="9525" marB="0" anchor="b">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US" sz="2400" u="none" strike="noStrike" dirty="0" smtClean="0">
                          <a:solidFill>
                            <a:schemeClr val="bg1">
                              <a:lumMod val="50000"/>
                            </a:schemeClr>
                          </a:solidFill>
                          <a:effectLst/>
                        </a:rPr>
                        <a:t>.25</a:t>
                      </a:r>
                      <a:endParaRPr lang="en-US" sz="2400" b="0" i="0" u="none" strike="noStrike" dirty="0">
                        <a:solidFill>
                          <a:schemeClr val="bg1">
                            <a:lumMod val="50000"/>
                          </a:schemeClr>
                        </a:solidFill>
                        <a:effectLst/>
                        <a:latin typeface="Calibri"/>
                      </a:endParaRPr>
                    </a:p>
                  </a:txBody>
                  <a:tcPr marL="9525" marR="9525" marT="9525" marB="0" anchor="b">
                    <a:lnL w="12700" cap="flat" cmpd="sng" algn="ctr">
                      <a:noFill/>
                      <a:prstDash val="solid"/>
                      <a:round/>
                      <a:headEnd type="none" w="med" len="med"/>
                      <a:tailEnd type="none" w="med" len="med"/>
                    </a:lnL>
                  </a:tcPr>
                </a:tc>
              </a:tr>
            </a:tbl>
          </a:graphicData>
        </a:graphic>
      </p:graphicFrame>
      <p:sp>
        <p:nvSpPr>
          <p:cNvPr id="6" name="TextBox 5"/>
          <p:cNvSpPr txBox="1"/>
          <p:nvPr/>
        </p:nvSpPr>
        <p:spPr>
          <a:xfrm>
            <a:off x="41329" y="2983468"/>
            <a:ext cx="3733800" cy="369332"/>
          </a:xfrm>
          <a:prstGeom prst="rect">
            <a:avLst/>
          </a:prstGeom>
          <a:noFill/>
        </p:spPr>
        <p:txBody>
          <a:bodyPr wrap="square" rtlCol="0">
            <a:spAutoFit/>
          </a:bodyPr>
          <a:lstStyle/>
          <a:p>
            <a:r>
              <a:rPr lang="en-US" i="1" dirty="0" smtClean="0">
                <a:solidFill>
                  <a:schemeClr val="bg1">
                    <a:lumMod val="65000"/>
                  </a:schemeClr>
                </a:solidFill>
              </a:rPr>
              <a:t>One row per </a:t>
            </a:r>
            <a:r>
              <a:rPr lang="en-US" i="1" dirty="0" err="1" smtClean="0">
                <a:solidFill>
                  <a:schemeClr val="bg1">
                    <a:lumMod val="65000"/>
                  </a:schemeClr>
                </a:solidFill>
              </a:rPr>
              <a:t>SubjectPair</a:t>
            </a:r>
            <a:endParaRPr lang="en-US" i="1" dirty="0">
              <a:solidFill>
                <a:schemeClr val="bg1">
                  <a:lumMod val="65000"/>
                </a:schemeClr>
              </a:solidFill>
            </a:endParaRPr>
          </a:p>
        </p:txBody>
      </p:sp>
      <p:graphicFrame>
        <p:nvGraphicFramePr>
          <p:cNvPr id="17" name="Table 16"/>
          <p:cNvGraphicFramePr>
            <a:graphicFrameLocks noGrp="1"/>
          </p:cNvGraphicFramePr>
          <p:nvPr>
            <p:extLst>
              <p:ext uri="{D42A27DB-BD31-4B8C-83A1-F6EECF244321}">
                <p14:modId xmlns:p14="http://schemas.microsoft.com/office/powerpoint/2010/main" val="619553707"/>
              </p:ext>
            </p:extLst>
          </p:nvPr>
        </p:nvGraphicFramePr>
        <p:xfrm>
          <a:off x="304800" y="4815840"/>
          <a:ext cx="7668261" cy="1737360"/>
        </p:xfrm>
        <a:graphic>
          <a:graphicData uri="http://schemas.openxmlformats.org/drawingml/2006/table">
            <a:tbl>
              <a:tblPr firstRow="1">
                <a:tableStyleId>{68D230F3-CF80-4859-8CE7-A43EE81993B5}</a:tableStyleId>
              </a:tblPr>
              <a:tblGrid>
                <a:gridCol w="1396492"/>
                <a:gridCol w="3019362"/>
                <a:gridCol w="478155"/>
                <a:gridCol w="2774252"/>
              </a:tblGrid>
              <a:tr h="370840">
                <a:tc gridSpan="4">
                  <a:txBody>
                    <a:bodyPr/>
                    <a:lstStyle/>
                    <a:p>
                      <a:pPr algn="ctr"/>
                      <a:r>
                        <a:rPr lang="en-US" sz="3200" dirty="0" smtClean="0"/>
                        <a:t>Susceptible</a:t>
                      </a:r>
                      <a:r>
                        <a:rPr lang="en-US" sz="3200" baseline="0" dirty="0" smtClean="0"/>
                        <a:t> to</a:t>
                      </a:r>
                      <a:endParaRPr lang="en-US" sz="3200" dirty="0"/>
                    </a:p>
                  </a:txBody>
                  <a:tcPr/>
                </a:tc>
                <a:tc hMerge="1">
                  <a:txBody>
                    <a:bodyPr/>
                    <a:lstStyle/>
                    <a:p>
                      <a:pPr algn="ctr"/>
                      <a:endParaRPr lang="en-US" dirty="0"/>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endParaRPr lang="en-US" dirty="0"/>
                    </a:p>
                  </a:txBody>
                  <a:tcPr/>
                </a:tc>
                <a:tc hMerge="1">
                  <a:txBody>
                    <a:bodyPr/>
                    <a:lstStyle/>
                    <a:p>
                      <a:endParaRPr lang="en-US" dirty="0"/>
                    </a:p>
                  </a:txBody>
                  <a:tcPr/>
                </a:tc>
              </a:tr>
              <a:tr h="370840">
                <a:tc>
                  <a:txBody>
                    <a:bodyPr/>
                    <a:lstStyle/>
                    <a:p>
                      <a:pPr algn="ctr"/>
                      <a:r>
                        <a:rPr lang="en-US" sz="3200" dirty="0" smtClean="0"/>
                        <a:t>Pass 1:</a:t>
                      </a:r>
                      <a:endParaRPr lang="en-US" sz="3200" dirty="0"/>
                    </a:p>
                  </a:txBody>
                  <a:tcPr/>
                </a:tc>
                <a:tc>
                  <a:txBody>
                    <a:bodyPr/>
                    <a:lstStyle/>
                    <a:p>
                      <a:pPr algn="ctr"/>
                      <a:r>
                        <a:rPr lang="en-US" sz="3200" dirty="0" smtClean="0"/>
                        <a:t>Knowledge Error</a:t>
                      </a:r>
                      <a:endParaRPr lang="en-US" sz="3200" dirty="0"/>
                    </a:p>
                  </a:txBody>
                  <a:tcPr/>
                </a:tc>
                <a:tc>
                  <a:txBody>
                    <a:bodyPr/>
                    <a:lstStyle/>
                    <a:p>
                      <a:pPr algn="ctr"/>
                      <a:endParaRPr lang="en-US" sz="3200" dirty="0"/>
                    </a:p>
                  </a:txBody>
                  <a:tcPr/>
                </a:tc>
                <a:tc>
                  <a:txBody>
                    <a:bodyPr/>
                    <a:lstStyle/>
                    <a:p>
                      <a:pPr algn="ctr"/>
                      <a:endParaRPr lang="en-US" sz="3200" dirty="0"/>
                    </a:p>
                  </a:txBody>
                  <a:tcPr/>
                </a:tc>
              </a:tr>
              <a:tr h="370840">
                <a:tc>
                  <a:txBody>
                    <a:bodyPr/>
                    <a:lstStyle/>
                    <a:p>
                      <a:pPr algn="ctr"/>
                      <a:r>
                        <a:rPr lang="en-US" sz="3200" dirty="0" smtClean="0"/>
                        <a:t>Pass 2:</a:t>
                      </a:r>
                      <a:endParaRPr lang="en-US" sz="3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t>Knowledge Error</a:t>
                      </a:r>
                    </a:p>
                  </a:txBody>
                  <a:tcPr/>
                </a:tc>
                <a:tc>
                  <a:txBody>
                    <a:bodyPr/>
                    <a:lstStyle/>
                    <a:p>
                      <a:pPr algn="ctr"/>
                      <a:r>
                        <a:rPr lang="en-US" sz="3200" dirty="0" smtClean="0"/>
                        <a:t>+</a:t>
                      </a:r>
                      <a:endParaRPr lang="en-US" sz="3200" dirty="0"/>
                    </a:p>
                  </a:txBody>
                  <a:tcPr/>
                </a:tc>
                <a:tc>
                  <a:txBody>
                    <a:bodyPr/>
                    <a:lstStyle/>
                    <a:p>
                      <a:pPr algn="ctr"/>
                      <a:r>
                        <a:rPr lang="en-US" sz="3200" dirty="0" smtClean="0"/>
                        <a:t>Response</a:t>
                      </a:r>
                      <a:r>
                        <a:rPr lang="en-US" sz="3200" baseline="0" dirty="0" smtClean="0"/>
                        <a:t> Error</a:t>
                      </a:r>
                      <a:endParaRPr lang="en-US" sz="3200" dirty="0"/>
                    </a:p>
                  </a:txBody>
                  <a:tcPr/>
                </a:tc>
              </a:tr>
            </a:tbl>
          </a:graphicData>
        </a:graphic>
      </p:graphicFrame>
      <p:grpSp>
        <p:nvGrpSpPr>
          <p:cNvPr id="3" name="Group 2"/>
          <p:cNvGrpSpPr/>
          <p:nvPr/>
        </p:nvGrpSpPr>
        <p:grpSpPr>
          <a:xfrm>
            <a:off x="3276600" y="2514600"/>
            <a:ext cx="1981200" cy="2038529"/>
            <a:chOff x="3352800" y="2514600"/>
            <a:chExt cx="1981200" cy="2038529"/>
          </a:xfrm>
        </p:grpSpPr>
        <p:grpSp>
          <p:nvGrpSpPr>
            <p:cNvPr id="16" name="Group 15"/>
            <p:cNvGrpSpPr/>
            <p:nvPr/>
          </p:nvGrpSpPr>
          <p:grpSpPr>
            <a:xfrm>
              <a:off x="3429000" y="2514600"/>
              <a:ext cx="1752600" cy="653534"/>
              <a:chOff x="3733800" y="3733800"/>
              <a:chExt cx="1600200" cy="533400"/>
            </a:xfrm>
          </p:grpSpPr>
          <p:sp>
            <p:nvSpPr>
              <p:cNvPr id="7" name="Oval 6"/>
              <p:cNvSpPr/>
              <p:nvPr/>
            </p:nvSpPr>
            <p:spPr>
              <a:xfrm>
                <a:off x="3733800" y="3733800"/>
                <a:ext cx="533400" cy="533400"/>
              </a:xfrm>
              <a:prstGeom prst="ellipse">
                <a:avLst/>
              </a:prstGeom>
              <a:noFill/>
              <a:ln w="31750">
                <a:solidFill>
                  <a:srgbClr val="76B53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Oval 7"/>
              <p:cNvSpPr/>
              <p:nvPr/>
            </p:nvSpPr>
            <p:spPr>
              <a:xfrm>
                <a:off x="4800600" y="3733800"/>
                <a:ext cx="533400" cy="533400"/>
              </a:xfrm>
              <a:prstGeom prst="ellipse">
                <a:avLst/>
              </a:prstGeom>
              <a:noFill/>
              <a:ln w="31750">
                <a:solidFill>
                  <a:srgbClr val="76B53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10" name="Curved Connector 9"/>
              <p:cNvCxnSpPr>
                <a:stCxn id="7" idx="5"/>
                <a:endCxn id="8" idx="3"/>
              </p:cNvCxnSpPr>
              <p:nvPr/>
            </p:nvCxnSpPr>
            <p:spPr>
              <a:xfrm rot="16200000" flipH="1">
                <a:off x="4533900" y="3844270"/>
                <a:ext cx="12700" cy="689630"/>
              </a:xfrm>
              <a:prstGeom prst="curvedConnector3">
                <a:avLst>
                  <a:gd name="adj1" fmla="val 2415079"/>
                </a:avLst>
              </a:prstGeom>
              <a:ln>
                <a:solidFill>
                  <a:srgbClr val="76B531"/>
                </a:solidFill>
                <a:tailEnd type="triangle" w="lg" len="lg"/>
              </a:ln>
            </p:spPr>
            <p:style>
              <a:lnRef idx="3">
                <a:schemeClr val="accent3"/>
              </a:lnRef>
              <a:fillRef idx="0">
                <a:schemeClr val="accent3"/>
              </a:fillRef>
              <a:effectRef idx="2">
                <a:schemeClr val="accent3"/>
              </a:effectRef>
              <a:fontRef idx="minor">
                <a:schemeClr val="tx1"/>
              </a:fontRef>
            </p:style>
          </p:cxnSp>
        </p:grpSp>
        <p:sp>
          <p:nvSpPr>
            <p:cNvPr id="18" name="TextBox 17"/>
            <p:cNvSpPr txBox="1"/>
            <p:nvPr/>
          </p:nvSpPr>
          <p:spPr>
            <a:xfrm>
              <a:off x="3352800" y="3352800"/>
              <a:ext cx="1981200" cy="1200329"/>
            </a:xfrm>
            <a:prstGeom prst="rect">
              <a:avLst/>
            </a:prstGeom>
            <a:noFill/>
          </p:spPr>
          <p:txBody>
            <a:bodyPr wrap="square" rtlCol="0">
              <a:spAutoFit/>
            </a:bodyPr>
            <a:lstStyle/>
            <a:p>
              <a:pPr algn="ctr"/>
              <a:r>
                <a:rPr lang="en-US" sz="2400" b="1" dirty="0" smtClean="0">
                  <a:solidFill>
                    <a:srgbClr val="76B531"/>
                  </a:solidFill>
                </a:rPr>
                <a:t>Interpolation</a:t>
              </a:r>
              <a:br>
                <a:rPr lang="en-US" sz="2400" b="1" dirty="0" smtClean="0">
                  <a:solidFill>
                    <a:srgbClr val="76B531"/>
                  </a:solidFill>
                </a:rPr>
              </a:br>
              <a:r>
                <a:rPr lang="en-US" sz="2400" b="1" dirty="0" smtClean="0">
                  <a:solidFill>
                    <a:srgbClr val="76B531"/>
                  </a:solidFill>
                </a:rPr>
                <a:t>between</a:t>
              </a:r>
              <a:br>
                <a:rPr lang="en-US" sz="2400" b="1" dirty="0" smtClean="0">
                  <a:solidFill>
                    <a:srgbClr val="76B531"/>
                  </a:solidFill>
                </a:rPr>
              </a:br>
              <a:r>
                <a:rPr lang="en-US" sz="2400" b="1" dirty="0" smtClean="0">
                  <a:solidFill>
                    <a:srgbClr val="76B531"/>
                  </a:solidFill>
                </a:rPr>
                <a:t>Passes 1 &amp; 2</a:t>
              </a:r>
              <a:endParaRPr lang="en-US" sz="2400" b="1" dirty="0">
                <a:solidFill>
                  <a:srgbClr val="76B531"/>
                </a:solidFill>
              </a:endParaRPr>
            </a:p>
          </p:txBody>
        </p:sp>
      </p:grpSp>
      <p:sp>
        <p:nvSpPr>
          <p:cNvPr id="12" name="Bent Arrow 11"/>
          <p:cNvSpPr/>
          <p:nvPr/>
        </p:nvSpPr>
        <p:spPr>
          <a:xfrm flipV="1">
            <a:off x="0" y="152400"/>
            <a:ext cx="360336" cy="2438400"/>
          </a:xfrm>
          <a:prstGeom prst="bentArrow">
            <a:avLst>
              <a:gd name="adj1" fmla="val 25000"/>
              <a:gd name="adj2" fmla="val 29570"/>
              <a:gd name="adj3" fmla="val 25000"/>
              <a:gd name="adj4" fmla="val 43750"/>
            </a:avLst>
          </a:prstGeom>
          <a:solidFill>
            <a:srgbClr val="BDFB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60138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smtClean="0">
                <a:solidFill>
                  <a:schemeClr val="bg1">
                    <a:lumMod val="50000"/>
                  </a:schemeClr>
                </a:solidFill>
              </a:rPr>
              <a:t>Two Primary Sources of </a:t>
            </a:r>
            <a:br>
              <a:rPr lang="en-US" dirty="0" smtClean="0">
                <a:solidFill>
                  <a:schemeClr val="bg1">
                    <a:lumMod val="50000"/>
                  </a:schemeClr>
                </a:solidFill>
              </a:rPr>
            </a:br>
            <a:r>
              <a:rPr lang="en-US" dirty="0" smtClean="0">
                <a:solidFill>
                  <a:schemeClr val="bg1">
                    <a:lumMod val="50000"/>
                  </a:schemeClr>
                </a:solidFill>
              </a:rPr>
              <a:t>Subjectivity in the Algorithm</a:t>
            </a:r>
            <a:endParaRPr lang="en-US" dirty="0">
              <a:solidFill>
                <a:schemeClr val="bg1">
                  <a:lumMod val="50000"/>
                </a:schemeClr>
              </a:solidFill>
            </a:endParaRPr>
          </a:p>
        </p:txBody>
      </p:sp>
      <p:sp>
        <p:nvSpPr>
          <p:cNvPr id="3" name="Content Placeholder 2"/>
          <p:cNvSpPr>
            <a:spLocks noGrp="1"/>
          </p:cNvSpPr>
          <p:nvPr>
            <p:ph idx="1"/>
          </p:nvPr>
        </p:nvSpPr>
        <p:spPr>
          <a:xfrm>
            <a:off x="228600" y="1600200"/>
            <a:ext cx="8839200" cy="5181600"/>
          </a:xfrm>
        </p:spPr>
        <p:txBody>
          <a:bodyPr>
            <a:normAutofit/>
          </a:bodyPr>
          <a:lstStyle/>
          <a:p>
            <a:pPr marL="0" indent="0">
              <a:buNone/>
            </a:pPr>
            <a:r>
              <a:rPr lang="en-US" b="1" dirty="0" smtClean="0"/>
              <a:t>Assigning “evidence strength” to a marker</a:t>
            </a:r>
          </a:p>
          <a:p>
            <a:pPr lvl="1"/>
            <a:r>
              <a:rPr lang="en-US" dirty="0" smtClean="0">
                <a:solidFill>
                  <a:srgbClr val="3F7F4F"/>
                </a:solidFill>
              </a:rPr>
              <a:t>Should </a:t>
            </a:r>
            <a:r>
              <a:rPr lang="en-US" dirty="0" err="1" smtClean="0">
                <a:solidFill>
                  <a:srgbClr val="3F7F4F"/>
                </a:solidFill>
              </a:rPr>
              <a:t>biodad</a:t>
            </a:r>
            <a:r>
              <a:rPr lang="en-US" dirty="0" smtClean="0">
                <a:solidFill>
                  <a:srgbClr val="3F7F4F"/>
                </a:solidFill>
              </a:rPr>
              <a:t> death dates separated by 2 months be </a:t>
            </a:r>
            <a:br>
              <a:rPr lang="en-US" dirty="0" smtClean="0">
                <a:solidFill>
                  <a:srgbClr val="3F7F4F"/>
                </a:solidFill>
              </a:rPr>
            </a:br>
            <a:r>
              <a:rPr lang="en-US" dirty="0" smtClean="0">
                <a:solidFill>
                  <a:srgbClr val="3F7F4F"/>
                </a:solidFill>
              </a:rPr>
              <a:t>“Strongly Supports” or “Supports”?</a:t>
            </a:r>
          </a:p>
          <a:p>
            <a:pPr lvl="1"/>
            <a:r>
              <a:rPr lang="en-US" dirty="0" smtClean="0">
                <a:solidFill>
                  <a:srgbClr val="3F7F4F"/>
                </a:solidFill>
              </a:rPr>
              <a:t>Are 10 years of mostly consistent answers better than</a:t>
            </a:r>
            <a:br>
              <a:rPr lang="en-US" dirty="0" smtClean="0">
                <a:solidFill>
                  <a:srgbClr val="3F7F4F"/>
                </a:solidFill>
              </a:rPr>
            </a:br>
            <a:r>
              <a:rPr lang="en-US" dirty="0" smtClean="0">
                <a:solidFill>
                  <a:srgbClr val="3F7F4F"/>
                </a:solidFill>
              </a:rPr>
              <a:t>3 years of perfectly consistent answers?</a:t>
            </a:r>
            <a:r>
              <a:rPr lang="en-US" dirty="0" smtClean="0"/>
              <a:t/>
            </a:r>
            <a:br>
              <a:rPr lang="en-US" dirty="0" smtClean="0"/>
            </a:br>
            <a:endParaRPr lang="en-US" dirty="0" smtClean="0"/>
          </a:p>
          <a:p>
            <a:pPr marL="0" indent="0">
              <a:buNone/>
            </a:pPr>
            <a:r>
              <a:rPr lang="en-US" b="1" dirty="0" smtClean="0"/>
              <a:t>Combining markers</a:t>
            </a:r>
          </a:p>
          <a:p>
            <a:pPr lvl="1"/>
            <a:r>
              <a:rPr lang="en-US" dirty="0" smtClean="0">
                <a:solidFill>
                  <a:srgbClr val="3F7F4F"/>
                </a:solidFill>
              </a:rPr>
              <a:t>Should a child’s “Strongly Supports” marker trump a mother’s “Supports” marker?</a:t>
            </a:r>
          </a:p>
          <a:p>
            <a:pPr lvl="1"/>
            <a:r>
              <a:rPr lang="en-US" dirty="0" smtClean="0">
                <a:solidFill>
                  <a:srgbClr val="3F7F4F"/>
                </a:solidFill>
              </a:rPr>
              <a:t>Should </a:t>
            </a:r>
            <a:r>
              <a:rPr lang="en-US" sz="2400" dirty="0" err="1" smtClean="0">
                <a:solidFill>
                  <a:srgbClr val="3F7F4F"/>
                </a:solidFill>
                <a:latin typeface="Consolas" pitchFamily="49" charset="0"/>
                <a:cs typeface="Consolas" pitchFamily="49" charset="0"/>
              </a:rPr>
              <a:t>BiodadDeathDate</a:t>
            </a:r>
            <a:r>
              <a:rPr lang="en-US" sz="2400" dirty="0" smtClean="0">
                <a:solidFill>
                  <a:srgbClr val="3F7F4F"/>
                </a:solidFill>
              </a:rPr>
              <a:t> </a:t>
            </a:r>
            <a:r>
              <a:rPr lang="en-US" dirty="0" smtClean="0">
                <a:solidFill>
                  <a:srgbClr val="3F7F4F"/>
                </a:solidFill>
              </a:rPr>
              <a:t>trump </a:t>
            </a:r>
            <a:r>
              <a:rPr lang="en-US" sz="2400" dirty="0" err="1" smtClean="0">
                <a:solidFill>
                  <a:srgbClr val="3F7F4F"/>
                </a:solidFill>
                <a:latin typeface="Consolas" pitchFamily="49" charset="0"/>
                <a:cs typeface="Consolas" pitchFamily="49" charset="0"/>
              </a:rPr>
              <a:t>BiodadLiveInHH</a:t>
            </a:r>
            <a:r>
              <a:rPr lang="en-US" dirty="0" smtClean="0">
                <a:solidFill>
                  <a:srgbClr val="3F7F4F"/>
                </a:solidFill>
              </a:rPr>
              <a:t>?</a:t>
            </a:r>
          </a:p>
          <a:p>
            <a:endParaRPr lang="en-US" dirty="0"/>
          </a:p>
        </p:txBody>
      </p:sp>
    </p:spTree>
    <p:extLst>
      <p:ext uri="{BB962C8B-B14F-4D97-AF65-F5344CB8AC3E}">
        <p14:creationId xmlns:p14="http://schemas.microsoft.com/office/powerpoint/2010/main" val="1428036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solidFill>
                  <a:schemeClr val="bg1">
                    <a:lumMod val="50000"/>
                  </a:schemeClr>
                </a:solidFill>
              </a:rPr>
              <a:t>Three Strategies for </a:t>
            </a:r>
            <a:br>
              <a:rPr lang="en-US" dirty="0" smtClean="0">
                <a:solidFill>
                  <a:schemeClr val="bg1">
                    <a:lumMod val="50000"/>
                  </a:schemeClr>
                </a:solidFill>
              </a:rPr>
            </a:br>
            <a:r>
              <a:rPr lang="en-US" dirty="0" smtClean="0">
                <a:solidFill>
                  <a:schemeClr val="bg1">
                    <a:lumMod val="50000"/>
                  </a:schemeClr>
                </a:solidFill>
              </a:rPr>
              <a:t>Tuning &amp; Training Algorithm</a:t>
            </a:r>
            <a:endParaRPr lang="en-US" dirty="0">
              <a:solidFill>
                <a:schemeClr val="bg1">
                  <a:lumMod val="50000"/>
                </a:schemeClr>
              </a:solidFill>
            </a:endParaRPr>
          </a:p>
        </p:txBody>
      </p:sp>
      <p:sp>
        <p:nvSpPr>
          <p:cNvPr id="3" name="Content Placeholder 2"/>
          <p:cNvSpPr>
            <a:spLocks noGrp="1"/>
          </p:cNvSpPr>
          <p:nvPr>
            <p:ph idx="1"/>
          </p:nvPr>
        </p:nvSpPr>
        <p:spPr>
          <a:xfrm>
            <a:off x="0" y="1371600"/>
            <a:ext cx="9144000" cy="5410200"/>
          </a:xfrm>
        </p:spPr>
        <p:txBody>
          <a:bodyPr/>
          <a:lstStyle/>
          <a:p>
            <a:pPr marL="0" indent="0">
              <a:buNone/>
            </a:pPr>
            <a:r>
              <a:rPr lang="en-US" b="1" dirty="0" smtClean="0"/>
              <a:t>Create “Gold Standard” families</a:t>
            </a:r>
          </a:p>
          <a:p>
            <a:pPr lvl="1"/>
            <a:r>
              <a:rPr lang="en-US" i="1" dirty="0" smtClean="0">
                <a:solidFill>
                  <a:srgbClr val="3F7F4F"/>
                </a:solidFill>
              </a:rPr>
              <a:t>R</a:t>
            </a:r>
            <a:r>
              <a:rPr lang="en-US" dirty="0" smtClean="0">
                <a:solidFill>
                  <a:srgbClr val="3F7F4F"/>
                </a:solidFill>
              </a:rPr>
              <a:t> Values are hard coded into unit &amp; integration tests.</a:t>
            </a:r>
          </a:p>
          <a:p>
            <a:pPr lvl="1"/>
            <a:r>
              <a:rPr lang="en-US" dirty="0" smtClean="0">
                <a:solidFill>
                  <a:srgbClr val="3F7F4F"/>
                </a:solidFill>
              </a:rPr>
              <a:t>Verify that all future algorithm versions match the 20+ gold standard families.</a:t>
            </a:r>
          </a:p>
          <a:p>
            <a:pPr marL="0" indent="0">
              <a:buNone/>
            </a:pPr>
            <a:r>
              <a:rPr lang="en-US" b="1" dirty="0" smtClean="0"/>
              <a:t>Reports &amp; graphs</a:t>
            </a:r>
          </a:p>
          <a:p>
            <a:pPr lvl="1"/>
            <a:r>
              <a:rPr lang="en-US" dirty="0" smtClean="0">
                <a:solidFill>
                  <a:srgbClr val="3F7F4F"/>
                </a:solidFill>
              </a:rPr>
              <a:t>Track how current version differs from previous versions.</a:t>
            </a:r>
          </a:p>
          <a:p>
            <a:pPr lvl="1"/>
            <a:r>
              <a:rPr lang="en-US" dirty="0" smtClean="0">
                <a:solidFill>
                  <a:srgbClr val="3F7F4F"/>
                </a:solidFill>
              </a:rPr>
              <a:t>Track how different perspectives agree/disagree.</a:t>
            </a:r>
          </a:p>
          <a:p>
            <a:pPr marL="0" indent="0">
              <a:buNone/>
            </a:pPr>
            <a:r>
              <a:rPr lang="en-US" b="1" dirty="0" smtClean="0"/>
              <a:t>Automated pipeline</a:t>
            </a:r>
          </a:p>
          <a:p>
            <a:pPr lvl="1"/>
            <a:r>
              <a:rPr lang="en-US" dirty="0" smtClean="0">
                <a:solidFill>
                  <a:srgbClr val="3F7F4F"/>
                </a:solidFill>
              </a:rPr>
              <a:t>Rich information summaries don’t require brainpower.</a:t>
            </a:r>
          </a:p>
          <a:p>
            <a:pPr lvl="1"/>
            <a:r>
              <a:rPr lang="en-US" dirty="0" smtClean="0">
                <a:solidFill>
                  <a:srgbClr val="3F7F4F"/>
                </a:solidFill>
              </a:rPr>
              <a:t>Quick feedback for the effect my subjective decisions.</a:t>
            </a:r>
          </a:p>
          <a:p>
            <a:pPr lvl="1"/>
            <a:endParaRPr lang="en-US" dirty="0"/>
          </a:p>
        </p:txBody>
      </p:sp>
    </p:spTree>
    <p:extLst>
      <p:ext uri="{BB962C8B-B14F-4D97-AF65-F5344CB8AC3E}">
        <p14:creationId xmlns:p14="http://schemas.microsoft.com/office/powerpoint/2010/main" val="762287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0999"/>
            <a:ext cx="5511618" cy="6400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0650" y="3438525"/>
            <a:ext cx="4019550"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Connector 2"/>
          <p:cNvCxnSpPr/>
          <p:nvPr/>
        </p:nvCxnSpPr>
        <p:spPr>
          <a:xfrm>
            <a:off x="4925179" y="4974429"/>
            <a:ext cx="746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03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0650" y="-66675"/>
            <a:ext cx="4019550"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46663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2904</TotalTime>
  <Words>3176</Words>
  <Application>Microsoft Office PowerPoint</Application>
  <PresentationFormat>On-screen Show (4:3)</PresentationFormat>
  <Paragraphs>831</Paragraphs>
  <Slides>37</Slides>
  <Notes>33</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NlsyLinks:  An R Package Facilitating BG Research with the NLSY</vt:lpstr>
      <vt:lpstr>PowerPoint Presentation</vt:lpstr>
      <vt:lpstr>Convert from Wide to Long</vt:lpstr>
      <vt:lpstr>Create Table of Response Categories and Compare Across Siblings</vt:lpstr>
      <vt:lpstr>Create Table of Markers</vt:lpstr>
      <vt:lpstr>Create Table of R Coefficients</vt:lpstr>
      <vt:lpstr>Two Primary Sources of  Subjectivity in the Algorithm</vt:lpstr>
      <vt:lpstr>Three Strategies for  Tuning &amp; Training Algorithm</vt:lpstr>
      <vt:lpstr>PowerPoint Presentation</vt:lpstr>
      <vt:lpstr>Product of the Algorithm</vt:lpstr>
      <vt:lpstr>Part 2: Using the NlsyLinks package</vt:lpstr>
      <vt:lpstr>Step 1a: Extract Dataset</vt:lpstr>
      <vt:lpstr>Step 1b: Extract Dataset</vt:lpstr>
      <vt:lpstr>Step 1c: Extract Dataset</vt:lpstr>
      <vt:lpstr>Step 1d: Extract Dataset</vt:lpstr>
      <vt:lpstr>Step 1: Extract Dataset</vt:lpstr>
      <vt:lpstr>Steps 2, 3, &amp; 4</vt:lpstr>
      <vt:lpstr>Inspecting Intermediate Dataset</vt:lpstr>
      <vt:lpstr>Steps 5 &amp; 6</vt:lpstr>
      <vt:lpstr>Inspecting Intermediate Dataset</vt:lpstr>
      <vt:lpstr>Step 7</vt:lpstr>
      <vt:lpstr>PowerPoint Presentation</vt:lpstr>
      <vt:lpstr>Steps 8 &amp; 9</vt:lpstr>
      <vt:lpstr>Steps 10 &amp; 11</vt:lpstr>
      <vt:lpstr>Inspection of SEM details</vt:lpstr>
      <vt:lpstr>Review of Major Steps</vt:lpstr>
      <vt:lpstr>PowerPoint Presentation</vt:lpstr>
      <vt:lpstr>Further cleaning</vt:lpstr>
      <vt:lpstr>PowerPoint Presentation</vt:lpstr>
      <vt:lpstr>PowerPoint Presentation</vt:lpstr>
      <vt:lpstr>Features not discussed today</vt:lpstr>
      <vt:lpstr>Applicability</vt:lpstr>
      <vt:lpstr>Support Staff</vt:lpstr>
      <vt:lpstr>Thank you</vt:lpstr>
      <vt:lpstr>PowerPoint Presentation</vt:lpstr>
      <vt:lpstr>Exact Steps (page 1 of 2)</vt:lpstr>
      <vt:lpstr>Exact Steps (page 2 of 2)</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wibeasley</dc:creator>
  <cp:lastModifiedBy>Will Beasley</cp:lastModifiedBy>
  <cp:revision>418</cp:revision>
  <dcterms:created xsi:type="dcterms:W3CDTF">2006-08-16T00:00:00Z</dcterms:created>
  <dcterms:modified xsi:type="dcterms:W3CDTF">2012-07-08T18:28:58Z</dcterms:modified>
</cp:coreProperties>
</file>