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3" r:id="rId4"/>
    <p:sldId id="258" r:id="rId5"/>
    <p:sldId id="259" r:id="rId6"/>
    <p:sldId id="264" r:id="rId7"/>
    <p:sldId id="274" r:id="rId8"/>
    <p:sldId id="268" r:id="rId9"/>
    <p:sldId id="267" r:id="rId10"/>
    <p:sldId id="271" r:id="rId11"/>
    <p:sldId id="269" r:id="rId12"/>
    <p:sldId id="270" r:id="rId13"/>
    <p:sldId id="272" r:id="rId14"/>
    <p:sldId id="273" r:id="rId15"/>
    <p:sldId id="266" r:id="rId16"/>
    <p:sldId id="276" r:id="rId17"/>
    <p:sldId id="275" r:id="rId18"/>
    <p:sldId id="278" r:id="rId19"/>
    <p:sldId id="277" r:id="rId20"/>
    <p:sldId id="279" r:id="rId21"/>
    <p:sldId id="280" r:id="rId22"/>
    <p:sldId id="281" r:id="rId23"/>
    <p:sldId id="285" r:id="rId24"/>
    <p:sldId id="284"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39" autoAdjust="0"/>
  </p:normalViewPr>
  <p:slideViewPr>
    <p:cSldViewPr>
      <p:cViewPr varScale="1">
        <p:scale>
          <a:sx n="147" d="100"/>
          <a:sy n="147" d="100"/>
        </p:scale>
        <p:origin x="-243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767AE-DD8E-4EA5-A843-143952EC906E}" type="datetimeFigureOut">
              <a:rPr lang="en-US" smtClean="0"/>
              <a:t>6/16/2013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33FF7-26C7-4400-AE75-2D780AD6CC98}" type="slidenum">
              <a:rPr lang="en-US" smtClean="0"/>
              <a:t>‹#›</a:t>
            </a:fld>
            <a:endParaRPr lang="en-US"/>
          </a:p>
        </p:txBody>
      </p:sp>
    </p:spTree>
    <p:extLst>
      <p:ext uri="{BB962C8B-B14F-4D97-AF65-F5344CB8AC3E}">
        <p14:creationId xmlns:p14="http://schemas.microsoft.com/office/powerpoint/2010/main" val="147862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t>
            </a:r>
            <a:r>
              <a:rPr lang="en-US" dirty="0" smtClean="0"/>
              <a:t>the timeline of</a:t>
            </a:r>
            <a:r>
              <a:rPr lang="en-US" baseline="0" dirty="0" smtClean="0"/>
              <a:t> the</a:t>
            </a:r>
            <a:r>
              <a:rPr lang="en-US" dirty="0" smtClean="0"/>
              <a:t> </a:t>
            </a:r>
            <a:r>
              <a:rPr lang="en-US" dirty="0" smtClean="0"/>
              <a:t>original</a:t>
            </a:r>
            <a:r>
              <a:rPr lang="en-US" baseline="0" dirty="0" smtClean="0"/>
              <a:t> cohort of the Nlsy79.  Their DOB range </a:t>
            </a:r>
            <a:r>
              <a:rPr lang="en-US" baseline="0" dirty="0" smtClean="0"/>
              <a:t>is about ten years.  </a:t>
            </a:r>
            <a:r>
              <a:rPr lang="en-US" baseline="0" dirty="0" smtClean="0"/>
              <a:t>As expected with a sample this large, the females started having children around age 15, in 1970.  The official survey began in 1979.  </a:t>
            </a:r>
            <a:r>
              <a:rPr lang="en-US" baseline="0" dirty="0" smtClean="0"/>
              <a:t>Yet we have data </a:t>
            </a:r>
            <a:r>
              <a:rPr lang="en-US" baseline="0" dirty="0" smtClean="0"/>
              <a:t>on this cohort </a:t>
            </a:r>
            <a:r>
              <a:rPr lang="en-US" baseline="0" dirty="0" smtClean="0"/>
              <a:t>that precedes 1979</a:t>
            </a:r>
            <a:r>
              <a:rPr lang="en-US" baseline="0" dirty="0" smtClean="0"/>
              <a:t>, because there are many retrospective questions </a:t>
            </a:r>
            <a:r>
              <a:rPr lang="en-US" baseline="0" dirty="0" smtClean="0"/>
              <a:t>asked of both the </a:t>
            </a:r>
            <a:r>
              <a:rPr lang="en-US" baseline="0" dirty="0" smtClean="0"/>
              <a:t>subjects, and their parents.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4</a:t>
            </a:fld>
            <a:endParaRPr lang="en-US"/>
          </a:p>
        </p:txBody>
      </p:sp>
    </p:spTree>
    <p:extLst>
      <p:ext uri="{BB962C8B-B14F-4D97-AF65-F5344CB8AC3E}">
        <p14:creationId xmlns:p14="http://schemas.microsoft.com/office/powerpoint/2010/main" val="3183404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reiterate, the kinship links will work in </a:t>
            </a:r>
            <a:r>
              <a:rPr lang="en-US" smtClean="0"/>
              <a:t>any software, even</a:t>
            </a:r>
            <a:r>
              <a:rPr lang="en-US" baseline="0" smtClean="0"/>
              <a:t> </a:t>
            </a:r>
            <a:r>
              <a:rPr lang="en-US" baseline="0" dirty="0" smtClean="0"/>
              <a:t>if your not using our package or R</a:t>
            </a:r>
          </a:p>
          <a:p>
            <a:endParaRPr lang="en-US" baseline="0" dirty="0" smtClean="0"/>
          </a:p>
          <a:p>
            <a:r>
              <a:rPr lang="en-US" baseline="0" dirty="0" smtClean="0"/>
              <a:t>And our package has features that should help beyond BG and the NLSY.</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24</a:t>
            </a:fld>
            <a:endParaRPr lang="en-US"/>
          </a:p>
        </p:txBody>
      </p:sp>
    </p:spTree>
    <p:extLst>
      <p:ext uri="{BB962C8B-B14F-4D97-AF65-F5344CB8AC3E}">
        <p14:creationId xmlns:p14="http://schemas.microsoft.com/office/powerpoint/2010/main" val="110634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a:t>
            </a:r>
            <a:r>
              <a:rPr lang="en-US" baseline="0" dirty="0" smtClean="0"/>
              <a:t> row is the second generation of the Nlsy79 -the biological children of the first generation females.  As this cohort is defined, their DOB have a much wider range –about 4 times wider.</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5</a:t>
            </a:fld>
            <a:endParaRPr lang="en-US"/>
          </a:p>
        </p:txBody>
      </p:sp>
    </p:spTree>
    <p:extLst>
      <p:ext uri="{BB962C8B-B14F-4D97-AF65-F5344CB8AC3E}">
        <p14:creationId xmlns:p14="http://schemas.microsoft.com/office/powerpoint/2010/main" val="1948766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6</a:t>
            </a:fld>
            <a:endParaRPr lang="en-US"/>
          </a:p>
        </p:txBody>
      </p:sp>
    </p:spTree>
    <p:extLst>
      <p:ext uri="{BB962C8B-B14F-4D97-AF65-F5344CB8AC3E}">
        <p14:creationId xmlns:p14="http://schemas.microsoft.com/office/powerpoint/2010/main" val="146213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return to the bottom row showing the number of pairs</a:t>
            </a:r>
            <a:r>
              <a:rPr lang="en-US" baseline="0" dirty="0" smtClean="0"/>
              <a:t> in the Nlsy79.  If there’s a research question that is appropriate to consider all biological links in an extended family, you’ll get an enormous jump in sample size if you include all the information available in the links.</a:t>
            </a:r>
          </a:p>
          <a:p>
            <a:endParaRPr lang="en-US" baseline="0" dirty="0" smtClean="0"/>
          </a:p>
          <a:p>
            <a:r>
              <a:rPr lang="en-US" baseline="0" dirty="0" smtClean="0"/>
              <a:t>There are two types of jumps in sample size.  The first is the absolute number of pairs, which is easily seen from the bottom row of the table.  The second is the amount of information </a:t>
            </a:r>
            <a:r>
              <a:rPr lang="en-US" i="1" baseline="0" dirty="0" smtClean="0"/>
              <a:t>per family</a:t>
            </a:r>
            <a:r>
              <a:rPr lang="en-US" dirty="0" smtClean="0"/>
              <a:t>.</a:t>
            </a:r>
            <a:r>
              <a:rPr lang="en-US" baseline="0" dirty="0" smtClean="0"/>
              <a:t>  </a:t>
            </a:r>
            <a:r>
              <a:rPr lang="en-US" dirty="0" smtClean="0"/>
              <a:t>In other words, there are about five</a:t>
            </a:r>
            <a:r>
              <a:rPr lang="en-US" baseline="0" dirty="0" smtClean="0"/>
              <a:t> thousand extended families (5,106).  If you use all possible links, you’re getting at least 8 pieces of information per family, which is 2-4 times has much information than if your analysis isolates the nuclear families.</a:t>
            </a:r>
          </a:p>
          <a:p>
            <a:endParaRPr lang="en-US" baseline="0" dirty="0" smtClean="0"/>
          </a:p>
          <a:p>
            <a:r>
              <a:rPr lang="en-US" baseline="0" dirty="0" smtClean="0"/>
              <a:t>Furthermore, regardless of sample size, there may be some research questions that are approachable only if you use both two generations.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14</a:t>
            </a:fld>
            <a:endParaRPr lang="en-US"/>
          </a:p>
        </p:txBody>
      </p:sp>
    </p:spTree>
    <p:extLst>
      <p:ext uri="{BB962C8B-B14F-4D97-AF65-F5344CB8AC3E}">
        <p14:creationId xmlns:p14="http://schemas.microsoft.com/office/powerpoint/2010/main" val="394026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21.1 to 1</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17</a:t>
            </a:fld>
            <a:endParaRPr lang="en-US"/>
          </a:p>
        </p:txBody>
      </p:sp>
    </p:spTree>
    <p:extLst>
      <p:ext uri="{BB962C8B-B14F-4D97-AF65-F5344CB8AC3E}">
        <p14:creationId xmlns:p14="http://schemas.microsoft.com/office/powerpoint/2010/main" val="1237308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revised</a:t>
            </a:r>
            <a:r>
              <a:rPr lang="en-US" baseline="0" dirty="0" smtClean="0"/>
              <a:t> diagram </a:t>
            </a:r>
            <a:r>
              <a:rPr lang="en-US" dirty="0" smtClean="0"/>
              <a:t>illustrates the importance</a:t>
            </a:r>
            <a:r>
              <a:rPr lang="en-US" baseline="0" dirty="0" smtClean="0"/>
              <a:t> of the implicit items.  The </a:t>
            </a:r>
            <a:r>
              <a:rPr lang="en-US" baseline="0" dirty="0" err="1" smtClean="0"/>
              <a:t>explicits</a:t>
            </a:r>
            <a:r>
              <a:rPr lang="en-US" baseline="0" dirty="0" smtClean="0"/>
              <a:t> weren’t asked until 2006, and based on lags in the subject ages, explicit links will still be administered and filling in holes beyond 2022.</a:t>
            </a:r>
          </a:p>
          <a:p>
            <a:endParaRPr lang="en-US" baseline="0" dirty="0" smtClean="0"/>
          </a:p>
          <a:p>
            <a:r>
              <a:rPr lang="en-US" baseline="0" dirty="0" smtClean="0"/>
              <a:t>Meanwhile, there have been decades of attrition and death.  Implicit items (which have been asked since 1979) are the best way to get to the families before they’re unreachable.  Getting to Gen1 subjects is especially important, because you could be interested in their responses when the were young.  And because linking two Gen1 Housemates opens up cousin links and aunt/niece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18</a:t>
            </a:fld>
            <a:endParaRPr lang="en-US"/>
          </a:p>
        </p:txBody>
      </p:sp>
    </p:spTree>
    <p:extLst>
      <p:ext uri="{BB962C8B-B14F-4D97-AF65-F5344CB8AC3E}">
        <p14:creationId xmlns:p14="http://schemas.microsoft.com/office/powerpoint/2010/main" val="3295027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22.7 to 1</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19</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we accomplished going from</a:t>
            </a:r>
            <a:r>
              <a:rPr lang="en-US" baseline="0" dirty="0" smtClean="0"/>
              <a:t> a raw CSV extract to the SEM results took </a:t>
            </a:r>
            <a:r>
              <a:rPr lang="en-US" dirty="0" smtClean="0"/>
              <a:t>14 lines of code.</a:t>
            </a:r>
          </a:p>
          <a:p>
            <a:endParaRPr lang="en-US" dirty="0" smtClean="0"/>
          </a:p>
          <a:p>
            <a:r>
              <a:rPr lang="en-US" dirty="0" smtClean="0"/>
              <a:t>Typically</a:t>
            </a:r>
            <a:r>
              <a:rPr lang="en-US" baseline="0" dirty="0" smtClean="0"/>
              <a:t> Step #6 requires more manipulation, but no more than if you weren’t using the package.</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22</a:t>
            </a:fld>
            <a:endParaRPr lang="en-US"/>
          </a:p>
        </p:txBody>
      </p:sp>
    </p:spTree>
    <p:extLst>
      <p:ext uri="{BB962C8B-B14F-4D97-AF65-F5344CB8AC3E}">
        <p14:creationId xmlns:p14="http://schemas.microsoft.com/office/powerpoint/2010/main" val="1162963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have online forums intended</a:t>
            </a:r>
            <a:r>
              <a:rPr lang="en-US" baseline="0" dirty="0" smtClean="0"/>
              <a:t> for kinship users, regardless if you use R.</a:t>
            </a:r>
            <a:endParaRPr lang="en-US" dirty="0" smtClean="0"/>
          </a:p>
        </p:txBody>
      </p:sp>
      <p:sp>
        <p:nvSpPr>
          <p:cNvPr id="4" name="Slide Number Placeholder 3"/>
          <p:cNvSpPr>
            <a:spLocks noGrp="1"/>
          </p:cNvSpPr>
          <p:nvPr>
            <p:ph type="sldNum" sz="quarter" idx="10"/>
          </p:nvPr>
        </p:nvSpPr>
        <p:spPr/>
        <p:txBody>
          <a:bodyPr/>
          <a:lstStyle/>
          <a:p>
            <a:fld id="{4E5251ED-AE1B-4A28-97D1-0CEAFB13BD92}" type="slidenum">
              <a:rPr lang="en-US" smtClean="0"/>
              <a:t>23</a:t>
            </a:fld>
            <a:endParaRPr lang="en-US"/>
          </a:p>
        </p:txBody>
      </p:sp>
    </p:spTree>
    <p:extLst>
      <p:ext uri="{BB962C8B-B14F-4D97-AF65-F5344CB8AC3E}">
        <p14:creationId xmlns:p14="http://schemas.microsoft.com/office/powerpoint/2010/main" val="60804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533650"/>
          </a:xfrm>
        </p:spPr>
        <p:txBody>
          <a:bodyPr>
            <a:normAutofit fontScale="90000"/>
          </a:bodyPr>
          <a:lstStyle/>
          <a:p>
            <a:r>
              <a:rPr lang="en-US" b="1" dirty="0" smtClean="0"/>
              <a:t>NLSY Kinship Links:  Creating Biometrical Design Structures from Cross-Generational Data</a:t>
            </a:r>
            <a:r>
              <a:rPr lang="en-US" dirty="0" smtClean="0"/>
              <a:t/>
            </a:r>
            <a:br>
              <a:rPr lang="en-US" dirty="0" smtClean="0"/>
            </a:br>
            <a:endParaRPr lang="en-US" dirty="0"/>
          </a:p>
        </p:txBody>
      </p:sp>
      <p:sp>
        <p:nvSpPr>
          <p:cNvPr id="3" name="Subtitle 2"/>
          <p:cNvSpPr>
            <a:spLocks noGrp="1"/>
          </p:cNvSpPr>
          <p:nvPr>
            <p:ph type="subTitle" idx="1"/>
          </p:nvPr>
        </p:nvSpPr>
        <p:spPr>
          <a:xfrm>
            <a:off x="457200" y="3886200"/>
            <a:ext cx="8153400" cy="2286000"/>
          </a:xfrm>
        </p:spPr>
        <p:txBody>
          <a:bodyPr>
            <a:normAutofit/>
          </a:bodyPr>
          <a:lstStyle/>
          <a:p>
            <a:r>
              <a:rPr lang="en-US" b="1" dirty="0"/>
              <a:t>William Howard Beasley, David Bard, Kelly Meredith, Mike Hunter, Joe </a:t>
            </a:r>
            <a:r>
              <a:rPr lang="en-US" b="1" dirty="0" smtClean="0"/>
              <a:t>Rodgers</a:t>
            </a:r>
          </a:p>
          <a:p>
            <a:endParaRPr lang="en-US" b="1" dirty="0"/>
          </a:p>
          <a:p>
            <a:r>
              <a:rPr lang="en-US" b="1" dirty="0" smtClean="0"/>
              <a:t>BGA 2013</a:t>
            </a:r>
            <a:endParaRPr lang="en-US" dirty="0"/>
          </a:p>
        </p:txBody>
      </p:sp>
    </p:spTree>
    <p:extLst>
      <p:ext uri="{BB962C8B-B14F-4D97-AF65-F5344CB8AC3E}">
        <p14:creationId xmlns:p14="http://schemas.microsoft.com/office/powerpoint/2010/main" val="87509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Extended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87789798"/>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6</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8</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a:t>
            </a:r>
            <a:r>
              <a:rPr lang="en-US" sz="2400" dirty="0" smtClean="0"/>
              <a:t>Gen1</a:t>
            </a:r>
            <a:endParaRPr lang="en-US" sz="2400" dirty="0" smtClean="0"/>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168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75597895"/>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a:t>
            </a:r>
            <a:r>
              <a:rPr lang="en-US" sz="2400" dirty="0" smtClean="0"/>
              <a:t>Gen2</a:t>
            </a:r>
            <a:endParaRPr lang="en-US" sz="2400" dirty="0" smtClean="0"/>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555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945446221"/>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a:t>
            </a:r>
            <a:r>
              <a:rPr lang="en-US" sz="2400" dirty="0" smtClean="0"/>
              <a:t>Gen1</a:t>
            </a:r>
            <a:endParaRPr lang="en-US" sz="2400" dirty="0" smtClean="0"/>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26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780497"/>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374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76200" y="46038"/>
            <a:ext cx="8991600" cy="715962"/>
          </a:xfrm>
          <a:prstGeom prst="rect">
            <a:avLst/>
          </a:prstGeom>
          <a:solidFill>
            <a:schemeClr val="bg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Links within &amp; across Nlsy79 Cohorts</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356923962"/>
              </p:ext>
            </p:extLst>
          </p:nvPr>
        </p:nvGraphicFramePr>
        <p:xfrm>
          <a:off x="0" y="3429000"/>
          <a:ext cx="9060082" cy="338328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Example</a:t>
                      </a:r>
                      <a:br>
                        <a:rPr lang="en-US" sz="2400" dirty="0" smtClean="0"/>
                      </a:br>
                      <a:r>
                        <a:rPr lang="en-US" sz="2400" dirty="0" smtClean="0"/>
                        <a:t>Scenario</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br>
                        <a:rPr lang="en-US" sz="2400" dirty="0" smtClean="0"/>
                      </a:br>
                      <a:r>
                        <a:rPr lang="en-US" sz="2400" dirty="0" smtClean="0"/>
                        <a:t>(=1+3)</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7</a:t>
                      </a:r>
                      <a:br>
                        <a:rPr lang="en-US" sz="2400" dirty="0" smtClean="0"/>
                      </a:br>
                      <a:r>
                        <a:rPr lang="en-US" sz="2400" dirty="0" smtClean="0"/>
                        <a:t>(=3+1+3)</a:t>
                      </a:r>
                      <a:endParaRPr lang="en-US" sz="2400" dirty="0"/>
                    </a:p>
                  </a:txBody>
                  <a:tcPr/>
                </a:tc>
                <a:tc>
                  <a:txBody>
                    <a:bodyPr/>
                    <a:lstStyle/>
                    <a:p>
                      <a:pPr algn="ctr"/>
                      <a:r>
                        <a:rPr lang="en-US" sz="2400" dirty="0" smtClean="0"/>
                        <a:t>28</a:t>
                      </a: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r h="370840">
                <a:tc>
                  <a:txBody>
                    <a:bodyPr/>
                    <a:lstStyle/>
                    <a:p>
                      <a:pPr algn="ctr"/>
                      <a:r>
                        <a:rPr lang="en-US" sz="2400" dirty="0" smtClean="0"/>
                        <a:t>Unique Links per </a:t>
                      </a:r>
                      <a:br>
                        <a:rPr lang="en-US" sz="2400" dirty="0" smtClean="0"/>
                      </a:br>
                      <a:r>
                        <a:rPr lang="en-US" sz="2400" dirty="0" smtClean="0"/>
                        <a:t>Included </a:t>
                      </a:r>
                      <a:r>
                        <a:rPr lang="en-US" sz="2400" baseline="0" dirty="0" smtClean="0"/>
                        <a:t>Subject</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1.1</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~2.5</a:t>
                      </a:r>
                      <a:endParaRPr lang="en-US" sz="2400" dirty="0"/>
                    </a:p>
                  </a:txBody>
                  <a:tcPr/>
                </a:tc>
              </a:tr>
            </a:tbl>
          </a:graphicData>
        </a:graphic>
      </p:graphicFrame>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4800600" cy="284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978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Construction of the Links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smtClean="0"/>
              <a:t>They are already assembled for you,</a:t>
            </a:r>
            <a:br>
              <a:rPr lang="en-US" dirty="0" smtClean="0"/>
            </a:br>
            <a:r>
              <a:rPr lang="en-US" dirty="0" smtClean="0"/>
              <a:t>this is explaining their origin, </a:t>
            </a:r>
            <a:r>
              <a:rPr lang="en-US" i="1" dirty="0" smtClean="0"/>
              <a:t>not </a:t>
            </a:r>
            <a:r>
              <a:rPr lang="en-US" dirty="0" smtClean="0"/>
              <a:t>describing what you need to do</a:t>
            </a:r>
            <a:r>
              <a:rPr lang="en-US" dirty="0" smtClean="0"/>
              <a:t>.</a:t>
            </a:r>
          </a:p>
          <a:p>
            <a:r>
              <a:rPr lang="en-US" dirty="0" smtClean="0"/>
              <a:t>Incorporates “Explicit” information </a:t>
            </a:r>
            <a:br>
              <a:rPr lang="en-US" dirty="0" smtClean="0"/>
            </a:br>
            <a:r>
              <a:rPr lang="en-US" dirty="0" smtClean="0">
                <a:solidFill>
                  <a:schemeClr val="tx1">
                    <a:lumMod val="50000"/>
                    <a:lumOff val="50000"/>
                  </a:schemeClr>
                </a:solidFill>
              </a:rPr>
              <a:t>- </a:t>
            </a:r>
            <a:r>
              <a:rPr lang="en-US" sz="3000" dirty="0" err="1" smtClean="0">
                <a:solidFill>
                  <a:schemeClr val="tx1">
                    <a:lumMod val="50000"/>
                    <a:lumOff val="50000"/>
                  </a:schemeClr>
                </a:solidFill>
              </a:rPr>
              <a:t>eg</a:t>
            </a:r>
            <a:r>
              <a:rPr lang="en-US" sz="3000" dirty="0" smtClean="0">
                <a:solidFill>
                  <a:schemeClr val="tx1">
                    <a:lumMod val="50000"/>
                    <a:lumOff val="50000"/>
                  </a:schemeClr>
                </a:solidFill>
              </a:rPr>
              <a:t>, “Do you and your sister share a biological dad?”</a:t>
            </a:r>
            <a:br>
              <a:rPr lang="en-US" sz="3000" dirty="0" smtClean="0">
                <a:solidFill>
                  <a:schemeClr val="tx1">
                    <a:lumMod val="50000"/>
                    <a:lumOff val="50000"/>
                  </a:schemeClr>
                </a:solidFill>
              </a:rPr>
            </a:br>
            <a:r>
              <a:rPr lang="en-US" sz="3000" dirty="0" smtClean="0">
                <a:solidFill>
                  <a:schemeClr val="tx1">
                    <a:lumMod val="50000"/>
                    <a:lumOff val="50000"/>
                  </a:schemeClr>
                </a:solidFill>
              </a:rPr>
              <a:t>- explicit items started in 2006</a:t>
            </a:r>
          </a:p>
          <a:p>
            <a:r>
              <a:rPr lang="en-US" dirty="0" smtClean="0"/>
              <a:t>Incorporates “</a:t>
            </a:r>
            <a:r>
              <a:rPr lang="en-US" dirty="0" smtClean="0"/>
              <a:t>Implicit” information</a:t>
            </a:r>
            <a:br>
              <a:rPr lang="en-US" dirty="0" smtClean="0"/>
            </a:br>
            <a:r>
              <a:rPr lang="en-US" sz="3000" dirty="0">
                <a:solidFill>
                  <a:schemeClr val="tx1">
                    <a:lumMod val="50000"/>
                    <a:lumOff val="50000"/>
                  </a:schemeClr>
                </a:solidFill>
              </a:rPr>
              <a:t>- </a:t>
            </a:r>
            <a:r>
              <a:rPr lang="en-US" sz="3000" dirty="0" err="1" smtClean="0">
                <a:solidFill>
                  <a:schemeClr val="tx1">
                    <a:lumMod val="50000"/>
                    <a:lumOff val="50000"/>
                  </a:schemeClr>
                </a:solidFill>
              </a:rPr>
              <a:t>eg</a:t>
            </a:r>
            <a:r>
              <a:rPr lang="en-US" sz="3000" dirty="0">
                <a:solidFill>
                  <a:schemeClr val="tx1">
                    <a:lumMod val="50000"/>
                    <a:lumOff val="50000"/>
                  </a:schemeClr>
                </a:solidFill>
              </a:rPr>
              <a:t>, </a:t>
            </a:r>
            <a:r>
              <a:rPr lang="en-US" sz="3000" dirty="0" smtClean="0">
                <a:solidFill>
                  <a:schemeClr val="tx1">
                    <a:lumMod val="50000"/>
                    <a:lumOff val="50000"/>
                  </a:schemeClr>
                </a:solidFill>
              </a:rPr>
              <a:t>“When did your biological dad die?”</a:t>
            </a:r>
            <a:br>
              <a:rPr lang="en-US" sz="3000" dirty="0" smtClean="0">
                <a:solidFill>
                  <a:schemeClr val="tx1">
                    <a:lumMod val="50000"/>
                    <a:lumOff val="50000"/>
                  </a:schemeClr>
                </a:solidFill>
              </a:rPr>
            </a:br>
            <a:r>
              <a:rPr lang="en-US" sz="3000" dirty="0" smtClean="0">
                <a:solidFill>
                  <a:schemeClr val="tx1">
                    <a:lumMod val="50000"/>
                    <a:lumOff val="50000"/>
                  </a:schemeClr>
                </a:solidFill>
              </a:rPr>
              <a:t>- implicit items started in 1979</a:t>
            </a:r>
            <a:endParaRPr lang="en-US" sz="3000" dirty="0">
              <a:solidFill>
                <a:schemeClr val="tx1">
                  <a:lumMod val="50000"/>
                  <a:lumOff val="50000"/>
                </a:schemeClr>
              </a:solidFill>
            </a:endParaRPr>
          </a:p>
          <a:p>
            <a:r>
              <a:rPr lang="en-US" dirty="0" smtClean="0"/>
              <a:t>Roughly trained </a:t>
            </a:r>
            <a:r>
              <a:rPr lang="en-US" dirty="0" err="1" smtClean="0"/>
              <a:t>implicits</a:t>
            </a:r>
            <a:r>
              <a:rPr lang="en-US" dirty="0" smtClean="0"/>
              <a:t> to agree with </a:t>
            </a:r>
            <a:r>
              <a:rPr lang="en-US" dirty="0" err="1" smtClean="0"/>
              <a:t>explicits</a:t>
            </a:r>
            <a:r>
              <a:rPr lang="en-US" dirty="0"/>
              <a:t/>
            </a:r>
            <a:br>
              <a:rPr lang="en-US" dirty="0"/>
            </a:br>
            <a:r>
              <a:rPr lang="en-US" dirty="0" smtClean="0">
                <a:solidFill>
                  <a:schemeClr val="tx1">
                    <a:lumMod val="50000"/>
                    <a:lumOff val="50000"/>
                  </a:schemeClr>
                </a:solidFill>
              </a:rPr>
              <a:t>- many families are incomplete with </a:t>
            </a:r>
            <a:r>
              <a:rPr lang="en-US" dirty="0" err="1" smtClean="0">
                <a:solidFill>
                  <a:schemeClr val="tx1">
                    <a:lumMod val="50000"/>
                    <a:lumOff val="50000"/>
                  </a:schemeClr>
                </a:solidFill>
              </a:rPr>
              <a:t>explicits</a:t>
            </a:r>
            <a:r>
              <a:rPr lang="en-US" dirty="0" smtClean="0">
                <a:solidFill>
                  <a:schemeClr val="tx1">
                    <a:lumMod val="50000"/>
                    <a:lumOff val="50000"/>
                  </a:schemeClr>
                </a:solidFill>
              </a:rPr>
              <a:t> only</a:t>
            </a:r>
            <a:endParaRPr lang="en-US" dirty="0" smtClean="0"/>
          </a:p>
        </p:txBody>
      </p:sp>
    </p:spTree>
    <p:extLst>
      <p:ext uri="{BB962C8B-B14F-4D97-AF65-F5344CB8AC3E}">
        <p14:creationId xmlns:p14="http://schemas.microsoft.com/office/powerpoint/2010/main" val="3618233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Monitoring the </a:t>
            </a:r>
            <a:r>
              <a:rPr lang="en-US" dirty="0" smtClean="0"/>
              <a:t>ROC </a:t>
            </a:r>
            <a:r>
              <a:rPr lang="en-US" dirty="0" smtClean="0"/>
              <a:t>paths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1204"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the ROC </a:t>
            </a:r>
            <a:r>
              <a:rPr lang="en-US" dirty="0"/>
              <a:t>paths</a:t>
            </a:r>
            <a:endParaRPr lang="en-US" dirty="0"/>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1204"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Timeline of Explicit Item</a:t>
            </a:r>
            <a:endParaRPr lang="en-US" dirty="0"/>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7784"/>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sz="4000" dirty="0" smtClean="0"/>
              <a:t>Agreement of 2004 and 2013 Gen2 Links</a:t>
            </a:r>
            <a:endParaRPr lang="en-US" sz="4000"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5602"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Topics</a:t>
            </a:r>
            <a:endParaRPr lang="en-US" dirty="0"/>
          </a:p>
        </p:txBody>
      </p:sp>
      <p:sp>
        <p:nvSpPr>
          <p:cNvPr id="3" name="Content Placeholder 2"/>
          <p:cNvSpPr>
            <a:spLocks noGrp="1"/>
          </p:cNvSpPr>
          <p:nvPr>
            <p:ph idx="1"/>
          </p:nvPr>
        </p:nvSpPr>
        <p:spPr>
          <a:xfrm>
            <a:off x="76200" y="838200"/>
            <a:ext cx="8991600" cy="6019800"/>
          </a:xfrm>
        </p:spPr>
        <p:txBody>
          <a:bodyPr>
            <a:normAutofit/>
          </a:bodyPr>
          <a:lstStyle/>
          <a:p>
            <a:endParaRPr lang="en-US" sz="3600" dirty="0" smtClean="0"/>
          </a:p>
          <a:p>
            <a:r>
              <a:rPr lang="en-US" sz="3600" dirty="0" smtClean="0"/>
              <a:t>Timeline of NLSY Cohorts</a:t>
            </a:r>
          </a:p>
          <a:p>
            <a:r>
              <a:rPr lang="en-US" sz="3600" dirty="0" smtClean="0"/>
              <a:t>Linking subjects within a cohort</a:t>
            </a:r>
          </a:p>
          <a:p>
            <a:r>
              <a:rPr lang="en-US" sz="3600" dirty="0" smtClean="0"/>
              <a:t>Linking subjects across </a:t>
            </a:r>
            <a:r>
              <a:rPr lang="en-US" sz="3600" dirty="0" smtClean="0"/>
              <a:t>cohorts</a:t>
            </a:r>
          </a:p>
          <a:p>
            <a:r>
              <a:rPr lang="en-US" sz="3600" dirty="0" smtClean="0"/>
              <a:t>Construction of Links</a:t>
            </a:r>
            <a:endParaRPr lang="en-US" sz="3600" dirty="0" smtClean="0"/>
          </a:p>
          <a:p>
            <a:r>
              <a:rPr lang="en-US" sz="3600" dirty="0" smtClean="0"/>
              <a:t>Products of Linking</a:t>
            </a:r>
            <a:br>
              <a:rPr lang="en-US" sz="3600" dirty="0" smtClean="0"/>
            </a:br>
            <a:r>
              <a:rPr lang="en-US" sz="2800" dirty="0" smtClean="0"/>
              <a:t>(past, present, &amp; future)</a:t>
            </a:r>
          </a:p>
          <a:p>
            <a:r>
              <a:rPr lang="en-US" sz="3600" dirty="0" smtClean="0"/>
              <a:t>NlsyLinks</a:t>
            </a:r>
            <a:br>
              <a:rPr lang="en-US" sz="3600" dirty="0" smtClean="0"/>
            </a:br>
            <a:r>
              <a:rPr lang="en-US" sz="2800" dirty="0" smtClean="0"/>
              <a:t>Utilities </a:t>
            </a:r>
            <a:r>
              <a:rPr lang="en-US" sz="2800" dirty="0"/>
              <a:t>and kinship information for Behavior Genetics and Developmental research using the NLSY</a:t>
            </a:r>
          </a:p>
        </p:txBody>
      </p:sp>
    </p:spTree>
    <p:extLst>
      <p:ext uri="{BB962C8B-B14F-4D97-AF65-F5344CB8AC3E}">
        <p14:creationId xmlns:p14="http://schemas.microsoft.com/office/powerpoint/2010/main" val="1136562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Future Challenge: Find </a:t>
            </a:r>
            <a:r>
              <a:rPr lang="en-US" dirty="0" smtClean="0"/>
              <a:t>Other Links</a:t>
            </a:r>
            <a:endParaRPr lang="en-US" dirty="0"/>
          </a:p>
        </p:txBody>
      </p:sp>
      <p:sp>
        <p:nvSpPr>
          <p:cNvPr id="3" name="Content Placeholder 2"/>
          <p:cNvSpPr>
            <a:spLocks noGrp="1"/>
          </p:cNvSpPr>
          <p:nvPr>
            <p:ph idx="1"/>
          </p:nvPr>
        </p:nvSpPr>
        <p:spPr>
          <a:xfrm>
            <a:off x="0" y="3867150"/>
            <a:ext cx="9144000" cy="2990850"/>
          </a:xfrm>
        </p:spPr>
        <p:txBody>
          <a:bodyPr>
            <a:normAutofit/>
          </a:bodyPr>
          <a:lstStyle/>
          <a:p>
            <a:r>
              <a:rPr lang="en-US" sz="2800" dirty="0" smtClean="0"/>
              <a:t>Connecting within the Nlsy79 is only one extension</a:t>
            </a:r>
          </a:p>
          <a:p>
            <a:r>
              <a:rPr lang="en-US" sz="2800" dirty="0" smtClean="0"/>
              <a:t>The Nlsy97 has 9,000 subjects born during the peak of the Nlsy79 Gen2’s births</a:t>
            </a:r>
          </a:p>
          <a:p>
            <a:r>
              <a:rPr lang="en-US" sz="2800" dirty="0" smtClean="0"/>
              <a:t>Using information about the ‘97 parents, we plan to identify “phantom mothers” and create ‘79 &amp; ’97 links of </a:t>
            </a:r>
            <a:r>
              <a:rPr lang="en-US" sz="2800" i="1" dirty="0" smtClean="0"/>
              <a:t>R</a:t>
            </a:r>
            <a:r>
              <a:rPr lang="en-US" sz="2800" dirty="0" smtClean="0"/>
              <a:t>=0</a:t>
            </a:r>
            <a:endParaRPr lang="en-US" sz="2800"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685800"/>
            <a:ext cx="9458326"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The ‘NlsyLinks’ package in </a:t>
            </a:r>
            <a:r>
              <a:rPr lang="en-US" dirty="0" smtClean="0"/>
              <a:t>R Includes: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err="1" smtClean="0"/>
              <a:t>Datsets</a:t>
            </a:r>
            <a:r>
              <a:rPr lang="en-US" dirty="0" smtClean="0"/>
              <a:t> that specify the </a:t>
            </a:r>
            <a:r>
              <a:rPr lang="en-US" i="1" dirty="0" smtClean="0"/>
              <a:t>R</a:t>
            </a:r>
            <a:r>
              <a:rPr lang="en-US" dirty="0" smtClean="0"/>
              <a:t> values</a:t>
            </a:r>
          </a:p>
          <a:p>
            <a:endParaRPr lang="en-US" dirty="0"/>
          </a:p>
          <a:p>
            <a:r>
              <a:rPr lang="en-US" dirty="0" smtClean="0"/>
              <a:t>Other auxiliary information to assist your manipulation (</a:t>
            </a:r>
            <a:r>
              <a:rPr lang="en-US" dirty="0" err="1" smtClean="0"/>
              <a:t>eg</a:t>
            </a:r>
            <a:r>
              <a:rPr lang="en-US" dirty="0" smtClean="0"/>
              <a:t>, date of last completed survey)</a:t>
            </a:r>
          </a:p>
          <a:p>
            <a:endParaRPr lang="en-US" dirty="0" smtClean="0"/>
          </a:p>
          <a:p>
            <a:r>
              <a:rPr lang="en-US" dirty="0" smtClean="0"/>
              <a:t>Functions that handle a lot of </a:t>
            </a:r>
            <a:br>
              <a:rPr lang="en-US" dirty="0" smtClean="0"/>
            </a:br>
            <a:r>
              <a:rPr lang="en-US" dirty="0" smtClean="0"/>
              <a:t>the tedious manipulation</a:t>
            </a:r>
            <a:br>
              <a:rPr lang="en-US" dirty="0" smtClean="0"/>
            </a:br>
            <a:r>
              <a:rPr lang="en-US" dirty="0" smtClean="0"/>
              <a:t>preparing ACE models</a:t>
            </a:r>
          </a:p>
          <a:p>
            <a:endParaRPr lang="en-US" dirty="0" smtClean="0"/>
          </a:p>
          <a:p>
            <a:r>
              <a:rPr lang="en-US" dirty="0" smtClean="0"/>
              <a:t>Thorough documentation</a:t>
            </a:r>
            <a:br>
              <a:rPr lang="en-US" dirty="0" smtClean="0"/>
            </a:br>
            <a:r>
              <a:rPr lang="en-US" dirty="0" smtClean="0"/>
              <a:t>and vignettes</a:t>
            </a:r>
          </a:p>
        </p:txBody>
      </p:sp>
      <p:graphicFrame>
        <p:nvGraphicFramePr>
          <p:cNvPr id="5" name="Table 4"/>
          <p:cNvGraphicFramePr>
            <a:graphicFrameLocks noGrp="1"/>
          </p:cNvGraphicFramePr>
          <p:nvPr>
            <p:extLst>
              <p:ext uri="{D42A27DB-BD31-4B8C-83A1-F6EECF244321}">
                <p14:modId xmlns:p14="http://schemas.microsoft.com/office/powerpoint/2010/main" val="1898710515"/>
              </p:ext>
            </p:extLst>
          </p:nvPr>
        </p:nvGraphicFramePr>
        <p:xfrm>
          <a:off x="5638800" y="3099435"/>
          <a:ext cx="3352800" cy="3758565"/>
        </p:xfrm>
        <a:graphic>
          <a:graphicData uri="http://schemas.openxmlformats.org/drawingml/2006/table">
            <a:tbl>
              <a:tblPr>
                <a:tableStyleId>{5C22544A-7EE6-4342-B048-85BDC9FD1C3A}</a:tableStyleId>
              </a:tblPr>
              <a:tblGrid>
                <a:gridCol w="1298456"/>
                <a:gridCol w="1298456"/>
                <a:gridCol w="755888"/>
              </a:tblGrid>
              <a:tr h="482600">
                <a:tc>
                  <a:txBody>
                    <a:bodyPr/>
                    <a:lstStyle/>
                    <a:p>
                      <a:pPr algn="ctr" fontAlgn="b"/>
                      <a:r>
                        <a:rPr lang="en-US" sz="2800" u="none" strike="noStrike" dirty="0" smtClean="0">
                          <a:effectLst/>
                        </a:rPr>
                        <a:t>Subject1</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u="none" strike="noStrike" dirty="0" smtClean="0">
                          <a:effectLst/>
                        </a:rPr>
                        <a:t>Subject2</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i="1" u="none" strike="noStrike" dirty="0">
                          <a:effectLst/>
                        </a:rPr>
                        <a:t>R</a:t>
                      </a:r>
                      <a:endParaRPr lang="en-US" sz="2800" b="0" i="1" u="none" strike="noStrike" dirty="0">
                        <a:solidFill>
                          <a:srgbClr val="000000"/>
                        </a:solidFill>
                        <a:effectLst/>
                        <a:latin typeface="Calibri"/>
                      </a:endParaRPr>
                    </a:p>
                  </a:txBody>
                  <a:tcPr marL="9525" marR="9525" marT="9525" marB="0" anchor="ctr">
                    <a:solidFill>
                      <a:schemeClr val="accent6">
                        <a:lumMod val="60000"/>
                        <a:lumOff val="40000"/>
                      </a:schemeClr>
                    </a:solidFill>
                  </a:tcPr>
                </a:tc>
              </a:tr>
              <a:tr h="482600">
                <a:tc>
                  <a:txBody>
                    <a:bodyPr/>
                    <a:lstStyle/>
                    <a:p>
                      <a:pPr algn="r" fontAlgn="b"/>
                      <a:r>
                        <a:rPr lang="en-US" sz="2800" u="none" strike="noStrike" dirty="0" smtClean="0">
                          <a:effectLst/>
                        </a:rPr>
                        <a:t>1201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1202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.50</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1401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1402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a:t>
                      </a:r>
                      <a:r>
                        <a:rPr lang="en-US" sz="2800" u="none" strike="noStrike" dirty="0">
                          <a:effectLst/>
                        </a:rPr>
                        <a:t>25</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b="0" i="0" u="none" strike="noStrike" dirty="0" smtClean="0">
                          <a:solidFill>
                            <a:srgbClr val="000000"/>
                          </a:solidFill>
                          <a:effectLst/>
                          <a:latin typeface="Calibri"/>
                        </a:rPr>
                        <a:t>…</a:t>
                      </a:r>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220200" cy="6934200"/>
          </a:xfrm>
        </p:spPr>
        <p:txBody>
          <a:bodyPr>
            <a:noAutofit/>
          </a:bodyPr>
          <a:lstStyle/>
          <a:p>
            <a:pPr marL="0" indent="0">
              <a:buNone/>
            </a:pPr>
            <a:r>
              <a:rPr lang="en-US" sz="1650" dirty="0" smtClean="0">
                <a:solidFill>
                  <a:srgbClr val="3F7F4F"/>
                </a:solidFill>
              </a:rPr>
              <a:t>#Step 2: Load packages.</a:t>
            </a: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000000"/>
                </a:solidFill>
                <a:latin typeface="Consolas"/>
              </a:rPr>
              <a:t>require(</a:t>
            </a:r>
            <a:r>
              <a:rPr lang="en-US" sz="1650" dirty="0" err="1" smtClean="0">
                <a:solidFill>
                  <a:srgbClr val="000000"/>
                </a:solidFill>
                <a:latin typeface="Consolas"/>
              </a:rPr>
              <a:t>NlsyLinks</a:t>
            </a:r>
            <a:r>
              <a:rPr lang="en-US" sz="1650" dirty="0" smtClean="0">
                <a:solidFill>
                  <a:srgbClr val="000000"/>
                </a:solidFill>
                <a:latin typeface="Consolas"/>
              </a:rPr>
              <a:t>); require(</a:t>
            </a:r>
            <a:r>
              <a:rPr lang="en-US" sz="1650" dirty="0" err="1" smtClean="0">
                <a:solidFill>
                  <a:srgbClr val="000000"/>
                </a:solidFill>
                <a:latin typeface="Consolas"/>
              </a:rPr>
              <a:t>lavaan</a:t>
            </a:r>
            <a:r>
              <a:rPr lang="en-US" sz="1650" dirty="0" smtClean="0">
                <a:solidFill>
                  <a:srgbClr val="000000"/>
                </a:solidFill>
                <a:latin typeface="Consolas"/>
              </a:rPr>
              <a:t>)</a:t>
            </a: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rPr>
              <a:t>#Steps 3-4: Load the linking and outcomes datasets.</a:t>
            </a:r>
            <a:br>
              <a:rPr lang="en-US" sz="1650" dirty="0" smtClean="0">
                <a:solidFill>
                  <a:srgbClr val="3F7F4F"/>
                </a:solidFill>
              </a:rPr>
            </a:br>
            <a:r>
              <a:rPr lang="en-US" sz="1650" dirty="0" err="1" smtClean="0">
                <a:solidFill>
                  <a:srgbClr val="000000"/>
                </a:solidFill>
                <a:latin typeface="Consolas"/>
              </a:rPr>
              <a:t>dsLinking</a:t>
            </a:r>
            <a:r>
              <a:rPr lang="en-US" sz="1650" dirty="0" smtClean="0">
                <a:solidFill>
                  <a:srgbClr val="000000"/>
                </a:solidFill>
                <a:latin typeface="Consolas"/>
              </a:rPr>
              <a:t> &lt;- subset(Links79Pair, </a:t>
            </a:r>
            <a:r>
              <a:rPr lang="en-US" sz="1650" dirty="0" err="1" smtClean="0">
                <a:solidFill>
                  <a:srgbClr val="000000"/>
                </a:solidFill>
                <a:latin typeface="Consolas"/>
              </a:rPr>
              <a:t>RelationshipPath</a:t>
            </a:r>
            <a:r>
              <a:rPr lang="en-US" sz="1650" dirty="0" smtClean="0">
                <a:solidFill>
                  <a:srgbClr val="9F3F7F"/>
                </a:solidFill>
                <a:latin typeface="Consolas"/>
              </a:rPr>
              <a:t>==</a:t>
            </a:r>
            <a:r>
              <a:rPr lang="en-US" sz="1650" dirty="0" smtClean="0">
                <a:solidFill>
                  <a:srgbClr val="3F3FAF"/>
                </a:solidFill>
                <a:latin typeface="Consolas"/>
              </a:rPr>
              <a:t>'Gen2Siblings</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ReadCsvNlsy79Gen2(</a:t>
            </a:r>
            <a:r>
              <a:rPr lang="en-US" sz="1650" dirty="0" smtClean="0">
                <a:solidFill>
                  <a:srgbClr val="3F3FAF"/>
                </a:solidFill>
                <a:latin typeface="Consolas"/>
              </a:rPr>
              <a:t>'C:/</a:t>
            </a:r>
            <a:r>
              <a:rPr lang="en-US" sz="1650" dirty="0" err="1" smtClean="0">
                <a:solidFill>
                  <a:srgbClr val="3F3FAF"/>
                </a:solidFill>
                <a:latin typeface="Consolas"/>
              </a:rPr>
              <a:t>BGResearch</a:t>
            </a:r>
            <a:r>
              <a:rPr lang="en-US" sz="1650" dirty="0" smtClean="0">
                <a:solidFill>
                  <a:srgbClr val="3F3FAF"/>
                </a:solidFill>
                <a:latin typeface="Consolas"/>
              </a:rPr>
              <a:t>/</a:t>
            </a:r>
            <a:r>
              <a:rPr lang="en-US" sz="1650" dirty="0" err="1" smtClean="0">
                <a:solidFill>
                  <a:srgbClr val="3F3FAF"/>
                </a:solidFill>
                <a:latin typeface="Consolas"/>
              </a:rPr>
              <a:t>NlsExtracts</a:t>
            </a:r>
            <a:r>
              <a:rPr lang="en-US" sz="1650" dirty="0" smtClean="0">
                <a:solidFill>
                  <a:srgbClr val="3F3FAF"/>
                </a:solidFill>
                <a:latin typeface="Consolas"/>
              </a:rPr>
              <a:t>/Gen2Birth.csv'</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5: Verify and rename an existing column.</a:t>
            </a:r>
            <a:br>
              <a:rPr lang="en-US" sz="1650" dirty="0" smtClean="0">
                <a:solidFill>
                  <a:srgbClr val="3F7F4F"/>
                </a:solidFill>
              </a:rPr>
            </a:br>
            <a:r>
              <a:rPr lang="en-US" sz="1650" dirty="0" err="1" smtClean="0">
                <a:solidFill>
                  <a:srgbClr val="000000"/>
                </a:solidFill>
                <a:latin typeface="Consolas"/>
              </a:rPr>
              <a:t>VerifyColumnExists</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a:solidFill>
                  <a:srgbClr val="3F3FAF"/>
                </a:solidFill>
                <a:latin typeface="Consolas"/>
              </a:rPr>
              <a:t>'</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a:t>
            </a:r>
            <a:r>
              <a:rPr lang="en-US" sz="1650" dirty="0" err="1" smtClean="0">
                <a:solidFill>
                  <a:srgbClr val="000000"/>
                </a:solidFill>
                <a:latin typeface="Consolas"/>
              </a:rPr>
              <a:t>RenameNlsyColumn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6: Manipulate, groom, &amp; inspect variables.</a:t>
            </a:r>
            <a:br>
              <a:rPr lang="en-US" sz="1650" dirty="0" smtClean="0">
                <a:solidFill>
                  <a:srgbClr val="3F7F4F"/>
                </a:solidFill>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3F5F5F"/>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9F3F7F"/>
                </a:solidFill>
                <a:latin typeface="Consolas"/>
              </a:rPr>
              <a:t>&lt;</a:t>
            </a:r>
            <a:r>
              <a:rPr lang="en-US" sz="1650" dirty="0" smtClean="0">
                <a:solidFill>
                  <a:srgbClr val="000000"/>
                </a:solidFill>
                <a:latin typeface="Consolas"/>
              </a:rPr>
              <a:t> </a:t>
            </a:r>
            <a:r>
              <a:rPr lang="en-US" sz="1650" dirty="0" smtClean="0">
                <a:solidFill>
                  <a:srgbClr val="00007F"/>
                </a:solidFill>
                <a:latin typeface="Consolas"/>
              </a:rPr>
              <a:t>0</a:t>
            </a:r>
            <a:r>
              <a:rPr lang="en-US" sz="1650" dirty="0" smtClean="0">
                <a:solidFill>
                  <a:srgbClr val="3F5F5F"/>
                </a:solidFill>
                <a:latin typeface="Consolas"/>
              </a:rPr>
              <a:t>]</a:t>
            </a:r>
            <a:r>
              <a:rPr lang="en-US" sz="1650" dirty="0" smtClean="0">
                <a:solidFill>
                  <a:srgbClr val="000000"/>
                </a:solidFill>
                <a:latin typeface="Consolas"/>
              </a:rPr>
              <a:t> &lt;- </a:t>
            </a:r>
            <a:r>
              <a:rPr lang="en-US" sz="1650" dirty="0" smtClean="0">
                <a:solidFill>
                  <a:srgbClr val="7F007F"/>
                </a:solidFill>
                <a:latin typeface="Consolas"/>
              </a:rPr>
              <a:t>NA</a:t>
            </a:r>
            <a:br>
              <a:rPr lang="en-US" sz="1650" dirty="0" smtClean="0">
                <a:solidFill>
                  <a:srgbClr val="7F007F"/>
                </a:solidFill>
                <a:latin typeface="Consolas"/>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&lt;- </a:t>
            </a:r>
            <a:r>
              <a:rPr lang="en-US" sz="1650" dirty="0" err="1" smtClean="0">
                <a:solidFill>
                  <a:srgbClr val="000000"/>
                </a:solidFill>
                <a:latin typeface="Consolas"/>
              </a:rPr>
              <a:t>pmin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00007F"/>
                </a:solidFill>
                <a:latin typeface="Consolas"/>
              </a:rPr>
              <a:t>300</a:t>
            </a:r>
            <a:r>
              <a:rPr lang="en-US" sz="1650" dirty="0" smtClean="0">
                <a:solidFill>
                  <a:srgbClr val="000000"/>
                </a:solidFill>
                <a:latin typeface="Consolas"/>
              </a:rPr>
              <a:t>)</a:t>
            </a:r>
            <a:r>
              <a:rPr lang="en-US" sz="1650" dirty="0">
                <a:solidFill>
                  <a:srgbClr val="000000"/>
                </a:solidFill>
                <a:latin typeface="Consolas"/>
              </a:rPr>
              <a:t/>
            </a:r>
            <a:br>
              <a:rPr lang="en-US" sz="1650" dirty="0">
                <a:solidFill>
                  <a:srgbClr val="000000"/>
                </a:solidFill>
                <a:latin typeface="Consolas"/>
              </a:rPr>
            </a:br>
            <a:r>
              <a:rPr lang="en-US" sz="1800" dirty="0" err="1" smtClean="0">
                <a:solidFill>
                  <a:srgbClr val="000000"/>
                </a:solidFill>
                <a:latin typeface="Consolas"/>
              </a:rPr>
              <a:t>hist</a:t>
            </a:r>
            <a:r>
              <a:rPr lang="en-US" sz="1800" dirty="0" smtClean="0">
                <a:solidFill>
                  <a:srgbClr val="000000"/>
                </a:solidFill>
                <a:latin typeface="Consolas"/>
              </a:rPr>
              <a:t>(</a:t>
            </a:r>
            <a:r>
              <a:rPr lang="en-US" sz="1800" dirty="0" err="1" smtClean="0">
                <a:solidFill>
                  <a:srgbClr val="000000"/>
                </a:solidFill>
                <a:latin typeface="Consolas"/>
              </a:rPr>
              <a:t>dsOutcomes</a:t>
            </a:r>
            <a:r>
              <a:rPr lang="en-US" sz="1800" dirty="0" err="1" smtClean="0">
                <a:solidFill>
                  <a:srgbClr val="3F5F5F"/>
                </a:solidFill>
                <a:latin typeface="Consolas"/>
              </a:rPr>
              <a:t>$</a:t>
            </a:r>
            <a:r>
              <a:rPr lang="en-US" sz="1800" dirty="0" err="1" smtClean="0">
                <a:solidFill>
                  <a:srgbClr val="000000"/>
                </a:solidFill>
                <a:latin typeface="Consolas"/>
              </a:rPr>
              <a:t>BirthWeight</a:t>
            </a:r>
            <a:r>
              <a:rPr lang="en-US" sz="1800" dirty="0" smtClean="0">
                <a:solidFill>
                  <a:srgbClr val="000000"/>
                </a:solidFill>
                <a:latin typeface="Consolas"/>
              </a:rPr>
              <a:t>, breaks=</a:t>
            </a:r>
            <a:r>
              <a:rPr lang="en-US" sz="1800" dirty="0" smtClean="0">
                <a:solidFill>
                  <a:srgbClr val="00007F"/>
                </a:solidFill>
                <a:latin typeface="Consolas"/>
              </a:rPr>
              <a:t>500</a:t>
            </a:r>
            <a:r>
              <a:rPr lang="en-US" sz="1800" dirty="0" smtClean="0">
                <a:solidFill>
                  <a:srgbClr val="000000"/>
                </a:solidFill>
                <a:latin typeface="Consolas"/>
              </a:rPr>
              <a:t>)</a:t>
            </a:r>
            <a:br>
              <a:rPr lang="en-US" sz="1800" dirty="0" smtClean="0">
                <a:solidFill>
                  <a:srgbClr val="000000"/>
                </a:solidFill>
                <a:latin typeface="Consolas"/>
              </a:rPr>
            </a:br>
            <a:r>
              <a:rPr lang="en-US" sz="1800" dirty="0" smtClean="0">
                <a:solidFill>
                  <a:srgbClr val="000000"/>
                </a:solidFill>
                <a:latin typeface="Consolas"/>
              </a:rPr>
              <a:t/>
            </a:r>
            <a:br>
              <a:rPr lang="en-US" sz="1800" dirty="0" smtClean="0">
                <a:solidFill>
                  <a:srgbClr val="000000"/>
                </a:solidFill>
                <a:latin typeface="Consolas"/>
              </a:rPr>
            </a:br>
            <a:r>
              <a:rPr lang="en-US" sz="1650" dirty="0" smtClean="0">
                <a:solidFill>
                  <a:srgbClr val="3F7F4F"/>
                </a:solidFill>
              </a:rPr>
              <a:t>#Steps 7-8: Merge outcome &amp; linking datasets; Declare outcome variable names.</a:t>
            </a:r>
            <a:br>
              <a:rPr lang="en-US" sz="1650" dirty="0" smtClean="0">
                <a:solidFill>
                  <a:srgbClr val="3F7F4F"/>
                </a:solidFill>
              </a:rPr>
            </a:br>
            <a:r>
              <a:rPr lang="en-US" sz="1650" dirty="0" err="1" smtClean="0">
                <a:solidFill>
                  <a:srgbClr val="000000"/>
                </a:solidFill>
                <a:latin typeface="Consolas"/>
              </a:rPr>
              <a:t>dsSingle</a:t>
            </a:r>
            <a:r>
              <a:rPr lang="en-US" sz="1650" dirty="0" smtClean="0">
                <a:solidFill>
                  <a:srgbClr val="000000"/>
                </a:solidFill>
                <a:latin typeface="Consolas"/>
              </a:rPr>
              <a:t> &lt;- </a:t>
            </a:r>
            <a:r>
              <a:rPr lang="en-US" sz="1650" dirty="0" err="1" smtClean="0">
                <a:solidFill>
                  <a:srgbClr val="000000"/>
                </a:solidFill>
                <a:latin typeface="Consolas"/>
              </a:rPr>
              <a:t>CreatePairLinksSingleEntered</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a:t>
            </a:r>
            <a:r>
              <a:rPr lang="en-US" sz="1600" dirty="0" smtClean="0">
                <a:solidFill>
                  <a:srgbClr val="000000"/>
                </a:solidFill>
                <a:latin typeface="Consolas"/>
              </a:rPr>
              <a:t> </a:t>
            </a:r>
            <a:r>
              <a:rPr lang="en-US" sz="1650" dirty="0" err="1" smtClean="0">
                <a:solidFill>
                  <a:srgbClr val="000000"/>
                </a:solidFill>
                <a:latin typeface="Consolas"/>
              </a:rPr>
              <a:t>dsLinking</a:t>
            </a:r>
            <a:r>
              <a:rPr lang="en-US" sz="1650" dirty="0" smtClean="0">
                <a:solidFill>
                  <a:srgbClr val="000000"/>
                </a:solidFill>
                <a:latin typeface="Consolas"/>
              </a:rPr>
              <a:t>,</a:t>
            </a:r>
            <a:r>
              <a:rPr lang="en-US" sz="160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smtClean="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oName_1 &lt;- </a:t>
            </a:r>
            <a:r>
              <a:rPr lang="en-US" sz="1650" dirty="0">
                <a:solidFill>
                  <a:srgbClr val="3F3FAF"/>
                </a:solidFill>
                <a:latin typeface="Consolas"/>
              </a:rPr>
              <a:t>'</a:t>
            </a:r>
            <a:r>
              <a:rPr lang="en-US" sz="1650" dirty="0" smtClean="0">
                <a:solidFill>
                  <a:srgbClr val="3F3FAF"/>
                </a:solidFill>
                <a:latin typeface="Consolas"/>
              </a:rPr>
              <a:t>BirthWeight_1</a:t>
            </a:r>
            <a:r>
              <a:rPr lang="en-US" sz="1650" dirty="0">
                <a:solidFill>
                  <a:srgbClr val="3F3FAF"/>
                </a:solidFill>
                <a:latin typeface="Consolas"/>
              </a:rPr>
              <a:t>'</a:t>
            </a:r>
            <a:r>
              <a:rPr lang="en-US" sz="1650" dirty="0" smtClean="0">
                <a:solidFill>
                  <a:srgbClr val="000000"/>
                </a:solidFill>
                <a:latin typeface="Consolas"/>
              </a:rPr>
              <a:t>; oName_2 &lt;- </a:t>
            </a:r>
            <a:r>
              <a:rPr lang="en-US" sz="1650" dirty="0">
                <a:solidFill>
                  <a:srgbClr val="3F3FAF"/>
                </a:solidFill>
                <a:latin typeface="Consolas"/>
              </a:rPr>
              <a:t>'</a:t>
            </a:r>
            <a:r>
              <a:rPr lang="en-US" sz="1650" dirty="0" smtClean="0">
                <a:solidFill>
                  <a:srgbClr val="3F3FAF"/>
                </a:solidFill>
                <a:latin typeface="Consolas"/>
              </a:rPr>
              <a:t>BirthWeight_2</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9-10: Create </a:t>
            </a:r>
            <a:r>
              <a:rPr lang="en-US" sz="1650" dirty="0" err="1" smtClean="0">
                <a:solidFill>
                  <a:srgbClr val="3F7F4F"/>
                </a:solidFill>
              </a:rPr>
              <a:t>GroupSummary</a:t>
            </a:r>
            <a:r>
              <a:rPr lang="en-US" sz="1650" dirty="0" smtClean="0">
                <a:solidFill>
                  <a:srgbClr val="3F7F4F"/>
                </a:solidFill>
              </a:rPr>
              <a:t> &amp; cleaned dataset.</a:t>
            </a:r>
            <a:br>
              <a:rPr lang="en-US" sz="1650" dirty="0" smtClean="0">
                <a:solidFill>
                  <a:srgbClr val="3F7F4F"/>
                </a:solidFill>
              </a:rPr>
            </a:br>
            <a:r>
              <a:rPr lang="en-US" sz="1650" dirty="0" err="1" smtClean="0">
                <a:solidFill>
                  <a:srgbClr val="000000"/>
                </a:solidFill>
                <a:latin typeface="Consolas"/>
              </a:rPr>
              <a:t>dsGroupSummary</a:t>
            </a:r>
            <a:r>
              <a:rPr lang="en-US" sz="1650" dirty="0" smtClean="0">
                <a:solidFill>
                  <a:srgbClr val="000000"/>
                </a:solidFill>
                <a:latin typeface="Consolas"/>
              </a:rPr>
              <a:t> &lt;- </a:t>
            </a:r>
            <a:r>
              <a:rPr lang="en-US" sz="1650" dirty="0" err="1" smtClean="0">
                <a:solidFill>
                  <a:srgbClr val="000000"/>
                </a:solidFill>
                <a:latin typeface="Consolas"/>
              </a:rPr>
              <a:t>RGroupSummary</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err="1" smtClean="0">
                <a:solidFill>
                  <a:srgbClr val="000000"/>
                </a:solidFill>
                <a:latin typeface="Consolas"/>
              </a:rPr>
              <a:t>dsClean</a:t>
            </a:r>
            <a:r>
              <a:rPr lang="en-US" sz="1650" dirty="0" smtClean="0">
                <a:solidFill>
                  <a:srgbClr val="000000"/>
                </a:solidFill>
                <a:latin typeface="Consolas"/>
              </a:rPr>
              <a:t> &lt;- </a:t>
            </a:r>
            <a:r>
              <a:rPr lang="en-US" sz="1650" dirty="0" err="1" smtClean="0">
                <a:solidFill>
                  <a:srgbClr val="000000"/>
                </a:solidFill>
                <a:latin typeface="Consolas"/>
              </a:rPr>
              <a:t>CleanSemAceDataset</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a:t>
            </a:r>
            <a:r>
              <a:rPr lang="en-US" sz="1650" dirty="0" err="1" smtClean="0">
                <a:solidFill>
                  <a:srgbClr val="000000"/>
                </a:solidFill>
                <a:latin typeface="Consolas"/>
              </a:rPr>
              <a:t>dsGroupSummary</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#Steps 11-12: Run the model; inspect the output.</a:t>
            </a:r>
            <a:br>
              <a:rPr lang="en-US" sz="1650" dirty="0" smtClean="0">
                <a:solidFill>
                  <a:srgbClr val="3F7F4F"/>
                </a:solidFill>
              </a:rPr>
            </a:br>
            <a:r>
              <a:rPr lang="en-US" sz="1650" dirty="0" smtClean="0">
                <a:solidFill>
                  <a:srgbClr val="000000"/>
                </a:solidFill>
                <a:latin typeface="Consolas"/>
              </a:rPr>
              <a:t>ace &lt;- </a:t>
            </a:r>
            <a:r>
              <a:rPr lang="en-US" sz="1650" dirty="0" err="1" smtClean="0">
                <a:solidFill>
                  <a:srgbClr val="000000"/>
                </a:solidFill>
                <a:latin typeface="Consolas"/>
              </a:rPr>
              <a:t>AceLavaanGroup</a:t>
            </a:r>
            <a:r>
              <a:rPr lang="en-US" sz="1650" dirty="0" smtClean="0">
                <a:solidFill>
                  <a:srgbClr val="000000"/>
                </a:solidFill>
                <a:latin typeface="Consolas"/>
              </a:rPr>
              <a:t>(</a:t>
            </a:r>
            <a:r>
              <a:rPr lang="en-US" sz="1650" dirty="0" err="1" smtClean="0">
                <a:solidFill>
                  <a:srgbClr val="000000"/>
                </a:solidFill>
                <a:latin typeface="Consolas"/>
              </a:rPr>
              <a:t>dsClean</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GetDetails</a:t>
            </a:r>
            <a:r>
              <a:rPr lang="en-US" sz="1650" dirty="0" smtClean="0">
                <a:solidFill>
                  <a:srgbClr val="000000"/>
                </a:solidFill>
                <a:latin typeface="Consolas"/>
              </a:rPr>
              <a:t>(ace)</a:t>
            </a:r>
            <a:endParaRPr lang="en-US" sz="1650" dirty="0">
              <a:latin typeface="Consolas" pitchFamily="49" charset="0"/>
              <a:cs typeface="Consolas" pitchFamily="49" charset="0"/>
            </a:endParaRPr>
          </a:p>
        </p:txBody>
      </p:sp>
      <p:sp>
        <p:nvSpPr>
          <p:cNvPr id="2" name="TextBox 1"/>
          <p:cNvSpPr txBox="1"/>
          <p:nvPr/>
        </p:nvSpPr>
        <p:spPr>
          <a:xfrm>
            <a:off x="6553200" y="6412468"/>
            <a:ext cx="2438400" cy="369332"/>
          </a:xfrm>
          <a:prstGeom prst="rect">
            <a:avLst/>
          </a:prstGeom>
          <a:noFill/>
        </p:spPr>
        <p:txBody>
          <a:bodyPr wrap="square" rtlCol="0">
            <a:spAutoFit/>
          </a:bodyPr>
          <a:lstStyle/>
          <a:p>
            <a:pPr algn="r"/>
            <a:r>
              <a:rPr lang="en-US" dirty="0" smtClean="0">
                <a:solidFill>
                  <a:schemeClr val="accent6">
                    <a:lumMod val="75000"/>
                  </a:schemeClr>
                </a:solidFill>
              </a:rPr>
              <a:t>~14 lines of code</a:t>
            </a:r>
            <a:endParaRPr lang="en-US" dirty="0">
              <a:solidFill>
                <a:schemeClr val="accent6">
                  <a:lumMod val="75000"/>
                </a:schemeClr>
              </a:solidFill>
            </a:endParaRPr>
          </a:p>
        </p:txBody>
      </p:sp>
    </p:spTree>
    <p:extLst>
      <p:ext uri="{BB962C8B-B14F-4D97-AF65-F5344CB8AC3E}">
        <p14:creationId xmlns:p14="http://schemas.microsoft.com/office/powerpoint/2010/main" val="3156999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solidFill>
                  <a:schemeClr val="bg1">
                    <a:lumMod val="50000"/>
                  </a:schemeClr>
                </a:solidFill>
              </a:rPr>
              <a:t>Support Staff</a:t>
            </a:r>
            <a:endParaRPr lang="en-US" dirty="0">
              <a:solidFill>
                <a:schemeClr val="bg1">
                  <a:lumMod val="50000"/>
                </a:schemeClr>
              </a:solidFill>
            </a:endParaRPr>
          </a:p>
        </p:txBody>
      </p:sp>
      <p:sp>
        <p:nvSpPr>
          <p:cNvPr id="3" name="Content Placeholder 2"/>
          <p:cNvSpPr>
            <a:spLocks noGrp="1"/>
          </p:cNvSpPr>
          <p:nvPr>
            <p:ph idx="1"/>
          </p:nvPr>
        </p:nvSpPr>
        <p:spPr>
          <a:xfrm>
            <a:off x="152400" y="762000"/>
            <a:ext cx="8991600" cy="6019800"/>
          </a:xfrm>
        </p:spPr>
        <p:txBody>
          <a:bodyPr>
            <a:normAutofit/>
          </a:bodyPr>
          <a:lstStyle/>
          <a:p>
            <a:pPr marL="457200" indent="-457200">
              <a:buNone/>
            </a:pPr>
            <a:r>
              <a:rPr lang="en-US" b="1" dirty="0" smtClean="0"/>
              <a:t>User forums on R-Forge</a:t>
            </a:r>
            <a:r>
              <a:rPr lang="en-US" dirty="0" smtClean="0"/>
              <a:t/>
            </a:r>
            <a:br>
              <a:rPr lang="en-US" dirty="0" smtClean="0"/>
            </a:br>
            <a:r>
              <a:rPr lang="en-US" sz="2800" dirty="0" smtClean="0">
                <a:solidFill>
                  <a:srgbClr val="3F7F4F"/>
                </a:solidFill>
              </a:rPr>
              <a:t>r-forge.r-project.org/forum</a:t>
            </a:r>
            <a:r>
              <a:rPr lang="en-US" sz="2800" dirty="0">
                <a:solidFill>
                  <a:srgbClr val="3F7F4F"/>
                </a:solidFill>
              </a:rPr>
              <a:t>/?</a:t>
            </a:r>
            <a:r>
              <a:rPr lang="en-US" sz="2800" dirty="0" err="1" smtClean="0">
                <a:solidFill>
                  <a:srgbClr val="3F7F4F"/>
                </a:solidFill>
              </a:rPr>
              <a:t>group_id</a:t>
            </a:r>
            <a:r>
              <a:rPr lang="en-US" sz="2800" dirty="0" smtClean="0">
                <a:solidFill>
                  <a:srgbClr val="3F7F4F"/>
                </a:solidFill>
              </a:rPr>
              <a:t>=1330</a:t>
            </a:r>
          </a:p>
          <a:p>
            <a:pPr lvl="1"/>
            <a:r>
              <a:rPr lang="en-US" dirty="0" smtClean="0">
                <a:solidFill>
                  <a:srgbClr val="3F7F4F"/>
                </a:solidFill>
              </a:rPr>
              <a:t>Specific </a:t>
            </a:r>
            <a:r>
              <a:rPr lang="en-US" dirty="0" err="1" smtClean="0">
                <a:solidFill>
                  <a:srgbClr val="3F7F4F"/>
                </a:solidFill>
              </a:rPr>
              <a:t>NlsyLinks</a:t>
            </a:r>
            <a:r>
              <a:rPr lang="en-US" dirty="0">
                <a:solidFill>
                  <a:srgbClr val="3F7F4F"/>
                </a:solidFill>
              </a:rPr>
              <a:t> issues </a:t>
            </a:r>
            <a:endParaRPr lang="en-US" dirty="0" smtClean="0">
              <a:solidFill>
                <a:srgbClr val="3F7F4F"/>
              </a:solidFill>
            </a:endParaRPr>
          </a:p>
          <a:p>
            <a:pPr lvl="1"/>
            <a:r>
              <a:rPr lang="en-US" dirty="0" smtClean="0">
                <a:solidFill>
                  <a:srgbClr val="3F7F4F"/>
                </a:solidFill>
              </a:rPr>
              <a:t>General BG issues</a:t>
            </a:r>
          </a:p>
          <a:p>
            <a:pPr lvl="1"/>
            <a:r>
              <a:rPr lang="en-US" dirty="0" err="1" smtClean="0">
                <a:solidFill>
                  <a:srgbClr val="3F7F4F"/>
                </a:solidFill>
              </a:rPr>
              <a:t>OpenMx</a:t>
            </a:r>
            <a:r>
              <a:rPr lang="en-US" dirty="0" smtClean="0">
                <a:solidFill>
                  <a:srgbClr val="3F7F4F"/>
                </a:solidFill>
              </a:rPr>
              <a:t>, </a:t>
            </a:r>
            <a:r>
              <a:rPr lang="en-US" dirty="0" err="1" smtClean="0">
                <a:solidFill>
                  <a:srgbClr val="3F7F4F"/>
                </a:solidFill>
              </a:rPr>
              <a:t>lavaan</a:t>
            </a:r>
            <a:r>
              <a:rPr lang="en-US" dirty="0" smtClean="0">
                <a:solidFill>
                  <a:srgbClr val="3F7F4F"/>
                </a:solidFill>
              </a:rPr>
              <a:t>, SAS, </a:t>
            </a:r>
            <a:r>
              <a:rPr lang="en-US" dirty="0" err="1" smtClean="0">
                <a:solidFill>
                  <a:srgbClr val="3F7F4F"/>
                </a:solidFill>
              </a:rPr>
              <a:t>M</a:t>
            </a:r>
            <a:r>
              <a:rPr lang="en-US" i="1" dirty="0" err="1" smtClean="0">
                <a:solidFill>
                  <a:srgbClr val="3F7F4F"/>
                </a:solidFill>
              </a:rPr>
              <a:t>plus</a:t>
            </a:r>
            <a:endParaRPr lang="en-US" i="1" dirty="0" smtClean="0">
              <a:solidFill>
                <a:srgbClr val="3F7F4F"/>
              </a:solidFill>
            </a:endParaRPr>
          </a:p>
          <a:p>
            <a:pPr marL="457200" lvl="1" indent="0">
              <a:buNone/>
            </a:pPr>
            <a:endParaRPr lang="en-US" i="1" dirty="0"/>
          </a:p>
          <a:p>
            <a:pPr marL="457200" indent="-457200">
              <a:buNone/>
            </a:pPr>
            <a:r>
              <a:rPr lang="en-US" b="1" dirty="0" smtClean="0"/>
              <a:t>CRAN</a:t>
            </a:r>
            <a:r>
              <a:rPr lang="en-US" dirty="0" smtClean="0"/>
              <a:t/>
            </a:r>
            <a:br>
              <a:rPr lang="en-US" dirty="0" smtClean="0"/>
            </a:br>
            <a:r>
              <a:rPr lang="en-US" sz="2800" dirty="0" smtClean="0">
                <a:solidFill>
                  <a:srgbClr val="3F7F4F"/>
                </a:solidFill>
              </a:rPr>
              <a:t>cran.r-project.org/web/packages/</a:t>
            </a:r>
            <a:r>
              <a:rPr lang="en-US" sz="2800" dirty="0" err="1" smtClean="0">
                <a:solidFill>
                  <a:srgbClr val="3F7F4F"/>
                </a:solidFill>
              </a:rPr>
              <a:t>NlsyLinks</a:t>
            </a:r>
            <a:endParaRPr lang="en-US" sz="2800" dirty="0">
              <a:solidFill>
                <a:srgbClr val="3F7F4F"/>
              </a:solidFill>
            </a:endParaRPr>
          </a:p>
          <a:p>
            <a:pPr marL="457200" indent="-457200">
              <a:buNone/>
            </a:pPr>
            <a:r>
              <a:rPr lang="en-US" b="1" dirty="0" smtClean="0"/>
              <a:t>Help </a:t>
            </a:r>
            <a:r>
              <a:rPr lang="en-US" b="1" dirty="0" smtClean="0"/>
              <a:t>over email</a:t>
            </a:r>
            <a:r>
              <a:rPr lang="en-US" dirty="0" smtClean="0"/>
              <a:t/>
            </a:r>
            <a:br>
              <a:rPr lang="en-US" dirty="0" smtClean="0"/>
            </a:br>
            <a:r>
              <a:rPr lang="en-US" sz="2400" dirty="0" smtClean="0">
                <a:solidFill>
                  <a:srgbClr val="3F7F4F"/>
                </a:solidFill>
              </a:rPr>
              <a:t>Joe Rodgers (jrodgers@ou.edu</a:t>
            </a:r>
            <a:r>
              <a:rPr lang="en-US" sz="2400" dirty="0" smtClean="0">
                <a:solidFill>
                  <a:srgbClr val="3F7F4F"/>
                </a:solidFill>
              </a:rPr>
              <a:t>)</a:t>
            </a:r>
            <a:r>
              <a:rPr lang="en-US" sz="2400" dirty="0">
                <a:solidFill>
                  <a:srgbClr val="3F7F4F"/>
                </a:solidFill>
              </a:rPr>
              <a:t> </a:t>
            </a:r>
            <a:br>
              <a:rPr lang="en-US" sz="2400" dirty="0">
                <a:solidFill>
                  <a:srgbClr val="3F7F4F"/>
                </a:solidFill>
              </a:rPr>
            </a:br>
            <a:r>
              <a:rPr lang="en-US" sz="2400" dirty="0">
                <a:solidFill>
                  <a:srgbClr val="3F7F4F"/>
                </a:solidFill>
              </a:rPr>
              <a:t>Will Beasley (whb4@ou.edu</a:t>
            </a:r>
            <a:r>
              <a:rPr lang="en-US" sz="2400" dirty="0" smtClean="0">
                <a:solidFill>
                  <a:srgbClr val="3F7F4F"/>
                </a:solidFill>
              </a:rPr>
              <a:t>)</a:t>
            </a:r>
            <a:r>
              <a:rPr lang="en-US" sz="2400" dirty="0">
                <a:solidFill>
                  <a:srgbClr val="3F7F4F"/>
                </a:solidFill>
              </a:rPr>
              <a:t> </a:t>
            </a:r>
            <a:br>
              <a:rPr lang="en-US" sz="2400" dirty="0">
                <a:solidFill>
                  <a:srgbClr val="3F7F4F"/>
                </a:solidFill>
              </a:rPr>
            </a:br>
            <a:r>
              <a:rPr lang="en-US" sz="2400" dirty="0" smtClean="0">
                <a:solidFill>
                  <a:srgbClr val="3F7F4F"/>
                </a:solidFill>
              </a:rPr>
              <a:t>Mike Hunter (mhunter@ou.edu)</a:t>
            </a:r>
            <a:endParaRPr lang="en-US" sz="2400" dirty="0">
              <a:solidFill>
                <a:srgbClr val="3F7F4F"/>
              </a:solidFill>
            </a:endParaRPr>
          </a:p>
        </p:txBody>
      </p:sp>
    </p:spTree>
    <p:extLst>
      <p:ext uri="{BB962C8B-B14F-4D97-AF65-F5344CB8AC3E}">
        <p14:creationId xmlns:p14="http://schemas.microsoft.com/office/powerpoint/2010/main" val="377114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solidFill>
                  <a:schemeClr val="bg1">
                    <a:lumMod val="50000"/>
                  </a:schemeClr>
                </a:solidFill>
              </a:rPr>
              <a:t>Applicability</a:t>
            </a:r>
            <a:endParaRPr lang="en-US" dirty="0">
              <a:solidFill>
                <a:schemeClr val="bg1">
                  <a:lumMod val="50000"/>
                </a:schemeClr>
              </a:solidFill>
            </a:endParaRPr>
          </a:p>
        </p:txBody>
      </p:sp>
      <p:sp>
        <p:nvSpPr>
          <p:cNvPr id="3" name="Content Placeholder 2"/>
          <p:cNvSpPr>
            <a:spLocks noGrp="1"/>
          </p:cNvSpPr>
          <p:nvPr>
            <p:ph idx="1"/>
          </p:nvPr>
        </p:nvSpPr>
        <p:spPr>
          <a:xfrm>
            <a:off x="228600" y="1600200"/>
            <a:ext cx="8458200" cy="5105400"/>
          </a:xfrm>
        </p:spPr>
        <p:txBody>
          <a:bodyPr/>
          <a:lstStyle/>
          <a:p>
            <a:pPr marL="0" indent="0">
              <a:buNone/>
            </a:pPr>
            <a:r>
              <a:rPr lang="en-US" b="1" dirty="0" smtClean="0"/>
              <a:t>Kinship links are </a:t>
            </a:r>
            <a:r>
              <a:rPr lang="en-US" b="1" i="1" dirty="0"/>
              <a:t>not</a:t>
            </a:r>
            <a:r>
              <a:rPr lang="en-US" b="1" dirty="0"/>
              <a:t> restricted to </a:t>
            </a:r>
          </a:p>
          <a:p>
            <a:pPr lvl="1"/>
            <a:r>
              <a:rPr lang="en-US" dirty="0" smtClean="0">
                <a:solidFill>
                  <a:srgbClr val="3F7F4F"/>
                </a:solidFill>
              </a:rPr>
              <a:t>R</a:t>
            </a:r>
          </a:p>
          <a:p>
            <a:pPr lvl="1"/>
            <a:r>
              <a:rPr lang="en-US" dirty="0" err="1" smtClean="0">
                <a:solidFill>
                  <a:srgbClr val="3F7F4F"/>
                </a:solidFill>
              </a:rPr>
              <a:t>NlsyLinks</a:t>
            </a:r>
            <a:endParaRPr lang="en-US" dirty="0" smtClean="0">
              <a:solidFill>
                <a:srgbClr val="3F7F4F"/>
              </a:solidFill>
            </a:endParaRPr>
          </a:p>
          <a:p>
            <a:pPr lvl="1"/>
            <a:endParaRPr lang="en-US" dirty="0"/>
          </a:p>
          <a:p>
            <a:pPr marL="0" indent="0">
              <a:buNone/>
            </a:pPr>
            <a:r>
              <a:rPr lang="en-US" b="1" dirty="0" err="1"/>
              <a:t>NlsyLinks</a:t>
            </a:r>
            <a:r>
              <a:rPr lang="en-US" b="1" dirty="0"/>
              <a:t> is </a:t>
            </a:r>
            <a:r>
              <a:rPr lang="en-US" b="1" i="1" dirty="0"/>
              <a:t>not</a:t>
            </a:r>
            <a:r>
              <a:rPr lang="en-US" b="1" dirty="0"/>
              <a:t> restricted to </a:t>
            </a:r>
          </a:p>
          <a:p>
            <a:pPr lvl="1"/>
            <a:r>
              <a:rPr lang="en-US" dirty="0">
                <a:solidFill>
                  <a:srgbClr val="3F7F4F"/>
                </a:solidFill>
              </a:rPr>
              <a:t>Traditional BG research</a:t>
            </a:r>
          </a:p>
          <a:p>
            <a:pPr lvl="1"/>
            <a:r>
              <a:rPr lang="en-US" dirty="0" smtClean="0">
                <a:solidFill>
                  <a:srgbClr val="3F7F4F"/>
                </a:solidFill>
              </a:rPr>
              <a:t>NLSY</a:t>
            </a:r>
            <a:endParaRPr lang="en-US" dirty="0">
              <a:solidFill>
                <a:srgbClr val="3F7F4F"/>
              </a:solidFill>
            </a:endParaRPr>
          </a:p>
        </p:txBody>
      </p:sp>
    </p:spTree>
    <p:extLst>
      <p:ext uri="{BB962C8B-B14F-4D97-AF65-F5344CB8AC3E}">
        <p14:creationId xmlns:p14="http://schemas.microsoft.com/office/powerpoint/2010/main" val="328083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endParaRPr lang="en-US" dirty="0"/>
          </a:p>
        </p:txBody>
      </p:sp>
      <p:sp>
        <p:nvSpPr>
          <p:cNvPr id="3" name="Content Placeholder 2"/>
          <p:cNvSpPr>
            <a:spLocks noGrp="1"/>
          </p:cNvSpPr>
          <p:nvPr>
            <p:ph idx="1"/>
          </p:nvPr>
        </p:nvSpPr>
        <p:spPr>
          <a:xfrm>
            <a:off x="76200" y="762000"/>
            <a:ext cx="8991600" cy="6096000"/>
          </a:xfrm>
        </p:spPr>
        <p:txBody>
          <a:bodyPr>
            <a:normAutofit/>
          </a:bodyPr>
          <a:lstStyle/>
          <a:p>
            <a:endParaRPr lang="en-US" dirty="0">
              <a:solidFill>
                <a:schemeClr val="tx1">
                  <a:lumMod val="50000"/>
                  <a:lumOff val="50000"/>
                </a:schemeClr>
              </a:solidFill>
            </a:endParaRPr>
          </a:p>
        </p:txBody>
      </p:sp>
    </p:spTree>
    <p:extLst>
      <p:ext uri="{BB962C8B-B14F-4D97-AF65-F5344CB8AC3E}">
        <p14:creationId xmlns:p14="http://schemas.microsoft.com/office/powerpoint/2010/main" val="169535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NLSY Cohorts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sz="3600" dirty="0" smtClean="0"/>
              <a:t>NLSY79: </a:t>
            </a:r>
            <a:r>
              <a:rPr lang="en-US" sz="3600" dirty="0"/>
              <a:t>1</a:t>
            </a:r>
            <a:r>
              <a:rPr lang="en-US" sz="3600" baseline="30000" dirty="0"/>
              <a:t>st</a:t>
            </a:r>
            <a:r>
              <a:rPr lang="en-US" sz="3600" dirty="0"/>
              <a:t> generation </a:t>
            </a:r>
            <a:endParaRPr lang="en-US" sz="3600" dirty="0" smtClean="0"/>
          </a:p>
          <a:p>
            <a:pPr lvl="1"/>
            <a:r>
              <a:rPr lang="en-US" dirty="0" smtClean="0">
                <a:solidFill>
                  <a:schemeClr val="tx1">
                    <a:lumMod val="50000"/>
                    <a:lumOff val="50000"/>
                  </a:schemeClr>
                </a:solidFill>
              </a:rPr>
              <a:t>Has </a:t>
            </a:r>
            <a:r>
              <a:rPr lang="en-US" dirty="0">
                <a:solidFill>
                  <a:schemeClr val="tx1">
                    <a:lumMod val="50000"/>
                    <a:lumOff val="50000"/>
                  </a:schemeClr>
                </a:solidFill>
              </a:rPr>
              <a:t>been surveyed since </a:t>
            </a:r>
            <a:r>
              <a:rPr lang="en-US" dirty="0" smtClean="0">
                <a:solidFill>
                  <a:schemeClr val="tx1">
                    <a:lumMod val="50000"/>
                    <a:lumOff val="50000"/>
                  </a:schemeClr>
                </a:solidFill>
              </a:rPr>
              <a:t>1979</a:t>
            </a:r>
          </a:p>
          <a:p>
            <a:pPr lvl="1"/>
            <a:r>
              <a:rPr lang="en-US" dirty="0" smtClean="0">
                <a:solidFill>
                  <a:schemeClr val="tx1">
                    <a:lumMod val="50000"/>
                    <a:lumOff val="50000"/>
                  </a:schemeClr>
                </a:solidFill>
              </a:rPr>
              <a:t>Nationally representative sample</a:t>
            </a:r>
          </a:p>
          <a:p>
            <a:r>
              <a:rPr lang="en-US" sz="3600" dirty="0"/>
              <a:t>NLSY79: 2</a:t>
            </a:r>
            <a:r>
              <a:rPr lang="en-US" sz="3600" baseline="30000" dirty="0"/>
              <a:t>nd</a:t>
            </a:r>
            <a:r>
              <a:rPr lang="en-US" sz="3600" dirty="0"/>
              <a:t> generation </a:t>
            </a:r>
          </a:p>
          <a:p>
            <a:pPr lvl="1"/>
            <a:r>
              <a:rPr lang="en-US" dirty="0">
                <a:solidFill>
                  <a:schemeClr val="tx1">
                    <a:lumMod val="50000"/>
                    <a:lumOff val="50000"/>
                  </a:schemeClr>
                </a:solidFill>
              </a:rPr>
              <a:t>Are the biological children of the NLSY79 1</a:t>
            </a:r>
            <a:r>
              <a:rPr lang="en-US" baseline="30000" dirty="0">
                <a:solidFill>
                  <a:schemeClr val="tx1">
                    <a:lumMod val="50000"/>
                    <a:lumOff val="50000"/>
                  </a:schemeClr>
                </a:solidFill>
              </a:rPr>
              <a:t>st</a:t>
            </a:r>
            <a:r>
              <a:rPr lang="en-US" dirty="0">
                <a:solidFill>
                  <a:schemeClr val="tx1">
                    <a:lumMod val="50000"/>
                    <a:lumOff val="50000"/>
                  </a:schemeClr>
                </a:solidFill>
              </a:rPr>
              <a:t> generation</a:t>
            </a:r>
          </a:p>
          <a:p>
            <a:pPr lvl="1"/>
            <a:r>
              <a:rPr lang="en-US" dirty="0" smtClean="0">
                <a:solidFill>
                  <a:schemeClr val="tx1">
                    <a:lumMod val="50000"/>
                    <a:lumOff val="50000"/>
                  </a:schemeClr>
                </a:solidFill>
              </a:rPr>
              <a:t>Has been surveyed since 1986</a:t>
            </a:r>
          </a:p>
          <a:p>
            <a:pPr lvl="1"/>
            <a:r>
              <a:rPr lang="en-US" dirty="0">
                <a:solidFill>
                  <a:schemeClr val="tx1">
                    <a:lumMod val="50000"/>
                    <a:lumOff val="50000"/>
                  </a:schemeClr>
                </a:solidFill>
              </a:rPr>
              <a:t>Frequently called “NLSY79-C” or “CNSLY79”</a:t>
            </a:r>
          </a:p>
          <a:p>
            <a:r>
              <a:rPr lang="en-US" sz="3600" dirty="0" smtClean="0"/>
              <a:t>NLSY97</a:t>
            </a:r>
          </a:p>
          <a:p>
            <a:pPr lvl="1"/>
            <a:r>
              <a:rPr lang="en-US" dirty="0">
                <a:solidFill>
                  <a:schemeClr val="tx1">
                    <a:lumMod val="50000"/>
                    <a:lumOff val="50000"/>
                  </a:schemeClr>
                </a:solidFill>
              </a:rPr>
              <a:t>Has been surveyed since 1979</a:t>
            </a:r>
          </a:p>
          <a:p>
            <a:pPr lvl="1"/>
            <a:r>
              <a:rPr lang="en-US" dirty="0">
                <a:solidFill>
                  <a:schemeClr val="tx1">
                    <a:lumMod val="50000"/>
                    <a:lumOff val="50000"/>
                  </a:schemeClr>
                </a:solidFill>
              </a:rPr>
              <a:t>Nationally representative </a:t>
            </a:r>
            <a:r>
              <a:rPr lang="en-US" dirty="0" smtClean="0">
                <a:solidFill>
                  <a:schemeClr val="tx1">
                    <a:lumMod val="50000"/>
                    <a:lumOff val="50000"/>
                  </a:schemeClr>
                </a:solidFill>
              </a:rPr>
              <a:t>sample</a:t>
            </a:r>
          </a:p>
          <a:p>
            <a:pPr lvl="1"/>
            <a:r>
              <a:rPr lang="en-US" dirty="0" smtClean="0">
                <a:solidFill>
                  <a:schemeClr val="tx1">
                    <a:lumMod val="50000"/>
                    <a:lumOff val="50000"/>
                  </a:schemeClr>
                </a:solidFill>
              </a:rPr>
              <a:t>No genetic relationship to NLSY79 cohorts</a:t>
            </a:r>
            <a:endParaRPr lang="en-US" dirty="0">
              <a:solidFill>
                <a:schemeClr val="tx1">
                  <a:lumMod val="50000"/>
                  <a:lumOff val="50000"/>
                </a:schemeClr>
              </a:solidFill>
            </a:endParaRPr>
          </a:p>
        </p:txBody>
      </p:sp>
    </p:spTree>
    <p:extLst>
      <p:ext uri="{BB962C8B-B14F-4D97-AF65-F5344CB8AC3E}">
        <p14:creationId xmlns:p14="http://schemas.microsoft.com/office/powerpoint/2010/main" val="25008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Timeline for NLSY79</a:t>
            </a:r>
            <a:endParaRPr lang="en-US" dirty="0"/>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7784"/>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505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7784"/>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0" y="0"/>
            <a:ext cx="9144000" cy="990600"/>
          </a:xfrm>
        </p:spPr>
        <p:txBody>
          <a:bodyPr>
            <a:normAutofit fontScale="90000"/>
          </a:bodyPr>
          <a:lstStyle/>
          <a:p>
            <a:r>
              <a:rPr lang="en-US" dirty="0" smtClean="0"/>
              <a:t>Timeline for NLSY79</a:t>
            </a:r>
            <a:br>
              <a:rPr lang="en-US" dirty="0" smtClean="0"/>
            </a:br>
            <a:r>
              <a:rPr lang="en-US" sz="3600" dirty="0" smtClean="0"/>
              <a:t>(both generations)</a:t>
            </a:r>
            <a:endParaRPr lang="en-US" dirty="0"/>
          </a:p>
        </p:txBody>
      </p:sp>
    </p:spTree>
    <p:extLst>
      <p:ext uri="{BB962C8B-B14F-4D97-AF65-F5344CB8AC3E}">
        <p14:creationId xmlns:p14="http://schemas.microsoft.com/office/powerpoint/2010/main" val="599834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7784"/>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0" y="0"/>
            <a:ext cx="9144000" cy="990600"/>
          </a:xfrm>
        </p:spPr>
        <p:txBody>
          <a:bodyPr>
            <a:normAutofit/>
          </a:bodyPr>
          <a:lstStyle/>
          <a:p>
            <a:r>
              <a:rPr lang="en-US" dirty="0" smtClean="0"/>
              <a:t>Timeline for NLSY79 &amp; NLSY97</a:t>
            </a:r>
            <a:endParaRPr lang="en-US" dirty="0"/>
          </a:p>
        </p:txBody>
      </p:sp>
    </p:spTree>
    <p:extLst>
      <p:ext uri="{BB962C8B-B14F-4D97-AF65-F5344CB8AC3E}">
        <p14:creationId xmlns:p14="http://schemas.microsoft.com/office/powerpoint/2010/main" val="2046027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Links within &amp; across Nlsy79 Cohorts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78576475"/>
              </p:ext>
            </p:extLst>
          </p:nvPr>
        </p:nvGraphicFramePr>
        <p:xfrm>
          <a:off x="0" y="3429000"/>
          <a:ext cx="9060082" cy="338328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Example</a:t>
                      </a:r>
                      <a:br>
                        <a:rPr lang="en-US" sz="2400" dirty="0" smtClean="0"/>
                      </a:br>
                      <a:r>
                        <a:rPr lang="en-US" sz="2400" dirty="0" smtClean="0"/>
                        <a:t>Scenario</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br>
                        <a:rPr lang="en-US" sz="2400" dirty="0" smtClean="0"/>
                      </a:br>
                      <a:r>
                        <a:rPr lang="en-US" sz="2400" dirty="0" smtClean="0"/>
                        <a:t>(=1+3)</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7</a:t>
                      </a:r>
                      <a:br>
                        <a:rPr lang="en-US" sz="2400" dirty="0" smtClean="0"/>
                      </a:br>
                      <a:r>
                        <a:rPr lang="en-US" sz="2400" dirty="0" smtClean="0"/>
                        <a:t>(=3+1+3)</a:t>
                      </a:r>
                      <a:endParaRPr lang="en-US" sz="2400" dirty="0"/>
                    </a:p>
                  </a:txBody>
                  <a:tcPr/>
                </a:tc>
                <a:tc>
                  <a:txBody>
                    <a:bodyPr/>
                    <a:lstStyle/>
                    <a:p>
                      <a:pPr algn="ctr"/>
                      <a:r>
                        <a:rPr lang="en-US" sz="2400" dirty="0" smtClean="0"/>
                        <a:t>28</a:t>
                      </a: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r h="370840">
                <a:tc>
                  <a:txBody>
                    <a:bodyPr/>
                    <a:lstStyle/>
                    <a:p>
                      <a:pPr algn="ctr"/>
                      <a:r>
                        <a:rPr lang="en-US" sz="2400" dirty="0" smtClean="0"/>
                        <a:t>Unique Links per </a:t>
                      </a:r>
                      <a:br>
                        <a:rPr lang="en-US" sz="2400" dirty="0" smtClean="0"/>
                      </a:br>
                      <a:r>
                        <a:rPr lang="en-US" sz="2400" dirty="0" smtClean="0"/>
                        <a:t>Included </a:t>
                      </a:r>
                      <a:r>
                        <a:rPr lang="en-US" sz="2400" baseline="0" dirty="0" smtClean="0"/>
                        <a:t>Subject</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1.1</a:t>
                      </a:r>
                      <a:endParaRPr lang="en-US" sz="2400" dirty="0"/>
                    </a:p>
                  </a:txBody>
                  <a:tcPr/>
                </a:tc>
                <a:tc>
                  <a:txBody>
                    <a:bodyPr/>
                    <a:lstStyle/>
                    <a:p>
                      <a:pPr algn="ctr"/>
                      <a:r>
                        <a:rPr lang="en-US" sz="2400" dirty="0" smtClean="0"/>
                        <a:t>~0.8</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~2.5</a:t>
                      </a:r>
                      <a:endParaRPr lang="en-US" sz="2400" dirty="0"/>
                    </a:p>
                  </a:txBody>
                  <a:tcP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85801"/>
            <a:ext cx="4800600" cy="284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397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336537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99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 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93579909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5</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cousins</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142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1092</Words>
  <Application>Microsoft Office PowerPoint</Application>
  <PresentationFormat>On-screen Show (4:3)</PresentationFormat>
  <Paragraphs>352</Paragraphs>
  <Slides>25</Slides>
  <Notes>10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NLSY Kinship Links:  Creating Biometrical Design Structures from Cross-Generational Data </vt:lpstr>
      <vt:lpstr>Topics</vt:lpstr>
      <vt:lpstr>NLSY Cohorts</vt:lpstr>
      <vt:lpstr>Timeline for NLSY79</vt:lpstr>
      <vt:lpstr>Timeline for NLSY79 (both generations)</vt:lpstr>
      <vt:lpstr>Timeline for NLSY79 &amp; NLSY97</vt:lpstr>
      <vt:lpstr>Links within &amp; across Nlsy79 Cohorts</vt:lpstr>
      <vt:lpstr>Gen1 + Gen2: Extended Families</vt:lpstr>
      <vt:lpstr>Gen1 + Gen2: Nuclear Families</vt:lpstr>
      <vt:lpstr>Gen2: Extended Families</vt:lpstr>
      <vt:lpstr>Gen1: Nuclear Families</vt:lpstr>
      <vt:lpstr>Gen2: Nuclear Families</vt:lpstr>
      <vt:lpstr>Gen1 + Gen2: Extended Families</vt:lpstr>
      <vt:lpstr>PowerPoint Presentation</vt:lpstr>
      <vt:lpstr>Construction of the Links</vt:lpstr>
      <vt:lpstr>Monitoring the ROC paths</vt:lpstr>
      <vt:lpstr>Monitoring the ROC paths</vt:lpstr>
      <vt:lpstr>Timeline of Explicit Item</vt:lpstr>
      <vt:lpstr>Agreement of 2004 and 2013 Gen2 Links</vt:lpstr>
      <vt:lpstr>Future Challenge: Find Other Links</vt:lpstr>
      <vt:lpstr>The ‘NlsyLinks’ package in R Includes:</vt:lpstr>
      <vt:lpstr>PowerPoint Presentation</vt:lpstr>
      <vt:lpstr>Support Staff</vt:lpstr>
      <vt:lpstr>Applicability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NLSY Kinship Links:  Creating Biometrical Design Structures from Cross-Generational Data </dc:title>
  <dc:creator>wibeasley</dc:creator>
  <cp:lastModifiedBy>Will Beasley</cp:lastModifiedBy>
  <cp:revision>118</cp:revision>
  <dcterms:created xsi:type="dcterms:W3CDTF">2006-08-16T00:00:00Z</dcterms:created>
  <dcterms:modified xsi:type="dcterms:W3CDTF">2013-06-17T04:12:27Z</dcterms:modified>
</cp:coreProperties>
</file>