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8" r:id="rId17"/>
    <p:sldId id="276" r:id="rId18"/>
    <p:sldId id="275" r:id="rId19"/>
    <p:sldId id="277" r:id="rId20"/>
    <p:sldId id="286" r:id="rId21"/>
    <p:sldId id="287" r:id="rId22"/>
    <p:sldId id="279" r:id="rId23"/>
    <p:sldId id="280" r:id="rId24"/>
    <p:sldId id="281" r:id="rId25"/>
    <p:sldId id="285" r:id="rId26"/>
    <p:sldId id="284"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7" autoAdjust="0"/>
  </p:normalViewPr>
  <p:slideViewPr>
    <p:cSldViewPr>
      <p:cViewPr varScale="1">
        <p:scale>
          <a:sx n="104" d="100"/>
          <a:sy n="104" d="100"/>
        </p:scale>
        <p:origin x="-1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Will, and I’ll 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by restricting yourself to only the 2</a:t>
            </a:r>
            <a:r>
              <a:rPr lang="en-US" baseline="30000" dirty="0" smtClean="0"/>
              <a:t>nd</a:t>
            </a:r>
            <a:r>
              <a:rPr lang="en-US" dirty="0" smtClean="0"/>
              <a:t> generation</a:t>
            </a:r>
            <a:r>
              <a:rPr lang="en-US" baseline="0" dirty="0" smtClean="0"/>
              <a:t> </a:t>
            </a:r>
            <a:r>
              <a:rPr lang="en-US" dirty="0" smtClean="0"/>
              <a:t>(siblings as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here’s the 28 links that are potentially available if your model accommodates everyone’s possible relationship.  Our linking dataset provides this,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bottom row showing the number of pairs</a:t>
            </a:r>
            <a:r>
              <a:rPr lang="en-US" baseline="0" dirty="0" smtClean="0"/>
              <a:t> in the Nlsy79.  If there’s a research question that is appropriate to consider all biological links in an extended family, you can get an enormous jump in sample size.</a:t>
            </a:r>
          </a:p>
          <a:p>
            <a:endParaRPr lang="en-US" baseline="0" dirty="0" smtClean="0"/>
          </a:p>
          <a:p>
            <a:r>
              <a:rPr lang="en-US" baseline="0" dirty="0" smtClean="0"/>
              <a:t>There are two types of jumps in sample size.  The first is the absolute number of pairs, which is easily seen from the middle row of the table.  The second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as much information than if your analysis isolates the nuclear families.</a:t>
            </a:r>
          </a:p>
          <a:p>
            <a:endParaRPr lang="en-US" baseline="0" dirty="0" smtClean="0"/>
          </a:p>
          <a:p>
            <a:r>
              <a:rPr lang="en-US" baseline="0" dirty="0" smtClean="0"/>
              <a:t>And regardless of sample size, there may be some research questions that are approachable only if you use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paid us to </a:t>
            </a:r>
            <a:r>
              <a:rPr lang="en-US" dirty="0" smtClean="0"/>
              <a:t>construct and </a:t>
            </a:r>
            <a:r>
              <a:rPr lang="en-US" dirty="0" smtClean="0"/>
              <a:t>distribute the links</a:t>
            </a:r>
            <a:r>
              <a:rPr lang="en-US" dirty="0" smtClean="0"/>
              <a:t>.  You don’t need to replicate this.</a:t>
            </a:r>
          </a:p>
          <a:p>
            <a:endParaRPr lang="en-US" dirty="0" smtClean="0"/>
          </a:p>
          <a:p>
            <a:r>
              <a:rPr lang="en-US" dirty="0" smtClean="0"/>
              <a:t>The</a:t>
            </a:r>
            <a:r>
              <a:rPr lang="en-US" baseline="0" dirty="0" smtClean="0"/>
              <a:t> links use explicit relationship information (“do you share the same dad”) and implicit information (“when did your dad die?”).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revised</a:t>
            </a:r>
            <a:r>
              <a:rPr lang="en-US" baseline="0" dirty="0" smtClean="0"/>
              <a:t> diagram </a:t>
            </a:r>
            <a:r>
              <a:rPr lang="en-US" dirty="0" smtClean="0"/>
              <a:t>illustrates the importance</a:t>
            </a:r>
            <a:r>
              <a:rPr lang="en-US" baseline="0" dirty="0" smtClean="0"/>
              <a:t> of the implicit items.  The </a:t>
            </a:r>
            <a:r>
              <a:rPr lang="en-US" baseline="0" dirty="0" err="1" smtClean="0"/>
              <a:t>explicits</a:t>
            </a:r>
            <a:r>
              <a:rPr lang="en-US" baseline="0" dirty="0" smtClean="0"/>
              <a:t> weren’t asked until 2006, and based on lags in the subject ages, </a:t>
            </a:r>
            <a:r>
              <a:rPr lang="en-US" baseline="0" dirty="0" smtClean="0"/>
              <a:t>many families cannot be completed solely without using implicit items until around 2022.</a:t>
            </a:r>
          </a:p>
          <a:p>
            <a:endParaRPr lang="en-US" baseline="0" dirty="0" smtClean="0"/>
          </a:p>
          <a:p>
            <a:r>
              <a:rPr lang="en-US" baseline="0" dirty="0" smtClean="0"/>
              <a:t>Meanwhile, there </a:t>
            </a:r>
            <a:r>
              <a:rPr lang="en-US" baseline="0" dirty="0" smtClean="0"/>
              <a:t>has </a:t>
            </a:r>
            <a:r>
              <a:rPr lang="en-US" baseline="0" dirty="0" smtClean="0"/>
              <a:t>been decades of attrition and death.  Implicit items (which have been asked since 1979)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16</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sense, we trained the</a:t>
            </a:r>
            <a:r>
              <a:rPr lang="en-US" baseline="0" dirty="0" smtClean="0"/>
              <a:t> weights of the implicit coefficients to correspond with the </a:t>
            </a:r>
            <a:r>
              <a:rPr lang="en-US" baseline="0" dirty="0" err="1" smtClean="0"/>
              <a:t>explicits</a:t>
            </a:r>
            <a:r>
              <a:rPr lang="en-US" baseline="0" dirty="0" smtClean="0"/>
              <a:t>, and monitored their progress during the algorithm’s development.  Each number is the algorithm’s version, ranging from 1 to 60 something.  If you’re familiar with Response Operating Characteristic Curves, you want to be in the top left corner.  This is the corner where there’s high true positives, and low false positives.</a:t>
            </a:r>
          </a:p>
          <a:p>
            <a:endParaRPr lang="en-US" baseline="0" dirty="0" smtClean="0"/>
          </a:p>
          <a:p>
            <a:r>
              <a:rPr lang="en-US" baseline="0" dirty="0" smtClean="0"/>
              <a:t>This graph is zoomed it.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17798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a:t>
            </a:r>
            <a:r>
              <a:rPr lang="en-US" baseline="0" dirty="0" smtClean="0"/>
              <a:t> is when the axes are scaled equally.  There’s a </a:t>
            </a:r>
            <a:r>
              <a:rPr lang="en-US" dirty="0" smtClean="0"/>
              <a:t>21.1 </a:t>
            </a:r>
            <a:r>
              <a:rPr lang="en-US" dirty="0" smtClean="0"/>
              <a:t>to </a:t>
            </a:r>
            <a:r>
              <a:rPr lang="en-US" dirty="0" smtClean="0"/>
              <a:t>1 ratio.  We were happy with this.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have used previous version of our links, here’s the agreement between those</a:t>
            </a:r>
            <a:r>
              <a:rPr lang="en-US" baseline="0" dirty="0" smtClean="0"/>
              <a:t> and the versions we’ve released in the past year.  There’s a </a:t>
            </a:r>
            <a:r>
              <a:rPr lang="en-US" dirty="0" smtClean="0"/>
              <a:t>22.7 </a:t>
            </a:r>
            <a:r>
              <a:rPr lang="en-US" dirty="0" smtClean="0"/>
              <a:t>to </a:t>
            </a:r>
            <a:r>
              <a:rPr lang="en-US" dirty="0" smtClean="0"/>
              <a:t>1 ratio for agreement to disagreement.</a:t>
            </a:r>
          </a:p>
          <a:p>
            <a:endParaRPr lang="en-US" dirty="0" smtClean="0"/>
          </a:p>
          <a:p>
            <a:r>
              <a:rPr lang="en-US" dirty="0" smtClean="0"/>
              <a:t>When</a:t>
            </a:r>
            <a:r>
              <a:rPr lang="en-US" baseline="0" dirty="0" smtClean="0"/>
              <a:t> I was coding the current version, I never looked at the code used for the older links.  And we used fairly different development approaches.  We’re pretty happy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a:t>
            </a:r>
            <a:r>
              <a:rPr lang="en-US" baseline="0" dirty="0" smtClean="0"/>
              <a:t>cohorts </a:t>
            </a:r>
            <a:r>
              <a:rPr lang="en-US" baseline="0" dirty="0" smtClean="0"/>
              <a:t>and across.  Then I’ll mention a few points about how the interpersonal relationships were constructed.  And finally about how </a:t>
            </a:r>
            <a:r>
              <a:rPr lang="en-US" baseline="0" dirty="0" smtClean="0"/>
              <a:t>this information </a:t>
            </a:r>
            <a:r>
              <a:rPr lang="en-US" baseline="0" dirty="0" smtClean="0"/>
              <a:t>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agreement is so good, why should you bother using the current version?  Because we’ve dramatically</a:t>
            </a:r>
            <a:r>
              <a:rPr lang="en-US" baseline="0" dirty="0" smtClean="0"/>
              <a:t> decreased </a:t>
            </a:r>
            <a:r>
              <a:rPr lang="en-US" dirty="0" smtClean="0"/>
              <a:t>the count of unassigned or ambiguously assigned pairs.</a:t>
            </a:r>
            <a:r>
              <a:rPr lang="en-US" baseline="0" dirty="0" smtClean="0"/>
              <a:t>  Gen1 has about 10% of what it used to have.  Gen2 is around 20%.</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agreement and sample size are</a:t>
            </a:r>
            <a:r>
              <a:rPr lang="en-US" baseline="0" dirty="0" smtClean="0"/>
              <a:t> useful if the biometric properties aren’t good.  So we monitored the ACE estimates of several variables after every stage of the algorithm’s development.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21</a:t>
            </a:fld>
            <a:endParaRPr lang="en-US"/>
          </a:p>
        </p:txBody>
      </p:sp>
    </p:spTree>
    <p:extLst>
      <p:ext uri="{BB962C8B-B14F-4D97-AF65-F5344CB8AC3E}">
        <p14:creationId xmlns:p14="http://schemas.microsoft.com/office/powerpoint/2010/main" val="2310060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Joining </a:t>
            </a:r>
            <a:r>
              <a:rPr lang="en-US" baseline="0" dirty="0" smtClean="0"/>
              <a:t>the two generations of the Nlsy79 is just one connecting.  Because the Nlsy97 shares many design and demographic characteristics with 79, we’re beginning to identify ways to incorporate all three cohorts.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22</a:t>
            </a:fld>
            <a:endParaRPr lang="en-US"/>
          </a:p>
        </p:txBody>
      </p:sp>
    </p:spTree>
    <p:extLst>
      <p:ext uri="{BB962C8B-B14F-4D97-AF65-F5344CB8AC3E}">
        <p14:creationId xmlns:p14="http://schemas.microsoft.com/office/powerpoint/2010/main" val="99747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close the presentation discussing</a:t>
            </a:r>
            <a:r>
              <a:rPr lang="en-US" baseline="0" dirty="0" smtClean="0"/>
              <a:t> how you can use these links today in your own research. In addition to the linking file (which specifies the R values for links), our R package contains many supplemental functions and material to decrease the time spent on plumbing and data manipulation, so you can concentrate on the issues specific to your research question.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23</a:t>
            </a:fld>
            <a:endParaRPr lang="en-US"/>
          </a:p>
        </p:txBody>
      </p:sp>
    </p:spTree>
    <p:extLst>
      <p:ext uri="{BB962C8B-B14F-4D97-AF65-F5344CB8AC3E}">
        <p14:creationId xmlns:p14="http://schemas.microsoft.com/office/powerpoint/2010/main" val="162552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a:t>
            </a:r>
            <a:r>
              <a:rPr lang="en-US" baseline="0" dirty="0" smtClean="0"/>
              <a:t> a single value per subject, you can go from</a:t>
            </a:r>
            <a:r>
              <a:rPr lang="en-US" dirty="0" smtClean="0"/>
              <a:t> run an entire univariate ACE model with less than 14 lines of code.</a:t>
            </a:r>
            <a:endParaRPr lang="en-US" dirty="0" smtClean="0"/>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a:t>
            </a:r>
            <a:r>
              <a:rPr lang="en-US" dirty="0" smtClean="0"/>
              <a:t>kinship links will work in any software, even</a:t>
            </a:r>
            <a:r>
              <a:rPr lang="en-US" baseline="0" dirty="0" smtClean="0"/>
              <a:t> if your not using our package or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a:t>
            </a:r>
            <a:r>
              <a:rPr lang="en-US" baseline="0" dirty="0" smtClean="0"/>
              <a:t>females </a:t>
            </a:r>
            <a:r>
              <a:rPr lang="en-US" baseline="0" dirty="0" smtClean="0"/>
              <a:t>in the first cohort have been surveyed as the 2</a:t>
            </a:r>
            <a:r>
              <a:rPr lang="en-US" baseline="30000" dirty="0" smtClean="0"/>
              <a:t>nd</a:t>
            </a:r>
            <a:r>
              <a:rPr lang="en-US" baseline="0" dirty="0" smtClean="0"/>
              <a:t> cohort for the past 27 years.  Finally a third cohort started 16 years ago, and was designed to be a replication of the first cohort –although they are not genetically related to any subjects in the first two cohorts.</a:t>
            </a:r>
            <a:endParaRPr lang="en-US" dirty="0" smtClean="0"/>
          </a:p>
          <a:p>
            <a:endParaRPr lang="en-US" dirty="0" smtClean="0"/>
          </a:p>
          <a:p>
            <a:r>
              <a:rPr lang="en-US" dirty="0" smtClean="0"/>
              <a:t>The second cohort might be the most used by researchers</a:t>
            </a:r>
            <a:r>
              <a:rPr lang="en-US" baseline="0" dirty="0" smtClean="0"/>
              <a:t> in this room.  It </a:t>
            </a:r>
            <a:r>
              <a:rPr lang="en-US" dirty="0" smtClean="0"/>
              <a:t>is frequently called the Nlsy79</a:t>
            </a:r>
            <a:r>
              <a:rPr lang="en-US" u="sng" dirty="0" smtClean="0"/>
              <a:t>C</a:t>
            </a:r>
            <a:r>
              <a:rPr lang="en-US" dirty="0" smtClean="0"/>
              <a:t> or the </a:t>
            </a:r>
            <a:r>
              <a:rPr lang="en-US" u="sng" dirty="0" smtClean="0"/>
              <a:t>C</a:t>
            </a:r>
            <a:r>
              <a:rPr lang="en-US" dirty="0" smtClean="0"/>
              <a:t>Nlsy79.</a:t>
            </a:r>
            <a:r>
              <a:rPr lang="en-US" baseline="0" dirty="0" smtClean="0"/>
              <a:t> </a:t>
            </a:r>
            <a:r>
              <a:rPr lang="en-US" dirty="0" smtClean="0"/>
              <a:t> Within our own</a:t>
            </a:r>
            <a:r>
              <a:rPr lang="en-US" baseline="0" dirty="0" smtClean="0"/>
              <a:t> team, we’ve mostly stopped using these terms because we’ve started conceptualizing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using one cohort to augment the other.  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of the Nlsy79.  Their </a:t>
            </a:r>
            <a:r>
              <a:rPr lang="en-US" baseline="0" dirty="0" smtClean="0"/>
              <a:t>birth range </a:t>
            </a:r>
            <a:r>
              <a:rPr lang="en-US" baseline="0" dirty="0" smtClean="0"/>
              <a:t>is about ten years.  </a:t>
            </a:r>
            <a:r>
              <a:rPr lang="en-US" baseline="0" dirty="0" smtClean="0"/>
              <a:t>The </a:t>
            </a:r>
            <a:r>
              <a:rPr lang="en-US" baseline="0" dirty="0" smtClean="0"/>
              <a:t>females started having children </a:t>
            </a:r>
            <a:r>
              <a:rPr lang="en-US" baseline="0" dirty="0" smtClean="0"/>
              <a:t>at age </a:t>
            </a:r>
            <a:r>
              <a:rPr lang="en-US" baseline="0" dirty="0" smtClean="0"/>
              <a:t>15</a:t>
            </a:r>
            <a:r>
              <a:rPr lang="en-US" baseline="0" dirty="0" smtClean="0"/>
              <a:t>, here </a:t>
            </a:r>
            <a:r>
              <a:rPr lang="en-US" baseline="0" dirty="0" smtClean="0"/>
              <a:t>in 1970.  The official survey began in 1979.  Yet we have data on this cohort that precedes 1979, because there are many retrospective questions asked of both the subjects, and their </a:t>
            </a:r>
            <a:r>
              <a:rPr lang="en-US" baseline="0" dirty="0" smtClean="0"/>
              <a:t>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smtClean="0"/>
              <a:t>next</a:t>
            </a:r>
            <a:r>
              <a:rPr lang="en-US" baseline="0" dirty="0" smtClean="0"/>
              <a:t> row is the second generation of the </a:t>
            </a:r>
            <a:r>
              <a:rPr lang="en-US" baseline="0" dirty="0" smtClean="0"/>
              <a:t>Nlsy79.  Because </a:t>
            </a:r>
            <a:r>
              <a:rPr lang="en-US" baseline="0" dirty="0" smtClean="0"/>
              <a:t>this cohort is </a:t>
            </a:r>
            <a:r>
              <a:rPr lang="en-US" baseline="0" dirty="0" smtClean="0"/>
              <a:t>defined as the biological children of the first generation females, </a:t>
            </a:r>
            <a:r>
              <a:rPr lang="en-US" baseline="0" dirty="0" smtClean="0"/>
              <a:t>their </a:t>
            </a:r>
            <a:r>
              <a:rPr lang="en-US" baseline="0" dirty="0" smtClean="0"/>
              <a:t>birth dates have </a:t>
            </a:r>
            <a:r>
              <a:rPr lang="en-US" baseline="0" dirty="0" smtClean="0"/>
              <a:t>a much wider </a:t>
            </a:r>
            <a:r>
              <a:rPr lang="en-US" baseline="0" dirty="0" smtClean="0"/>
              <a:t>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While the fertility of the oldest cohort is virtually complete.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family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three unique links (because 3-choose-2 is 3). If you consider only the 2</a:t>
            </a:r>
            <a:r>
              <a:rPr lang="en-US" baseline="30000" dirty="0" smtClean="0"/>
              <a:t>nd</a:t>
            </a:r>
            <a:r>
              <a:rPr lang="en-US" baseline="0" dirty="0" smtClean="0"/>
              <a:t> generation, you get 4 links (1 from this pair and 3 from these sibs).  If you take these same 4 subjects, but now consider the cousin links as well as sibling, your count is now 250% the size (from 4 to 10).  Likewise, when you include all the intra and intergenerational links,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by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a:t>
            </a:r>
            <a:r>
              <a:rPr lang="en-US" b="1" dirty="0" smtClean="0"/>
              <a:t>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398453620"/>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
                      </a:r>
                      <a:br>
                        <a:rPr lang="en-US" sz="2400" dirty="0" smtClean="0"/>
                      </a:b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a:t>
            </a:r>
            <a:r>
              <a:rPr lang="en-US" dirty="0" smtClean="0"/>
              <a:t>i</a:t>
            </a:r>
            <a:r>
              <a:rPr lang="en-US" dirty="0" smtClean="0"/>
              <a:t>ncorporate </a:t>
            </a:r>
            <a:r>
              <a:rPr lang="en-US" dirty="0" smtClean="0"/>
              <a:t>“Explicit”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a:t>
            </a:r>
            <a:r>
              <a:rPr lang="en-US" dirty="0" smtClean="0"/>
              <a:t>incorporate</a:t>
            </a:r>
            <a:r>
              <a:rPr lang="en-US" dirty="0" smtClean="0"/>
              <a:t> </a:t>
            </a:r>
            <a:r>
              <a:rPr lang="en-US" dirty="0" smtClean="0"/>
              <a:t>“Implicit”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a:t>
            </a:r>
            <a:r>
              <a:rPr lang="en-US" dirty="0" smtClean="0"/>
              <a:t>trained </a:t>
            </a:r>
            <a:r>
              <a:rPr lang="en-US" dirty="0" err="1" smtClean="0"/>
              <a:t>implicits</a:t>
            </a:r>
            <a:r>
              <a:rPr lang="en-US" dirty="0" smtClean="0"/>
              <a:t> </a:t>
            </a:r>
            <a:r>
              <a:rPr lang="en-US" dirty="0" smtClean="0"/>
              <a:t>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461679"/>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590696880"/>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
        <p:nvSpPr>
          <p:cNvPr id="14" name="Flowchart: Alternate Process 13"/>
          <p:cNvSpPr/>
          <p:nvPr/>
        </p:nvSpPr>
        <p:spPr>
          <a:xfrm>
            <a:off x="76200" y="38862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a:t>
            </a:r>
            <a:r>
              <a:rPr lang="en-US" b="1" dirty="0" smtClean="0"/>
              <a:t>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a:t>
            </a:r>
            <a:r>
              <a:rPr lang="en-US" dirty="0" smtClean="0">
                <a:solidFill>
                  <a:srgbClr val="3F7F4F"/>
                </a:solidFill>
              </a:rPr>
              <a:t>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a:t>
            </a:r>
            <a:r>
              <a:rPr lang="en-US" dirty="0" smtClean="0">
                <a:solidFill>
                  <a:srgbClr val="3F7F4F"/>
                </a:solidFill>
              </a:rPr>
              <a:t>R; it’s not </a:t>
            </a:r>
            <a:r>
              <a:rPr lang="en-US" dirty="0" smtClean="0">
                <a:solidFill>
                  <a:srgbClr val="3F7F4F"/>
                </a:solidFill>
              </a:rPr>
              <a:t>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a:t>
            </a:r>
            <a:r>
              <a:rPr lang="en-US" sz="3600" dirty="0" smtClean="0"/>
              <a:t>: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endParaRPr lang="en-US" dirty="0" smtClean="0">
              <a:solidFill>
                <a:srgbClr val="3F7F4F"/>
              </a:solidFill>
            </a:endParaRP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a:t>
            </a:r>
            <a:r>
              <a:rPr lang="en-US" dirty="0" smtClean="0">
                <a:solidFill>
                  <a:srgbClr val="3F7F4F"/>
                </a:solidFill>
              </a:rPr>
              <a:t>since </a:t>
            </a:r>
            <a:r>
              <a:rPr lang="en-US" dirty="0" smtClean="0">
                <a:solidFill>
                  <a:srgbClr val="3F7F4F"/>
                </a:solidFill>
              </a:rPr>
              <a:t>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a:t>
            </a:r>
            <a:r>
              <a:rPr lang="en-US" dirty="0" smtClean="0">
                <a:solidFill>
                  <a:srgbClr val="3F7F4F"/>
                </a:solidFill>
              </a:rPr>
              <a:t>Nlsy79 </a:t>
            </a:r>
            <a:r>
              <a:rPr lang="en-US" dirty="0" smtClean="0">
                <a:solidFill>
                  <a:srgbClr val="3F7F4F"/>
                </a:solidFill>
              </a:rPr>
              <a:t>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a:t>
            </a:r>
            <a:r>
              <a:rPr lang="en-US" dirty="0" smtClean="0"/>
              <a:t>Nlsy</a:t>
            </a:r>
            <a:r>
              <a:rPr lang="en-US" dirty="0" smtClean="0">
                <a:solidFill>
                  <a:srgbClr val="3F7F4F"/>
                </a:solidFill>
              </a:rPr>
              <a:t>79</a:t>
            </a:r>
            <a:endParaRPr lang="en-US" dirty="0">
              <a:solidFill>
                <a:srgbClr val="3F7F4F"/>
              </a:solidFill>
            </a:endParaRPr>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9144000" cy="990600"/>
          </a:xfrm>
        </p:spPr>
        <p:txBody>
          <a:bodyPr>
            <a:normAutofit fontScale="90000"/>
          </a:bodyPr>
          <a:lstStyle/>
          <a:p>
            <a:r>
              <a:rPr lang="en-US" dirty="0" smtClean="0"/>
              <a:t>Timeline for </a:t>
            </a:r>
            <a:r>
              <a:rPr lang="en-US" dirty="0" smtClean="0"/>
              <a:t>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0"/>
            <a:ext cx="9144000" cy="990600"/>
          </a:xfrm>
        </p:spPr>
        <p:txBody>
          <a:bodyPr>
            <a:normAutofit/>
          </a:bodyPr>
          <a:lstStyle/>
          <a:p>
            <a:r>
              <a:rPr lang="en-US" dirty="0" smtClean="0"/>
              <a:t>Timeline for </a:t>
            </a:r>
            <a:r>
              <a:rPr lang="en-US" dirty="0" smtClean="0"/>
              <a:t>Nlsy</a:t>
            </a:r>
            <a:r>
              <a:rPr lang="en-US" dirty="0" smtClean="0">
                <a:solidFill>
                  <a:srgbClr val="3F7F4F"/>
                </a:solidFill>
              </a:rPr>
              <a:t>79</a:t>
            </a:r>
            <a:r>
              <a:rPr lang="en-US" dirty="0" smtClean="0"/>
              <a:t> </a:t>
            </a:r>
            <a:r>
              <a:rPr lang="en-US" dirty="0" smtClean="0"/>
              <a:t>&amp; </a:t>
            </a:r>
            <a:r>
              <a:rPr lang="en-US" dirty="0" smtClean="0"/>
              <a:t>Nlsy</a:t>
            </a:r>
            <a:r>
              <a:rPr lang="en-US" dirty="0" smtClean="0">
                <a:solidFill>
                  <a:srgbClr val="3F7F4F"/>
                </a:solidFill>
              </a:rPr>
              <a:t>97</a:t>
            </a:r>
            <a:endParaRPr lang="en-US" dirty="0">
              <a:solidFill>
                <a:srgbClr val="3F7F4F"/>
              </a:solidFill>
            </a:endParaRPr>
          </a:p>
        </p:txBody>
      </p:sp>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2205</Words>
  <Application>Microsoft Office PowerPoint</Application>
  <PresentationFormat>On-screen Show (4:3)</PresentationFormat>
  <Paragraphs>456</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Timeline of Explicit Item</vt:lpstr>
      <vt:lpstr>Monitoring the ROC paths</vt:lpstr>
      <vt:lpstr>Monitoring the ROC paths</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Support Staff</vt:lpstr>
      <vt:lpstr>Applicability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187</cp:revision>
  <dcterms:created xsi:type="dcterms:W3CDTF">2006-08-16T00:00:00Z</dcterms:created>
  <dcterms:modified xsi:type="dcterms:W3CDTF">2013-06-20T03:45:40Z</dcterms:modified>
</cp:coreProperties>
</file>