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63" r:id="rId4"/>
    <p:sldId id="258" r:id="rId5"/>
    <p:sldId id="259" r:id="rId6"/>
    <p:sldId id="264" r:id="rId7"/>
    <p:sldId id="274" r:id="rId8"/>
    <p:sldId id="268" r:id="rId9"/>
    <p:sldId id="267" r:id="rId10"/>
    <p:sldId id="271" r:id="rId11"/>
    <p:sldId id="269" r:id="rId12"/>
    <p:sldId id="270" r:id="rId13"/>
    <p:sldId id="272" r:id="rId14"/>
    <p:sldId id="273" r:id="rId15"/>
    <p:sldId id="266" r:id="rId16"/>
    <p:sldId id="276" r:id="rId17"/>
    <p:sldId id="275" r:id="rId18"/>
    <p:sldId id="278" r:id="rId19"/>
    <p:sldId id="277" r:id="rId20"/>
    <p:sldId id="286" r:id="rId21"/>
    <p:sldId id="279" r:id="rId22"/>
    <p:sldId id="280" r:id="rId23"/>
    <p:sldId id="281" r:id="rId24"/>
    <p:sldId id="285" r:id="rId25"/>
    <p:sldId id="284"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960" autoAdjust="0"/>
  </p:normalViewPr>
  <p:slideViewPr>
    <p:cSldViewPr>
      <p:cViewPr varScale="1">
        <p:scale>
          <a:sx n="123" d="100"/>
          <a:sy n="123" d="100"/>
        </p:scale>
        <p:origin x="-128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E767AE-DD8E-4EA5-A843-143952EC906E}" type="datetimeFigureOut">
              <a:rPr lang="en-US" smtClean="0"/>
              <a:t>6/19/2013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033FF7-26C7-4400-AE75-2D780AD6CC98}" type="slidenum">
              <a:rPr lang="en-US" smtClean="0"/>
              <a:t>‹#›</a:t>
            </a:fld>
            <a:endParaRPr lang="en-US"/>
          </a:p>
        </p:txBody>
      </p:sp>
    </p:spTree>
    <p:extLst>
      <p:ext uri="{BB962C8B-B14F-4D97-AF65-F5344CB8AC3E}">
        <p14:creationId xmlns:p14="http://schemas.microsoft.com/office/powerpoint/2010/main" val="1478620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timeline of</a:t>
            </a:r>
            <a:r>
              <a:rPr lang="en-US" baseline="0" dirty="0" smtClean="0"/>
              <a:t> the</a:t>
            </a:r>
            <a:r>
              <a:rPr lang="en-US" dirty="0" smtClean="0"/>
              <a:t> original</a:t>
            </a:r>
            <a:r>
              <a:rPr lang="en-US" baseline="0" dirty="0" smtClean="0"/>
              <a:t> cohort of the Nlsy79.  Their DOB range is about ten years.  As expected with a sample this large, the females started having children around age 15, in 1970.  The official survey began in 1979.  Yet we have data on this cohort that precedes 1979, because there are many retrospective questions asked of both the subjects, and their parents.</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4</a:t>
            </a:fld>
            <a:endParaRPr lang="en-US"/>
          </a:p>
        </p:txBody>
      </p:sp>
    </p:spTree>
    <p:extLst>
      <p:ext uri="{BB962C8B-B14F-4D97-AF65-F5344CB8AC3E}">
        <p14:creationId xmlns:p14="http://schemas.microsoft.com/office/powerpoint/2010/main" val="3183404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Everything we accomplished going from</a:t>
            </a:r>
            <a:r>
              <a:rPr lang="en-US" baseline="0" dirty="0" smtClean="0"/>
              <a:t> a raw CSV extract to the SEM results took </a:t>
            </a:r>
            <a:r>
              <a:rPr lang="en-US" dirty="0" smtClean="0"/>
              <a:t>14 lines of code.</a:t>
            </a:r>
          </a:p>
          <a:p>
            <a:endParaRPr lang="en-US" dirty="0" smtClean="0"/>
          </a:p>
          <a:p>
            <a:r>
              <a:rPr lang="en-US" dirty="0" smtClean="0"/>
              <a:t>Typically</a:t>
            </a:r>
            <a:r>
              <a:rPr lang="en-US" baseline="0" dirty="0" smtClean="0"/>
              <a:t> Step #6 requires more manipulation, but no more than if you weren’t using the package.</a:t>
            </a:r>
            <a:endParaRPr lang="en-US" dirty="0"/>
          </a:p>
        </p:txBody>
      </p:sp>
      <p:sp>
        <p:nvSpPr>
          <p:cNvPr id="4" name="Slide Number Placeholder 3"/>
          <p:cNvSpPr>
            <a:spLocks noGrp="1"/>
          </p:cNvSpPr>
          <p:nvPr>
            <p:ph type="sldNum" sz="quarter" idx="10"/>
          </p:nvPr>
        </p:nvSpPr>
        <p:spPr/>
        <p:txBody>
          <a:bodyPr/>
          <a:lstStyle/>
          <a:p>
            <a:fld id="{4E5251ED-AE1B-4A28-97D1-0CEAFB13BD92}" type="slidenum">
              <a:rPr lang="en-US" smtClean="0"/>
              <a:t>23</a:t>
            </a:fld>
            <a:endParaRPr lang="en-US"/>
          </a:p>
        </p:txBody>
      </p:sp>
    </p:spTree>
    <p:extLst>
      <p:ext uri="{BB962C8B-B14F-4D97-AF65-F5344CB8AC3E}">
        <p14:creationId xmlns:p14="http://schemas.microsoft.com/office/powerpoint/2010/main" val="1162963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have online forums intended</a:t>
            </a:r>
            <a:r>
              <a:rPr lang="en-US" baseline="0" dirty="0" smtClean="0"/>
              <a:t> for kinship users, regardless if you use R.</a:t>
            </a:r>
            <a:endParaRPr lang="en-US" dirty="0" smtClean="0"/>
          </a:p>
        </p:txBody>
      </p:sp>
      <p:sp>
        <p:nvSpPr>
          <p:cNvPr id="4" name="Slide Number Placeholder 3"/>
          <p:cNvSpPr>
            <a:spLocks noGrp="1"/>
          </p:cNvSpPr>
          <p:nvPr>
            <p:ph type="sldNum" sz="quarter" idx="10"/>
          </p:nvPr>
        </p:nvSpPr>
        <p:spPr/>
        <p:txBody>
          <a:bodyPr/>
          <a:lstStyle/>
          <a:p>
            <a:fld id="{4E5251ED-AE1B-4A28-97D1-0CEAFB13BD92}" type="slidenum">
              <a:rPr lang="en-US" smtClean="0"/>
              <a:t>24</a:t>
            </a:fld>
            <a:endParaRPr lang="en-US"/>
          </a:p>
        </p:txBody>
      </p:sp>
    </p:spTree>
    <p:extLst>
      <p:ext uri="{BB962C8B-B14F-4D97-AF65-F5344CB8AC3E}">
        <p14:creationId xmlns:p14="http://schemas.microsoft.com/office/powerpoint/2010/main" val="60804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reiterate, the kinship links will work in </a:t>
            </a:r>
            <a:r>
              <a:rPr lang="en-US" smtClean="0"/>
              <a:t>any software, even</a:t>
            </a:r>
            <a:r>
              <a:rPr lang="en-US" baseline="0" smtClean="0"/>
              <a:t> </a:t>
            </a:r>
            <a:r>
              <a:rPr lang="en-US" baseline="0" dirty="0" smtClean="0"/>
              <a:t>if your not using our package or R</a:t>
            </a:r>
          </a:p>
          <a:p>
            <a:endParaRPr lang="en-US" baseline="0" dirty="0" smtClean="0"/>
          </a:p>
          <a:p>
            <a:r>
              <a:rPr lang="en-US" baseline="0" dirty="0" smtClean="0"/>
              <a:t>And our package has features that should help beyond BG and the NLSY.</a:t>
            </a:r>
            <a:endParaRPr lang="en-US" dirty="0"/>
          </a:p>
        </p:txBody>
      </p:sp>
      <p:sp>
        <p:nvSpPr>
          <p:cNvPr id="4" name="Slide Number Placeholder 3"/>
          <p:cNvSpPr>
            <a:spLocks noGrp="1"/>
          </p:cNvSpPr>
          <p:nvPr>
            <p:ph type="sldNum" sz="quarter" idx="10"/>
          </p:nvPr>
        </p:nvSpPr>
        <p:spPr/>
        <p:txBody>
          <a:bodyPr/>
          <a:lstStyle/>
          <a:p>
            <a:fld id="{4E5251ED-AE1B-4A28-97D1-0CEAFB13BD92}" type="slidenum">
              <a:rPr lang="en-US" smtClean="0"/>
              <a:t>25</a:t>
            </a:fld>
            <a:endParaRPr lang="en-US"/>
          </a:p>
        </p:txBody>
      </p:sp>
    </p:spTree>
    <p:extLst>
      <p:ext uri="{BB962C8B-B14F-4D97-AF65-F5344CB8AC3E}">
        <p14:creationId xmlns:p14="http://schemas.microsoft.com/office/powerpoint/2010/main" val="1106347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a:t>
            </a:r>
            <a:r>
              <a:rPr lang="en-US" baseline="0" dirty="0" smtClean="0"/>
              <a:t> row is the second generation of the Nlsy79 -the biological children of the first generation females.  As this cohort is defined, their DOB have a much wider range –about 4 times wider.</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5</a:t>
            </a:fld>
            <a:endParaRPr lang="en-US"/>
          </a:p>
        </p:txBody>
      </p:sp>
    </p:spTree>
    <p:extLst>
      <p:ext uri="{BB962C8B-B14F-4D97-AF65-F5344CB8AC3E}">
        <p14:creationId xmlns:p14="http://schemas.microsoft.com/office/powerpoint/2010/main" val="1948766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6</a:t>
            </a:fld>
            <a:endParaRPr lang="en-US"/>
          </a:p>
        </p:txBody>
      </p:sp>
    </p:spTree>
    <p:extLst>
      <p:ext uri="{BB962C8B-B14F-4D97-AF65-F5344CB8AC3E}">
        <p14:creationId xmlns:p14="http://schemas.microsoft.com/office/powerpoint/2010/main" val="1462136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return to the bottom row showing the number of pairs</a:t>
            </a:r>
            <a:r>
              <a:rPr lang="en-US" baseline="0" dirty="0" smtClean="0"/>
              <a:t> in the Nlsy79.  If there’s a research question that is appropriate to consider all biological links in an extended family, you’ll get an enormous jump in sample size if you include all the information available in the links.</a:t>
            </a:r>
          </a:p>
          <a:p>
            <a:endParaRPr lang="en-US" baseline="0" dirty="0" smtClean="0"/>
          </a:p>
          <a:p>
            <a:r>
              <a:rPr lang="en-US" baseline="0" dirty="0" smtClean="0"/>
              <a:t>There are two types of jumps in sample size.  The first is the absolute number of pairs, which is easily seen from the bottom row of the table.  The second is the amount of information </a:t>
            </a:r>
            <a:r>
              <a:rPr lang="en-US" i="1" baseline="0" dirty="0" smtClean="0"/>
              <a:t>per family</a:t>
            </a:r>
            <a:r>
              <a:rPr lang="en-US" dirty="0" smtClean="0"/>
              <a:t>.</a:t>
            </a:r>
            <a:r>
              <a:rPr lang="en-US" baseline="0" dirty="0" smtClean="0"/>
              <a:t>  </a:t>
            </a:r>
            <a:r>
              <a:rPr lang="en-US" dirty="0" smtClean="0"/>
              <a:t>In other words, there are about five</a:t>
            </a:r>
            <a:r>
              <a:rPr lang="en-US" baseline="0" dirty="0" smtClean="0"/>
              <a:t> thousand extended families (5,106).  If you use all possible links, you’re getting at least 8 pieces of information per family, which is 2-4 times has much information than if your analysis isolates the nuclear families.</a:t>
            </a:r>
          </a:p>
          <a:p>
            <a:endParaRPr lang="en-US" baseline="0" dirty="0" smtClean="0"/>
          </a:p>
          <a:p>
            <a:r>
              <a:rPr lang="en-US" baseline="0" dirty="0" smtClean="0"/>
              <a:t>Furthermore, regardless of sample size, there may be some research questions that are approachable only if you use both two generations.</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14</a:t>
            </a:fld>
            <a:endParaRPr lang="en-US"/>
          </a:p>
        </p:txBody>
      </p:sp>
    </p:spTree>
    <p:extLst>
      <p:ext uri="{BB962C8B-B14F-4D97-AF65-F5344CB8AC3E}">
        <p14:creationId xmlns:p14="http://schemas.microsoft.com/office/powerpoint/2010/main" val="394026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NIH has paid us to assemble and distribute the links.</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15</a:t>
            </a:fld>
            <a:endParaRPr lang="en-US"/>
          </a:p>
        </p:txBody>
      </p:sp>
    </p:spTree>
    <p:extLst>
      <p:ext uri="{BB962C8B-B14F-4D97-AF65-F5344CB8AC3E}">
        <p14:creationId xmlns:p14="http://schemas.microsoft.com/office/powerpoint/2010/main" val="723304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21.1 to 1</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17</a:t>
            </a:fld>
            <a:endParaRPr lang="en-US"/>
          </a:p>
        </p:txBody>
      </p:sp>
    </p:spTree>
    <p:extLst>
      <p:ext uri="{BB962C8B-B14F-4D97-AF65-F5344CB8AC3E}">
        <p14:creationId xmlns:p14="http://schemas.microsoft.com/office/powerpoint/2010/main" val="1237308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revised</a:t>
            </a:r>
            <a:r>
              <a:rPr lang="en-US" baseline="0" dirty="0" smtClean="0"/>
              <a:t> diagram </a:t>
            </a:r>
            <a:r>
              <a:rPr lang="en-US" dirty="0" smtClean="0"/>
              <a:t>illustrates the importance</a:t>
            </a:r>
            <a:r>
              <a:rPr lang="en-US" baseline="0" dirty="0" smtClean="0"/>
              <a:t> of the implicit items.  The </a:t>
            </a:r>
            <a:r>
              <a:rPr lang="en-US" baseline="0" dirty="0" err="1" smtClean="0"/>
              <a:t>explicits</a:t>
            </a:r>
            <a:r>
              <a:rPr lang="en-US" baseline="0" dirty="0" smtClean="0"/>
              <a:t> weren’t asked until 2006, and based on lags in the subject ages, explicit links will still be administered and filling in holes beyond 2022.</a:t>
            </a:r>
          </a:p>
          <a:p>
            <a:endParaRPr lang="en-US" baseline="0" dirty="0" smtClean="0"/>
          </a:p>
          <a:p>
            <a:r>
              <a:rPr lang="en-US" baseline="0" dirty="0" smtClean="0"/>
              <a:t>Meanwhile, there have been decades of attrition and death.  Implicit items (which have been asked since 1979) are the best way to get to the families before they’re unreachable.  Getting to Gen1 subjects is especially important, because you could be interested in their responses when the were young.  And because linking two Gen1 Housemates opens up cousin links and aunt/niece links.</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18</a:t>
            </a:fld>
            <a:endParaRPr lang="en-US"/>
          </a:p>
        </p:txBody>
      </p:sp>
    </p:spTree>
    <p:extLst>
      <p:ext uri="{BB962C8B-B14F-4D97-AF65-F5344CB8AC3E}">
        <p14:creationId xmlns:p14="http://schemas.microsoft.com/office/powerpoint/2010/main" val="3295027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22.7 to 1</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19</a:t>
            </a:fld>
            <a:endParaRPr lang="en-US"/>
          </a:p>
        </p:txBody>
      </p:sp>
    </p:spTree>
    <p:extLst>
      <p:ext uri="{BB962C8B-B14F-4D97-AF65-F5344CB8AC3E}">
        <p14:creationId xmlns:p14="http://schemas.microsoft.com/office/powerpoint/2010/main" val="4023782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22.7 to 1</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20</a:t>
            </a:fld>
            <a:endParaRPr lang="en-US"/>
          </a:p>
        </p:txBody>
      </p:sp>
    </p:spTree>
    <p:extLst>
      <p:ext uri="{BB962C8B-B14F-4D97-AF65-F5344CB8AC3E}">
        <p14:creationId xmlns:p14="http://schemas.microsoft.com/office/powerpoint/2010/main" val="4023782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1"/>
            <a:ext cx="7772400" cy="2533650"/>
          </a:xfrm>
        </p:spPr>
        <p:txBody>
          <a:bodyPr>
            <a:normAutofit fontScale="90000"/>
          </a:bodyPr>
          <a:lstStyle/>
          <a:p>
            <a:r>
              <a:rPr lang="en-US" b="1" dirty="0" smtClean="0"/>
              <a:t>NLSY Kinship Links:  Creating Biometrical Design Structures from Cross-Generational Data</a:t>
            </a:r>
            <a:r>
              <a:rPr lang="en-US" dirty="0" smtClean="0"/>
              <a:t/>
            </a:r>
            <a:br>
              <a:rPr lang="en-US" dirty="0" smtClean="0"/>
            </a:br>
            <a:endParaRPr lang="en-US" dirty="0"/>
          </a:p>
        </p:txBody>
      </p:sp>
      <p:sp>
        <p:nvSpPr>
          <p:cNvPr id="3" name="Subtitle 2"/>
          <p:cNvSpPr>
            <a:spLocks noGrp="1"/>
          </p:cNvSpPr>
          <p:nvPr>
            <p:ph type="subTitle" idx="1"/>
          </p:nvPr>
        </p:nvSpPr>
        <p:spPr>
          <a:xfrm>
            <a:off x="457200" y="3886200"/>
            <a:ext cx="8153400" cy="2286000"/>
          </a:xfrm>
        </p:spPr>
        <p:txBody>
          <a:bodyPr>
            <a:normAutofit/>
          </a:bodyPr>
          <a:lstStyle/>
          <a:p>
            <a:r>
              <a:rPr lang="en-US" b="1" dirty="0"/>
              <a:t>William Howard Beasley, David Bard, Kelly Meredith, Mike Hunter, Joe </a:t>
            </a:r>
            <a:r>
              <a:rPr lang="en-US" b="1" dirty="0" smtClean="0"/>
              <a:t>Rodgers</a:t>
            </a:r>
          </a:p>
          <a:p>
            <a:endParaRPr lang="en-US" b="1" dirty="0"/>
          </a:p>
          <a:p>
            <a:r>
              <a:rPr lang="en-US" b="1" dirty="0" smtClean="0"/>
              <a:t>BGA 2013</a:t>
            </a:r>
            <a:endParaRPr lang="en-US" dirty="0"/>
          </a:p>
        </p:txBody>
      </p:sp>
    </p:spTree>
    <p:extLst>
      <p:ext uri="{BB962C8B-B14F-4D97-AF65-F5344CB8AC3E}">
        <p14:creationId xmlns:p14="http://schemas.microsoft.com/office/powerpoint/2010/main" val="8750996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Gen2: Extended Families</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287789798"/>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3</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5</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6</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7</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8</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9</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10</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2187019" y="838200"/>
            <a:ext cx="3832781" cy="830997"/>
          </a:xfrm>
          <a:prstGeom prst="rect">
            <a:avLst/>
          </a:prstGeom>
          <a:noFill/>
        </p:spPr>
        <p:txBody>
          <a:bodyPr wrap="none" rtlCol="0">
            <a:spAutoFit/>
          </a:bodyPr>
          <a:lstStyle/>
          <a:p>
            <a:pPr marL="285750" indent="-285750">
              <a:buFontTx/>
              <a:buChar char="-"/>
            </a:pPr>
            <a:r>
              <a:rPr lang="en-US" sz="2400" dirty="0" smtClean="0"/>
              <a:t>No Gen1</a:t>
            </a:r>
          </a:p>
          <a:p>
            <a:pPr marL="285750" indent="-285750">
              <a:buFontTx/>
              <a:buChar char="-"/>
            </a:pPr>
            <a:r>
              <a:rPr lang="en-US" sz="2400" dirty="0" smtClean="0"/>
              <a:t>No cross-generational links</a:t>
            </a:r>
            <a:endParaRPr lang="en-US" sz="2400"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5077354"/>
            <a:ext cx="2819400" cy="166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3168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Gen1: Nuclear Families</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875597895"/>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3</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2187019" y="838200"/>
            <a:ext cx="3832781" cy="830997"/>
          </a:xfrm>
          <a:prstGeom prst="rect">
            <a:avLst/>
          </a:prstGeom>
          <a:noFill/>
        </p:spPr>
        <p:txBody>
          <a:bodyPr wrap="none" rtlCol="0">
            <a:spAutoFit/>
          </a:bodyPr>
          <a:lstStyle/>
          <a:p>
            <a:pPr marL="285750" indent="-285750">
              <a:buFontTx/>
              <a:buChar char="-"/>
            </a:pPr>
            <a:r>
              <a:rPr lang="en-US" sz="2400" dirty="0" smtClean="0"/>
              <a:t>No Gen2</a:t>
            </a:r>
          </a:p>
          <a:p>
            <a:pPr marL="285750" indent="-285750">
              <a:buFontTx/>
              <a:buChar char="-"/>
            </a:pPr>
            <a:r>
              <a:rPr lang="en-US" sz="2400" dirty="0" smtClean="0"/>
              <a:t>No cross-generational links</a:t>
            </a:r>
            <a:endParaRPr lang="en-US" sz="2400"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5077354"/>
            <a:ext cx="2819400" cy="166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5555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Gen2: Nuclear Families</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945446221"/>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2</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3</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2187019" y="838200"/>
            <a:ext cx="3832781" cy="830997"/>
          </a:xfrm>
          <a:prstGeom prst="rect">
            <a:avLst/>
          </a:prstGeom>
          <a:noFill/>
        </p:spPr>
        <p:txBody>
          <a:bodyPr wrap="none" rtlCol="0">
            <a:spAutoFit/>
          </a:bodyPr>
          <a:lstStyle/>
          <a:p>
            <a:pPr marL="285750" indent="-285750">
              <a:buFontTx/>
              <a:buChar char="-"/>
            </a:pPr>
            <a:r>
              <a:rPr lang="en-US" sz="2400" dirty="0" smtClean="0"/>
              <a:t>No Gen1</a:t>
            </a:r>
          </a:p>
          <a:p>
            <a:pPr marL="285750" indent="-285750">
              <a:buFontTx/>
              <a:buChar char="-"/>
            </a:pPr>
            <a:r>
              <a:rPr lang="en-US" sz="2400" dirty="0" smtClean="0"/>
              <a:t>No cross-generational links</a:t>
            </a:r>
            <a:endParaRPr lang="en-US" sz="2400"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5077354"/>
            <a:ext cx="2819400" cy="166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9267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pPr>
              <a:spcBef>
                <a:spcPts val="0"/>
              </a:spcBef>
              <a:defRPr/>
            </a:pPr>
            <a:r>
              <a:rPr lang="en-US" dirty="0"/>
              <a:t>Gen1 + </a:t>
            </a:r>
            <a:r>
              <a:rPr lang="en-US" dirty="0" smtClean="0"/>
              <a:t>Gen2: Extended Families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72780497"/>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3</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5</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6</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7</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8</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en-US" sz="2800" b="1" dirty="0" smtClean="0"/>
                        <a:t>9</a:t>
                      </a: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en-US" sz="2800" b="1" dirty="0" smtClean="0"/>
                        <a:t>10</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en-US" sz="2800" b="1" dirty="0" smtClean="0"/>
                        <a:t>11</a:t>
                      </a: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en-US" sz="2800" b="1" dirty="0" smtClean="0"/>
                        <a:t>12</a:t>
                      </a:r>
                      <a:endParaRPr lang="en-US" sz="2800" b="1" dirty="0"/>
                    </a:p>
                  </a:txBody>
                  <a:tcPr anchor="ctr">
                    <a:solidFill>
                      <a:schemeClr val="bg1">
                        <a:lumMod val="75000"/>
                      </a:schemeClr>
                    </a:solidFill>
                  </a:tcPr>
                </a:tc>
                <a:tc>
                  <a:txBody>
                    <a:bodyPr/>
                    <a:lstStyle/>
                    <a:p>
                      <a:pPr algn="ctr"/>
                      <a:r>
                        <a:rPr lang="en-US" sz="2800" b="1" dirty="0" smtClean="0"/>
                        <a:t>13</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14</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15</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16</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17</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18</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19</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20</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23</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24</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25</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26</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27</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28</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5077354"/>
            <a:ext cx="2819400" cy="166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3744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76200" y="46038"/>
            <a:ext cx="8991600" cy="715962"/>
          </a:xfrm>
          <a:prstGeom prst="rect">
            <a:avLst/>
          </a:prstGeom>
          <a:solidFill>
            <a:schemeClr val="bg1">
              <a:lumMod val="7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Links within &amp; across Nlsy79 Cohorts</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3356923962"/>
              </p:ext>
            </p:extLst>
          </p:nvPr>
        </p:nvGraphicFramePr>
        <p:xfrm>
          <a:off x="0" y="3429000"/>
          <a:ext cx="9060082" cy="3383280"/>
        </p:xfrm>
        <a:graphic>
          <a:graphicData uri="http://schemas.openxmlformats.org/drawingml/2006/table">
            <a:tbl>
              <a:tblPr firstRow="1" bandRow="1">
                <a:tableStyleId>{10A1B5D5-9B99-4C35-A422-299274C87663}</a:tableStyleId>
              </a:tblPr>
              <a:tblGrid>
                <a:gridCol w="2438400"/>
                <a:gridCol w="1042997"/>
                <a:gridCol w="1194899"/>
                <a:gridCol w="1222974"/>
                <a:gridCol w="1580406"/>
                <a:gridCol w="1580406"/>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algn="ctr"/>
                      <a:r>
                        <a:rPr lang="en-US" dirty="0" smtClean="0"/>
                        <a:t>Gen1</a:t>
                      </a:r>
                      <a:br>
                        <a:rPr lang="en-US" dirty="0" smtClean="0"/>
                      </a:br>
                      <a:r>
                        <a:rPr lang="en-US" baseline="0" dirty="0" smtClean="0"/>
                        <a:t>Only</a:t>
                      </a:r>
                      <a:endParaRPr lang="en-US" dirty="0"/>
                    </a:p>
                  </a:txBody>
                  <a:tcPr/>
                </a:tc>
                <a:tc>
                  <a:txBody>
                    <a:bodyPr/>
                    <a:lstStyle/>
                    <a:p>
                      <a:pPr algn="ctr"/>
                      <a:r>
                        <a:rPr lang="en-US" dirty="0" smtClean="0"/>
                        <a:t>Gen2</a:t>
                      </a:r>
                      <a:r>
                        <a:rPr lang="en-US" baseline="0" dirty="0" smtClean="0"/>
                        <a:t/>
                      </a:r>
                      <a:br>
                        <a:rPr lang="en-US" baseline="0" dirty="0" smtClean="0"/>
                      </a:br>
                      <a:r>
                        <a:rPr lang="en-US" baseline="0" dirty="0" smtClean="0"/>
                        <a:t>Nuclear</a:t>
                      </a:r>
                      <a:br>
                        <a:rPr lang="en-US" baseline="0" dirty="0" smtClean="0"/>
                      </a:br>
                      <a:r>
                        <a:rPr lang="en-US" baseline="0" dirty="0" smtClean="0"/>
                        <a:t>Families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smtClean="0"/>
                        <a:t>Gen2</a:t>
                      </a:r>
                      <a:br>
                        <a:rPr lang="en-US" baseline="0" dirty="0" smtClean="0"/>
                      </a:br>
                      <a:r>
                        <a:rPr lang="en-US" baseline="0" dirty="0" smtClean="0"/>
                        <a:t>Extended</a:t>
                      </a:r>
                      <a:br>
                        <a:rPr lang="en-US" baseline="0" dirty="0" smtClean="0"/>
                      </a:br>
                      <a:r>
                        <a:rPr lang="en-US" baseline="0" dirty="0" smtClean="0"/>
                        <a:t>Families</a:t>
                      </a:r>
                      <a:endParaRPr lang="en-US" dirty="0"/>
                    </a:p>
                  </a:txBody>
                  <a:tcPr/>
                </a:tc>
                <a:tc>
                  <a:txBody>
                    <a:bodyPr/>
                    <a:lstStyle/>
                    <a:p>
                      <a:pPr algn="ctr"/>
                      <a:r>
                        <a:rPr lang="en-US" dirty="0" smtClean="0"/>
                        <a:t>Gen1 + </a:t>
                      </a:r>
                      <a:r>
                        <a:rPr lang="en-US" baseline="0" dirty="0" smtClean="0"/>
                        <a:t>Gen2</a:t>
                      </a:r>
                      <a:br>
                        <a:rPr lang="en-US" baseline="0" dirty="0" smtClean="0"/>
                      </a:br>
                      <a:r>
                        <a:rPr lang="en-US" baseline="0" dirty="0" smtClean="0"/>
                        <a:t>Nuclear</a:t>
                      </a:r>
                      <a:br>
                        <a:rPr lang="en-US" baseline="0" dirty="0" smtClean="0"/>
                      </a:br>
                      <a:r>
                        <a:rPr lang="en-US" baseline="0" dirty="0" smtClean="0"/>
                        <a:t>Families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Gen1 + </a:t>
                      </a:r>
                      <a:r>
                        <a:rPr lang="en-US" baseline="0" dirty="0" smtClean="0"/>
                        <a:t>Gen2</a:t>
                      </a:r>
                      <a:br>
                        <a:rPr lang="en-US" baseline="0" dirty="0" smtClean="0"/>
                      </a:br>
                      <a:r>
                        <a:rPr lang="en-US" baseline="0" dirty="0" smtClean="0"/>
                        <a:t>Extended</a:t>
                      </a:r>
                      <a:br>
                        <a:rPr lang="en-US" baseline="0" dirty="0" smtClean="0"/>
                      </a:br>
                      <a:r>
                        <a:rPr lang="en-US" baseline="0" dirty="0" smtClean="0"/>
                        <a:t>Families</a:t>
                      </a:r>
                      <a:endParaRPr lang="en-US" dirty="0" smtClean="0"/>
                    </a:p>
                  </a:txBody>
                  <a:tcPr/>
                </a:tc>
              </a:tr>
              <a:tr h="370840">
                <a:tc>
                  <a:txBody>
                    <a:bodyPr/>
                    <a:lstStyle/>
                    <a:p>
                      <a:pPr algn="ctr"/>
                      <a:r>
                        <a:rPr lang="en-US" sz="2400" dirty="0" smtClean="0"/>
                        <a:t>Example</a:t>
                      </a:r>
                      <a:br>
                        <a:rPr lang="en-US" sz="2400" dirty="0" smtClean="0"/>
                      </a:br>
                      <a:r>
                        <a:rPr lang="en-US" sz="2400" dirty="0" smtClean="0"/>
                        <a:t>Scenario</a:t>
                      </a:r>
                      <a:endParaRPr lang="en-US" sz="2400" dirty="0"/>
                    </a:p>
                  </a:txBody>
                  <a:tcPr/>
                </a:tc>
                <a:tc>
                  <a:txBody>
                    <a:bodyPr/>
                    <a:lstStyle/>
                    <a:p>
                      <a:pPr algn="ctr"/>
                      <a:r>
                        <a:rPr lang="en-US" sz="2400" dirty="0" smtClean="0"/>
                        <a:t>3</a:t>
                      </a:r>
                      <a:endParaRPr lang="en-US" sz="2400" dirty="0"/>
                    </a:p>
                  </a:txBody>
                  <a:tcPr/>
                </a:tc>
                <a:tc>
                  <a:txBody>
                    <a:bodyPr/>
                    <a:lstStyle/>
                    <a:p>
                      <a:pPr algn="ctr"/>
                      <a:r>
                        <a:rPr lang="en-US" sz="2400" dirty="0" smtClean="0"/>
                        <a:t>4</a:t>
                      </a:r>
                      <a:br>
                        <a:rPr lang="en-US" sz="2400" dirty="0" smtClean="0"/>
                      </a:br>
                      <a:r>
                        <a:rPr lang="en-US" sz="2400" dirty="0" smtClean="0"/>
                        <a:t>(=1+3)</a:t>
                      </a:r>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7</a:t>
                      </a:r>
                      <a:br>
                        <a:rPr lang="en-US" sz="2400" dirty="0" smtClean="0"/>
                      </a:br>
                      <a:r>
                        <a:rPr lang="en-US" sz="2400" dirty="0" smtClean="0"/>
                        <a:t>(=3+1+3)</a:t>
                      </a:r>
                      <a:endParaRPr lang="en-US" sz="2400" dirty="0"/>
                    </a:p>
                  </a:txBody>
                  <a:tcPr/>
                </a:tc>
                <a:tc>
                  <a:txBody>
                    <a:bodyPr/>
                    <a:lstStyle/>
                    <a:p>
                      <a:pPr algn="ctr"/>
                      <a:r>
                        <a:rPr lang="en-US" sz="2400" dirty="0" smtClean="0"/>
                        <a:t>28</a:t>
                      </a:r>
                      <a:endParaRPr lang="en-US" sz="2400" dirty="0"/>
                    </a:p>
                  </a:txBody>
                  <a:tcPr/>
                </a:tc>
              </a:tr>
              <a:tr h="370840">
                <a:tc>
                  <a:txBody>
                    <a:bodyPr/>
                    <a:lstStyle/>
                    <a:p>
                      <a:pPr algn="ctr"/>
                      <a:r>
                        <a:rPr lang="en-US" sz="2400" dirty="0" smtClean="0"/>
                        <a:t>Nlsy79</a:t>
                      </a:r>
                      <a:r>
                        <a:rPr lang="en-US" sz="2400" baseline="0" dirty="0" smtClean="0"/>
                        <a:t> Unique </a:t>
                      </a:r>
                      <a:r>
                        <a:rPr lang="en-US" sz="2400" dirty="0" smtClean="0"/>
                        <a:t>Links</a:t>
                      </a:r>
                      <a:endParaRPr lang="en-US" sz="2400" dirty="0"/>
                    </a:p>
                  </a:txBody>
                  <a:tcPr/>
                </a:tc>
                <a:tc>
                  <a:txBody>
                    <a:bodyPr/>
                    <a:lstStyle/>
                    <a:p>
                      <a:pPr algn="ctr"/>
                      <a:r>
                        <a:rPr lang="en-US" sz="2400" dirty="0" smtClean="0"/>
                        <a:t>5,300</a:t>
                      </a:r>
                      <a:endParaRPr lang="en-US" sz="2400" dirty="0"/>
                    </a:p>
                  </a:txBody>
                  <a:tcPr/>
                </a:tc>
                <a:tc>
                  <a:txBody>
                    <a:bodyPr/>
                    <a:lstStyle/>
                    <a:p>
                      <a:pPr algn="ctr"/>
                      <a:r>
                        <a:rPr lang="en-US" sz="2400" dirty="0" smtClean="0"/>
                        <a:t>11,100</a:t>
                      </a:r>
                      <a:endParaRPr lang="en-US" sz="2400" dirty="0"/>
                    </a:p>
                  </a:txBody>
                  <a:tcPr/>
                </a:tc>
                <a:tc>
                  <a:txBody>
                    <a:bodyPr/>
                    <a:lstStyle/>
                    <a:p>
                      <a:pPr algn="ctr"/>
                      <a:r>
                        <a:rPr lang="en-US" sz="2400" dirty="0" smtClean="0"/>
                        <a:t>16,100</a:t>
                      </a:r>
                      <a:endParaRPr lang="en-US" sz="2400" dirty="0"/>
                    </a:p>
                  </a:txBody>
                  <a:tcPr/>
                </a:tc>
                <a:tc>
                  <a:txBody>
                    <a:bodyPr/>
                    <a:lstStyle/>
                    <a:p>
                      <a:pPr algn="ctr"/>
                      <a:r>
                        <a:rPr lang="en-US" sz="2400" dirty="0" smtClean="0"/>
                        <a:t>16,400</a:t>
                      </a:r>
                      <a:endParaRPr lang="en-US" sz="2400" dirty="0"/>
                    </a:p>
                  </a:txBody>
                  <a:tcPr/>
                </a:tc>
                <a:tc>
                  <a:txBody>
                    <a:bodyPr/>
                    <a:lstStyle/>
                    <a:p>
                      <a:pPr algn="ctr"/>
                      <a:r>
                        <a:rPr lang="en-US" sz="2400" dirty="0" smtClean="0"/>
                        <a:t>42,800</a:t>
                      </a:r>
                      <a:endParaRPr lang="en-US" sz="2400" dirty="0"/>
                    </a:p>
                  </a:txBody>
                  <a:tcPr/>
                </a:tc>
              </a:tr>
              <a:tr h="370840">
                <a:tc>
                  <a:txBody>
                    <a:bodyPr/>
                    <a:lstStyle/>
                    <a:p>
                      <a:pPr algn="ctr"/>
                      <a:r>
                        <a:rPr lang="en-US" sz="2400" dirty="0" smtClean="0"/>
                        <a:t>Unique Links per </a:t>
                      </a:r>
                      <a:br>
                        <a:rPr lang="en-US" sz="2400" dirty="0" smtClean="0"/>
                      </a:br>
                      <a:r>
                        <a:rPr lang="en-US" sz="2400" dirty="0" smtClean="0"/>
                        <a:t>Included </a:t>
                      </a:r>
                      <a:r>
                        <a:rPr lang="en-US" sz="2400" baseline="0" dirty="0" smtClean="0"/>
                        <a:t>Subject</a:t>
                      </a:r>
                      <a:endParaRPr lang="en-US" sz="2400" dirty="0"/>
                    </a:p>
                  </a:txBody>
                  <a:tcPr/>
                </a:tc>
                <a:tc>
                  <a:txBody>
                    <a:bodyPr/>
                    <a:lstStyle/>
                    <a:p>
                      <a:pPr algn="ctr"/>
                      <a:r>
                        <a:rPr lang="en-US" sz="2400" dirty="0" smtClean="0"/>
                        <a:t>0.8</a:t>
                      </a:r>
                      <a:endParaRPr lang="en-US" sz="2400" dirty="0"/>
                    </a:p>
                  </a:txBody>
                  <a:tcPr/>
                </a:tc>
                <a:tc>
                  <a:txBody>
                    <a:bodyPr/>
                    <a:lstStyle/>
                    <a:p>
                      <a:pPr algn="ctr"/>
                      <a:r>
                        <a:rPr lang="en-US" sz="2400" dirty="0" smtClean="0"/>
                        <a:t>1.1</a:t>
                      </a:r>
                      <a:endParaRPr lang="en-US" sz="2400" dirty="0"/>
                    </a:p>
                  </a:txBody>
                  <a:tcPr/>
                </a:tc>
                <a:tc>
                  <a:txBody>
                    <a:bodyPr/>
                    <a:lstStyle/>
                    <a:p>
                      <a:pPr algn="ctr"/>
                      <a:r>
                        <a:rPr lang="en-US" sz="2400" dirty="0" smtClean="0"/>
                        <a:t>~0.8</a:t>
                      </a:r>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~2.5</a:t>
                      </a:r>
                      <a:endParaRPr lang="en-US" sz="2400" dirty="0"/>
                    </a:p>
                  </a:txBody>
                  <a:tcPr/>
                </a:tc>
              </a:tr>
            </a:tbl>
          </a:graphicData>
        </a:graphic>
      </p:graphicFrame>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685801"/>
            <a:ext cx="4800600" cy="2842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09784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Construction of the Links</a:t>
            </a:r>
            <a:endParaRPr lang="en-US" dirty="0"/>
          </a:p>
        </p:txBody>
      </p:sp>
      <p:sp>
        <p:nvSpPr>
          <p:cNvPr id="3" name="Content Placeholder 2"/>
          <p:cNvSpPr>
            <a:spLocks noGrp="1"/>
          </p:cNvSpPr>
          <p:nvPr>
            <p:ph idx="1"/>
          </p:nvPr>
        </p:nvSpPr>
        <p:spPr>
          <a:xfrm>
            <a:off x="76200" y="762000"/>
            <a:ext cx="8991600" cy="6096000"/>
          </a:xfrm>
        </p:spPr>
        <p:txBody>
          <a:bodyPr>
            <a:normAutofit/>
          </a:bodyPr>
          <a:lstStyle/>
          <a:p>
            <a:r>
              <a:rPr lang="en-US" dirty="0" smtClean="0"/>
              <a:t>They are already assembled for you,</a:t>
            </a:r>
            <a:br>
              <a:rPr lang="en-US" dirty="0" smtClean="0"/>
            </a:br>
            <a:r>
              <a:rPr lang="en-US" dirty="0" smtClean="0"/>
              <a:t>this is explaining their origin, </a:t>
            </a:r>
            <a:r>
              <a:rPr lang="en-US" i="1" dirty="0" smtClean="0"/>
              <a:t>not </a:t>
            </a:r>
            <a:r>
              <a:rPr lang="en-US" dirty="0" smtClean="0"/>
              <a:t>describing what you need to do.</a:t>
            </a:r>
          </a:p>
          <a:p>
            <a:r>
              <a:rPr lang="en-US" dirty="0" smtClean="0"/>
              <a:t>Incorporates “Explicit” information </a:t>
            </a:r>
            <a:br>
              <a:rPr lang="en-US" dirty="0" smtClean="0"/>
            </a:br>
            <a:r>
              <a:rPr lang="en-US" dirty="0" smtClean="0">
                <a:solidFill>
                  <a:schemeClr val="tx1">
                    <a:lumMod val="50000"/>
                    <a:lumOff val="50000"/>
                  </a:schemeClr>
                </a:solidFill>
              </a:rPr>
              <a:t>- </a:t>
            </a:r>
            <a:r>
              <a:rPr lang="en-US" sz="3000" dirty="0" err="1" smtClean="0">
                <a:solidFill>
                  <a:schemeClr val="tx1">
                    <a:lumMod val="50000"/>
                    <a:lumOff val="50000"/>
                  </a:schemeClr>
                </a:solidFill>
              </a:rPr>
              <a:t>eg</a:t>
            </a:r>
            <a:r>
              <a:rPr lang="en-US" sz="3000" dirty="0" smtClean="0">
                <a:solidFill>
                  <a:schemeClr val="tx1">
                    <a:lumMod val="50000"/>
                    <a:lumOff val="50000"/>
                  </a:schemeClr>
                </a:solidFill>
              </a:rPr>
              <a:t>, “Do you and your sister share a biological dad?”</a:t>
            </a:r>
            <a:br>
              <a:rPr lang="en-US" sz="3000" dirty="0" smtClean="0">
                <a:solidFill>
                  <a:schemeClr val="tx1">
                    <a:lumMod val="50000"/>
                    <a:lumOff val="50000"/>
                  </a:schemeClr>
                </a:solidFill>
              </a:rPr>
            </a:br>
            <a:r>
              <a:rPr lang="en-US" sz="3000" dirty="0" smtClean="0">
                <a:solidFill>
                  <a:schemeClr val="tx1">
                    <a:lumMod val="50000"/>
                    <a:lumOff val="50000"/>
                  </a:schemeClr>
                </a:solidFill>
              </a:rPr>
              <a:t>- explicit items started in 2006</a:t>
            </a:r>
          </a:p>
          <a:p>
            <a:r>
              <a:rPr lang="en-US" dirty="0" smtClean="0"/>
              <a:t>Incorporates “Implicit” information</a:t>
            </a:r>
            <a:br>
              <a:rPr lang="en-US" dirty="0" smtClean="0"/>
            </a:br>
            <a:r>
              <a:rPr lang="en-US" sz="3000" dirty="0">
                <a:solidFill>
                  <a:schemeClr val="tx1">
                    <a:lumMod val="50000"/>
                    <a:lumOff val="50000"/>
                  </a:schemeClr>
                </a:solidFill>
              </a:rPr>
              <a:t>- </a:t>
            </a:r>
            <a:r>
              <a:rPr lang="en-US" sz="3000" dirty="0" err="1" smtClean="0">
                <a:solidFill>
                  <a:schemeClr val="tx1">
                    <a:lumMod val="50000"/>
                    <a:lumOff val="50000"/>
                  </a:schemeClr>
                </a:solidFill>
              </a:rPr>
              <a:t>eg</a:t>
            </a:r>
            <a:r>
              <a:rPr lang="en-US" sz="3000" dirty="0">
                <a:solidFill>
                  <a:schemeClr val="tx1">
                    <a:lumMod val="50000"/>
                    <a:lumOff val="50000"/>
                  </a:schemeClr>
                </a:solidFill>
              </a:rPr>
              <a:t>, </a:t>
            </a:r>
            <a:r>
              <a:rPr lang="en-US" sz="3000" dirty="0" smtClean="0">
                <a:solidFill>
                  <a:schemeClr val="tx1">
                    <a:lumMod val="50000"/>
                    <a:lumOff val="50000"/>
                  </a:schemeClr>
                </a:solidFill>
              </a:rPr>
              <a:t>“When did your biological dad die?”</a:t>
            </a:r>
            <a:br>
              <a:rPr lang="en-US" sz="3000" dirty="0" smtClean="0">
                <a:solidFill>
                  <a:schemeClr val="tx1">
                    <a:lumMod val="50000"/>
                    <a:lumOff val="50000"/>
                  </a:schemeClr>
                </a:solidFill>
              </a:rPr>
            </a:br>
            <a:r>
              <a:rPr lang="en-US" sz="3000" dirty="0" smtClean="0">
                <a:solidFill>
                  <a:schemeClr val="tx1">
                    <a:lumMod val="50000"/>
                    <a:lumOff val="50000"/>
                  </a:schemeClr>
                </a:solidFill>
              </a:rPr>
              <a:t>- implicit items started in 1979</a:t>
            </a:r>
            <a:endParaRPr lang="en-US" sz="3000" dirty="0">
              <a:solidFill>
                <a:schemeClr val="tx1">
                  <a:lumMod val="50000"/>
                  <a:lumOff val="50000"/>
                </a:schemeClr>
              </a:solidFill>
            </a:endParaRPr>
          </a:p>
          <a:p>
            <a:r>
              <a:rPr lang="en-US" dirty="0" smtClean="0"/>
              <a:t>Roughly trained </a:t>
            </a:r>
            <a:r>
              <a:rPr lang="en-US" dirty="0" err="1" smtClean="0"/>
              <a:t>implicits</a:t>
            </a:r>
            <a:r>
              <a:rPr lang="en-US" dirty="0" smtClean="0"/>
              <a:t> to agree with </a:t>
            </a:r>
            <a:r>
              <a:rPr lang="en-US" dirty="0" err="1" smtClean="0"/>
              <a:t>explicits</a:t>
            </a:r>
            <a:r>
              <a:rPr lang="en-US" dirty="0"/>
              <a:t/>
            </a:r>
            <a:br>
              <a:rPr lang="en-US" dirty="0"/>
            </a:br>
            <a:r>
              <a:rPr lang="en-US" dirty="0" smtClean="0">
                <a:solidFill>
                  <a:schemeClr val="tx1">
                    <a:lumMod val="50000"/>
                    <a:lumOff val="50000"/>
                  </a:schemeClr>
                </a:solidFill>
              </a:rPr>
              <a:t>- many families are incomplete with </a:t>
            </a:r>
            <a:r>
              <a:rPr lang="en-US" dirty="0" err="1" smtClean="0">
                <a:solidFill>
                  <a:schemeClr val="tx1">
                    <a:lumMod val="50000"/>
                    <a:lumOff val="50000"/>
                  </a:schemeClr>
                </a:solidFill>
              </a:rPr>
              <a:t>explicits</a:t>
            </a:r>
            <a:r>
              <a:rPr lang="en-US" dirty="0" smtClean="0">
                <a:solidFill>
                  <a:schemeClr val="tx1">
                    <a:lumMod val="50000"/>
                    <a:lumOff val="50000"/>
                  </a:schemeClr>
                </a:solidFill>
              </a:rPr>
              <a:t> only</a:t>
            </a:r>
            <a:endParaRPr lang="en-US" dirty="0" smtClean="0"/>
          </a:p>
        </p:txBody>
      </p:sp>
    </p:spTree>
    <p:extLst>
      <p:ext uri="{BB962C8B-B14F-4D97-AF65-F5344CB8AC3E}">
        <p14:creationId xmlns:p14="http://schemas.microsoft.com/office/powerpoint/2010/main" val="36182330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a:t>Monitoring the </a:t>
            </a:r>
            <a:r>
              <a:rPr lang="en-US" dirty="0" smtClean="0"/>
              <a:t>ROC paths</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1204" y="762000"/>
            <a:ext cx="7952796"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50667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Monitoring the ROC </a:t>
            </a:r>
            <a:r>
              <a:rPr lang="en-US" dirty="0"/>
              <a:t>paths</a:t>
            </a:r>
          </a:p>
        </p:txBody>
      </p:sp>
      <p:pic>
        <p:nvPicPr>
          <p:cNvPr id="205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91204" y="762000"/>
            <a:ext cx="7952796"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50667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Timeline of Explicit Item</a:t>
            </a:r>
            <a:endParaRPr lang="en-US" dirty="0"/>
          </a:p>
        </p:txBody>
      </p:sp>
      <p:pic>
        <p:nvPicPr>
          <p:cNvPr id="512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27784"/>
            <a:ext cx="9144000" cy="3930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30351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sz="4000" dirty="0" smtClean="0"/>
              <a:t>Agreement of 2004 and 2013 Gen2 Links</a:t>
            </a:r>
            <a:endParaRPr lang="en-US" sz="4000" dirty="0"/>
          </a:p>
        </p:txBody>
      </p:sp>
      <p:pic>
        <p:nvPicPr>
          <p:cNvPr id="409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95602" y="762000"/>
            <a:ext cx="7952796"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5066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Topics</a:t>
            </a:r>
            <a:endParaRPr lang="en-US" dirty="0"/>
          </a:p>
        </p:txBody>
      </p:sp>
      <p:sp>
        <p:nvSpPr>
          <p:cNvPr id="3" name="Content Placeholder 2"/>
          <p:cNvSpPr>
            <a:spLocks noGrp="1"/>
          </p:cNvSpPr>
          <p:nvPr>
            <p:ph idx="1"/>
          </p:nvPr>
        </p:nvSpPr>
        <p:spPr>
          <a:xfrm>
            <a:off x="76200" y="838200"/>
            <a:ext cx="8991600" cy="6019800"/>
          </a:xfrm>
        </p:spPr>
        <p:txBody>
          <a:bodyPr>
            <a:normAutofit/>
          </a:bodyPr>
          <a:lstStyle/>
          <a:p>
            <a:endParaRPr lang="en-US" sz="3600" dirty="0" smtClean="0"/>
          </a:p>
          <a:p>
            <a:r>
              <a:rPr lang="en-US" sz="3600" dirty="0" smtClean="0"/>
              <a:t>Timeline of NLSY </a:t>
            </a:r>
            <a:r>
              <a:rPr lang="en-US" sz="3600" dirty="0" smtClean="0"/>
              <a:t>cohorts</a:t>
            </a:r>
            <a:endParaRPr lang="en-US" sz="3600" dirty="0" smtClean="0"/>
          </a:p>
          <a:p>
            <a:r>
              <a:rPr lang="en-US" sz="3600" dirty="0" smtClean="0"/>
              <a:t>Linking subjects within a cohort</a:t>
            </a:r>
          </a:p>
          <a:p>
            <a:r>
              <a:rPr lang="en-US" sz="3600" dirty="0" smtClean="0"/>
              <a:t>Linking subjects across cohorts</a:t>
            </a:r>
          </a:p>
          <a:p>
            <a:r>
              <a:rPr lang="en-US" sz="3600" dirty="0" smtClean="0"/>
              <a:t>Construction of </a:t>
            </a:r>
            <a:r>
              <a:rPr lang="en-US" sz="3600" dirty="0" smtClean="0"/>
              <a:t>links</a:t>
            </a:r>
            <a:endParaRPr lang="en-US" sz="3600" dirty="0" smtClean="0"/>
          </a:p>
          <a:p>
            <a:r>
              <a:rPr lang="en-US" sz="3600" dirty="0" smtClean="0"/>
              <a:t>NlsyLinks:</a:t>
            </a:r>
            <a:r>
              <a:rPr lang="en-US" sz="3600" dirty="0" smtClean="0"/>
              <a:t/>
            </a:r>
            <a:br>
              <a:rPr lang="en-US" sz="3600" dirty="0" smtClean="0"/>
            </a:br>
            <a:r>
              <a:rPr lang="en-US" sz="2800" dirty="0" smtClean="0"/>
              <a:t>Online utilities </a:t>
            </a:r>
            <a:r>
              <a:rPr lang="en-US" sz="2800" dirty="0"/>
              <a:t>and kinship information for Behavior Genetics and Developmental research using the NLSY</a:t>
            </a:r>
          </a:p>
        </p:txBody>
      </p:sp>
    </p:spTree>
    <p:extLst>
      <p:ext uri="{BB962C8B-B14F-4D97-AF65-F5344CB8AC3E}">
        <p14:creationId xmlns:p14="http://schemas.microsoft.com/office/powerpoint/2010/main" val="11365623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sz="4000" dirty="0" smtClean="0"/>
              <a:t>Agreement of 2004 and 2013 Gen2 Links</a:t>
            </a:r>
            <a:endParaRPr lang="en-US" sz="4000" dirty="0"/>
          </a:p>
        </p:txBody>
      </p:sp>
      <p:sp>
        <p:nvSpPr>
          <p:cNvPr id="3" name="Content Placeholder 2"/>
          <p:cNvSpPr>
            <a:spLocks noGrp="1"/>
          </p:cNvSpPr>
          <p:nvPr>
            <p:ph idx="1"/>
          </p:nvPr>
        </p:nvSpPr>
        <p:spPr/>
        <p:txBody>
          <a:bodyPr/>
          <a:lstStyle/>
          <a:p>
            <a:pPr marL="0" indent="0">
              <a:buNone/>
            </a:pPr>
            <a:r>
              <a:rPr lang="en-US" smtClean="0"/>
              <a:t>TODO: Show </a:t>
            </a:r>
            <a:r>
              <a:rPr lang="en-US" dirty="0" smtClean="0"/>
              <a:t>how many more links 2013 has than 2004.</a:t>
            </a:r>
            <a:endParaRPr lang="en-US" dirty="0"/>
          </a:p>
        </p:txBody>
      </p:sp>
    </p:spTree>
    <p:extLst>
      <p:ext uri="{BB962C8B-B14F-4D97-AF65-F5344CB8AC3E}">
        <p14:creationId xmlns:p14="http://schemas.microsoft.com/office/powerpoint/2010/main" val="2883096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Future Challenge: Find Other Links</a:t>
            </a:r>
            <a:endParaRPr lang="en-US" dirty="0"/>
          </a:p>
        </p:txBody>
      </p:sp>
      <p:sp>
        <p:nvSpPr>
          <p:cNvPr id="3" name="Content Placeholder 2"/>
          <p:cNvSpPr>
            <a:spLocks noGrp="1"/>
          </p:cNvSpPr>
          <p:nvPr>
            <p:ph idx="1"/>
          </p:nvPr>
        </p:nvSpPr>
        <p:spPr>
          <a:xfrm>
            <a:off x="0" y="3867150"/>
            <a:ext cx="9144000" cy="2990850"/>
          </a:xfrm>
        </p:spPr>
        <p:txBody>
          <a:bodyPr>
            <a:normAutofit/>
          </a:bodyPr>
          <a:lstStyle/>
          <a:p>
            <a:r>
              <a:rPr lang="en-US" sz="2800" dirty="0" smtClean="0"/>
              <a:t>Connecting within the Nlsy79 is only one </a:t>
            </a:r>
            <a:r>
              <a:rPr lang="en-US" sz="2800" dirty="0" smtClean="0"/>
              <a:t>extension;</a:t>
            </a:r>
            <a:br>
              <a:rPr lang="en-US" sz="2800" dirty="0" smtClean="0"/>
            </a:br>
            <a:r>
              <a:rPr lang="en-US" sz="2800" dirty="0" smtClean="0"/>
              <a:t>connecting the Nlsy79 and Nlsy97 is another candidate</a:t>
            </a:r>
            <a:endParaRPr lang="en-US" sz="2800" dirty="0" smtClean="0"/>
          </a:p>
          <a:p>
            <a:endParaRPr lang="en-US" sz="2800" dirty="0" smtClean="0"/>
          </a:p>
          <a:p>
            <a:r>
              <a:rPr lang="en-US" sz="2800" dirty="0" smtClean="0"/>
              <a:t>The </a:t>
            </a:r>
            <a:r>
              <a:rPr lang="en-US" sz="2800" dirty="0" smtClean="0"/>
              <a:t>Nlsy97 has 9,000 subjects born during the peak of the Nlsy79 Gen2’s </a:t>
            </a:r>
            <a:r>
              <a:rPr lang="en-US" sz="2800" dirty="0" smtClean="0"/>
              <a:t>births</a:t>
            </a:r>
            <a:endParaRPr lang="en-US" sz="2800" dirty="0" smtClean="0"/>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3" y="685800"/>
            <a:ext cx="9458326"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30351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a:t>The ‘NlsyLinks’ package in </a:t>
            </a:r>
            <a:r>
              <a:rPr lang="en-US" dirty="0" smtClean="0"/>
              <a:t>R Includes:</a:t>
            </a:r>
            <a:endParaRPr lang="en-US" dirty="0"/>
          </a:p>
        </p:txBody>
      </p:sp>
      <p:sp>
        <p:nvSpPr>
          <p:cNvPr id="3" name="Content Placeholder 2"/>
          <p:cNvSpPr>
            <a:spLocks noGrp="1"/>
          </p:cNvSpPr>
          <p:nvPr>
            <p:ph idx="1"/>
          </p:nvPr>
        </p:nvSpPr>
        <p:spPr>
          <a:xfrm>
            <a:off x="76200" y="762000"/>
            <a:ext cx="8991600" cy="6096000"/>
          </a:xfrm>
        </p:spPr>
        <p:txBody>
          <a:bodyPr>
            <a:normAutofit/>
          </a:bodyPr>
          <a:lstStyle/>
          <a:p>
            <a:r>
              <a:rPr lang="en-US" dirty="0" smtClean="0"/>
              <a:t>Datasets </a:t>
            </a:r>
            <a:r>
              <a:rPr lang="en-US" dirty="0" smtClean="0"/>
              <a:t>that specify the </a:t>
            </a:r>
            <a:r>
              <a:rPr lang="en-US" i="1" dirty="0" smtClean="0"/>
              <a:t>R</a:t>
            </a:r>
            <a:r>
              <a:rPr lang="en-US" dirty="0" smtClean="0"/>
              <a:t> values</a:t>
            </a:r>
          </a:p>
          <a:p>
            <a:endParaRPr lang="en-US" dirty="0"/>
          </a:p>
          <a:p>
            <a:r>
              <a:rPr lang="en-US" dirty="0" smtClean="0"/>
              <a:t>Other auxiliary information to assist your manipulation (</a:t>
            </a:r>
            <a:r>
              <a:rPr lang="en-US" dirty="0" err="1" smtClean="0"/>
              <a:t>eg</a:t>
            </a:r>
            <a:r>
              <a:rPr lang="en-US" dirty="0" smtClean="0"/>
              <a:t>, date of last completed survey)</a:t>
            </a:r>
          </a:p>
          <a:p>
            <a:endParaRPr lang="en-US" dirty="0" smtClean="0"/>
          </a:p>
          <a:p>
            <a:r>
              <a:rPr lang="en-US" dirty="0" smtClean="0"/>
              <a:t>Functions that handle a lot of </a:t>
            </a:r>
            <a:br>
              <a:rPr lang="en-US" dirty="0" smtClean="0"/>
            </a:br>
            <a:r>
              <a:rPr lang="en-US" dirty="0" smtClean="0"/>
              <a:t>the tedious manipulation</a:t>
            </a:r>
            <a:br>
              <a:rPr lang="en-US" dirty="0" smtClean="0"/>
            </a:br>
            <a:r>
              <a:rPr lang="en-US" dirty="0" smtClean="0"/>
              <a:t>preparing ACE models</a:t>
            </a:r>
          </a:p>
          <a:p>
            <a:endParaRPr lang="en-US" dirty="0" smtClean="0"/>
          </a:p>
          <a:p>
            <a:r>
              <a:rPr lang="en-US" dirty="0" smtClean="0"/>
              <a:t>Thorough documentation</a:t>
            </a:r>
            <a:br>
              <a:rPr lang="en-US" dirty="0" smtClean="0"/>
            </a:br>
            <a:r>
              <a:rPr lang="en-US" dirty="0" smtClean="0"/>
              <a:t>and vignettes</a:t>
            </a:r>
          </a:p>
        </p:txBody>
      </p:sp>
      <p:graphicFrame>
        <p:nvGraphicFramePr>
          <p:cNvPr id="5" name="Table 4"/>
          <p:cNvGraphicFramePr>
            <a:graphicFrameLocks noGrp="1"/>
          </p:cNvGraphicFramePr>
          <p:nvPr>
            <p:extLst>
              <p:ext uri="{D42A27DB-BD31-4B8C-83A1-F6EECF244321}">
                <p14:modId xmlns:p14="http://schemas.microsoft.com/office/powerpoint/2010/main" val="1898710515"/>
              </p:ext>
            </p:extLst>
          </p:nvPr>
        </p:nvGraphicFramePr>
        <p:xfrm>
          <a:off x="5638800" y="3099435"/>
          <a:ext cx="3352800" cy="3758565"/>
        </p:xfrm>
        <a:graphic>
          <a:graphicData uri="http://schemas.openxmlformats.org/drawingml/2006/table">
            <a:tbl>
              <a:tblPr>
                <a:tableStyleId>{5C22544A-7EE6-4342-B048-85BDC9FD1C3A}</a:tableStyleId>
              </a:tblPr>
              <a:tblGrid>
                <a:gridCol w="1298456"/>
                <a:gridCol w="1298456"/>
                <a:gridCol w="755888"/>
              </a:tblGrid>
              <a:tr h="482600">
                <a:tc>
                  <a:txBody>
                    <a:bodyPr/>
                    <a:lstStyle/>
                    <a:p>
                      <a:pPr algn="ctr" fontAlgn="b"/>
                      <a:r>
                        <a:rPr lang="en-US" sz="2800" u="none" strike="noStrike" dirty="0" smtClean="0">
                          <a:effectLst/>
                        </a:rPr>
                        <a:t>Subject1</a:t>
                      </a:r>
                      <a:br>
                        <a:rPr lang="en-US" sz="2800" u="none" strike="noStrike" dirty="0" smtClean="0">
                          <a:effectLst/>
                        </a:rPr>
                      </a:br>
                      <a:r>
                        <a:rPr lang="en-US" sz="2800" u="none" strike="noStrike" dirty="0" smtClean="0">
                          <a:effectLst/>
                        </a:rPr>
                        <a:t>ID</a:t>
                      </a:r>
                      <a:endParaRPr lang="en-US" sz="2800" b="0" i="0" u="none" strike="noStrike" dirty="0">
                        <a:solidFill>
                          <a:srgbClr val="000000"/>
                        </a:solidFill>
                        <a:effectLst/>
                        <a:latin typeface="Calibri"/>
                      </a:endParaRPr>
                    </a:p>
                  </a:txBody>
                  <a:tcPr marL="9525" marR="9525" marT="9525" marB="0" anchor="ctr">
                    <a:solidFill>
                      <a:schemeClr val="accent6">
                        <a:lumMod val="60000"/>
                        <a:lumOff val="40000"/>
                      </a:schemeClr>
                    </a:solidFill>
                  </a:tcPr>
                </a:tc>
                <a:tc>
                  <a:txBody>
                    <a:bodyPr/>
                    <a:lstStyle/>
                    <a:p>
                      <a:pPr algn="ctr" fontAlgn="b"/>
                      <a:r>
                        <a:rPr lang="en-US" sz="2800" u="none" strike="noStrike" dirty="0" smtClean="0">
                          <a:effectLst/>
                        </a:rPr>
                        <a:t>Subject2</a:t>
                      </a:r>
                      <a:br>
                        <a:rPr lang="en-US" sz="2800" u="none" strike="noStrike" dirty="0" smtClean="0">
                          <a:effectLst/>
                        </a:rPr>
                      </a:br>
                      <a:r>
                        <a:rPr lang="en-US" sz="2800" u="none" strike="noStrike" dirty="0" smtClean="0">
                          <a:effectLst/>
                        </a:rPr>
                        <a:t>ID</a:t>
                      </a:r>
                      <a:endParaRPr lang="en-US" sz="2800" b="0" i="0" u="none" strike="noStrike" dirty="0">
                        <a:solidFill>
                          <a:srgbClr val="000000"/>
                        </a:solidFill>
                        <a:effectLst/>
                        <a:latin typeface="Calibri"/>
                      </a:endParaRPr>
                    </a:p>
                  </a:txBody>
                  <a:tcPr marL="9525" marR="9525" marT="9525" marB="0" anchor="ctr">
                    <a:solidFill>
                      <a:schemeClr val="accent6">
                        <a:lumMod val="60000"/>
                        <a:lumOff val="40000"/>
                      </a:schemeClr>
                    </a:solidFill>
                  </a:tcPr>
                </a:tc>
                <a:tc>
                  <a:txBody>
                    <a:bodyPr/>
                    <a:lstStyle/>
                    <a:p>
                      <a:pPr algn="ctr" fontAlgn="b"/>
                      <a:r>
                        <a:rPr lang="en-US" sz="2800" i="1" u="none" strike="noStrike" dirty="0">
                          <a:effectLst/>
                        </a:rPr>
                        <a:t>R</a:t>
                      </a:r>
                      <a:endParaRPr lang="en-US" sz="2800" b="0" i="1" u="none" strike="noStrike" dirty="0">
                        <a:solidFill>
                          <a:srgbClr val="000000"/>
                        </a:solidFill>
                        <a:effectLst/>
                        <a:latin typeface="Calibri"/>
                      </a:endParaRPr>
                    </a:p>
                  </a:txBody>
                  <a:tcPr marL="9525" marR="9525" marT="9525" marB="0" anchor="ctr">
                    <a:solidFill>
                      <a:schemeClr val="accent6">
                        <a:lumMod val="60000"/>
                        <a:lumOff val="40000"/>
                      </a:schemeClr>
                    </a:solidFill>
                  </a:tcPr>
                </a:tc>
              </a:tr>
              <a:tr h="482600">
                <a:tc>
                  <a:txBody>
                    <a:bodyPr/>
                    <a:lstStyle/>
                    <a:p>
                      <a:pPr algn="r" fontAlgn="b"/>
                      <a:r>
                        <a:rPr lang="en-US" sz="2800" u="none" strike="noStrike" dirty="0" smtClean="0">
                          <a:effectLst/>
                        </a:rPr>
                        <a:t>1201</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1202</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.50</a:t>
                      </a:r>
                      <a:endParaRPr lang="en-US" sz="2800" b="0" i="0" u="none" strike="noStrike" dirty="0">
                        <a:solidFill>
                          <a:srgbClr val="000000"/>
                        </a:solidFill>
                        <a:effectLst/>
                        <a:latin typeface="Calibri"/>
                      </a:endParaRPr>
                    </a:p>
                  </a:txBody>
                  <a:tcPr marL="9525" marR="9525" marT="9525" marB="0" anchor="b"/>
                </a:tc>
              </a:tr>
              <a:tr h="482600">
                <a:tc>
                  <a:txBody>
                    <a:bodyPr/>
                    <a:lstStyle/>
                    <a:p>
                      <a:pPr algn="r" fontAlgn="b"/>
                      <a:r>
                        <a:rPr lang="en-US" sz="2800" u="none" strike="noStrike" dirty="0" smtClean="0">
                          <a:effectLst/>
                        </a:rPr>
                        <a:t>1301</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1302</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b="1" u="none" strike="noStrike" dirty="0" smtClean="0">
                          <a:effectLst/>
                        </a:rPr>
                        <a:t>.50</a:t>
                      </a:r>
                      <a:endParaRPr lang="en-US" sz="2800" b="1" i="0" u="none" strike="noStrike" dirty="0">
                        <a:solidFill>
                          <a:srgbClr val="000000"/>
                        </a:solidFill>
                        <a:effectLst/>
                        <a:latin typeface="Calibri"/>
                      </a:endParaRPr>
                    </a:p>
                  </a:txBody>
                  <a:tcPr marL="9525" marR="9525" marT="9525" marB="0" anchor="b"/>
                </a:tc>
              </a:tr>
              <a:tr h="482600">
                <a:tc>
                  <a:txBody>
                    <a:bodyPr/>
                    <a:lstStyle/>
                    <a:p>
                      <a:pPr algn="r" fontAlgn="b"/>
                      <a:r>
                        <a:rPr lang="en-US" sz="2800" u="none" strike="noStrike" dirty="0" smtClean="0">
                          <a:effectLst/>
                        </a:rPr>
                        <a:t>1301</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1303</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b="1" u="none" strike="noStrike" dirty="0" smtClean="0">
                          <a:effectLst/>
                        </a:rPr>
                        <a:t>.50</a:t>
                      </a:r>
                      <a:endParaRPr lang="en-US" sz="2800" b="1" i="0" u="none" strike="noStrike" dirty="0">
                        <a:solidFill>
                          <a:srgbClr val="000000"/>
                        </a:solidFill>
                        <a:effectLst/>
                        <a:latin typeface="Calibri"/>
                      </a:endParaRPr>
                    </a:p>
                  </a:txBody>
                  <a:tcPr marL="9525" marR="9525" marT="9525" marB="0" anchor="b"/>
                </a:tc>
              </a:tr>
              <a:tr h="482600">
                <a:tc>
                  <a:txBody>
                    <a:bodyPr/>
                    <a:lstStyle/>
                    <a:p>
                      <a:pPr algn="r" fontAlgn="b"/>
                      <a:r>
                        <a:rPr lang="en-US" sz="2800" u="none" strike="noStrike" dirty="0" smtClean="0">
                          <a:effectLst/>
                        </a:rPr>
                        <a:t>1302</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1303</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b="1" u="none" strike="noStrike" dirty="0" smtClean="0">
                          <a:effectLst/>
                        </a:rPr>
                        <a:t>.50</a:t>
                      </a:r>
                      <a:endParaRPr lang="en-US" sz="2800" b="1" i="0" u="none" strike="noStrike" dirty="0">
                        <a:solidFill>
                          <a:srgbClr val="000000"/>
                        </a:solidFill>
                        <a:effectLst/>
                        <a:latin typeface="Calibri"/>
                      </a:endParaRPr>
                    </a:p>
                  </a:txBody>
                  <a:tcPr marL="9525" marR="9525" marT="9525" marB="0" anchor="b"/>
                </a:tc>
              </a:tr>
              <a:tr h="482600">
                <a:tc>
                  <a:txBody>
                    <a:bodyPr/>
                    <a:lstStyle/>
                    <a:p>
                      <a:pPr algn="r" fontAlgn="b"/>
                      <a:r>
                        <a:rPr lang="en-US" sz="2800" u="none" strike="noStrike" dirty="0" smtClean="0">
                          <a:effectLst/>
                        </a:rPr>
                        <a:t>1401</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1402</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a:t>
                      </a:r>
                      <a:r>
                        <a:rPr lang="en-US" sz="2800" u="none" strike="noStrike" dirty="0">
                          <a:effectLst/>
                        </a:rPr>
                        <a:t>25</a:t>
                      </a:r>
                      <a:endParaRPr lang="en-US" sz="2800" b="0" i="0" u="none" strike="noStrike" dirty="0">
                        <a:solidFill>
                          <a:srgbClr val="000000"/>
                        </a:solidFill>
                        <a:effectLst/>
                        <a:latin typeface="Calibri"/>
                      </a:endParaRPr>
                    </a:p>
                  </a:txBody>
                  <a:tcPr marL="9525" marR="9525" marT="9525" marB="0" anchor="b"/>
                </a:tc>
              </a:tr>
              <a:tr h="482600">
                <a:tc>
                  <a:txBody>
                    <a:bodyPr/>
                    <a:lstStyle/>
                    <a:p>
                      <a:pPr algn="r" fontAlgn="b"/>
                      <a:r>
                        <a:rPr lang="en-US" sz="2800" b="0" i="0" u="none" strike="noStrike" dirty="0" smtClean="0">
                          <a:solidFill>
                            <a:srgbClr val="000000"/>
                          </a:solidFill>
                          <a:effectLst/>
                          <a:latin typeface="Calibri"/>
                        </a:rPr>
                        <a:t>…</a:t>
                      </a:r>
                      <a:endParaRPr lang="en-US" sz="2800" b="0" i="0" u="none" strike="noStrike" dirty="0">
                        <a:solidFill>
                          <a:srgbClr val="000000"/>
                        </a:solidFill>
                        <a:effectLst/>
                        <a:latin typeface="Calibri"/>
                      </a:endParaRPr>
                    </a:p>
                  </a:txBody>
                  <a:tcPr marL="9525" marR="9525" marT="9525" marB="0" anchor="b"/>
                </a:tc>
                <a:tc>
                  <a:txBody>
                    <a:bodyPr/>
                    <a:lstStyle/>
                    <a:p>
                      <a:pPr algn="r" fontAlgn="b"/>
                      <a:endParaRPr lang="en-US" sz="2800" b="0" i="0" u="none" strike="noStrike" dirty="0">
                        <a:solidFill>
                          <a:srgbClr val="000000"/>
                        </a:solidFill>
                        <a:effectLst/>
                        <a:latin typeface="Calibri"/>
                      </a:endParaRPr>
                    </a:p>
                  </a:txBody>
                  <a:tcPr marL="9525" marR="9525" marT="9525" marB="0" anchor="b"/>
                </a:tc>
                <a:tc>
                  <a:txBody>
                    <a:bodyPr/>
                    <a:lstStyle/>
                    <a:p>
                      <a:pPr algn="r" fontAlgn="b"/>
                      <a:endParaRPr lang="en-US" sz="28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1230351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220200" cy="6934200"/>
          </a:xfrm>
        </p:spPr>
        <p:txBody>
          <a:bodyPr>
            <a:noAutofit/>
          </a:bodyPr>
          <a:lstStyle/>
          <a:p>
            <a:pPr marL="0" indent="0">
              <a:buNone/>
            </a:pPr>
            <a:r>
              <a:rPr lang="en-US" sz="1650" dirty="0" smtClean="0">
                <a:solidFill>
                  <a:srgbClr val="3F7F4F"/>
                </a:solidFill>
              </a:rPr>
              <a:t>#Step 2: Load packages.</a:t>
            </a: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000000"/>
                </a:solidFill>
                <a:latin typeface="Consolas"/>
              </a:rPr>
              <a:t>require(</a:t>
            </a:r>
            <a:r>
              <a:rPr lang="en-US" sz="1650" dirty="0" err="1" smtClean="0">
                <a:solidFill>
                  <a:srgbClr val="000000"/>
                </a:solidFill>
                <a:latin typeface="Consolas"/>
              </a:rPr>
              <a:t>NlsyLinks</a:t>
            </a:r>
            <a:r>
              <a:rPr lang="en-US" sz="1650" dirty="0" smtClean="0">
                <a:solidFill>
                  <a:srgbClr val="000000"/>
                </a:solidFill>
                <a:latin typeface="Consolas"/>
              </a:rPr>
              <a:t>); require(</a:t>
            </a:r>
            <a:r>
              <a:rPr lang="en-US" sz="1650" dirty="0" err="1" smtClean="0">
                <a:solidFill>
                  <a:srgbClr val="000000"/>
                </a:solidFill>
                <a:latin typeface="Consolas"/>
              </a:rPr>
              <a:t>lavaan</a:t>
            </a:r>
            <a:r>
              <a:rPr lang="en-US" sz="1650" dirty="0" smtClean="0">
                <a:solidFill>
                  <a:srgbClr val="000000"/>
                </a:solidFill>
                <a:latin typeface="Consolas"/>
              </a:rPr>
              <a:t>)</a:t>
            </a:r>
            <a:r>
              <a:rPr lang="en-US" sz="1650" dirty="0" smtClean="0">
                <a:solidFill>
                  <a:srgbClr val="3F7F4F"/>
                </a:solidFill>
                <a:latin typeface="Consolas"/>
              </a:rPr>
              <a:t/>
            </a:r>
            <a:br>
              <a:rPr lang="en-US" sz="1650" dirty="0" smtClean="0">
                <a:solidFill>
                  <a:srgbClr val="3F7F4F"/>
                </a:solidFill>
                <a:latin typeface="Consolas"/>
              </a:rPr>
            </a:br>
            <a:r>
              <a:rPr lang="en-US" sz="1650" dirty="0" smtClean="0">
                <a:solidFill>
                  <a:srgbClr val="3F7F4F"/>
                </a:solidFill>
                <a:latin typeface="Consolas"/>
              </a:rPr>
              <a:t/>
            </a:r>
            <a:br>
              <a:rPr lang="en-US" sz="1650" dirty="0" smtClean="0">
                <a:solidFill>
                  <a:srgbClr val="3F7F4F"/>
                </a:solidFill>
                <a:latin typeface="Consolas"/>
              </a:rPr>
            </a:br>
            <a:r>
              <a:rPr lang="en-US" sz="1650" dirty="0" smtClean="0">
                <a:solidFill>
                  <a:srgbClr val="3F7F4F"/>
                </a:solidFill>
              </a:rPr>
              <a:t>#Steps 3-4: Load the linking and outcomes datasets.</a:t>
            </a:r>
            <a:br>
              <a:rPr lang="en-US" sz="1650" dirty="0" smtClean="0">
                <a:solidFill>
                  <a:srgbClr val="3F7F4F"/>
                </a:solidFill>
              </a:rPr>
            </a:br>
            <a:r>
              <a:rPr lang="en-US" sz="1650" dirty="0" err="1" smtClean="0">
                <a:solidFill>
                  <a:srgbClr val="000000"/>
                </a:solidFill>
                <a:latin typeface="Consolas"/>
              </a:rPr>
              <a:t>dsLinking</a:t>
            </a:r>
            <a:r>
              <a:rPr lang="en-US" sz="1650" dirty="0" smtClean="0">
                <a:solidFill>
                  <a:srgbClr val="000000"/>
                </a:solidFill>
                <a:latin typeface="Consolas"/>
              </a:rPr>
              <a:t> &lt;- subset(Links79Pair, </a:t>
            </a:r>
            <a:r>
              <a:rPr lang="en-US" sz="1650" dirty="0" err="1" smtClean="0">
                <a:solidFill>
                  <a:srgbClr val="000000"/>
                </a:solidFill>
                <a:latin typeface="Consolas"/>
              </a:rPr>
              <a:t>RelationshipPath</a:t>
            </a:r>
            <a:r>
              <a:rPr lang="en-US" sz="1650" dirty="0" smtClean="0">
                <a:solidFill>
                  <a:srgbClr val="9F3F7F"/>
                </a:solidFill>
                <a:latin typeface="Consolas"/>
              </a:rPr>
              <a:t>==</a:t>
            </a:r>
            <a:r>
              <a:rPr lang="en-US" sz="1650" dirty="0" smtClean="0">
                <a:solidFill>
                  <a:srgbClr val="3F3FAF"/>
                </a:solidFill>
                <a:latin typeface="Consolas"/>
              </a:rPr>
              <a:t>'Gen2Siblings</a:t>
            </a:r>
            <a:r>
              <a:rPr lang="en-US" sz="1650" dirty="0">
                <a:solidFill>
                  <a:srgbClr val="3F3FAF"/>
                </a:solidFill>
                <a:latin typeface="Consolas"/>
              </a:rPr>
              <a:t>'</a:t>
            </a:r>
            <a:r>
              <a:rPr lang="en-US" sz="1650" dirty="0" smtClean="0">
                <a:solidFill>
                  <a:srgbClr val="000000"/>
                </a:solidFill>
                <a:latin typeface="Consolas"/>
              </a:rPr>
              <a:t>)</a:t>
            </a:r>
            <a:br>
              <a:rPr lang="en-US" sz="1650" dirty="0" smtClean="0">
                <a:solidFill>
                  <a:srgbClr val="000000"/>
                </a:solidFill>
                <a:latin typeface="Consolas"/>
              </a:rPr>
            </a:br>
            <a:r>
              <a:rPr lang="en-US" sz="1650" dirty="0" err="1" smtClean="0">
                <a:solidFill>
                  <a:srgbClr val="000000"/>
                </a:solidFill>
                <a:latin typeface="Consolas"/>
              </a:rPr>
              <a:t>dsOutcomes</a:t>
            </a:r>
            <a:r>
              <a:rPr lang="en-US" sz="1650" dirty="0" smtClean="0">
                <a:solidFill>
                  <a:srgbClr val="000000"/>
                </a:solidFill>
                <a:latin typeface="Consolas"/>
              </a:rPr>
              <a:t> &lt;- ReadCsvNlsy79Gen2(</a:t>
            </a:r>
            <a:r>
              <a:rPr lang="en-US" sz="1650" dirty="0" smtClean="0">
                <a:solidFill>
                  <a:srgbClr val="3F3FAF"/>
                </a:solidFill>
                <a:latin typeface="Consolas"/>
              </a:rPr>
              <a:t>'C:/</a:t>
            </a:r>
            <a:r>
              <a:rPr lang="en-US" sz="1650" dirty="0" err="1" smtClean="0">
                <a:solidFill>
                  <a:srgbClr val="3F3FAF"/>
                </a:solidFill>
                <a:latin typeface="Consolas"/>
              </a:rPr>
              <a:t>BGResearch</a:t>
            </a:r>
            <a:r>
              <a:rPr lang="en-US" sz="1650" dirty="0" smtClean="0">
                <a:solidFill>
                  <a:srgbClr val="3F3FAF"/>
                </a:solidFill>
                <a:latin typeface="Consolas"/>
              </a:rPr>
              <a:t>/</a:t>
            </a:r>
            <a:r>
              <a:rPr lang="en-US" sz="1650" dirty="0" err="1" smtClean="0">
                <a:solidFill>
                  <a:srgbClr val="3F3FAF"/>
                </a:solidFill>
                <a:latin typeface="Consolas"/>
              </a:rPr>
              <a:t>NlsExtracts</a:t>
            </a:r>
            <a:r>
              <a:rPr lang="en-US" sz="1650" dirty="0" smtClean="0">
                <a:solidFill>
                  <a:srgbClr val="3F3FAF"/>
                </a:solidFill>
                <a:latin typeface="Consolas"/>
              </a:rPr>
              <a:t>/Gen2Birth.csv'</a:t>
            </a:r>
            <a:r>
              <a:rPr lang="en-US" sz="1650" dirty="0" smtClean="0">
                <a:solidFill>
                  <a:srgbClr val="000000"/>
                </a:solidFill>
                <a:latin typeface="Consolas"/>
              </a:rPr>
              <a:t>)</a:t>
            </a:r>
            <a:br>
              <a:rPr lang="en-US" sz="1650" dirty="0" smtClean="0">
                <a:solidFill>
                  <a:srgbClr val="000000"/>
                </a:solidFill>
                <a:latin typeface="Consolas"/>
              </a:rPr>
            </a:b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3F7F4F"/>
                </a:solidFill>
              </a:rPr>
              <a:t>#Step 5: Verify and rename an existing column.</a:t>
            </a:r>
            <a:br>
              <a:rPr lang="en-US" sz="1650" dirty="0" smtClean="0">
                <a:solidFill>
                  <a:srgbClr val="3F7F4F"/>
                </a:solidFill>
              </a:rPr>
            </a:br>
            <a:r>
              <a:rPr lang="en-US" sz="1650" dirty="0" err="1" smtClean="0">
                <a:solidFill>
                  <a:srgbClr val="000000"/>
                </a:solidFill>
                <a:latin typeface="Consolas"/>
              </a:rPr>
              <a:t>VerifyColumnExists</a:t>
            </a:r>
            <a:r>
              <a:rPr lang="en-US" sz="1650" dirty="0" smtClean="0">
                <a:solidFill>
                  <a:srgbClr val="000000"/>
                </a:solidFill>
                <a:latin typeface="Consolas"/>
              </a:rPr>
              <a:t>(</a:t>
            </a:r>
            <a:r>
              <a:rPr lang="en-US" sz="1650" dirty="0" err="1" smtClean="0">
                <a:solidFill>
                  <a:srgbClr val="000000"/>
                </a:solidFill>
                <a:latin typeface="Consolas"/>
              </a:rPr>
              <a:t>dsOutcomes</a:t>
            </a:r>
            <a:r>
              <a:rPr lang="en-US" sz="1650" dirty="0" smtClean="0">
                <a:solidFill>
                  <a:srgbClr val="000000"/>
                </a:solidFill>
                <a:latin typeface="Consolas"/>
              </a:rPr>
              <a:t>, </a:t>
            </a:r>
            <a:r>
              <a:rPr lang="en-US" sz="1650" dirty="0">
                <a:solidFill>
                  <a:srgbClr val="3F3FAF"/>
                </a:solidFill>
                <a:latin typeface="Consolas"/>
              </a:rPr>
              <a:t>'</a:t>
            </a:r>
            <a:r>
              <a:rPr lang="en-US" sz="1650" dirty="0" smtClean="0">
                <a:solidFill>
                  <a:srgbClr val="3F3FAF"/>
                </a:solidFill>
                <a:latin typeface="Consolas"/>
              </a:rPr>
              <a:t>C0328600</a:t>
            </a:r>
            <a:r>
              <a:rPr lang="en-US" sz="1650" dirty="0">
                <a:solidFill>
                  <a:srgbClr val="3F3FAF"/>
                </a:solidFill>
                <a:latin typeface="Consolas"/>
              </a:rPr>
              <a:t>'</a:t>
            </a:r>
            <a:r>
              <a:rPr lang="en-US" sz="1650" dirty="0" smtClean="0">
                <a:solidFill>
                  <a:srgbClr val="000000"/>
                </a:solidFill>
                <a:latin typeface="Consolas"/>
              </a:rPr>
              <a:t>) </a:t>
            </a:r>
            <a:br>
              <a:rPr lang="en-US" sz="1650" dirty="0" smtClean="0">
                <a:solidFill>
                  <a:srgbClr val="000000"/>
                </a:solidFill>
                <a:latin typeface="Consolas"/>
              </a:rPr>
            </a:br>
            <a:r>
              <a:rPr lang="en-US" sz="1650" dirty="0" err="1" smtClean="0">
                <a:solidFill>
                  <a:srgbClr val="000000"/>
                </a:solidFill>
                <a:latin typeface="Consolas"/>
              </a:rPr>
              <a:t>dsOutcomes</a:t>
            </a:r>
            <a:r>
              <a:rPr lang="en-US" sz="1650" dirty="0" smtClean="0">
                <a:solidFill>
                  <a:srgbClr val="000000"/>
                </a:solidFill>
                <a:latin typeface="Consolas"/>
              </a:rPr>
              <a:t> &lt;- </a:t>
            </a:r>
            <a:r>
              <a:rPr lang="en-US" sz="1650" dirty="0" err="1" smtClean="0">
                <a:solidFill>
                  <a:srgbClr val="000000"/>
                </a:solidFill>
                <a:latin typeface="Consolas"/>
              </a:rPr>
              <a:t>RenameNlsyColumn</a:t>
            </a:r>
            <a:r>
              <a:rPr lang="en-US" sz="1650" dirty="0" smtClean="0">
                <a:solidFill>
                  <a:srgbClr val="000000"/>
                </a:solidFill>
                <a:latin typeface="Consolas"/>
              </a:rPr>
              <a:t>(</a:t>
            </a:r>
            <a:r>
              <a:rPr lang="en-US" sz="1650" dirty="0" err="1" smtClean="0">
                <a:solidFill>
                  <a:srgbClr val="000000"/>
                </a:solidFill>
                <a:latin typeface="Consolas"/>
              </a:rPr>
              <a:t>dsOutcomes</a:t>
            </a:r>
            <a:r>
              <a:rPr lang="en-US" sz="1650" dirty="0" smtClean="0">
                <a:solidFill>
                  <a:srgbClr val="000000"/>
                </a:solidFill>
                <a:latin typeface="Consolas"/>
              </a:rPr>
              <a:t>, </a:t>
            </a:r>
            <a:r>
              <a:rPr lang="en-US" sz="1650" dirty="0" smtClean="0">
                <a:solidFill>
                  <a:srgbClr val="3F3FAF"/>
                </a:solidFill>
                <a:latin typeface="Consolas"/>
              </a:rPr>
              <a:t>'C0328600</a:t>
            </a:r>
            <a:r>
              <a:rPr lang="en-US" sz="1650" dirty="0">
                <a:solidFill>
                  <a:srgbClr val="3F3FAF"/>
                </a:solidFill>
                <a:latin typeface="Consolas"/>
              </a:rPr>
              <a:t>'</a:t>
            </a:r>
            <a:r>
              <a:rPr lang="en-US" sz="1650" dirty="0" smtClean="0">
                <a:solidFill>
                  <a:srgbClr val="000000"/>
                </a:solidFill>
                <a:latin typeface="Consolas"/>
              </a:rPr>
              <a:t>, </a:t>
            </a:r>
            <a:r>
              <a:rPr lang="en-US" sz="1650" dirty="0" smtClean="0">
                <a:solidFill>
                  <a:srgbClr val="3F3FAF"/>
                </a:solidFill>
                <a:latin typeface="Consolas"/>
              </a:rPr>
              <a:t>'</a:t>
            </a:r>
            <a:r>
              <a:rPr lang="en-US" sz="1650" dirty="0" err="1" smtClean="0">
                <a:solidFill>
                  <a:srgbClr val="3F3FAF"/>
                </a:solidFill>
                <a:latin typeface="Consolas"/>
              </a:rPr>
              <a:t>BirthWeight</a:t>
            </a:r>
            <a:r>
              <a:rPr lang="en-US" sz="1650" dirty="0">
                <a:solidFill>
                  <a:srgbClr val="3F3FAF"/>
                </a:solidFill>
                <a:latin typeface="Consolas"/>
              </a:rPr>
              <a:t>'</a:t>
            </a:r>
            <a:r>
              <a:rPr lang="en-US" sz="1650" dirty="0" smtClean="0">
                <a:solidFill>
                  <a:srgbClr val="000000"/>
                </a:solidFill>
                <a:latin typeface="Consolas"/>
              </a:rPr>
              <a:t>)</a:t>
            </a:r>
            <a:br>
              <a:rPr lang="en-US" sz="1650" dirty="0" smtClean="0">
                <a:solidFill>
                  <a:srgbClr val="000000"/>
                </a:solidFill>
                <a:latin typeface="Consolas"/>
              </a:rPr>
            </a:b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3F7F4F"/>
                </a:solidFill>
              </a:rPr>
              <a:t>#Step 6: Manipulate, groom, &amp; inspect variables.</a:t>
            </a:r>
            <a:br>
              <a:rPr lang="en-US" sz="1650" dirty="0" smtClean="0">
                <a:solidFill>
                  <a:srgbClr val="3F7F4F"/>
                </a:solidFill>
              </a:rPr>
            </a:br>
            <a:r>
              <a:rPr lang="en-US" sz="1650" dirty="0" err="1" smtClean="0">
                <a:solidFill>
                  <a:srgbClr val="000000"/>
                </a:solidFill>
                <a:latin typeface="Consolas"/>
              </a:rPr>
              <a:t>dsOutcomes</a:t>
            </a:r>
            <a:r>
              <a:rPr lang="en-US" sz="1650" dirty="0" err="1" smtClean="0">
                <a:solidFill>
                  <a:srgbClr val="3F5F5F"/>
                </a:solidFill>
                <a:latin typeface="Consolas"/>
              </a:rPr>
              <a:t>$</a:t>
            </a:r>
            <a:r>
              <a:rPr lang="en-US" sz="1650" dirty="0" err="1" smtClean="0">
                <a:solidFill>
                  <a:srgbClr val="000000"/>
                </a:solidFill>
                <a:latin typeface="Consolas"/>
              </a:rPr>
              <a:t>BirthWeight</a:t>
            </a:r>
            <a:r>
              <a:rPr lang="en-US" sz="1650" dirty="0" smtClean="0">
                <a:solidFill>
                  <a:srgbClr val="3F5F5F"/>
                </a:solidFill>
                <a:latin typeface="Consolas"/>
              </a:rPr>
              <a:t>[</a:t>
            </a:r>
            <a:r>
              <a:rPr lang="en-US" sz="1650" dirty="0" err="1" smtClean="0">
                <a:solidFill>
                  <a:srgbClr val="000000"/>
                </a:solidFill>
                <a:latin typeface="Consolas"/>
              </a:rPr>
              <a:t>dsOutcomes</a:t>
            </a:r>
            <a:r>
              <a:rPr lang="en-US" sz="1650" dirty="0" err="1" smtClean="0">
                <a:solidFill>
                  <a:srgbClr val="3F5F5F"/>
                </a:solidFill>
                <a:latin typeface="Consolas"/>
              </a:rPr>
              <a:t>$</a:t>
            </a:r>
            <a:r>
              <a:rPr lang="en-US" sz="1650" dirty="0" err="1" smtClean="0">
                <a:solidFill>
                  <a:srgbClr val="000000"/>
                </a:solidFill>
                <a:latin typeface="Consolas"/>
              </a:rPr>
              <a:t>BirthWeight</a:t>
            </a:r>
            <a:r>
              <a:rPr lang="en-US" sz="1650" dirty="0" smtClean="0">
                <a:solidFill>
                  <a:srgbClr val="000000"/>
                </a:solidFill>
                <a:latin typeface="Consolas"/>
              </a:rPr>
              <a:t> </a:t>
            </a:r>
            <a:r>
              <a:rPr lang="en-US" sz="1650" dirty="0" smtClean="0">
                <a:solidFill>
                  <a:srgbClr val="9F3F7F"/>
                </a:solidFill>
                <a:latin typeface="Consolas"/>
              </a:rPr>
              <a:t>&lt;</a:t>
            </a:r>
            <a:r>
              <a:rPr lang="en-US" sz="1650" dirty="0" smtClean="0">
                <a:solidFill>
                  <a:srgbClr val="000000"/>
                </a:solidFill>
                <a:latin typeface="Consolas"/>
              </a:rPr>
              <a:t> </a:t>
            </a:r>
            <a:r>
              <a:rPr lang="en-US" sz="1650" dirty="0" smtClean="0">
                <a:solidFill>
                  <a:srgbClr val="00007F"/>
                </a:solidFill>
                <a:latin typeface="Consolas"/>
              </a:rPr>
              <a:t>0</a:t>
            </a:r>
            <a:r>
              <a:rPr lang="en-US" sz="1650" dirty="0" smtClean="0">
                <a:solidFill>
                  <a:srgbClr val="3F5F5F"/>
                </a:solidFill>
                <a:latin typeface="Consolas"/>
              </a:rPr>
              <a:t>]</a:t>
            </a:r>
            <a:r>
              <a:rPr lang="en-US" sz="1650" dirty="0" smtClean="0">
                <a:solidFill>
                  <a:srgbClr val="000000"/>
                </a:solidFill>
                <a:latin typeface="Consolas"/>
              </a:rPr>
              <a:t> &lt;- </a:t>
            </a:r>
            <a:r>
              <a:rPr lang="en-US" sz="1650" dirty="0" smtClean="0">
                <a:solidFill>
                  <a:srgbClr val="7F007F"/>
                </a:solidFill>
                <a:latin typeface="Consolas"/>
              </a:rPr>
              <a:t>NA</a:t>
            </a:r>
            <a:br>
              <a:rPr lang="en-US" sz="1650" dirty="0" smtClean="0">
                <a:solidFill>
                  <a:srgbClr val="7F007F"/>
                </a:solidFill>
                <a:latin typeface="Consolas"/>
              </a:rPr>
            </a:br>
            <a:r>
              <a:rPr lang="en-US" sz="1650" dirty="0" err="1" smtClean="0">
                <a:solidFill>
                  <a:srgbClr val="000000"/>
                </a:solidFill>
                <a:latin typeface="Consolas"/>
              </a:rPr>
              <a:t>dsOutcomes</a:t>
            </a:r>
            <a:r>
              <a:rPr lang="en-US" sz="1650" dirty="0" err="1" smtClean="0">
                <a:solidFill>
                  <a:srgbClr val="3F5F5F"/>
                </a:solidFill>
                <a:latin typeface="Consolas"/>
              </a:rPr>
              <a:t>$</a:t>
            </a:r>
            <a:r>
              <a:rPr lang="en-US" sz="1650" dirty="0" err="1" smtClean="0">
                <a:solidFill>
                  <a:srgbClr val="000000"/>
                </a:solidFill>
                <a:latin typeface="Consolas"/>
              </a:rPr>
              <a:t>BirthWeight</a:t>
            </a:r>
            <a:r>
              <a:rPr lang="en-US" sz="1650" dirty="0" smtClean="0">
                <a:solidFill>
                  <a:srgbClr val="000000"/>
                </a:solidFill>
                <a:latin typeface="Consolas"/>
              </a:rPr>
              <a:t> &lt;- </a:t>
            </a:r>
            <a:r>
              <a:rPr lang="en-US" sz="1650" dirty="0" err="1" smtClean="0">
                <a:solidFill>
                  <a:srgbClr val="000000"/>
                </a:solidFill>
                <a:latin typeface="Consolas"/>
              </a:rPr>
              <a:t>pmin</a:t>
            </a:r>
            <a:r>
              <a:rPr lang="en-US" sz="1650" dirty="0" smtClean="0">
                <a:solidFill>
                  <a:srgbClr val="000000"/>
                </a:solidFill>
                <a:latin typeface="Consolas"/>
              </a:rPr>
              <a:t>(</a:t>
            </a:r>
            <a:r>
              <a:rPr lang="en-US" sz="1650" dirty="0" err="1" smtClean="0">
                <a:solidFill>
                  <a:srgbClr val="000000"/>
                </a:solidFill>
                <a:latin typeface="Consolas"/>
              </a:rPr>
              <a:t>dsOutcomes</a:t>
            </a:r>
            <a:r>
              <a:rPr lang="en-US" sz="1650" dirty="0" err="1" smtClean="0">
                <a:solidFill>
                  <a:srgbClr val="3F5F5F"/>
                </a:solidFill>
                <a:latin typeface="Consolas"/>
              </a:rPr>
              <a:t>$</a:t>
            </a:r>
            <a:r>
              <a:rPr lang="en-US" sz="1650" dirty="0" err="1" smtClean="0">
                <a:solidFill>
                  <a:srgbClr val="000000"/>
                </a:solidFill>
                <a:latin typeface="Consolas"/>
              </a:rPr>
              <a:t>BirthWeight</a:t>
            </a:r>
            <a:r>
              <a:rPr lang="en-US" sz="1650" dirty="0" smtClean="0">
                <a:solidFill>
                  <a:srgbClr val="000000"/>
                </a:solidFill>
                <a:latin typeface="Consolas"/>
              </a:rPr>
              <a:t>, </a:t>
            </a:r>
            <a:r>
              <a:rPr lang="en-US" sz="1650" dirty="0" smtClean="0">
                <a:solidFill>
                  <a:srgbClr val="00007F"/>
                </a:solidFill>
                <a:latin typeface="Consolas"/>
              </a:rPr>
              <a:t>300</a:t>
            </a:r>
            <a:r>
              <a:rPr lang="en-US" sz="1650" dirty="0" smtClean="0">
                <a:solidFill>
                  <a:srgbClr val="000000"/>
                </a:solidFill>
                <a:latin typeface="Consolas"/>
              </a:rPr>
              <a:t>)</a:t>
            </a:r>
            <a:r>
              <a:rPr lang="en-US" sz="1650" dirty="0">
                <a:solidFill>
                  <a:srgbClr val="000000"/>
                </a:solidFill>
                <a:latin typeface="Consolas"/>
              </a:rPr>
              <a:t/>
            </a:r>
            <a:br>
              <a:rPr lang="en-US" sz="1650" dirty="0">
                <a:solidFill>
                  <a:srgbClr val="000000"/>
                </a:solidFill>
                <a:latin typeface="Consolas"/>
              </a:rPr>
            </a:br>
            <a:r>
              <a:rPr lang="en-US" sz="1800" dirty="0" err="1" smtClean="0">
                <a:solidFill>
                  <a:srgbClr val="000000"/>
                </a:solidFill>
                <a:latin typeface="Consolas"/>
              </a:rPr>
              <a:t>hist</a:t>
            </a:r>
            <a:r>
              <a:rPr lang="en-US" sz="1800" dirty="0" smtClean="0">
                <a:solidFill>
                  <a:srgbClr val="000000"/>
                </a:solidFill>
                <a:latin typeface="Consolas"/>
              </a:rPr>
              <a:t>(</a:t>
            </a:r>
            <a:r>
              <a:rPr lang="en-US" sz="1800" dirty="0" err="1" smtClean="0">
                <a:solidFill>
                  <a:srgbClr val="000000"/>
                </a:solidFill>
                <a:latin typeface="Consolas"/>
              </a:rPr>
              <a:t>dsOutcomes</a:t>
            </a:r>
            <a:r>
              <a:rPr lang="en-US" sz="1800" dirty="0" err="1" smtClean="0">
                <a:solidFill>
                  <a:srgbClr val="3F5F5F"/>
                </a:solidFill>
                <a:latin typeface="Consolas"/>
              </a:rPr>
              <a:t>$</a:t>
            </a:r>
            <a:r>
              <a:rPr lang="en-US" sz="1800" dirty="0" err="1" smtClean="0">
                <a:solidFill>
                  <a:srgbClr val="000000"/>
                </a:solidFill>
                <a:latin typeface="Consolas"/>
              </a:rPr>
              <a:t>BirthWeight</a:t>
            </a:r>
            <a:r>
              <a:rPr lang="en-US" sz="1800" dirty="0" smtClean="0">
                <a:solidFill>
                  <a:srgbClr val="000000"/>
                </a:solidFill>
                <a:latin typeface="Consolas"/>
              </a:rPr>
              <a:t>, breaks=</a:t>
            </a:r>
            <a:r>
              <a:rPr lang="en-US" sz="1800" dirty="0" smtClean="0">
                <a:solidFill>
                  <a:srgbClr val="00007F"/>
                </a:solidFill>
                <a:latin typeface="Consolas"/>
              </a:rPr>
              <a:t>500</a:t>
            </a:r>
            <a:r>
              <a:rPr lang="en-US" sz="1800" dirty="0" smtClean="0">
                <a:solidFill>
                  <a:srgbClr val="000000"/>
                </a:solidFill>
                <a:latin typeface="Consolas"/>
              </a:rPr>
              <a:t>)</a:t>
            </a:r>
            <a:br>
              <a:rPr lang="en-US" sz="1800" dirty="0" smtClean="0">
                <a:solidFill>
                  <a:srgbClr val="000000"/>
                </a:solidFill>
                <a:latin typeface="Consolas"/>
              </a:rPr>
            </a:br>
            <a:r>
              <a:rPr lang="en-US" sz="1800" dirty="0" smtClean="0">
                <a:solidFill>
                  <a:srgbClr val="000000"/>
                </a:solidFill>
                <a:latin typeface="Consolas"/>
              </a:rPr>
              <a:t/>
            </a:r>
            <a:br>
              <a:rPr lang="en-US" sz="1800" dirty="0" smtClean="0">
                <a:solidFill>
                  <a:srgbClr val="000000"/>
                </a:solidFill>
                <a:latin typeface="Consolas"/>
              </a:rPr>
            </a:br>
            <a:r>
              <a:rPr lang="en-US" sz="1650" dirty="0" smtClean="0">
                <a:solidFill>
                  <a:srgbClr val="3F7F4F"/>
                </a:solidFill>
              </a:rPr>
              <a:t>#Steps 7-8: Merge outcome &amp; linking datasets; Declare outcome variable names.</a:t>
            </a:r>
            <a:br>
              <a:rPr lang="en-US" sz="1650" dirty="0" smtClean="0">
                <a:solidFill>
                  <a:srgbClr val="3F7F4F"/>
                </a:solidFill>
              </a:rPr>
            </a:br>
            <a:r>
              <a:rPr lang="en-US" sz="1650" dirty="0" err="1" smtClean="0">
                <a:solidFill>
                  <a:srgbClr val="000000"/>
                </a:solidFill>
                <a:latin typeface="Consolas"/>
              </a:rPr>
              <a:t>dsSingle</a:t>
            </a:r>
            <a:r>
              <a:rPr lang="en-US" sz="1650" dirty="0" smtClean="0">
                <a:solidFill>
                  <a:srgbClr val="000000"/>
                </a:solidFill>
                <a:latin typeface="Consolas"/>
              </a:rPr>
              <a:t> &lt;- </a:t>
            </a:r>
            <a:r>
              <a:rPr lang="en-US" sz="1650" dirty="0" err="1" smtClean="0">
                <a:solidFill>
                  <a:srgbClr val="000000"/>
                </a:solidFill>
                <a:latin typeface="Consolas"/>
              </a:rPr>
              <a:t>CreatePairLinksSingleEntered</a:t>
            </a:r>
            <a:r>
              <a:rPr lang="en-US" sz="1650" dirty="0" smtClean="0">
                <a:solidFill>
                  <a:srgbClr val="000000"/>
                </a:solidFill>
                <a:latin typeface="Consolas"/>
              </a:rPr>
              <a:t>(</a:t>
            </a:r>
            <a:r>
              <a:rPr lang="en-US" sz="1650" dirty="0" err="1" smtClean="0">
                <a:solidFill>
                  <a:srgbClr val="000000"/>
                </a:solidFill>
                <a:latin typeface="Consolas"/>
              </a:rPr>
              <a:t>dsOutcomes</a:t>
            </a:r>
            <a:r>
              <a:rPr lang="en-US" sz="1650" dirty="0" smtClean="0">
                <a:solidFill>
                  <a:srgbClr val="000000"/>
                </a:solidFill>
                <a:latin typeface="Consolas"/>
              </a:rPr>
              <a:t>,</a:t>
            </a:r>
            <a:r>
              <a:rPr lang="en-US" sz="1600" dirty="0" smtClean="0">
                <a:solidFill>
                  <a:srgbClr val="000000"/>
                </a:solidFill>
                <a:latin typeface="Consolas"/>
              </a:rPr>
              <a:t> </a:t>
            </a:r>
            <a:r>
              <a:rPr lang="en-US" sz="1650" dirty="0" err="1" smtClean="0">
                <a:solidFill>
                  <a:srgbClr val="000000"/>
                </a:solidFill>
                <a:latin typeface="Consolas"/>
              </a:rPr>
              <a:t>dsLinking</a:t>
            </a:r>
            <a:r>
              <a:rPr lang="en-US" sz="1650" dirty="0" smtClean="0">
                <a:solidFill>
                  <a:srgbClr val="000000"/>
                </a:solidFill>
                <a:latin typeface="Consolas"/>
              </a:rPr>
              <a:t>,</a:t>
            </a:r>
            <a:r>
              <a:rPr lang="en-US" sz="1600" dirty="0" smtClean="0">
                <a:solidFill>
                  <a:srgbClr val="000000"/>
                </a:solidFill>
                <a:latin typeface="Consolas"/>
              </a:rPr>
              <a:t> </a:t>
            </a:r>
            <a:r>
              <a:rPr lang="en-US" sz="1650" dirty="0" smtClean="0">
                <a:solidFill>
                  <a:srgbClr val="3F3FAF"/>
                </a:solidFill>
                <a:latin typeface="Consolas"/>
              </a:rPr>
              <a:t>'</a:t>
            </a:r>
            <a:r>
              <a:rPr lang="en-US" sz="1650" dirty="0" err="1" smtClean="0">
                <a:solidFill>
                  <a:srgbClr val="3F3FAF"/>
                </a:solidFill>
                <a:latin typeface="Consolas"/>
              </a:rPr>
              <a:t>BirthWeight</a:t>
            </a:r>
            <a:r>
              <a:rPr lang="en-US" sz="1650" dirty="0" smtClean="0">
                <a:solidFill>
                  <a:srgbClr val="3F3FAF"/>
                </a:solidFill>
                <a:latin typeface="Consolas"/>
              </a:rPr>
              <a:t>'</a:t>
            </a:r>
            <a:r>
              <a:rPr lang="en-US" sz="1650" dirty="0" smtClean="0">
                <a:solidFill>
                  <a:srgbClr val="000000"/>
                </a:solidFill>
                <a:latin typeface="Consolas"/>
              </a:rPr>
              <a:t>)</a:t>
            </a:r>
            <a:br>
              <a:rPr lang="en-US" sz="1650" dirty="0" smtClean="0">
                <a:solidFill>
                  <a:srgbClr val="000000"/>
                </a:solidFill>
                <a:latin typeface="Consolas"/>
              </a:rPr>
            </a:br>
            <a:r>
              <a:rPr lang="en-US" sz="1650" dirty="0" smtClean="0">
                <a:solidFill>
                  <a:srgbClr val="000000"/>
                </a:solidFill>
                <a:latin typeface="Consolas"/>
              </a:rPr>
              <a:t>oName_1 &lt;- </a:t>
            </a:r>
            <a:r>
              <a:rPr lang="en-US" sz="1650" dirty="0">
                <a:solidFill>
                  <a:srgbClr val="3F3FAF"/>
                </a:solidFill>
                <a:latin typeface="Consolas"/>
              </a:rPr>
              <a:t>'</a:t>
            </a:r>
            <a:r>
              <a:rPr lang="en-US" sz="1650" dirty="0" smtClean="0">
                <a:solidFill>
                  <a:srgbClr val="3F3FAF"/>
                </a:solidFill>
                <a:latin typeface="Consolas"/>
              </a:rPr>
              <a:t>BirthWeight_1</a:t>
            </a:r>
            <a:r>
              <a:rPr lang="en-US" sz="1650" dirty="0">
                <a:solidFill>
                  <a:srgbClr val="3F3FAF"/>
                </a:solidFill>
                <a:latin typeface="Consolas"/>
              </a:rPr>
              <a:t>'</a:t>
            </a:r>
            <a:r>
              <a:rPr lang="en-US" sz="1650" dirty="0" smtClean="0">
                <a:solidFill>
                  <a:srgbClr val="000000"/>
                </a:solidFill>
                <a:latin typeface="Consolas"/>
              </a:rPr>
              <a:t>; oName_2 &lt;- </a:t>
            </a:r>
            <a:r>
              <a:rPr lang="en-US" sz="1650" dirty="0">
                <a:solidFill>
                  <a:srgbClr val="3F3FAF"/>
                </a:solidFill>
                <a:latin typeface="Consolas"/>
              </a:rPr>
              <a:t>'</a:t>
            </a:r>
            <a:r>
              <a:rPr lang="en-US" sz="1650" dirty="0" smtClean="0">
                <a:solidFill>
                  <a:srgbClr val="3F3FAF"/>
                </a:solidFill>
                <a:latin typeface="Consolas"/>
              </a:rPr>
              <a:t>BirthWeight_2</a:t>
            </a:r>
            <a:r>
              <a:rPr lang="en-US" sz="1650" dirty="0">
                <a:solidFill>
                  <a:srgbClr val="3F3FAF"/>
                </a:solidFill>
                <a:latin typeface="Consolas"/>
              </a:rPr>
              <a:t>'</a:t>
            </a:r>
            <a:r>
              <a:rPr lang="en-US" sz="1650" dirty="0" smtClean="0">
                <a:solidFill>
                  <a:srgbClr val="000000"/>
                </a:solidFill>
                <a:latin typeface="Consolas"/>
              </a:rPr>
              <a:t> </a:t>
            </a:r>
            <a:br>
              <a:rPr lang="en-US" sz="1650" dirty="0" smtClean="0">
                <a:solidFill>
                  <a:srgbClr val="000000"/>
                </a:solidFill>
                <a:latin typeface="Consolas"/>
              </a:rPr>
            </a:b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3F7F4F"/>
                </a:solidFill>
              </a:rPr>
              <a:t>#Step 9-10: Create </a:t>
            </a:r>
            <a:r>
              <a:rPr lang="en-US" sz="1650" dirty="0" err="1" smtClean="0">
                <a:solidFill>
                  <a:srgbClr val="3F7F4F"/>
                </a:solidFill>
              </a:rPr>
              <a:t>GroupSummary</a:t>
            </a:r>
            <a:r>
              <a:rPr lang="en-US" sz="1650" dirty="0" smtClean="0">
                <a:solidFill>
                  <a:srgbClr val="3F7F4F"/>
                </a:solidFill>
              </a:rPr>
              <a:t> &amp; cleaned dataset.</a:t>
            </a:r>
            <a:br>
              <a:rPr lang="en-US" sz="1650" dirty="0" smtClean="0">
                <a:solidFill>
                  <a:srgbClr val="3F7F4F"/>
                </a:solidFill>
              </a:rPr>
            </a:br>
            <a:r>
              <a:rPr lang="en-US" sz="1650" dirty="0" err="1" smtClean="0">
                <a:solidFill>
                  <a:srgbClr val="000000"/>
                </a:solidFill>
                <a:latin typeface="Consolas"/>
              </a:rPr>
              <a:t>dsGroupSummary</a:t>
            </a:r>
            <a:r>
              <a:rPr lang="en-US" sz="1650" dirty="0" smtClean="0">
                <a:solidFill>
                  <a:srgbClr val="000000"/>
                </a:solidFill>
                <a:latin typeface="Consolas"/>
              </a:rPr>
              <a:t> &lt;- </a:t>
            </a:r>
            <a:r>
              <a:rPr lang="en-US" sz="1650" dirty="0" err="1" smtClean="0">
                <a:solidFill>
                  <a:srgbClr val="000000"/>
                </a:solidFill>
                <a:latin typeface="Consolas"/>
              </a:rPr>
              <a:t>RGroupSummary</a:t>
            </a:r>
            <a:r>
              <a:rPr lang="en-US" sz="1650" dirty="0" smtClean="0">
                <a:solidFill>
                  <a:srgbClr val="000000"/>
                </a:solidFill>
                <a:latin typeface="Consolas"/>
              </a:rPr>
              <a:t>(</a:t>
            </a:r>
            <a:r>
              <a:rPr lang="en-US" sz="1650" dirty="0" err="1" smtClean="0">
                <a:solidFill>
                  <a:srgbClr val="000000"/>
                </a:solidFill>
                <a:latin typeface="Consolas"/>
              </a:rPr>
              <a:t>dsSingle</a:t>
            </a:r>
            <a:r>
              <a:rPr lang="en-US" sz="1650" dirty="0" smtClean="0">
                <a:solidFill>
                  <a:srgbClr val="000000"/>
                </a:solidFill>
                <a:latin typeface="Consolas"/>
              </a:rPr>
              <a:t>, oName_1, oName_2)</a:t>
            </a:r>
            <a:br>
              <a:rPr lang="en-US" sz="1650" dirty="0" smtClean="0">
                <a:solidFill>
                  <a:srgbClr val="000000"/>
                </a:solidFill>
                <a:latin typeface="Consolas"/>
              </a:rPr>
            </a:br>
            <a:r>
              <a:rPr lang="en-US" sz="1650" dirty="0" err="1" smtClean="0">
                <a:solidFill>
                  <a:srgbClr val="000000"/>
                </a:solidFill>
                <a:latin typeface="Consolas"/>
              </a:rPr>
              <a:t>dsClean</a:t>
            </a:r>
            <a:r>
              <a:rPr lang="en-US" sz="1650" dirty="0" smtClean="0">
                <a:solidFill>
                  <a:srgbClr val="000000"/>
                </a:solidFill>
                <a:latin typeface="Consolas"/>
              </a:rPr>
              <a:t> &lt;- </a:t>
            </a:r>
            <a:r>
              <a:rPr lang="en-US" sz="1650" dirty="0" err="1" smtClean="0">
                <a:solidFill>
                  <a:srgbClr val="000000"/>
                </a:solidFill>
                <a:latin typeface="Consolas"/>
              </a:rPr>
              <a:t>CleanSemAceDataset</a:t>
            </a:r>
            <a:r>
              <a:rPr lang="en-US" sz="1650" dirty="0" smtClean="0">
                <a:solidFill>
                  <a:srgbClr val="000000"/>
                </a:solidFill>
                <a:latin typeface="Consolas"/>
              </a:rPr>
              <a:t>(</a:t>
            </a:r>
            <a:r>
              <a:rPr lang="en-US" sz="1650" dirty="0" err="1" smtClean="0">
                <a:solidFill>
                  <a:srgbClr val="000000"/>
                </a:solidFill>
                <a:latin typeface="Consolas"/>
              </a:rPr>
              <a:t>dsSingle</a:t>
            </a:r>
            <a:r>
              <a:rPr lang="en-US" sz="1650" dirty="0" smtClean="0">
                <a:solidFill>
                  <a:srgbClr val="000000"/>
                </a:solidFill>
                <a:latin typeface="Consolas"/>
              </a:rPr>
              <a:t>, </a:t>
            </a:r>
            <a:r>
              <a:rPr lang="en-US" sz="1650" dirty="0" err="1" smtClean="0">
                <a:solidFill>
                  <a:srgbClr val="000000"/>
                </a:solidFill>
                <a:latin typeface="Consolas"/>
              </a:rPr>
              <a:t>dsGroupSummary</a:t>
            </a:r>
            <a:r>
              <a:rPr lang="en-US" sz="1650" dirty="0" smtClean="0">
                <a:solidFill>
                  <a:srgbClr val="000000"/>
                </a:solidFill>
                <a:latin typeface="Consolas"/>
              </a:rPr>
              <a:t>, oName_1, oName_2)</a:t>
            </a:r>
            <a:br>
              <a:rPr lang="en-US" sz="1650" dirty="0" smtClean="0">
                <a:solidFill>
                  <a:srgbClr val="000000"/>
                </a:solidFill>
                <a:latin typeface="Consolas"/>
              </a:rPr>
            </a:b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3F7F4F"/>
                </a:solidFill>
              </a:rPr>
              <a:t>#Steps 11-12: Run the model; inspect the output.</a:t>
            </a:r>
            <a:br>
              <a:rPr lang="en-US" sz="1650" dirty="0" smtClean="0">
                <a:solidFill>
                  <a:srgbClr val="3F7F4F"/>
                </a:solidFill>
              </a:rPr>
            </a:br>
            <a:r>
              <a:rPr lang="en-US" sz="1650" dirty="0" smtClean="0">
                <a:solidFill>
                  <a:srgbClr val="000000"/>
                </a:solidFill>
                <a:latin typeface="Consolas"/>
              </a:rPr>
              <a:t>ace &lt;- </a:t>
            </a:r>
            <a:r>
              <a:rPr lang="en-US" sz="1650" dirty="0" err="1" smtClean="0">
                <a:solidFill>
                  <a:srgbClr val="000000"/>
                </a:solidFill>
                <a:latin typeface="Consolas"/>
              </a:rPr>
              <a:t>AceLavaanGroup</a:t>
            </a:r>
            <a:r>
              <a:rPr lang="en-US" sz="1650" dirty="0" smtClean="0">
                <a:solidFill>
                  <a:srgbClr val="000000"/>
                </a:solidFill>
                <a:latin typeface="Consolas"/>
              </a:rPr>
              <a:t>(</a:t>
            </a:r>
            <a:r>
              <a:rPr lang="en-US" sz="1650" dirty="0" err="1" smtClean="0">
                <a:solidFill>
                  <a:srgbClr val="000000"/>
                </a:solidFill>
                <a:latin typeface="Consolas"/>
              </a:rPr>
              <a:t>dsClean</a:t>
            </a:r>
            <a:r>
              <a:rPr lang="en-US" sz="1650" dirty="0" smtClean="0">
                <a:solidFill>
                  <a:srgbClr val="000000"/>
                </a:solidFill>
                <a:latin typeface="Consolas"/>
              </a:rPr>
              <a:t>)</a:t>
            </a:r>
            <a:br>
              <a:rPr lang="en-US" sz="1650" dirty="0" smtClean="0">
                <a:solidFill>
                  <a:srgbClr val="000000"/>
                </a:solidFill>
                <a:latin typeface="Consolas"/>
              </a:rPr>
            </a:br>
            <a:r>
              <a:rPr lang="en-US" sz="1650" dirty="0" err="1" smtClean="0">
                <a:solidFill>
                  <a:srgbClr val="000000"/>
                </a:solidFill>
                <a:latin typeface="Consolas"/>
              </a:rPr>
              <a:t>GetDetails</a:t>
            </a:r>
            <a:r>
              <a:rPr lang="en-US" sz="1650" dirty="0" smtClean="0">
                <a:solidFill>
                  <a:srgbClr val="000000"/>
                </a:solidFill>
                <a:latin typeface="Consolas"/>
              </a:rPr>
              <a:t>(ace)</a:t>
            </a:r>
            <a:endParaRPr lang="en-US" sz="1650" dirty="0">
              <a:latin typeface="Consolas" pitchFamily="49" charset="0"/>
              <a:cs typeface="Consolas" pitchFamily="49" charset="0"/>
            </a:endParaRPr>
          </a:p>
        </p:txBody>
      </p:sp>
      <p:sp>
        <p:nvSpPr>
          <p:cNvPr id="2" name="TextBox 1"/>
          <p:cNvSpPr txBox="1"/>
          <p:nvPr/>
        </p:nvSpPr>
        <p:spPr>
          <a:xfrm>
            <a:off x="6553200" y="6412468"/>
            <a:ext cx="2438400" cy="369332"/>
          </a:xfrm>
          <a:prstGeom prst="rect">
            <a:avLst/>
          </a:prstGeom>
          <a:noFill/>
        </p:spPr>
        <p:txBody>
          <a:bodyPr wrap="square" rtlCol="0">
            <a:spAutoFit/>
          </a:bodyPr>
          <a:lstStyle/>
          <a:p>
            <a:pPr algn="r"/>
            <a:r>
              <a:rPr lang="en-US" dirty="0" smtClean="0">
                <a:solidFill>
                  <a:schemeClr val="accent6">
                    <a:lumMod val="75000"/>
                  </a:schemeClr>
                </a:solidFill>
              </a:rPr>
              <a:t>~14 lines of code</a:t>
            </a:r>
            <a:endParaRPr lang="en-US" dirty="0">
              <a:solidFill>
                <a:schemeClr val="accent6">
                  <a:lumMod val="75000"/>
                </a:schemeClr>
              </a:solidFill>
            </a:endParaRPr>
          </a:p>
        </p:txBody>
      </p:sp>
    </p:spTree>
    <p:extLst>
      <p:ext uri="{BB962C8B-B14F-4D97-AF65-F5344CB8AC3E}">
        <p14:creationId xmlns:p14="http://schemas.microsoft.com/office/powerpoint/2010/main" val="31569996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smtClean="0">
                <a:solidFill>
                  <a:schemeClr val="bg1">
                    <a:lumMod val="50000"/>
                  </a:schemeClr>
                </a:solidFill>
              </a:rPr>
              <a:t>Support Staff</a:t>
            </a:r>
            <a:endParaRPr lang="en-US" dirty="0">
              <a:solidFill>
                <a:schemeClr val="bg1">
                  <a:lumMod val="50000"/>
                </a:schemeClr>
              </a:solidFill>
            </a:endParaRPr>
          </a:p>
        </p:txBody>
      </p:sp>
      <p:sp>
        <p:nvSpPr>
          <p:cNvPr id="3" name="Content Placeholder 2"/>
          <p:cNvSpPr>
            <a:spLocks noGrp="1"/>
          </p:cNvSpPr>
          <p:nvPr>
            <p:ph idx="1"/>
          </p:nvPr>
        </p:nvSpPr>
        <p:spPr>
          <a:xfrm>
            <a:off x="152400" y="762000"/>
            <a:ext cx="8991600" cy="6019800"/>
          </a:xfrm>
        </p:spPr>
        <p:txBody>
          <a:bodyPr>
            <a:normAutofit/>
          </a:bodyPr>
          <a:lstStyle/>
          <a:p>
            <a:pPr marL="457200" indent="-457200">
              <a:buNone/>
            </a:pPr>
            <a:r>
              <a:rPr lang="en-US" b="1" dirty="0" smtClean="0"/>
              <a:t>User forums on R-Forge</a:t>
            </a:r>
            <a:r>
              <a:rPr lang="en-US" dirty="0" smtClean="0"/>
              <a:t/>
            </a:r>
            <a:br>
              <a:rPr lang="en-US" dirty="0" smtClean="0"/>
            </a:br>
            <a:r>
              <a:rPr lang="en-US" sz="2800" dirty="0" smtClean="0">
                <a:solidFill>
                  <a:srgbClr val="3F7F4F"/>
                </a:solidFill>
              </a:rPr>
              <a:t>r-forge.r-project.org/forum</a:t>
            </a:r>
            <a:r>
              <a:rPr lang="en-US" sz="2800" dirty="0">
                <a:solidFill>
                  <a:srgbClr val="3F7F4F"/>
                </a:solidFill>
              </a:rPr>
              <a:t>/?</a:t>
            </a:r>
            <a:r>
              <a:rPr lang="en-US" sz="2800" dirty="0" err="1" smtClean="0">
                <a:solidFill>
                  <a:srgbClr val="3F7F4F"/>
                </a:solidFill>
              </a:rPr>
              <a:t>group_id</a:t>
            </a:r>
            <a:r>
              <a:rPr lang="en-US" sz="2800" dirty="0" smtClean="0">
                <a:solidFill>
                  <a:srgbClr val="3F7F4F"/>
                </a:solidFill>
              </a:rPr>
              <a:t>=1330</a:t>
            </a:r>
          </a:p>
          <a:p>
            <a:pPr lvl="1"/>
            <a:r>
              <a:rPr lang="en-US" dirty="0" smtClean="0">
                <a:solidFill>
                  <a:srgbClr val="3F7F4F"/>
                </a:solidFill>
              </a:rPr>
              <a:t>Specific </a:t>
            </a:r>
            <a:r>
              <a:rPr lang="en-US" dirty="0" err="1" smtClean="0">
                <a:solidFill>
                  <a:srgbClr val="3F7F4F"/>
                </a:solidFill>
              </a:rPr>
              <a:t>NlsyLinks</a:t>
            </a:r>
            <a:r>
              <a:rPr lang="en-US" dirty="0">
                <a:solidFill>
                  <a:srgbClr val="3F7F4F"/>
                </a:solidFill>
              </a:rPr>
              <a:t> issues </a:t>
            </a:r>
            <a:endParaRPr lang="en-US" dirty="0" smtClean="0">
              <a:solidFill>
                <a:srgbClr val="3F7F4F"/>
              </a:solidFill>
            </a:endParaRPr>
          </a:p>
          <a:p>
            <a:pPr lvl="1"/>
            <a:r>
              <a:rPr lang="en-US" dirty="0" smtClean="0">
                <a:solidFill>
                  <a:srgbClr val="3F7F4F"/>
                </a:solidFill>
              </a:rPr>
              <a:t>General BG issues</a:t>
            </a:r>
          </a:p>
          <a:p>
            <a:pPr lvl="1"/>
            <a:r>
              <a:rPr lang="en-US" dirty="0" err="1" smtClean="0">
                <a:solidFill>
                  <a:srgbClr val="3F7F4F"/>
                </a:solidFill>
              </a:rPr>
              <a:t>OpenMx</a:t>
            </a:r>
            <a:r>
              <a:rPr lang="en-US" dirty="0" smtClean="0">
                <a:solidFill>
                  <a:srgbClr val="3F7F4F"/>
                </a:solidFill>
              </a:rPr>
              <a:t>, </a:t>
            </a:r>
            <a:r>
              <a:rPr lang="en-US" dirty="0" err="1" smtClean="0">
                <a:solidFill>
                  <a:srgbClr val="3F7F4F"/>
                </a:solidFill>
              </a:rPr>
              <a:t>lavaan</a:t>
            </a:r>
            <a:r>
              <a:rPr lang="en-US" dirty="0" smtClean="0">
                <a:solidFill>
                  <a:srgbClr val="3F7F4F"/>
                </a:solidFill>
              </a:rPr>
              <a:t>, SAS, </a:t>
            </a:r>
            <a:r>
              <a:rPr lang="en-US" dirty="0" err="1" smtClean="0">
                <a:solidFill>
                  <a:srgbClr val="3F7F4F"/>
                </a:solidFill>
              </a:rPr>
              <a:t>M</a:t>
            </a:r>
            <a:r>
              <a:rPr lang="en-US" i="1" dirty="0" err="1" smtClean="0">
                <a:solidFill>
                  <a:srgbClr val="3F7F4F"/>
                </a:solidFill>
              </a:rPr>
              <a:t>plus</a:t>
            </a:r>
            <a:endParaRPr lang="en-US" i="1" dirty="0" smtClean="0">
              <a:solidFill>
                <a:srgbClr val="3F7F4F"/>
              </a:solidFill>
            </a:endParaRPr>
          </a:p>
          <a:p>
            <a:pPr marL="457200" lvl="1" indent="0">
              <a:buNone/>
            </a:pPr>
            <a:endParaRPr lang="en-US" i="1" dirty="0"/>
          </a:p>
          <a:p>
            <a:pPr marL="457200" indent="-457200">
              <a:buNone/>
            </a:pPr>
            <a:r>
              <a:rPr lang="en-US" b="1" dirty="0" smtClean="0"/>
              <a:t>CRAN</a:t>
            </a:r>
            <a:r>
              <a:rPr lang="en-US" dirty="0" smtClean="0"/>
              <a:t/>
            </a:r>
            <a:br>
              <a:rPr lang="en-US" dirty="0" smtClean="0"/>
            </a:br>
            <a:r>
              <a:rPr lang="en-US" sz="2800" dirty="0" smtClean="0">
                <a:solidFill>
                  <a:srgbClr val="3F7F4F"/>
                </a:solidFill>
              </a:rPr>
              <a:t>cran.r-project.org/web/packages/</a:t>
            </a:r>
            <a:r>
              <a:rPr lang="en-US" sz="2800" dirty="0" err="1" smtClean="0">
                <a:solidFill>
                  <a:srgbClr val="3F7F4F"/>
                </a:solidFill>
              </a:rPr>
              <a:t>NlsyLinks</a:t>
            </a:r>
            <a:endParaRPr lang="en-US" sz="2800" dirty="0">
              <a:solidFill>
                <a:srgbClr val="3F7F4F"/>
              </a:solidFill>
            </a:endParaRPr>
          </a:p>
          <a:p>
            <a:pPr marL="457200" indent="-457200">
              <a:buNone/>
            </a:pPr>
            <a:r>
              <a:rPr lang="en-US" b="1" dirty="0" smtClean="0"/>
              <a:t>Help over email</a:t>
            </a:r>
            <a:r>
              <a:rPr lang="en-US" dirty="0" smtClean="0"/>
              <a:t/>
            </a:r>
            <a:br>
              <a:rPr lang="en-US" dirty="0" smtClean="0"/>
            </a:br>
            <a:r>
              <a:rPr lang="en-US" sz="2400" dirty="0" smtClean="0">
                <a:solidFill>
                  <a:srgbClr val="3F7F4F"/>
                </a:solidFill>
              </a:rPr>
              <a:t>Joe Rodgers (jrodgers@ou.edu)</a:t>
            </a:r>
            <a:r>
              <a:rPr lang="en-US" sz="2400" dirty="0">
                <a:solidFill>
                  <a:srgbClr val="3F7F4F"/>
                </a:solidFill>
              </a:rPr>
              <a:t> </a:t>
            </a:r>
            <a:br>
              <a:rPr lang="en-US" sz="2400" dirty="0">
                <a:solidFill>
                  <a:srgbClr val="3F7F4F"/>
                </a:solidFill>
              </a:rPr>
            </a:br>
            <a:r>
              <a:rPr lang="en-US" sz="2400" dirty="0">
                <a:solidFill>
                  <a:srgbClr val="3F7F4F"/>
                </a:solidFill>
              </a:rPr>
              <a:t>Will Beasley (whb4@ou.edu</a:t>
            </a:r>
            <a:r>
              <a:rPr lang="en-US" sz="2400" dirty="0" smtClean="0">
                <a:solidFill>
                  <a:srgbClr val="3F7F4F"/>
                </a:solidFill>
              </a:rPr>
              <a:t>)</a:t>
            </a:r>
            <a:r>
              <a:rPr lang="en-US" sz="2400" dirty="0">
                <a:solidFill>
                  <a:srgbClr val="3F7F4F"/>
                </a:solidFill>
              </a:rPr>
              <a:t> </a:t>
            </a:r>
            <a:br>
              <a:rPr lang="en-US" sz="2400" dirty="0">
                <a:solidFill>
                  <a:srgbClr val="3F7F4F"/>
                </a:solidFill>
              </a:rPr>
            </a:br>
            <a:r>
              <a:rPr lang="en-US" sz="2400" dirty="0" smtClean="0">
                <a:solidFill>
                  <a:srgbClr val="3F7F4F"/>
                </a:solidFill>
              </a:rPr>
              <a:t>Mike Hunter (mhunter@ou.edu)</a:t>
            </a:r>
            <a:endParaRPr lang="en-US" sz="2400" dirty="0">
              <a:solidFill>
                <a:srgbClr val="3F7F4F"/>
              </a:solidFill>
            </a:endParaRPr>
          </a:p>
        </p:txBody>
      </p:sp>
    </p:spTree>
    <p:extLst>
      <p:ext uri="{BB962C8B-B14F-4D97-AF65-F5344CB8AC3E}">
        <p14:creationId xmlns:p14="http://schemas.microsoft.com/office/powerpoint/2010/main" val="3771145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solidFill>
                  <a:schemeClr val="bg1">
                    <a:lumMod val="50000"/>
                  </a:schemeClr>
                </a:solidFill>
              </a:rPr>
              <a:t>Applicability</a:t>
            </a:r>
            <a:endParaRPr lang="en-US" dirty="0">
              <a:solidFill>
                <a:schemeClr val="bg1">
                  <a:lumMod val="50000"/>
                </a:schemeClr>
              </a:solidFill>
            </a:endParaRPr>
          </a:p>
        </p:txBody>
      </p:sp>
      <p:sp>
        <p:nvSpPr>
          <p:cNvPr id="3" name="Content Placeholder 2"/>
          <p:cNvSpPr>
            <a:spLocks noGrp="1"/>
          </p:cNvSpPr>
          <p:nvPr>
            <p:ph idx="1"/>
          </p:nvPr>
        </p:nvSpPr>
        <p:spPr>
          <a:xfrm>
            <a:off x="228600" y="914400"/>
            <a:ext cx="8458200" cy="5791200"/>
          </a:xfrm>
        </p:spPr>
        <p:txBody>
          <a:bodyPr>
            <a:normAutofit lnSpcReduction="10000"/>
          </a:bodyPr>
          <a:lstStyle/>
          <a:p>
            <a:pPr marL="0" indent="0">
              <a:buNone/>
            </a:pPr>
            <a:r>
              <a:rPr lang="en-US" b="1" dirty="0" smtClean="0"/>
              <a:t>The kinship </a:t>
            </a:r>
            <a:r>
              <a:rPr lang="en-US" b="1" dirty="0" smtClean="0"/>
              <a:t>links </a:t>
            </a:r>
            <a:r>
              <a:rPr lang="en-US" b="1" dirty="0" smtClean="0"/>
              <a:t>can be used</a:t>
            </a:r>
            <a:endParaRPr lang="en-US" b="1" dirty="0"/>
          </a:p>
          <a:p>
            <a:pPr lvl="1"/>
            <a:r>
              <a:rPr lang="en-US" dirty="0" smtClean="0">
                <a:solidFill>
                  <a:srgbClr val="3F7F4F"/>
                </a:solidFill>
              </a:rPr>
              <a:t>anywhere in R –not just with NlsyLinks</a:t>
            </a:r>
            <a:endParaRPr lang="en-US" dirty="0" smtClean="0">
              <a:solidFill>
                <a:srgbClr val="3F7F4F"/>
              </a:solidFill>
            </a:endParaRPr>
          </a:p>
          <a:p>
            <a:pPr lvl="1"/>
            <a:r>
              <a:rPr lang="en-US" dirty="0" smtClean="0">
                <a:solidFill>
                  <a:srgbClr val="3F7F4F"/>
                </a:solidFill>
              </a:rPr>
              <a:t>with any statistical software that reads CSVs</a:t>
            </a:r>
            <a:endParaRPr lang="en-US" dirty="0" smtClean="0">
              <a:solidFill>
                <a:srgbClr val="3F7F4F"/>
              </a:solidFill>
            </a:endParaRPr>
          </a:p>
          <a:p>
            <a:pPr lvl="1"/>
            <a:endParaRPr lang="en-US" dirty="0"/>
          </a:p>
          <a:p>
            <a:pPr marL="0" indent="0">
              <a:buNone/>
            </a:pPr>
            <a:r>
              <a:rPr lang="en-US" b="1" dirty="0" smtClean="0"/>
              <a:t>The NlsyLinks package can be used beyond</a:t>
            </a:r>
            <a:endParaRPr lang="en-US" b="1" dirty="0"/>
          </a:p>
          <a:p>
            <a:pPr lvl="1"/>
            <a:r>
              <a:rPr lang="en-US" dirty="0">
                <a:solidFill>
                  <a:srgbClr val="3F7F4F"/>
                </a:solidFill>
              </a:rPr>
              <a:t>Traditional BG research</a:t>
            </a:r>
          </a:p>
          <a:p>
            <a:pPr lvl="1"/>
            <a:r>
              <a:rPr lang="en-US" dirty="0" smtClean="0">
                <a:solidFill>
                  <a:srgbClr val="3F7F4F"/>
                </a:solidFill>
              </a:rPr>
              <a:t>NLSY</a:t>
            </a:r>
          </a:p>
          <a:p>
            <a:pPr lvl="1"/>
            <a:endParaRPr lang="en-US" dirty="0"/>
          </a:p>
          <a:p>
            <a:pPr marL="0" indent="0">
              <a:buNone/>
            </a:pPr>
            <a:r>
              <a:rPr lang="en-US" b="1" dirty="0" smtClean="0"/>
              <a:t>All relevant code is public &amp; open source</a:t>
            </a:r>
            <a:endParaRPr lang="en-US" b="1" dirty="0"/>
          </a:p>
          <a:p>
            <a:pPr lvl="1"/>
            <a:r>
              <a:rPr lang="en-US" dirty="0" smtClean="0">
                <a:solidFill>
                  <a:srgbClr val="3F7F4F"/>
                </a:solidFill>
              </a:rPr>
              <a:t>Code for the package is on R-Forge</a:t>
            </a:r>
            <a:endParaRPr lang="en-US" dirty="0">
              <a:solidFill>
                <a:srgbClr val="3F7F4F"/>
              </a:solidFill>
            </a:endParaRPr>
          </a:p>
          <a:p>
            <a:pPr lvl="1"/>
            <a:r>
              <a:rPr lang="en-US" dirty="0" smtClean="0">
                <a:solidFill>
                  <a:srgbClr val="3F7F4F"/>
                </a:solidFill>
              </a:rPr>
              <a:t>Code for determining the links is on GitHub</a:t>
            </a:r>
            <a:endParaRPr lang="en-US" dirty="0">
              <a:solidFill>
                <a:srgbClr val="3F7F4F"/>
              </a:solidFill>
            </a:endParaRPr>
          </a:p>
        </p:txBody>
      </p:sp>
    </p:spTree>
    <p:extLst>
      <p:ext uri="{BB962C8B-B14F-4D97-AF65-F5344CB8AC3E}">
        <p14:creationId xmlns:p14="http://schemas.microsoft.com/office/powerpoint/2010/main" val="3280832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endParaRPr lang="en-US" dirty="0"/>
          </a:p>
        </p:txBody>
      </p:sp>
      <p:sp>
        <p:nvSpPr>
          <p:cNvPr id="3" name="Content Placeholder 2"/>
          <p:cNvSpPr>
            <a:spLocks noGrp="1"/>
          </p:cNvSpPr>
          <p:nvPr>
            <p:ph idx="1"/>
          </p:nvPr>
        </p:nvSpPr>
        <p:spPr>
          <a:xfrm>
            <a:off x="76200" y="762000"/>
            <a:ext cx="8991600" cy="6096000"/>
          </a:xfrm>
        </p:spPr>
        <p:txBody>
          <a:bodyPr>
            <a:normAutofit/>
          </a:bodyPr>
          <a:lstStyle/>
          <a:p>
            <a:endParaRPr lang="en-US" dirty="0">
              <a:solidFill>
                <a:schemeClr val="tx1">
                  <a:lumMod val="50000"/>
                  <a:lumOff val="50000"/>
                </a:schemeClr>
              </a:solidFill>
            </a:endParaRPr>
          </a:p>
        </p:txBody>
      </p:sp>
    </p:spTree>
    <p:extLst>
      <p:ext uri="{BB962C8B-B14F-4D97-AF65-F5344CB8AC3E}">
        <p14:creationId xmlns:p14="http://schemas.microsoft.com/office/powerpoint/2010/main" val="1695358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NLSY Cohorts</a:t>
            </a:r>
            <a:endParaRPr lang="en-US" dirty="0"/>
          </a:p>
        </p:txBody>
      </p:sp>
      <p:sp>
        <p:nvSpPr>
          <p:cNvPr id="3" name="Content Placeholder 2"/>
          <p:cNvSpPr>
            <a:spLocks noGrp="1"/>
          </p:cNvSpPr>
          <p:nvPr>
            <p:ph idx="1"/>
          </p:nvPr>
        </p:nvSpPr>
        <p:spPr>
          <a:xfrm>
            <a:off x="76200" y="762000"/>
            <a:ext cx="8991600" cy="6096000"/>
          </a:xfrm>
        </p:spPr>
        <p:txBody>
          <a:bodyPr>
            <a:normAutofit/>
          </a:bodyPr>
          <a:lstStyle/>
          <a:p>
            <a:r>
              <a:rPr lang="en-US" sz="3600" dirty="0" smtClean="0"/>
              <a:t>NLSY79: </a:t>
            </a:r>
            <a:r>
              <a:rPr lang="en-US" sz="3600" dirty="0"/>
              <a:t>1</a:t>
            </a:r>
            <a:r>
              <a:rPr lang="en-US" sz="3600" baseline="30000" dirty="0"/>
              <a:t>st</a:t>
            </a:r>
            <a:r>
              <a:rPr lang="en-US" sz="3600" dirty="0"/>
              <a:t> generation </a:t>
            </a:r>
            <a:endParaRPr lang="en-US" sz="3600" dirty="0" smtClean="0"/>
          </a:p>
          <a:p>
            <a:pPr lvl="1"/>
            <a:r>
              <a:rPr lang="en-US" dirty="0" smtClean="0">
                <a:solidFill>
                  <a:schemeClr val="tx1">
                    <a:lumMod val="50000"/>
                    <a:lumOff val="50000"/>
                  </a:schemeClr>
                </a:solidFill>
              </a:rPr>
              <a:t>Has </a:t>
            </a:r>
            <a:r>
              <a:rPr lang="en-US" dirty="0">
                <a:solidFill>
                  <a:schemeClr val="tx1">
                    <a:lumMod val="50000"/>
                    <a:lumOff val="50000"/>
                  </a:schemeClr>
                </a:solidFill>
              </a:rPr>
              <a:t>been surveyed since </a:t>
            </a:r>
            <a:r>
              <a:rPr lang="en-US" dirty="0" smtClean="0">
                <a:solidFill>
                  <a:schemeClr val="tx1">
                    <a:lumMod val="50000"/>
                    <a:lumOff val="50000"/>
                  </a:schemeClr>
                </a:solidFill>
              </a:rPr>
              <a:t>1979</a:t>
            </a:r>
          </a:p>
          <a:p>
            <a:pPr lvl="1"/>
            <a:r>
              <a:rPr lang="en-US" dirty="0" smtClean="0">
                <a:solidFill>
                  <a:schemeClr val="tx1">
                    <a:lumMod val="50000"/>
                    <a:lumOff val="50000"/>
                  </a:schemeClr>
                </a:solidFill>
              </a:rPr>
              <a:t>Nationally representative sample</a:t>
            </a:r>
          </a:p>
          <a:p>
            <a:r>
              <a:rPr lang="en-US" sz="3600" dirty="0"/>
              <a:t>NLSY79: 2</a:t>
            </a:r>
            <a:r>
              <a:rPr lang="en-US" sz="3600" baseline="30000" dirty="0"/>
              <a:t>nd</a:t>
            </a:r>
            <a:r>
              <a:rPr lang="en-US" sz="3600" dirty="0"/>
              <a:t> generation </a:t>
            </a:r>
          </a:p>
          <a:p>
            <a:pPr lvl="1"/>
            <a:r>
              <a:rPr lang="en-US" dirty="0">
                <a:solidFill>
                  <a:schemeClr val="tx1">
                    <a:lumMod val="50000"/>
                    <a:lumOff val="50000"/>
                  </a:schemeClr>
                </a:solidFill>
              </a:rPr>
              <a:t>Are the biological children of the NLSY79 1</a:t>
            </a:r>
            <a:r>
              <a:rPr lang="en-US" baseline="30000" dirty="0">
                <a:solidFill>
                  <a:schemeClr val="tx1">
                    <a:lumMod val="50000"/>
                    <a:lumOff val="50000"/>
                  </a:schemeClr>
                </a:solidFill>
              </a:rPr>
              <a:t>st</a:t>
            </a:r>
            <a:r>
              <a:rPr lang="en-US" dirty="0">
                <a:solidFill>
                  <a:schemeClr val="tx1">
                    <a:lumMod val="50000"/>
                    <a:lumOff val="50000"/>
                  </a:schemeClr>
                </a:solidFill>
              </a:rPr>
              <a:t> generation</a:t>
            </a:r>
          </a:p>
          <a:p>
            <a:pPr lvl="1"/>
            <a:r>
              <a:rPr lang="en-US" dirty="0" smtClean="0">
                <a:solidFill>
                  <a:schemeClr val="tx1">
                    <a:lumMod val="50000"/>
                    <a:lumOff val="50000"/>
                  </a:schemeClr>
                </a:solidFill>
              </a:rPr>
              <a:t>Has been surveyed since 1986</a:t>
            </a:r>
          </a:p>
          <a:p>
            <a:pPr lvl="1"/>
            <a:r>
              <a:rPr lang="en-US" dirty="0">
                <a:solidFill>
                  <a:schemeClr val="tx1">
                    <a:lumMod val="50000"/>
                    <a:lumOff val="50000"/>
                  </a:schemeClr>
                </a:solidFill>
              </a:rPr>
              <a:t>Frequently called “NLSY79-C” or “CNSLY79”</a:t>
            </a:r>
          </a:p>
          <a:p>
            <a:r>
              <a:rPr lang="en-US" sz="3600" dirty="0" smtClean="0"/>
              <a:t>NLSY97</a:t>
            </a:r>
          </a:p>
          <a:p>
            <a:pPr lvl="1"/>
            <a:r>
              <a:rPr lang="en-US" dirty="0">
                <a:solidFill>
                  <a:schemeClr val="tx1">
                    <a:lumMod val="50000"/>
                    <a:lumOff val="50000"/>
                  </a:schemeClr>
                </a:solidFill>
              </a:rPr>
              <a:t>Has been surveyed since 1979</a:t>
            </a:r>
          </a:p>
          <a:p>
            <a:pPr lvl="1"/>
            <a:r>
              <a:rPr lang="en-US" dirty="0">
                <a:solidFill>
                  <a:schemeClr val="tx1">
                    <a:lumMod val="50000"/>
                    <a:lumOff val="50000"/>
                  </a:schemeClr>
                </a:solidFill>
              </a:rPr>
              <a:t>Nationally representative </a:t>
            </a:r>
            <a:r>
              <a:rPr lang="en-US" dirty="0" smtClean="0">
                <a:solidFill>
                  <a:schemeClr val="tx1">
                    <a:lumMod val="50000"/>
                    <a:lumOff val="50000"/>
                  </a:schemeClr>
                </a:solidFill>
              </a:rPr>
              <a:t>sample</a:t>
            </a:r>
          </a:p>
          <a:p>
            <a:pPr lvl="1"/>
            <a:r>
              <a:rPr lang="en-US" dirty="0" smtClean="0">
                <a:solidFill>
                  <a:schemeClr val="tx1">
                    <a:lumMod val="50000"/>
                    <a:lumOff val="50000"/>
                  </a:schemeClr>
                </a:solidFill>
              </a:rPr>
              <a:t>No genetic relationship to NLSY79 cohorts</a:t>
            </a:r>
            <a:endParaRPr lang="en-US" dirty="0">
              <a:solidFill>
                <a:schemeClr val="tx1">
                  <a:lumMod val="50000"/>
                  <a:lumOff val="50000"/>
                </a:schemeClr>
              </a:solidFill>
            </a:endParaRPr>
          </a:p>
        </p:txBody>
      </p:sp>
    </p:spTree>
    <p:extLst>
      <p:ext uri="{BB962C8B-B14F-4D97-AF65-F5344CB8AC3E}">
        <p14:creationId xmlns:p14="http://schemas.microsoft.com/office/powerpoint/2010/main" val="2500896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r>
              <a:rPr lang="en-US" dirty="0" smtClean="0"/>
              <a:t>Timeline for NLSY79</a:t>
            </a:r>
            <a:endParaRPr lang="en-US" dirty="0"/>
          </a:p>
        </p:txBody>
      </p:sp>
      <p:pic>
        <p:nvPicPr>
          <p:cNvPr id="103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27784"/>
            <a:ext cx="9144000" cy="3930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7505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27784"/>
            <a:ext cx="9144000" cy="3930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a:spLocks noGrp="1"/>
          </p:cNvSpPr>
          <p:nvPr>
            <p:ph type="title"/>
          </p:nvPr>
        </p:nvSpPr>
        <p:spPr>
          <a:xfrm>
            <a:off x="0" y="0"/>
            <a:ext cx="9144000" cy="990600"/>
          </a:xfrm>
        </p:spPr>
        <p:txBody>
          <a:bodyPr>
            <a:normAutofit fontScale="90000"/>
          </a:bodyPr>
          <a:lstStyle/>
          <a:p>
            <a:r>
              <a:rPr lang="en-US" dirty="0" smtClean="0"/>
              <a:t>Timeline for NLSY79</a:t>
            </a:r>
            <a:br>
              <a:rPr lang="en-US" dirty="0" smtClean="0"/>
            </a:br>
            <a:r>
              <a:rPr lang="en-US" sz="3600" dirty="0" smtClean="0"/>
              <a:t>(both generations)</a:t>
            </a:r>
            <a:endParaRPr lang="en-US" dirty="0"/>
          </a:p>
        </p:txBody>
      </p:sp>
    </p:spTree>
    <p:extLst>
      <p:ext uri="{BB962C8B-B14F-4D97-AF65-F5344CB8AC3E}">
        <p14:creationId xmlns:p14="http://schemas.microsoft.com/office/powerpoint/2010/main" val="599834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27784"/>
            <a:ext cx="9144000" cy="3930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0" y="0"/>
            <a:ext cx="9144000" cy="990600"/>
          </a:xfrm>
        </p:spPr>
        <p:txBody>
          <a:bodyPr>
            <a:normAutofit/>
          </a:bodyPr>
          <a:lstStyle/>
          <a:p>
            <a:r>
              <a:rPr lang="en-US" dirty="0" smtClean="0"/>
              <a:t>Timeline for NLSY79 &amp; NLSY97</a:t>
            </a:r>
            <a:endParaRPr lang="en-US" dirty="0"/>
          </a:p>
        </p:txBody>
      </p:sp>
    </p:spTree>
    <p:extLst>
      <p:ext uri="{BB962C8B-B14F-4D97-AF65-F5344CB8AC3E}">
        <p14:creationId xmlns:p14="http://schemas.microsoft.com/office/powerpoint/2010/main" val="2046027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Links within &amp; across Nlsy79 Cohorts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78576475"/>
              </p:ext>
            </p:extLst>
          </p:nvPr>
        </p:nvGraphicFramePr>
        <p:xfrm>
          <a:off x="0" y="3429000"/>
          <a:ext cx="9060082" cy="3383280"/>
        </p:xfrm>
        <a:graphic>
          <a:graphicData uri="http://schemas.openxmlformats.org/drawingml/2006/table">
            <a:tbl>
              <a:tblPr firstRow="1" bandRow="1">
                <a:tableStyleId>{10A1B5D5-9B99-4C35-A422-299274C87663}</a:tableStyleId>
              </a:tblPr>
              <a:tblGrid>
                <a:gridCol w="2438400"/>
                <a:gridCol w="1042997"/>
                <a:gridCol w="1194899"/>
                <a:gridCol w="1222974"/>
                <a:gridCol w="1580406"/>
                <a:gridCol w="1580406"/>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algn="ctr"/>
                      <a:r>
                        <a:rPr lang="en-US" dirty="0" smtClean="0"/>
                        <a:t>Gen1</a:t>
                      </a:r>
                      <a:br>
                        <a:rPr lang="en-US" dirty="0" smtClean="0"/>
                      </a:br>
                      <a:r>
                        <a:rPr lang="en-US" baseline="0" dirty="0" smtClean="0"/>
                        <a:t>Only</a:t>
                      </a:r>
                      <a:endParaRPr lang="en-US" dirty="0"/>
                    </a:p>
                  </a:txBody>
                  <a:tcPr/>
                </a:tc>
                <a:tc>
                  <a:txBody>
                    <a:bodyPr/>
                    <a:lstStyle/>
                    <a:p>
                      <a:pPr algn="ctr"/>
                      <a:r>
                        <a:rPr lang="en-US" dirty="0" smtClean="0"/>
                        <a:t>Gen2</a:t>
                      </a:r>
                      <a:r>
                        <a:rPr lang="en-US" baseline="0" dirty="0" smtClean="0"/>
                        <a:t/>
                      </a:r>
                      <a:br>
                        <a:rPr lang="en-US" baseline="0" dirty="0" smtClean="0"/>
                      </a:br>
                      <a:r>
                        <a:rPr lang="en-US" baseline="0" dirty="0" smtClean="0"/>
                        <a:t>Nuclear</a:t>
                      </a:r>
                      <a:br>
                        <a:rPr lang="en-US" baseline="0" dirty="0" smtClean="0"/>
                      </a:br>
                      <a:r>
                        <a:rPr lang="en-US" baseline="0" dirty="0" smtClean="0"/>
                        <a:t>Families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smtClean="0"/>
                        <a:t>Gen2</a:t>
                      </a:r>
                      <a:br>
                        <a:rPr lang="en-US" baseline="0" dirty="0" smtClean="0"/>
                      </a:br>
                      <a:r>
                        <a:rPr lang="en-US" baseline="0" dirty="0" smtClean="0"/>
                        <a:t>Extended</a:t>
                      </a:r>
                      <a:br>
                        <a:rPr lang="en-US" baseline="0" dirty="0" smtClean="0"/>
                      </a:br>
                      <a:r>
                        <a:rPr lang="en-US" baseline="0" dirty="0" smtClean="0"/>
                        <a:t>Families</a:t>
                      </a:r>
                      <a:endParaRPr lang="en-US" dirty="0"/>
                    </a:p>
                  </a:txBody>
                  <a:tcPr/>
                </a:tc>
                <a:tc>
                  <a:txBody>
                    <a:bodyPr/>
                    <a:lstStyle/>
                    <a:p>
                      <a:pPr algn="ctr"/>
                      <a:r>
                        <a:rPr lang="en-US" dirty="0" smtClean="0"/>
                        <a:t>Gen1 + </a:t>
                      </a:r>
                      <a:r>
                        <a:rPr lang="en-US" baseline="0" dirty="0" smtClean="0"/>
                        <a:t>Gen2</a:t>
                      </a:r>
                      <a:br>
                        <a:rPr lang="en-US" baseline="0" dirty="0" smtClean="0"/>
                      </a:br>
                      <a:r>
                        <a:rPr lang="en-US" baseline="0" dirty="0" smtClean="0"/>
                        <a:t>Nuclear</a:t>
                      </a:r>
                      <a:br>
                        <a:rPr lang="en-US" baseline="0" dirty="0" smtClean="0"/>
                      </a:br>
                      <a:r>
                        <a:rPr lang="en-US" baseline="0" dirty="0" smtClean="0"/>
                        <a:t>Families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Gen1 + </a:t>
                      </a:r>
                      <a:r>
                        <a:rPr lang="en-US" baseline="0" dirty="0" smtClean="0"/>
                        <a:t>Gen2</a:t>
                      </a:r>
                      <a:br>
                        <a:rPr lang="en-US" baseline="0" dirty="0" smtClean="0"/>
                      </a:br>
                      <a:r>
                        <a:rPr lang="en-US" baseline="0" dirty="0" smtClean="0"/>
                        <a:t>Extended</a:t>
                      </a:r>
                      <a:br>
                        <a:rPr lang="en-US" baseline="0" dirty="0" smtClean="0"/>
                      </a:br>
                      <a:r>
                        <a:rPr lang="en-US" baseline="0" dirty="0" smtClean="0"/>
                        <a:t>Families</a:t>
                      </a:r>
                      <a:endParaRPr lang="en-US" dirty="0" smtClean="0"/>
                    </a:p>
                  </a:txBody>
                  <a:tcPr/>
                </a:tc>
              </a:tr>
              <a:tr h="370840">
                <a:tc>
                  <a:txBody>
                    <a:bodyPr/>
                    <a:lstStyle/>
                    <a:p>
                      <a:pPr algn="ctr"/>
                      <a:r>
                        <a:rPr lang="en-US" sz="2400" dirty="0" smtClean="0"/>
                        <a:t>Example</a:t>
                      </a:r>
                      <a:br>
                        <a:rPr lang="en-US" sz="2400" dirty="0" smtClean="0"/>
                      </a:br>
                      <a:r>
                        <a:rPr lang="en-US" sz="2400" dirty="0" smtClean="0"/>
                        <a:t>Scenario</a:t>
                      </a:r>
                      <a:endParaRPr lang="en-US" sz="2400" dirty="0"/>
                    </a:p>
                  </a:txBody>
                  <a:tcPr/>
                </a:tc>
                <a:tc>
                  <a:txBody>
                    <a:bodyPr/>
                    <a:lstStyle/>
                    <a:p>
                      <a:pPr algn="ctr"/>
                      <a:r>
                        <a:rPr lang="en-US" sz="2400" dirty="0" smtClean="0"/>
                        <a:t>3</a:t>
                      </a:r>
                      <a:endParaRPr lang="en-US" sz="2400" dirty="0"/>
                    </a:p>
                  </a:txBody>
                  <a:tcPr/>
                </a:tc>
                <a:tc>
                  <a:txBody>
                    <a:bodyPr/>
                    <a:lstStyle/>
                    <a:p>
                      <a:pPr algn="ctr"/>
                      <a:r>
                        <a:rPr lang="en-US" sz="2400" dirty="0" smtClean="0"/>
                        <a:t>4</a:t>
                      </a:r>
                      <a:br>
                        <a:rPr lang="en-US" sz="2400" dirty="0" smtClean="0"/>
                      </a:br>
                      <a:r>
                        <a:rPr lang="en-US" sz="2400" dirty="0" smtClean="0"/>
                        <a:t>(=1+3)</a:t>
                      </a:r>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7</a:t>
                      </a:r>
                      <a:br>
                        <a:rPr lang="en-US" sz="2400" dirty="0" smtClean="0"/>
                      </a:br>
                      <a:r>
                        <a:rPr lang="en-US" sz="2400" dirty="0" smtClean="0"/>
                        <a:t>(=3+1+3)</a:t>
                      </a:r>
                      <a:endParaRPr lang="en-US" sz="2400" dirty="0"/>
                    </a:p>
                  </a:txBody>
                  <a:tcPr/>
                </a:tc>
                <a:tc>
                  <a:txBody>
                    <a:bodyPr/>
                    <a:lstStyle/>
                    <a:p>
                      <a:pPr algn="ctr"/>
                      <a:r>
                        <a:rPr lang="en-US" sz="2400" dirty="0" smtClean="0"/>
                        <a:t>28</a:t>
                      </a:r>
                      <a:endParaRPr lang="en-US" sz="2400" dirty="0"/>
                    </a:p>
                  </a:txBody>
                  <a:tcPr/>
                </a:tc>
              </a:tr>
              <a:tr h="370840">
                <a:tc>
                  <a:txBody>
                    <a:bodyPr/>
                    <a:lstStyle/>
                    <a:p>
                      <a:pPr algn="ctr"/>
                      <a:r>
                        <a:rPr lang="en-US" sz="2400" dirty="0" smtClean="0"/>
                        <a:t>Nlsy79</a:t>
                      </a:r>
                      <a:r>
                        <a:rPr lang="en-US" sz="2400" baseline="0" dirty="0" smtClean="0"/>
                        <a:t> Unique </a:t>
                      </a:r>
                      <a:r>
                        <a:rPr lang="en-US" sz="2400" dirty="0" smtClean="0"/>
                        <a:t>Links</a:t>
                      </a:r>
                      <a:endParaRPr lang="en-US" sz="2400" dirty="0"/>
                    </a:p>
                  </a:txBody>
                  <a:tcPr/>
                </a:tc>
                <a:tc>
                  <a:txBody>
                    <a:bodyPr/>
                    <a:lstStyle/>
                    <a:p>
                      <a:pPr algn="ctr"/>
                      <a:r>
                        <a:rPr lang="en-US" sz="2400" dirty="0" smtClean="0"/>
                        <a:t>5,300</a:t>
                      </a:r>
                      <a:endParaRPr lang="en-US" sz="2400" dirty="0"/>
                    </a:p>
                  </a:txBody>
                  <a:tcPr/>
                </a:tc>
                <a:tc>
                  <a:txBody>
                    <a:bodyPr/>
                    <a:lstStyle/>
                    <a:p>
                      <a:pPr algn="ctr"/>
                      <a:r>
                        <a:rPr lang="en-US" sz="2400" dirty="0" smtClean="0"/>
                        <a:t>11,100</a:t>
                      </a:r>
                      <a:endParaRPr lang="en-US" sz="2400" dirty="0"/>
                    </a:p>
                  </a:txBody>
                  <a:tcPr/>
                </a:tc>
                <a:tc>
                  <a:txBody>
                    <a:bodyPr/>
                    <a:lstStyle/>
                    <a:p>
                      <a:pPr algn="ctr"/>
                      <a:r>
                        <a:rPr lang="en-US" sz="2400" dirty="0" smtClean="0"/>
                        <a:t>16,100</a:t>
                      </a:r>
                      <a:endParaRPr lang="en-US" sz="2400" dirty="0"/>
                    </a:p>
                  </a:txBody>
                  <a:tcPr/>
                </a:tc>
                <a:tc>
                  <a:txBody>
                    <a:bodyPr/>
                    <a:lstStyle/>
                    <a:p>
                      <a:pPr algn="ctr"/>
                      <a:r>
                        <a:rPr lang="en-US" sz="2400" dirty="0" smtClean="0"/>
                        <a:t>16,400</a:t>
                      </a:r>
                      <a:endParaRPr lang="en-US" sz="2400" dirty="0"/>
                    </a:p>
                  </a:txBody>
                  <a:tcPr/>
                </a:tc>
                <a:tc>
                  <a:txBody>
                    <a:bodyPr/>
                    <a:lstStyle/>
                    <a:p>
                      <a:pPr algn="ctr"/>
                      <a:r>
                        <a:rPr lang="en-US" sz="2400" dirty="0" smtClean="0"/>
                        <a:t>42,800</a:t>
                      </a:r>
                      <a:endParaRPr lang="en-US" sz="2400" dirty="0"/>
                    </a:p>
                  </a:txBody>
                  <a:tcPr/>
                </a:tc>
              </a:tr>
              <a:tr h="370840">
                <a:tc>
                  <a:txBody>
                    <a:bodyPr/>
                    <a:lstStyle/>
                    <a:p>
                      <a:pPr algn="ctr"/>
                      <a:r>
                        <a:rPr lang="en-US" sz="2400" dirty="0" smtClean="0"/>
                        <a:t>Unique Links per </a:t>
                      </a:r>
                      <a:br>
                        <a:rPr lang="en-US" sz="2400" dirty="0" smtClean="0"/>
                      </a:br>
                      <a:r>
                        <a:rPr lang="en-US" sz="2400" dirty="0" smtClean="0"/>
                        <a:t>Included </a:t>
                      </a:r>
                      <a:r>
                        <a:rPr lang="en-US" sz="2400" baseline="0" dirty="0" smtClean="0"/>
                        <a:t>Subject</a:t>
                      </a:r>
                      <a:endParaRPr lang="en-US" sz="2400" dirty="0"/>
                    </a:p>
                  </a:txBody>
                  <a:tcPr/>
                </a:tc>
                <a:tc>
                  <a:txBody>
                    <a:bodyPr/>
                    <a:lstStyle/>
                    <a:p>
                      <a:pPr algn="ctr"/>
                      <a:r>
                        <a:rPr lang="en-US" sz="2400" dirty="0" smtClean="0"/>
                        <a:t>0.8</a:t>
                      </a:r>
                      <a:endParaRPr lang="en-US" sz="2400" dirty="0"/>
                    </a:p>
                  </a:txBody>
                  <a:tcPr/>
                </a:tc>
                <a:tc>
                  <a:txBody>
                    <a:bodyPr/>
                    <a:lstStyle/>
                    <a:p>
                      <a:pPr algn="ctr"/>
                      <a:r>
                        <a:rPr lang="en-US" sz="2400" dirty="0" smtClean="0"/>
                        <a:t>1.1</a:t>
                      </a:r>
                      <a:endParaRPr lang="en-US" sz="2400" dirty="0"/>
                    </a:p>
                  </a:txBody>
                  <a:tcPr/>
                </a:tc>
                <a:tc>
                  <a:txBody>
                    <a:bodyPr/>
                    <a:lstStyle/>
                    <a:p>
                      <a:pPr algn="ctr"/>
                      <a:r>
                        <a:rPr lang="en-US" sz="2400" dirty="0" smtClean="0"/>
                        <a:t>~0.8</a:t>
                      </a:r>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~2.5</a:t>
                      </a:r>
                      <a:endParaRPr lang="en-US" sz="2400" dirty="0"/>
                    </a:p>
                  </a:txBody>
                  <a:tcPr/>
                </a:tc>
              </a:tr>
            </a:tbl>
          </a:graphicData>
        </a:graphic>
      </p:graphicFrame>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685801"/>
            <a:ext cx="4800600" cy="2842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03979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pPr>
              <a:spcBef>
                <a:spcPts val="0"/>
              </a:spcBef>
              <a:defRPr/>
            </a:pPr>
            <a:r>
              <a:rPr lang="en-US" dirty="0"/>
              <a:t>Gen1 + </a:t>
            </a:r>
            <a:r>
              <a:rPr lang="en-US" dirty="0" smtClean="0"/>
              <a:t>Gen2: Extended Families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23365376"/>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3</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5</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6</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7</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8</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en-US" sz="2800" b="1" dirty="0" smtClean="0"/>
                        <a:t>9</a:t>
                      </a: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en-US" sz="2800" b="1" dirty="0" smtClean="0"/>
                        <a:t>10</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en-US" sz="2800" b="1" dirty="0" smtClean="0"/>
                        <a:t>11</a:t>
                      </a: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en-US" sz="2800" b="1" dirty="0" smtClean="0"/>
                        <a:t>12</a:t>
                      </a:r>
                      <a:endParaRPr lang="en-US" sz="2800" b="1" dirty="0"/>
                    </a:p>
                  </a:txBody>
                  <a:tcPr anchor="ctr">
                    <a:solidFill>
                      <a:schemeClr val="bg1">
                        <a:lumMod val="75000"/>
                      </a:schemeClr>
                    </a:solidFill>
                  </a:tcPr>
                </a:tc>
                <a:tc>
                  <a:txBody>
                    <a:bodyPr/>
                    <a:lstStyle/>
                    <a:p>
                      <a:pPr algn="ctr"/>
                      <a:r>
                        <a:rPr lang="en-US" sz="2800" b="1" dirty="0" smtClean="0"/>
                        <a:t>13</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14</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15</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16</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17</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18</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19</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20</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23</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24</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25</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26</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27</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28</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5077354"/>
            <a:ext cx="2819400" cy="166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299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Gen1 + Gen2: Nuclear Families</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935799096"/>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3</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5</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6</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7</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187019" y="838200"/>
            <a:ext cx="3832781" cy="830997"/>
          </a:xfrm>
          <a:prstGeom prst="rect">
            <a:avLst/>
          </a:prstGeom>
          <a:noFill/>
        </p:spPr>
        <p:txBody>
          <a:bodyPr wrap="none" rtlCol="0">
            <a:spAutoFit/>
          </a:bodyPr>
          <a:lstStyle/>
          <a:p>
            <a:pPr marL="285750" indent="-285750">
              <a:buFontTx/>
              <a:buChar char="-"/>
            </a:pPr>
            <a:r>
              <a:rPr lang="en-US" sz="2400" dirty="0" smtClean="0"/>
              <a:t>No cousins</a:t>
            </a:r>
          </a:p>
          <a:p>
            <a:pPr marL="285750" indent="-285750">
              <a:buFontTx/>
              <a:buChar char="-"/>
            </a:pPr>
            <a:r>
              <a:rPr lang="en-US" sz="2400" dirty="0" smtClean="0"/>
              <a:t>No cross-generational links</a:t>
            </a:r>
            <a:endParaRPr lang="en-US" sz="2400"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5077354"/>
            <a:ext cx="2819400" cy="166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31427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522</TotalTime>
  <Words>1127</Words>
  <Application>Microsoft Office PowerPoint</Application>
  <PresentationFormat>On-screen Show (4:3)</PresentationFormat>
  <Paragraphs>361</Paragraphs>
  <Slides>26</Slides>
  <Notes>12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NLSY Kinship Links:  Creating Biometrical Design Structures from Cross-Generational Data </vt:lpstr>
      <vt:lpstr>Topics</vt:lpstr>
      <vt:lpstr>NLSY Cohorts</vt:lpstr>
      <vt:lpstr>Timeline for NLSY79</vt:lpstr>
      <vt:lpstr>Timeline for NLSY79 (both generations)</vt:lpstr>
      <vt:lpstr>Timeline for NLSY79 &amp; NLSY97</vt:lpstr>
      <vt:lpstr>Links within &amp; across Nlsy79 Cohorts</vt:lpstr>
      <vt:lpstr>Gen1 + Gen2: Extended Families</vt:lpstr>
      <vt:lpstr>Gen1 + Gen2: Nuclear Families</vt:lpstr>
      <vt:lpstr>Gen2: Extended Families</vt:lpstr>
      <vt:lpstr>Gen1: Nuclear Families</vt:lpstr>
      <vt:lpstr>Gen2: Nuclear Families</vt:lpstr>
      <vt:lpstr>Gen1 + Gen2: Extended Families</vt:lpstr>
      <vt:lpstr>PowerPoint Presentation</vt:lpstr>
      <vt:lpstr>Construction of the Links</vt:lpstr>
      <vt:lpstr>Monitoring the ROC paths</vt:lpstr>
      <vt:lpstr>Monitoring the ROC paths</vt:lpstr>
      <vt:lpstr>Timeline of Explicit Item</vt:lpstr>
      <vt:lpstr>Agreement of 2004 and 2013 Gen2 Links</vt:lpstr>
      <vt:lpstr>Agreement of 2004 and 2013 Gen2 Links</vt:lpstr>
      <vt:lpstr>Future Challenge: Find Other Links</vt:lpstr>
      <vt:lpstr>The ‘NlsyLinks’ package in R Includes:</vt:lpstr>
      <vt:lpstr>PowerPoint Presentation</vt:lpstr>
      <vt:lpstr>Support Staff</vt:lpstr>
      <vt:lpstr>Applicability</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NLSY Kinship Links:  Creating Biometrical Design Structures from Cross-Generational Data </dc:title>
  <dc:creator>wibeasley</dc:creator>
  <cp:lastModifiedBy>Will Beasley</cp:lastModifiedBy>
  <cp:revision>128</cp:revision>
  <dcterms:created xsi:type="dcterms:W3CDTF">2006-08-16T00:00:00Z</dcterms:created>
  <dcterms:modified xsi:type="dcterms:W3CDTF">2013-06-19T23:03:47Z</dcterms:modified>
</cp:coreProperties>
</file>