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88" r:id="rId3"/>
    <p:sldMasterId id="214748370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0" r:id="rId6"/>
    <p:sldId id="261" r:id="rId7"/>
    <p:sldId id="332" r:id="rId8"/>
    <p:sldId id="342" r:id="rId9"/>
    <p:sldId id="341" r:id="rId10"/>
    <p:sldId id="353" r:id="rId11"/>
    <p:sldId id="343" r:id="rId12"/>
    <p:sldId id="333" r:id="rId13"/>
    <p:sldId id="344" r:id="rId14"/>
    <p:sldId id="263" r:id="rId15"/>
    <p:sldId id="345" r:id="rId16"/>
    <p:sldId id="346" r:id="rId17"/>
    <p:sldId id="262" r:id="rId18"/>
    <p:sldId id="347" r:id="rId19"/>
    <p:sldId id="348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85C"/>
    <a:srgbClr val="FDB8B1"/>
    <a:srgbClr val="F78878"/>
    <a:srgbClr val="F15B5C"/>
    <a:srgbClr val="D10E5C"/>
    <a:srgbClr val="648FEC"/>
    <a:srgbClr val="E1E1E1"/>
    <a:srgbClr val="6EB564"/>
    <a:srgbClr val="F5F5F5"/>
    <a:srgbClr val="D7D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10D0A87-AABF-47D2-AE2B-8A2A91F53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29F9-39FB-4311-AFF8-A8EDC05A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4B8A3-0D5D-484B-A8B1-569E88DBE0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CFF503-C635-42DE-8015-67310E7D4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AE2436-F518-4A39-8C95-2E317EBC24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9953F-7877-45DF-A08F-2939B3B36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01F5-3A58-4ED8-9B53-BA48DA93F8C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0B2FD-9A7D-4451-816B-AC8AE7401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67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278287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63524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50242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6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90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1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13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5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00624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208376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C56DE-0CB2-4110-B991-B9A0C0CAC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65758-40B7-4F78-BB7F-3DF76F89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820BC-9AD6-4990-83BE-61FA491D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13CE8-C3F8-45BD-854E-409EB580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D6806-6C4E-4814-8C5C-266862A7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9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2D81-9183-41D1-BADF-4DE8543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791B0-A581-4234-B215-B141310A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E85FF-FA1A-4726-BA28-E1CC1338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6F787-DD3E-4383-BD63-895049B7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126E6-CD61-400F-ACA1-707AC11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7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A91EA-27EE-424A-83D6-97446DFD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827DA4-7F29-4FD7-8C3D-A9B23C4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CD0CE-320F-4249-ADB3-B7DE9311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5EFB0-DB0B-467B-8DAC-745CCEE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DF9A7-BF90-4DBC-BA20-24B0F44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52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C30C3-9058-49C4-8F2A-C3C338A2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88B71-97F8-438B-8200-D73DAC326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FF6C49-6830-4B6E-B1AE-B5B525FC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75837-539E-4B33-A300-D3D46C0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1A28B6-4B61-4899-9B3B-1B3784E2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687525-C7BF-4804-970C-E3291F95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8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A5E68-D3EA-46C0-9A36-EF9788CC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6CA95-CCC9-4FF2-9C36-21E3A495E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458DF-4E58-425C-913B-B875B7B9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1391A5-1DAD-4C1D-95AE-6C0671217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EC1127-664D-4712-8952-E5F9A8EE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0179E1-F7D2-42F4-9072-9028F851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5A8F09-6DF7-4579-A2DA-2BD89D26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B55661-89D1-458B-B179-37F277F9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8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6490D-15F6-4FB4-8E4A-090773D9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A645AC-AA16-4737-84F6-7F1A9364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55F18E-441D-4673-8998-532B0B09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A51644-EF3C-4975-840C-1B721668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48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77595A-D61D-46DB-A62F-87898B29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8CB077-6B5F-4396-9EAD-68872C7D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259F29-FF8A-4A1B-85FC-FC77F226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89C68-5AAE-4BD0-BF62-D7563A6C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02BB1-5175-4746-8564-0D4DFE24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DC44AE-FC48-456C-B38F-5DE2A57B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E7EBE-9100-448D-A73D-782597B8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BBCEE-923B-45DB-81C2-A6827AB7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07EE5D-4104-4C62-A6C7-7B3B4634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1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D0351-A1EC-4D4D-9ED7-17C0BEF2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BEAFBA-6D06-40DD-912A-D506B70B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A5A1A4-7F99-48FF-B0AE-B9F6FE80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1B373-98B2-4613-9137-9342D198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16E01E-7140-463F-AE87-F5B097C8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402F97-9143-4F3E-A2A6-D2B74D35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1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D9277-4C76-4EB6-B449-B84B41F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623AF-3A7E-4181-B0EB-0E2862AB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CE4882-BE24-48EA-8140-6394A0C0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B4140-50A1-450A-A31A-1E92B3BD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D720C-A6DD-4D1D-ABD1-73170A87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0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F706F3-4E70-46FA-8884-5FF77D13E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487D0A-066C-4458-84BF-041119D97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44B2-512D-4AC6-B566-5D3B8938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1B8C9-4C67-46F5-A13B-34E9743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DF43D-1172-4000-B70C-DAB1A0BD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43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CC4D4-8D69-4188-96CA-786740490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2E0C36-0925-42D5-81DC-CD5E45A32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087B3-7333-4A9C-A19B-407462F7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F73C9-DAC3-40DE-AEC4-D78C2D9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A8B78A-E395-4C6C-9627-597C2C80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052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C995D-BE6A-4AB7-8638-B54128BE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42D98-1C67-4DB0-917C-4428F172E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90DB7-DE3B-458B-B697-865ADF56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103AB-7445-4E7B-B1FA-6E4BF988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4C024-06B4-4D8D-B016-0DAB8439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795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19821-DD29-4C69-9B22-837B8DEF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BB41C5-A9D0-4246-8897-F2B7ECB9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B701E6-7E92-4943-961C-2740AFB3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2B447-8C55-405E-AD0F-E334DB7B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A5BC9B-8197-487C-870A-70CA4DDD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91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63D83-5ED7-4155-8FFF-D55A098B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EF65B5-CB4D-4315-93D8-2EA199B3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ECD44-4214-4607-BDA4-841F16204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36C9D5-10F2-4E2F-B691-43F33098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2EE1AB-552A-4A11-9DA9-E218F7B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E4E57-8DA0-40B8-88E4-5D257557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2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4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24230-182B-47AC-BD5A-CEA65A973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27CDC3-D6EC-4456-A963-C78421A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945EB-0FFA-44D0-85F7-F204D4A5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68893-67F5-40FC-A1D9-96A6269AA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94ED12-AA64-44C1-B853-B7D42A21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17A978-771B-4EA6-8F25-E70B79AA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48F535-AF35-4510-A17C-89736448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3B81F2-D896-497C-84D6-1ED94143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44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F694F-7479-48C0-8AE7-79907931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20A497-69F7-4B30-A226-23327217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C0E60E-7292-4FFD-8132-5A7ECD58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223B24-3915-442A-8804-A5C0996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93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498F90-E028-4D44-9290-4510BF6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A5965A-D117-4AB2-9189-2710D91A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BC85E2-FCFA-4150-B5FA-582278C4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37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47487-AC95-4374-92F8-2D63F1AC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CE082-6449-42CB-AC66-EAF60D10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72D670-0A5A-4CFF-A7AA-705497EC3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7D434E-225C-4F20-A3C5-69399008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47198-E669-499F-8DEE-A40E97F5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3375D1-D6A3-4C49-AD9F-B97CD7B6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37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90F2A-3CE4-433A-BEEA-099536D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D49A78-CB9C-4E90-867E-100341C2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8FA8D3-8A6B-44B5-8C03-026BE8DA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31556-F715-438D-A445-DF90B400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EA0C7-C905-4726-B0C2-6F74CB76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F54352-44B8-4353-9C10-8B2B6216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410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98D8-CFA9-412B-B70C-225E3EC4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D22B1-67D6-49B0-BA5F-AC1C22F6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330FF-34E4-46EF-99EA-F23BEEC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FD7957-2663-4EF4-910E-44BFB7B5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9A0AE-9941-4F0F-954F-71F07D0E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975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F6E49E-4D5B-4F54-A134-82E6FD4A9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97F70-346C-43A7-8F37-BA3AB67A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7527E-7F07-46C4-AB9B-25CB14EE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A6ABF-B524-4A7C-9881-F0BE162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A2B16-56F0-44AF-B0E5-73585178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3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8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CA996-C1FF-4D73-B215-097E0273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D3121-8435-499E-9A7A-AF9AB766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DC336-2D2D-4CD3-BB57-FD382230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53A-74F0-427D-88F2-39D33CB062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23637-EC34-4559-A553-6C7EC13E4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0CEB92-0E4A-44F0-A91D-A4589ADBC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69B8E-187E-4FCD-9083-70FECDD2838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563AE-5B56-4E2C-A681-5687DCED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C0D76-5932-4A12-962B-240949B31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5EF58A-053A-4E0C-B25E-4FC47577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A268-E400-4224-903A-8BB79C3BD5C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0CC5B-A4D6-4C69-9213-99313DB04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2B0FC6-00DA-4864-9421-750F6343F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C183-8E5A-4FB1-96B1-FF1C948F8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1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6998" y="150520"/>
            <a:ext cx="7716927" cy="125453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Ассистент сберлаб-Нгу</a:t>
            </a:r>
            <a:endParaRPr lang="en-US" b="1" dirty="0">
              <a:solidFill>
                <a:srgbClr val="E8505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998" y="1576609"/>
            <a:ext cx="8628843" cy="1655762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Segoe UI Variable Small Light" pitchFamily="2" charset="0"/>
              </a:rPr>
              <a:t>Над проектом работали: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Variable Small Light" pitchFamily="2" charset="0"/>
              </a:rPr>
              <a:t>Косолап Марина, Тишкин Андрей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91459E-5D02-4DB1-B787-98602D6A0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42" y="2128866"/>
            <a:ext cx="1802080" cy="5512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48145-7D33-4ED4-B3F3-0B3C84D83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" y="391138"/>
            <a:ext cx="2404598" cy="3866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95C165-191A-48F5-9F32-31A60C69B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43" y="1184304"/>
            <a:ext cx="2179402" cy="6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4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00E63-2615-4D0B-BE5F-0E19EFDAC6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5F5F5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Представление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65021-71B4-4732-84D8-AA17D919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Все собранные данные аккумулируются в едином интерфейсе, который предлагает два основных способа визуализации информации: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Сводная таблица</a:t>
            </a:r>
          </a:p>
          <a:p>
            <a:pPr lvl="1">
              <a:spcBef>
                <a:spcPts val="1200"/>
              </a:spcBef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Профиль студента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A69844-F3D1-4D48-9C18-A85927BE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62" y="2631066"/>
            <a:ext cx="6342993" cy="42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4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C3A7-E8DD-4448-8EDC-50BEABF0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4" y="165538"/>
            <a:ext cx="10515600" cy="906517"/>
          </a:xfrm>
          <a:solidFill>
            <a:srgbClr val="E1E1E1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Профиль студента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1A5956-53CB-43C6-835B-5B542B6B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1316421"/>
            <a:ext cx="11506412" cy="5258410"/>
          </a:xfrm>
          <a:prstGeom prst="rect">
            <a:avLst/>
          </a:prstGeom>
          <a:ln w="28575">
            <a:solidFill>
              <a:srgbClr val="6EB564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AF6BD7-0683-4C1A-8314-327B20EB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14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BEF9E-056E-47B1-8E0C-3B6D1DF46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28" y="1218018"/>
            <a:ext cx="9767331" cy="5474444"/>
          </a:xfrm>
          <a:prstGeom prst="rect">
            <a:avLst/>
          </a:prstGeom>
          <a:ln w="38100">
            <a:solidFill>
              <a:srgbClr val="648FEC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51E686-3986-4FF8-9CF5-3CDAB1F9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94" y="165538"/>
            <a:ext cx="10515600" cy="906517"/>
          </a:xfrm>
          <a:solidFill>
            <a:srgbClr val="E1E1E1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Сводная таблица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5B7B20-3356-4D9E-9AAF-EA8884F3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1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416240-BE1D-4C04-9C23-776196B6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6" y="1169545"/>
            <a:ext cx="8535591" cy="3600953"/>
          </a:xfrm>
          <a:prstGeom prst="rect">
            <a:avLst/>
          </a:prstGeom>
          <a:ln w="28575">
            <a:solidFill>
              <a:srgbClr val="F78878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184363-9FFC-4529-8806-64362069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777" y="3751810"/>
            <a:ext cx="8402223" cy="2743583"/>
          </a:xfrm>
          <a:prstGeom prst="rect">
            <a:avLst/>
          </a:prstGeom>
          <a:ln w="28575">
            <a:solidFill>
              <a:srgbClr val="F78878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AB20986-DF9A-458B-8350-2075F950AA77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9410258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Управление проектами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4C204AEC-4B54-43D5-96D9-C89BC6E2D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5" t="6782" r="26704" b="12874"/>
          <a:stretch/>
        </p:blipFill>
        <p:spPr bwMode="auto">
          <a:xfrm>
            <a:off x="9753052" y="362607"/>
            <a:ext cx="1730875" cy="312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63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10B6F-17D5-476F-8F52-4E557521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1149977"/>
            <a:ext cx="9896909" cy="5621313"/>
          </a:xfrm>
          <a:prstGeom prst="rect">
            <a:avLst/>
          </a:prstGeom>
          <a:ln w="28575">
            <a:solidFill>
              <a:srgbClr val="FDB8B1"/>
            </a:solidFill>
          </a:ln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6788DFF-609C-4A88-B275-8A3DF60FD12F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10515600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Управление студентами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25174495-C72A-4AF4-9910-484CEA53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49" y="3307803"/>
            <a:ext cx="1706551" cy="338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1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AC300FE-57D6-4EB8-8048-6449B092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412DE-9E24-4727-9E42-95DD7C70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1" y="1499082"/>
            <a:ext cx="8914918" cy="30745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1C43A0-E222-40C8-9D05-8BA28BB5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04" y="3625544"/>
            <a:ext cx="8508859" cy="2882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F0C55D2-FF3D-41EF-B88D-E1DD7B7687B7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10515600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Активация Студентов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D033157-AB8C-4704-A955-A37441990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1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5C3EF9-6114-4005-8C93-8A5AEA60142B}"/>
              </a:ext>
            </a:extLst>
          </p:cNvPr>
          <p:cNvSpPr txBox="1">
            <a:spLocks/>
          </p:cNvSpPr>
          <p:nvPr/>
        </p:nvSpPr>
        <p:spPr>
          <a:xfrm>
            <a:off x="342794" y="165538"/>
            <a:ext cx="10515600" cy="906517"/>
          </a:xfrm>
          <a:prstGeom prst="rect">
            <a:avLst/>
          </a:prstGeom>
          <a:solidFill>
            <a:srgbClr val="E1E1E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Мониторинг кабинетов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187BA4-86EE-4799-93B1-38BC45BC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4" y="1379485"/>
            <a:ext cx="11332134" cy="5013432"/>
          </a:xfrm>
          <a:prstGeom prst="rect">
            <a:avLst/>
          </a:prstGeom>
          <a:ln w="38100">
            <a:solidFill>
              <a:srgbClr val="68985C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09AA68-DB7E-4FB8-A6E8-267BA448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19" y="128948"/>
            <a:ext cx="8764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2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EE7A44-822A-4C1B-BDA1-F7D5618BD574}"/>
              </a:ext>
            </a:extLst>
          </p:cNvPr>
          <p:cNvSpPr/>
          <p:nvPr/>
        </p:nvSpPr>
        <p:spPr>
          <a:xfrm>
            <a:off x="0" y="3160986"/>
            <a:ext cx="5123793" cy="3697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DCC6F-6A37-406A-990A-103342B9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414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/>
              <a:t>Итоги летней школы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54709-BC1D-4446-B4AF-5AD00A66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ru-RU" dirty="0"/>
              <a:t>Достигнута поставленная цель</a:t>
            </a:r>
          </a:p>
          <a:p>
            <a:pPr>
              <a:spcBef>
                <a:spcPts val="2400"/>
              </a:spcBef>
            </a:pPr>
            <a:r>
              <a:rPr lang="ru-RU" dirty="0"/>
              <a:t>Разработали работающий сервис, которым активно пользовались, и помогал студентам и кураторам. </a:t>
            </a:r>
          </a:p>
          <a:p>
            <a:pPr>
              <a:spcBef>
                <a:spcPts val="2400"/>
              </a:spcBef>
            </a:pPr>
            <a:r>
              <a:rPr lang="ru-RU" dirty="0"/>
              <a:t>Проект успешно решает поставленные проблемы и предоставляет решение для мониторинга, управления и анализа деятельности студентов, способствуя улучшению образовательного процесса в лаборатории</a:t>
            </a:r>
          </a:p>
        </p:txBody>
      </p:sp>
    </p:spTree>
    <p:extLst>
      <p:ext uri="{BB962C8B-B14F-4D97-AF65-F5344CB8AC3E}">
        <p14:creationId xmlns:p14="http://schemas.microsoft.com/office/powerpoint/2010/main" val="30359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0E3EF-76B3-4AE4-BD82-95BA205A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490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14A37-5372-4332-AB25-8376A785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183" y="181226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Введение системы учета посещаемости</a:t>
            </a:r>
          </a:p>
          <a:p>
            <a:r>
              <a:rPr lang="ru-RU" dirty="0"/>
              <a:t>Предоставление ограниченного доступа студентам </a:t>
            </a:r>
          </a:p>
          <a:p>
            <a:r>
              <a:rPr lang="ru-RU" dirty="0"/>
              <a:t>Автоматизировать систему сборки логинов на сервисах для следующей летней школы</a:t>
            </a:r>
          </a:p>
          <a:p>
            <a:r>
              <a:rPr lang="ru-RU" dirty="0"/>
              <a:t>Аналитика на основе полученных результатов</a:t>
            </a:r>
          </a:p>
          <a:p>
            <a:r>
              <a:rPr lang="ru-RU" dirty="0"/>
              <a:t>Удобные записи планерок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20A72-0C16-4FB5-A5D7-4A54A7C47C4D}"/>
              </a:ext>
            </a:extLst>
          </p:cNvPr>
          <p:cNvSpPr txBox="1"/>
          <p:nvPr/>
        </p:nvSpPr>
        <p:spPr>
          <a:xfrm>
            <a:off x="5630066" y="917515"/>
            <a:ext cx="56343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sz="1800" dirty="0"/>
              <a:t>омогут улучшить функциональность и добавить удобство 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0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36389-9786-4F25-9A4F-AFE6B100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3344" cy="1325563"/>
          </a:xfrm>
        </p:spPr>
        <p:txBody>
          <a:bodyPr/>
          <a:lstStyle/>
          <a:p>
            <a:r>
              <a:rPr lang="ru-RU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Проблема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B9476-77B3-4EFC-8723-E921C6F3CA8C}"/>
              </a:ext>
            </a:extLst>
          </p:cNvPr>
          <p:cNvSpPr txBox="1"/>
          <p:nvPr/>
        </p:nvSpPr>
        <p:spPr>
          <a:xfrm>
            <a:off x="540913" y="1848788"/>
            <a:ext cx="392805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Segoe Print" panose="02000600000000000000" pitchFamily="2" charset="0"/>
              </a:rPr>
              <a:t>В условиях активного обучения и работы в IT-лаборатории возникает необходимость в комплексном мониторинге деятельности студентов.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62689E-76B0-4159-922B-4F309D89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048" y="443385"/>
            <a:ext cx="5991600" cy="57384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Традиционные методы учета и анализа информации часто оказываются неэффективными.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None/>
            </a:pPr>
            <a:r>
              <a:rPr lang="ru-RU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Возникают следующие проблемы:</a:t>
            </a:r>
          </a:p>
          <a:p>
            <a:pPr marL="0">
              <a:lnSpc>
                <a:spcPct val="145000"/>
              </a:lnSpc>
              <a:spcBef>
                <a:spcPts val="1200"/>
              </a:spcBef>
              <a:spcAft>
                <a:spcPts val="400"/>
              </a:spcAft>
            </a:pPr>
            <a:r>
              <a:rPr lang="ru-RU" sz="1800" b="1" dirty="0">
                <a:latin typeface="Segoe UI Variable Small Light" pitchFamily="2" charset="0"/>
                <a:cs typeface="Segoe UI Light" panose="020B0502040204020203" pitchFamily="34" charset="0"/>
              </a:rPr>
              <a:t>1. Отсутствие единого интерфейса</a:t>
            </a: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: информация о деятельности студентов хранится на разных сервисах, что требует ручного сбора данных.</a:t>
            </a:r>
          </a:p>
          <a:p>
            <a:pPr marL="0">
              <a:lnSpc>
                <a:spcPct val="145000"/>
              </a:lnSpc>
              <a:spcBef>
                <a:spcPts val="1200"/>
              </a:spcBef>
              <a:spcAft>
                <a:spcPts val="400"/>
              </a:spcAft>
            </a:pPr>
            <a:r>
              <a:rPr lang="ru-RU" sz="1800" b="1" dirty="0">
                <a:latin typeface="Segoe UI Variable Small Light" pitchFamily="2" charset="0"/>
                <a:cs typeface="Segoe UI Light" panose="020B0502040204020203" pitchFamily="34" charset="0"/>
              </a:rPr>
              <a:t>2. Неэффективный мониторинг</a:t>
            </a: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: без автоматизированного сбора данных сложно получить полную картину работы студентов, что затрудняет оценку их продуктивности.</a:t>
            </a:r>
          </a:p>
          <a:p>
            <a:pPr marL="0">
              <a:lnSpc>
                <a:spcPct val="145000"/>
              </a:lnSpc>
              <a:spcBef>
                <a:spcPts val="1200"/>
              </a:spcBef>
              <a:spcAft>
                <a:spcPts val="400"/>
              </a:spcAft>
            </a:pPr>
            <a:r>
              <a:rPr lang="ru-RU" sz="1800" b="1" dirty="0">
                <a:latin typeface="Segoe UI Variable Small Light" pitchFamily="2" charset="0"/>
                <a:cs typeface="Segoe UI Light" panose="020B0502040204020203" pitchFamily="34" charset="0"/>
              </a:rPr>
              <a:t>3. Ограниченные инструменты для анализа: </a:t>
            </a:r>
            <a:r>
              <a:rPr lang="ru-RU" sz="1800" dirty="0">
                <a:latin typeface="Segoe UI Variable Small Light" pitchFamily="2" charset="0"/>
                <a:cs typeface="Segoe UI Light" panose="020B0502040204020203" pitchFamily="34" charset="0"/>
              </a:rPr>
              <a:t>традиционные методы анализа не всегда могут учесть все необходимые метрики и представить информацию в удобном интерактивном виде.</a:t>
            </a:r>
          </a:p>
        </p:txBody>
      </p:sp>
    </p:spTree>
    <p:extLst>
      <p:ext uri="{BB962C8B-B14F-4D97-AF65-F5344CB8AC3E}">
        <p14:creationId xmlns:p14="http://schemas.microsoft.com/office/powerpoint/2010/main" val="280197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D055F-5123-4167-AB7A-140168D8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  <a:solidFill>
            <a:srgbClr val="FFF2CC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Решение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7429A9D-7833-4F76-BAB7-35A4EE1E761E}"/>
              </a:ext>
            </a:extLst>
          </p:cNvPr>
          <p:cNvSpPr txBox="1">
            <a:spLocks/>
          </p:cNvSpPr>
          <p:nvPr/>
        </p:nvSpPr>
        <p:spPr>
          <a:xfrm>
            <a:off x="4564528" y="2133479"/>
            <a:ext cx="6381404" cy="30775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4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ru-RU" sz="1800" spc="0" dirty="0">
                <a:solidFill>
                  <a:srgbClr val="1B3138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Сервис, который отслеживает активность студентов, объединяя информацию из разных систем и веб-сайтов. </a:t>
            </a:r>
          </a:p>
          <a:p>
            <a:pPr algn="l">
              <a:lnSpc>
                <a:spcPct val="140000"/>
              </a:lnSpc>
            </a:pPr>
            <a:r>
              <a:rPr lang="ru-RU" sz="1800" spc="0" dirty="0">
                <a:solidFill>
                  <a:srgbClr val="1B3138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Такой сервис позволяет анализировать различные аспекты работы студентов, упрощает процесс мониторинга и предоставляет удобные инструменты для анализа деятельности</a:t>
            </a:r>
            <a:endParaRPr lang="en-US" sz="1800" spc="0" dirty="0">
              <a:solidFill>
                <a:srgbClr val="1B3138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CAA660A-F75A-4F10-9721-D5EE72957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6986"/>
            <a:ext cx="4436772" cy="443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7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3508D7-7F9C-48F3-8678-73AA1C3602A9}"/>
              </a:ext>
            </a:extLst>
          </p:cNvPr>
          <p:cNvSpPr/>
          <p:nvPr/>
        </p:nvSpPr>
        <p:spPr>
          <a:xfrm>
            <a:off x="0" y="3187521"/>
            <a:ext cx="4481848" cy="367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0FE0004-4C0C-4498-9087-AA1B6058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1"/>
            <a:ext cx="6016752" cy="1347130"/>
          </a:xfrm>
          <a:solidFill>
            <a:srgbClr val="EDEDED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Для кого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3110776-FD7F-46BF-915A-4658854B5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06" y="2183360"/>
            <a:ext cx="6684134" cy="3779558"/>
          </a:xfrm>
          <a:solidFill>
            <a:srgbClr val="FFFFFF"/>
          </a:solidFill>
          <a:ln w="28575">
            <a:solidFill>
              <a:srgbClr val="FF725E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Руководитель лаборатории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как инструмент эффективного мониторинга работы студентов. Он помогает отслеживать </a:t>
            </a:r>
            <a:r>
              <a:rPr lang="ru-RU" dirty="0">
                <a:highlight>
                  <a:srgbClr val="FFFFFF"/>
                </a:highlight>
                <a:latin typeface="Segoe UI Semilight" panose="020B0402040204020203" pitchFamily="34" charset="0"/>
                <a:cs typeface="Segoe UI Semilight" panose="020B0402040204020203" pitchFamily="34" charset="0"/>
              </a:rPr>
              <a:t>активность студентов, выполнение 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 и анализировать потраченное время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Кураторы проектов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как инструмент оценки производительности команд и анализа результатов работы студентов в рамках проектов.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Студенты</a:t>
            </a: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могут воспользоваться проектом для самоанализа и улучшения своей продуктивности.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4722483-D6CA-48C4-A6DA-5AEFFCC79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3151"/>
          <a:stretch/>
        </p:blipFill>
        <p:spPr bwMode="auto">
          <a:xfrm>
            <a:off x="7152946" y="1712891"/>
            <a:ext cx="5039054" cy="514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57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1A5435-45DA-4C64-A4DA-ECFE13FF4846}"/>
              </a:ext>
            </a:extLst>
          </p:cNvPr>
          <p:cNvSpPr/>
          <p:nvPr/>
        </p:nvSpPr>
        <p:spPr>
          <a:xfrm>
            <a:off x="0" y="2869324"/>
            <a:ext cx="4627179" cy="409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C7880C6-0ECE-4CBC-86AF-F23A5E885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" t="12804" r="3939" b="7359"/>
          <a:stretch/>
        </p:blipFill>
        <p:spPr bwMode="auto">
          <a:xfrm>
            <a:off x="8665227" y="3767959"/>
            <a:ext cx="3523593" cy="309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8EE54-223A-4868-BF52-E86A490E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" y="153192"/>
            <a:ext cx="10515600" cy="1325563"/>
          </a:xfrm>
          <a:solidFill>
            <a:srgbClr val="F4F6FE"/>
          </a:solidFill>
        </p:spPr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E43A4-4D14-4719-8A72-92C5E233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8" y="2306547"/>
            <a:ext cx="9961238" cy="3649558"/>
          </a:xfrm>
        </p:spPr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endParaRPr lang="ru-RU" altLang="ru-RU" sz="26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Спроектировать структуру приложения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ru-RU" altLang="ru-RU" sz="2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Обеспечить интеграцию данных с внешних сервисов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ru-RU" altLang="ru-RU" sz="2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2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Интегрировать нейронную сеть для подсчета количества людей в помещении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ru-RU" altLang="ru-RU" sz="2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Разработать удобный и интуитивно понятный интерфейс для просмотра и анализа данных,		 а также обеспечить возможность взаимодействия с ними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ru-RU" altLang="ru-RU" sz="2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ru-RU" altLang="ru-RU" sz="2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Настроить автоматический сбор данных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ru-RU" altLang="ru-RU" sz="27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ru-RU" altLang="ru-RU" sz="27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Реализовать функционал для управления базой данных студентов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626E7-8A3F-4D7D-85F7-8F689720C258}"/>
              </a:ext>
            </a:extLst>
          </p:cNvPr>
          <p:cNvSpPr txBox="1"/>
          <p:nvPr/>
        </p:nvSpPr>
        <p:spPr>
          <a:xfrm>
            <a:off x="5955959" y="1264502"/>
            <a:ext cx="600314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Цель проекта – получить готовый продукт – систему для мониторинга и управления деятельностью студентов в IT-лаборатории.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8F03-B2FC-406F-A086-815A28FF479A}"/>
              </a:ext>
            </a:extLst>
          </p:cNvPr>
          <p:cNvSpPr txBox="1"/>
          <p:nvPr/>
        </p:nvSpPr>
        <p:spPr>
          <a:xfrm>
            <a:off x="232893" y="2022795"/>
            <a:ext cx="2124052" cy="369332"/>
          </a:xfrm>
          <a:prstGeom prst="rect">
            <a:avLst/>
          </a:prstGeom>
          <a:solidFill>
            <a:srgbClr val="D7DAE6"/>
          </a:solidFill>
        </p:spPr>
        <p:txBody>
          <a:bodyPr wrap="square">
            <a:spAutoFit/>
          </a:bodyPr>
          <a:lstStyle/>
          <a:p>
            <a:r>
              <a:rPr lang="ru-RU" altLang="ru-RU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Задачи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79F0B1-8234-4C3D-8BDE-42A011A1EE90}"/>
              </a:ext>
            </a:extLst>
          </p:cNvPr>
          <p:cNvSpPr/>
          <p:nvPr/>
        </p:nvSpPr>
        <p:spPr>
          <a:xfrm>
            <a:off x="-29765" y="1738648"/>
            <a:ext cx="12192000" cy="51193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11F50C0-59B4-4DCD-BB76-9AC1B20BADFC}"/>
              </a:ext>
            </a:extLst>
          </p:cNvPr>
          <p:cNvSpPr txBox="1">
            <a:spLocks/>
          </p:cNvSpPr>
          <p:nvPr/>
        </p:nvSpPr>
        <p:spPr>
          <a:xfrm>
            <a:off x="569225" y="2183435"/>
            <a:ext cx="8585245" cy="401421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Задачи</a:t>
            </a: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Система управления проектами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Plane.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Собираем текущие задачи. В состоянии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progress’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Рабочее время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Система учёта времени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Kimai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Количество рабочих часов за сутки</a:t>
            </a:r>
          </a:p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Документация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Сервис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Bookstack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Количество созданий новых файлов и изменения, дополнения в документации.</a:t>
            </a:r>
          </a:p>
          <a:p>
            <a:pPr>
              <a:spcBef>
                <a:spcPts val="3000"/>
              </a:spcBef>
              <a:buFont typeface="+mj-lt"/>
              <a:buAutoNum type="arabicPeriod"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Написание кода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GitLab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Количество коммитов.</a:t>
            </a:r>
          </a:p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5E95DCE-F351-4A2D-B25E-9768826E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31" y="282734"/>
            <a:ext cx="9530366" cy="14559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Интеграции с системами, которые уже активно используются в лаборатории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2064862-54D7-46BA-ADFA-9FD57108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694" y="311480"/>
            <a:ext cx="876422" cy="9431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09717C-07AD-4E97-88F2-0A16F97443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2" t="14866" r="7157" b="17979"/>
          <a:stretch/>
        </p:blipFill>
        <p:spPr>
          <a:xfrm>
            <a:off x="9362232" y="5174440"/>
            <a:ext cx="2658687" cy="9222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F024CB-8BC3-44B9-8AD8-9460635A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865" y="2015876"/>
            <a:ext cx="2330267" cy="8342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C54A0D-06D6-485A-8676-96559191CE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" t="12029" r="4394" b="7135"/>
          <a:stretch/>
        </p:blipFill>
        <p:spPr>
          <a:xfrm>
            <a:off x="9295785" y="3026037"/>
            <a:ext cx="2472268" cy="8817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B45BBD9-C211-4696-B03F-2DC5ADE8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30" y="4083630"/>
            <a:ext cx="2127339" cy="102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90D3F-A58B-455F-A576-B7381FB2DB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Мониторинг количества людей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6E6D8-E497-4759-BC00-C4F1F75E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4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 помощью готового решения на основе </a:t>
            </a:r>
            <a:r>
              <a:rPr lang="ru-RU" b="0" i="0" dirty="0">
                <a:effectLst/>
                <a:latin typeface="YS Text"/>
              </a:rPr>
              <a:t>DETR (</a:t>
            </a:r>
            <a:r>
              <a:rPr lang="ru-RU" b="0" i="0" dirty="0" err="1">
                <a:effectLst/>
                <a:latin typeface="YS Text"/>
              </a:rPr>
              <a:t>DEtection</a:t>
            </a:r>
            <a:r>
              <a:rPr lang="ru-RU" b="0" i="0" dirty="0">
                <a:effectLst/>
                <a:latin typeface="YS Text"/>
              </a:rPr>
              <a:t> </a:t>
            </a:r>
            <a:r>
              <a:rPr lang="ru-RU" b="0" i="0" dirty="0" err="1">
                <a:effectLst/>
                <a:latin typeface="YS Text"/>
              </a:rPr>
              <a:t>Transformer</a:t>
            </a:r>
            <a:r>
              <a:rPr lang="ru-RU" b="0" i="0" dirty="0">
                <a:effectLst/>
                <a:latin typeface="YS Text"/>
              </a:rPr>
              <a:t>) —модели глубокого обучения для обнаружения объектов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4C45A1-986A-4860-BFC9-08E93E3CF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4" y="3531476"/>
            <a:ext cx="11537731" cy="216332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FB9-8092-6AC4-0B88-415B5224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Ценность нашего продукта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BC64-6AC5-A7BE-0281-C9832CBF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D12358-51D2-46B3-9BDE-DF29528B9454}" type="slidenum">
              <a:rPr kumimoji="0" lang="en-US" sz="1000" b="0" i="0" u="none" strike="noStrike" kern="1200" cap="all" spc="150" normalizeH="0" baseline="0" noProof="0" smtClean="0">
                <a:ln>
                  <a:noFill/>
                </a:ln>
                <a:solidFill>
                  <a:srgbClr val="EC7016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150" normalizeH="0" baseline="0" noProof="0" dirty="0">
              <a:ln>
                <a:noFill/>
              </a:ln>
              <a:solidFill>
                <a:srgbClr val="EC7016">
                  <a:lumMod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5FA2A-DA87-4F34-9434-65546416C105}"/>
              </a:ext>
            </a:extLst>
          </p:cNvPr>
          <p:cNvSpPr txBox="1">
            <a:spLocks/>
          </p:cNvSpPr>
          <p:nvPr/>
        </p:nvSpPr>
        <p:spPr>
          <a:xfrm>
            <a:off x="8417415" y="2529258"/>
            <a:ext cx="3420000" cy="283698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Гибкие инструменты для анализа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None/>
              <a:tabLst/>
              <a:defRPr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Система предлагает интерактивные инструменты для визуализации данных, такие как сводные таблицы и диаграммы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C7016">
                  <a:lumMod val="75000"/>
                </a:srgbClr>
              </a:solidFill>
              <a:effectLst/>
              <a:uLnTx/>
              <a:uFillTx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8D5D10-3636-413A-A560-CC2486CC89C5}"/>
              </a:ext>
            </a:extLst>
          </p:cNvPr>
          <p:cNvSpPr txBox="1">
            <a:spLocks/>
          </p:cNvSpPr>
          <p:nvPr/>
        </p:nvSpPr>
        <p:spPr>
          <a:xfrm>
            <a:off x="434593" y="2529258"/>
            <a:ext cx="3420000" cy="283698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Адаптация к изменениям</a:t>
            </a:r>
            <a:endParaRPr lang="ru-RU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  <a:defRPr/>
            </a:pPr>
            <a:r>
              <a:rPr lang="ru-RU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Система легко адаптируется к изменяющимся требованиям и масштабируется для поддержки дополнительных сервисов или новых функций.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EC7016">
                  <a:lumMod val="75000"/>
                </a:srgbClr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4C4267-BD05-4A13-A68A-D693D4557EB0}"/>
              </a:ext>
            </a:extLst>
          </p:cNvPr>
          <p:cNvSpPr txBox="1">
            <a:spLocks/>
          </p:cNvSpPr>
          <p:nvPr/>
        </p:nvSpPr>
        <p:spPr>
          <a:xfrm>
            <a:off x="4426004" y="2534256"/>
            <a:ext cx="3420000" cy="283698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Интеграция с существующими системами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EC7016">
                    <a:lumMod val="7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Проект интегрируется с уже используемыми системами, что делает его внедрение менее затратным и более удобным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5497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30CA3C-16EF-41BE-864A-182F3AFA0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0133A-132E-42AE-9AB1-9E00F427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886" y="180304"/>
            <a:ext cx="3708041" cy="96947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Архитектура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1844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">
  <a:themeElements>
    <a:clrScheme name="Другая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8931D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534</Words>
  <Application>Microsoft Office PowerPoint</Application>
  <PresentationFormat>Широкоэкранный</PresentationFormat>
  <Paragraphs>68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18</vt:i4>
      </vt:variant>
    </vt:vector>
  </HeadingPairs>
  <TitlesOfParts>
    <vt:vector size="32" baseType="lpstr">
      <vt:lpstr>Arial</vt:lpstr>
      <vt:lpstr>Calibri</vt:lpstr>
      <vt:lpstr>Calibri Light</vt:lpstr>
      <vt:lpstr>Segoe Print</vt:lpstr>
      <vt:lpstr>Segoe UI Light</vt:lpstr>
      <vt:lpstr>Segoe UI Semibold</vt:lpstr>
      <vt:lpstr>Segoe UI Semilight</vt:lpstr>
      <vt:lpstr>Segoe UI Variable Small Light</vt:lpstr>
      <vt:lpstr>Wingdings</vt:lpstr>
      <vt:lpstr>YS Text</vt:lpstr>
      <vt:lpstr>Office Theme</vt:lpstr>
      <vt:lpstr>1_Custom</vt:lpstr>
      <vt:lpstr>Тема Office</vt:lpstr>
      <vt:lpstr>1_Тема Office</vt:lpstr>
      <vt:lpstr>Ассистент сберлаб-Нгу</vt:lpstr>
      <vt:lpstr>Проблема</vt:lpstr>
      <vt:lpstr>Решение</vt:lpstr>
      <vt:lpstr>Для кого</vt:lpstr>
      <vt:lpstr>Цель и задачи проекта</vt:lpstr>
      <vt:lpstr>Интеграции с системами, которые уже активно используются в лаборатории</vt:lpstr>
      <vt:lpstr>Мониторинг количества людей</vt:lpstr>
      <vt:lpstr>Ценность нашего продукта</vt:lpstr>
      <vt:lpstr>Архитектура приложения</vt:lpstr>
      <vt:lpstr>Представление данных</vt:lpstr>
      <vt:lpstr>Профиль студента</vt:lpstr>
      <vt:lpstr>Сводная таблица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 летней школы</vt:lpstr>
      <vt:lpstr>Планы на будущее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Marina Kosolap</cp:lastModifiedBy>
  <cp:revision>33</cp:revision>
  <dcterms:created xsi:type="dcterms:W3CDTF">2020-05-19T07:01:45Z</dcterms:created>
  <dcterms:modified xsi:type="dcterms:W3CDTF">2025-04-23T12:18:01Z</dcterms:modified>
</cp:coreProperties>
</file>