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1" r:id="rId3"/>
    <p:sldId id="258" r:id="rId4"/>
    <p:sldId id="259" r:id="rId5"/>
    <p:sldId id="260" r:id="rId6"/>
    <p:sldId id="262" r:id="rId7"/>
    <p:sldId id="257" r:id="rId8"/>
    <p:sldId id="263" r:id="rId9"/>
    <p:sldId id="264" r:id="rId10"/>
    <p:sldId id="266" r:id="rId11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7" roundtripDataSignature="AMtx7mjOl3wY/ScEx41xit++ibw3rmF4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660CFE-A17D-4B2A-AA3C-3F5ADB244D25}">
  <a:tblStyle styleId="{3B660CFE-A17D-4B2A-AA3C-3F5ADB244D25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2"/>
  </p:normalViewPr>
  <p:slideViewPr>
    <p:cSldViewPr snapToGrid="0">
      <p:cViewPr varScale="1">
        <p:scale>
          <a:sx n="85" d="100"/>
          <a:sy n="85" d="100"/>
        </p:scale>
        <p:origin x="34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customschemas.google.com/relationships/presentationmetadata" Target="metadata"/><Relationship Id="rId2" Type="http://schemas.openxmlformats.org/officeDocument/2006/relationships/slide" Target="slides/slide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GB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86" name="Google Shape;8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7" name="Google Shape;20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2" name="Google Shape;11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23" name="Google Shape;123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35" name="Google Shape;135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8" name="Google Shape;15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9" name="Google Shape;99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0" name="Google Shape;170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2" name="Google Shape;182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3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2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24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4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2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2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1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1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61" name="Google Shape;61;p21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2" name="Google Shape;62;p2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2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22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9" name="Google Shape;69;p2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sychopy.org/download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hope.ac.uk/gateway/itservices/freemicrosoftoffice/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9" name="Google Shape;89;p1"/>
          <p:cNvSpPr/>
          <p:nvPr/>
        </p:nvSpPr>
        <p:spPr>
          <a:xfrm>
            <a:off x="-3048" y="227"/>
            <a:ext cx="12188952" cy="4551895"/>
          </a:xfrm>
          <a:prstGeom prst="rect">
            <a:avLst/>
          </a:pr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1" name="Google Shape;91;p1"/>
          <p:cNvSpPr/>
          <p:nvPr/>
        </p:nvSpPr>
        <p:spPr>
          <a:xfrm>
            <a:off x="8727747" y="4208147"/>
            <a:ext cx="339126" cy="1938528"/>
          </a:xfrm>
          <a:custGeom>
            <a:avLst/>
            <a:gdLst/>
            <a:ahLst/>
            <a:cxnLst/>
            <a:rect l="l" t="t" r="r" b="b"/>
            <a:pathLst>
              <a:path w="414" h="2447" extrusionOk="0">
                <a:moveTo>
                  <a:pt x="414" y="2447"/>
                </a:moveTo>
                <a:lnTo>
                  <a:pt x="0" y="2247"/>
                </a:lnTo>
                <a:lnTo>
                  <a:pt x="0" y="0"/>
                </a:lnTo>
                <a:lnTo>
                  <a:pt x="414" y="200"/>
                </a:lnTo>
                <a:lnTo>
                  <a:pt x="414" y="244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8728739" y="4098333"/>
            <a:ext cx="201857" cy="1874520"/>
          </a:xfrm>
          <a:custGeom>
            <a:avLst/>
            <a:gdLst/>
            <a:ahLst/>
            <a:cxnLst/>
            <a:rect l="l" t="t" r="r" b="b"/>
            <a:pathLst>
              <a:path w="209" h="2358" extrusionOk="0">
                <a:moveTo>
                  <a:pt x="209" y="2246"/>
                </a:moveTo>
                <a:lnTo>
                  <a:pt x="0" y="2358"/>
                </a:lnTo>
                <a:lnTo>
                  <a:pt x="0" y="111"/>
                </a:lnTo>
                <a:lnTo>
                  <a:pt x="209" y="0"/>
                </a:lnTo>
                <a:lnTo>
                  <a:pt x="209" y="2246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"/>
          <p:cNvSpPr/>
          <p:nvPr/>
        </p:nvSpPr>
        <p:spPr>
          <a:xfrm>
            <a:off x="-3048" y="4098334"/>
            <a:ext cx="893301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p1"/>
          <p:cNvSpPr txBox="1">
            <a:spLocks noGrp="1"/>
          </p:cNvSpPr>
          <p:nvPr>
            <p:ph type="subTitle" idx="1"/>
          </p:nvPr>
        </p:nvSpPr>
        <p:spPr>
          <a:xfrm>
            <a:off x="795342" y="4377268"/>
            <a:ext cx="7970903" cy="12805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ct val="100000"/>
              <a:buNone/>
            </a:pPr>
            <a:r>
              <a:rPr lang="en-GB" sz="3200" dirty="0">
                <a:solidFill>
                  <a:srgbClr val="FEFFFF"/>
                </a:solidFill>
              </a:rPr>
              <a:t>Week 13: Seminar 1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EFFFF"/>
              </a:buClr>
              <a:buSzPct val="100000"/>
              <a:buNone/>
            </a:pPr>
            <a:r>
              <a:rPr lang="en-GB" sz="3200" dirty="0">
                <a:solidFill>
                  <a:srgbClr val="FEFFFF"/>
                </a:solidFill>
              </a:rPr>
              <a:t>Introduction to Experimental Design &amp; Programming</a:t>
            </a:r>
            <a:endParaRPr dirty="0"/>
          </a:p>
        </p:txBody>
      </p:sp>
      <p:sp>
        <p:nvSpPr>
          <p:cNvPr id="95" name="Google Shape;95;p1"/>
          <p:cNvSpPr/>
          <p:nvPr/>
        </p:nvSpPr>
        <p:spPr>
          <a:xfrm>
            <a:off x="9066873" y="4377267"/>
            <a:ext cx="3122079" cy="177393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"/>
          <p:cNvSpPr txBox="1"/>
          <p:nvPr/>
        </p:nvSpPr>
        <p:spPr>
          <a:xfrm>
            <a:off x="9105371" y="4908913"/>
            <a:ext cx="2799330" cy="747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EFFFF"/>
              </a:buClr>
              <a:buSzPts val="2400"/>
              <a:buFont typeface="Arial"/>
              <a:buNone/>
            </a:pP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6F1324B-C922-44B2-8DA9-C8ED6D0042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" y="2457357"/>
            <a:ext cx="12188952" cy="17650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1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11"/>
          <p:cNvSpPr/>
          <p:nvPr/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0">
                <a:srgbClr val="000000"/>
              </a:gs>
              <a:gs pos="8000">
                <a:srgbClr val="000000"/>
              </a:gs>
              <a:gs pos="100000">
                <a:srgbClr val="2F5496"/>
              </a:gs>
            </a:gsLst>
            <a:lin ang="30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2" name="Google Shape;212;p11"/>
          <p:cNvSpPr/>
          <p:nvPr/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4472C4">
                  <a:alpha val="45490"/>
                </a:srgbClr>
              </a:gs>
              <a:gs pos="100000">
                <a:srgbClr val="4472C4">
                  <a:alpha val="45490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1"/>
          <p:cNvSpPr/>
          <p:nvPr/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0">
                <a:srgbClr val="4472C4">
                  <a:alpha val="28235"/>
                </a:srgbClr>
              </a:gs>
              <a:gs pos="2000">
                <a:srgbClr val="4472C4">
                  <a:alpha val="28235"/>
                </a:srgbClr>
              </a:gs>
              <a:gs pos="100000">
                <a:srgbClr val="000000">
                  <a:alpha val="29411"/>
                </a:srgbClr>
              </a:gs>
            </a:gsLst>
            <a:lin ang="7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4" name="Google Shape;214;p11"/>
          <p:cNvSpPr/>
          <p:nvPr/>
        </p:nvSpPr>
        <p:spPr>
          <a:xfrm rot="-964587">
            <a:off x="-501737" y="969718"/>
            <a:ext cx="3900357" cy="4178958"/>
          </a:xfrm>
          <a:custGeom>
            <a:avLst/>
            <a:gdLst/>
            <a:ahLst/>
            <a:cxnLst/>
            <a:rect l="l" t="t" r="r" b="b"/>
            <a:pathLst>
              <a:path w="3900357" h="4178958" extrusionOk="0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0">
                <a:srgbClr val="000000">
                  <a:alpha val="0"/>
                </a:srgbClr>
              </a:gs>
              <a:gs pos="29000">
                <a:srgbClr val="000000">
                  <a:alpha val="0"/>
                </a:srgbClr>
              </a:gs>
              <a:gs pos="100000">
                <a:srgbClr val="4472C4">
                  <a:alpha val="42352"/>
                </a:srgbClr>
              </a:gs>
            </a:gsLst>
            <a:lin ang="1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5" name="Google Shape;215;p11"/>
          <p:cNvSpPr/>
          <p:nvPr/>
        </p:nvSpPr>
        <p:spPr>
          <a:xfrm rot="5400000" flipH="1">
            <a:off x="-1410093" y="1399943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rgbClr val="8DA9DB">
                  <a:alpha val="10588"/>
                </a:srgbClr>
              </a:gs>
              <a:gs pos="100000">
                <a:srgbClr val="8DA9DB">
                  <a:alpha val="10588"/>
                </a:srgbClr>
              </a:gs>
            </a:gsLst>
            <a:lin ang="72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11"/>
          <p:cNvSpPr txBox="1">
            <a:spLocks noGrp="1"/>
          </p:cNvSpPr>
          <p:nvPr>
            <p:ph type="title"/>
          </p:nvPr>
        </p:nvSpPr>
        <p:spPr>
          <a:xfrm>
            <a:off x="466722" y="586855"/>
            <a:ext cx="3201366" cy="33874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 dirty="0">
                <a:solidFill>
                  <a:srgbClr val="FFFFFF"/>
                </a:solidFill>
              </a:rPr>
              <a:t>Why is all this useful?</a:t>
            </a:r>
            <a:endParaRPr dirty="0"/>
          </a:p>
        </p:txBody>
      </p:sp>
      <p:sp>
        <p:nvSpPr>
          <p:cNvPr id="217" name="Google Shape;217;p11"/>
          <p:cNvSpPr txBox="1">
            <a:spLocks noGrp="1"/>
          </p:cNvSpPr>
          <p:nvPr>
            <p:ph type="body" idx="1"/>
          </p:nvPr>
        </p:nvSpPr>
        <p:spPr>
          <a:xfrm>
            <a:off x="4134810" y="140678"/>
            <a:ext cx="7752390" cy="67071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dirty="0"/>
              <a:t>The main benefits of learning programming as a psychology student stem from its usefulness in conducting research and how it can develop cognitive skills: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it demonstrates that you appreciate experimental design and how it relates to producing an experiment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it encourages flexibility and independence in research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it promotes sound research practices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your code becomes an accurate record of precisely what was involved in your research. 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anybody with access to your code can have a clear understanding of what it was that you did in your research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it develops problem-solving abilities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GB" sz="2000" dirty="0"/>
              <a:t>Furthermore, as you will see, programming is very unforgiving of mistakes or imprecision—hunting down the cause of coding errors (‘bugs’) is an excellent way of honing problem-solving skills and strategies</a:t>
            </a:r>
            <a:endParaRPr dirty="0"/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5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5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5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2" name="Google Shape;152;p5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3" name="Google Shape;153;p5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5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The course overview</a:t>
            </a:r>
            <a:endParaRPr/>
          </a:p>
        </p:txBody>
      </p:sp>
      <p:sp>
        <p:nvSpPr>
          <p:cNvPr id="155" name="Google Shape;155;p5"/>
          <p:cNvSpPr txBox="1">
            <a:spLocks noGrp="1"/>
          </p:cNvSpPr>
          <p:nvPr>
            <p:ph type="body" idx="1"/>
          </p:nvPr>
        </p:nvSpPr>
        <p:spPr>
          <a:xfrm>
            <a:off x="1119322" y="2305704"/>
            <a:ext cx="10103778" cy="44588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/>
              <a:t>12 weeks hands on, practical course using Word, PsychoPy Builder, &amp; Excel</a:t>
            </a:r>
            <a:endParaRPr dirty="0"/>
          </a:p>
          <a:p>
            <a:pPr marL="0" lvl="0" indent="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GB" sz="2400" dirty="0"/>
              <a:t>Incorporates 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research design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developing stimuli</a:t>
            </a:r>
            <a:endParaRPr dirty="0"/>
          </a:p>
          <a:p>
            <a:pPr marL="685800" lvl="1" indent="-2286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dirty="0"/>
              <a:t>making informed decisions about stimulus duration, number of trials etc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/>
              <a:t>provides a chance to practice effective research design using knowledge gained from lectures in both the theory and RDA course elements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 dirty="0"/>
              <a:t>opportunity to learn how to extract and manage data from an experiment and use Excel effectively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15" name="Google Shape;115;p2"/>
          <p:cNvGrpSpPr/>
          <p:nvPr/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16" name="Google Shape;116;p2"/>
            <p:cNvSpPr/>
            <p:nvPr/>
          </p:nvSpPr>
          <p:spPr>
            <a:xfrm>
              <a:off x="10989586" y="1070835"/>
              <a:ext cx="687754" cy="5710965"/>
            </a:xfrm>
            <a:custGeom>
              <a:avLst/>
              <a:gdLst/>
              <a:ahLst/>
              <a:cxnLst/>
              <a:rect l="l" t="t" r="r" b="b"/>
              <a:pathLst>
                <a:path w="414" h="2447" extrusionOk="0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2"/>
            <p:cNvSpPr/>
            <p:nvPr/>
          </p:nvSpPr>
          <p:spPr>
            <a:xfrm>
              <a:off x="10988949" y="803186"/>
              <a:ext cx="409371" cy="5521414"/>
            </a:xfrm>
            <a:custGeom>
              <a:avLst/>
              <a:gdLst/>
              <a:ahLst/>
              <a:cxnLst/>
              <a:rect l="l" t="t" r="r" b="b"/>
              <a:pathLst>
                <a:path w="209" h="2358" extrusionOk="0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8" name="Google Shape;118;p2"/>
            <p:cNvSpPr/>
            <p:nvPr/>
          </p:nvSpPr>
          <p:spPr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19" name="Google Shape;119;p2"/>
          <p:cNvSpPr txBox="1">
            <a:spLocks noGrp="1"/>
          </p:cNvSpPr>
          <p:nvPr>
            <p:ph type="title"/>
          </p:nvPr>
        </p:nvSpPr>
        <p:spPr>
          <a:xfrm>
            <a:off x="1098475" y="885650"/>
            <a:ext cx="3459300" cy="462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>
                <a:solidFill>
                  <a:srgbClr val="FFFFFF"/>
                </a:solidFill>
              </a:rPr>
              <a:t>Course requirements</a:t>
            </a:r>
            <a:endParaRPr/>
          </a:p>
        </p:txBody>
      </p:sp>
      <p:sp>
        <p:nvSpPr>
          <p:cNvPr id="120" name="Google Shape;120;p2"/>
          <p:cNvSpPr txBox="1">
            <a:spLocks noGrp="1"/>
          </p:cNvSpPr>
          <p:nvPr>
            <p:ph type="body" idx="1"/>
          </p:nvPr>
        </p:nvSpPr>
        <p:spPr>
          <a:xfrm>
            <a:off x="4937671" y="1378624"/>
            <a:ext cx="6719961" cy="4616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85000" lnSpcReduction="10000"/>
          </a:bodyPr>
          <a:lstStyle/>
          <a:p>
            <a:pPr marL="228600" lvl="0" indent="-2286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 dirty="0"/>
              <a:t>a Windows PC/laptop or Mac (</a:t>
            </a:r>
            <a:r>
              <a:rPr lang="en-GB" sz="3200" b="1" dirty="0"/>
              <a:t>NOT A CHROMEBOOK or </a:t>
            </a:r>
            <a:r>
              <a:rPr lang="en-GB" sz="3200" b="1" dirty="0" err="1"/>
              <a:t>iPAD</a:t>
            </a:r>
            <a:r>
              <a:rPr lang="en-GB" sz="3200" dirty="0"/>
              <a:t>)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 dirty="0">
                <a:hlinkClick r:id="rId3"/>
              </a:rPr>
              <a:t>PsychoPy Builder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 dirty="0">
                <a:hlinkClick r:id="rId4"/>
              </a:rPr>
              <a:t>Microsoft Office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 dirty="0"/>
              <a:t>the ability to follow an instruction carefully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 dirty="0"/>
              <a:t>the ability to extrapolate information and use it in a different context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200" dirty="0"/>
              <a:t>perseverance &amp; problem solving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685800" lvl="1" indent="-990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685800" lvl="1" indent="-99059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3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6" name="Google Shape;126;p3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p3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p3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p3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3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p3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 dirty="0">
                <a:solidFill>
                  <a:srgbClr val="FFFFFF"/>
                </a:solidFill>
              </a:rPr>
              <a:t>Our expectations</a:t>
            </a:r>
            <a:endParaRPr dirty="0"/>
          </a:p>
        </p:txBody>
      </p:sp>
      <p:sp>
        <p:nvSpPr>
          <p:cNvPr id="132" name="Google Shape;132;p3"/>
          <p:cNvSpPr txBox="1">
            <a:spLocks noGrp="1"/>
          </p:cNvSpPr>
          <p:nvPr>
            <p:ph type="body" idx="1"/>
          </p:nvPr>
        </p:nvSpPr>
        <p:spPr>
          <a:xfrm>
            <a:off x="1316765" y="2543176"/>
            <a:ext cx="9708995" cy="4064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600" dirty="0"/>
              <a:t>you attend ALL seminars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600" dirty="0"/>
              <a:t>if you cannot attend, you MUST catch up before the next session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600" dirty="0"/>
              <a:t>you understand that you must learn for yourself, using resources you are guided towards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600" dirty="0"/>
              <a:t>you ask questions in the programming forum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3600" dirty="0"/>
              <a:t>you support one another in the programming forum</a:t>
            </a:r>
            <a:endParaRPr sz="2400" dirty="0"/>
          </a:p>
          <a:p>
            <a:pPr marL="228600" lvl="0" indent="-87629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sz="2400" dirty="0"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  <a:p>
            <a:pPr marL="685800" lvl="1" indent="-8763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138" name="Google Shape;138;p4"/>
          <p:cNvGrpSpPr/>
          <p:nvPr/>
        </p:nvGrpSpPr>
        <p:grpSpPr>
          <a:xfrm flipH="1">
            <a:off x="534368" y="563918"/>
            <a:ext cx="4119932" cy="5978614"/>
            <a:chOff x="7513372" y="803186"/>
            <a:chExt cx="4163968" cy="5978614"/>
          </a:xfrm>
        </p:grpSpPr>
        <p:sp>
          <p:nvSpPr>
            <p:cNvPr id="139" name="Google Shape;139;p4"/>
            <p:cNvSpPr/>
            <p:nvPr/>
          </p:nvSpPr>
          <p:spPr>
            <a:xfrm>
              <a:off x="10989586" y="1070835"/>
              <a:ext cx="687754" cy="5710965"/>
            </a:xfrm>
            <a:custGeom>
              <a:avLst/>
              <a:gdLst/>
              <a:ahLst/>
              <a:cxnLst/>
              <a:rect l="l" t="t" r="r" b="b"/>
              <a:pathLst>
                <a:path w="414" h="2447" extrusionOk="0">
                  <a:moveTo>
                    <a:pt x="414" y="2447"/>
                  </a:moveTo>
                  <a:lnTo>
                    <a:pt x="0" y="2247"/>
                  </a:lnTo>
                  <a:lnTo>
                    <a:pt x="0" y="0"/>
                  </a:lnTo>
                  <a:lnTo>
                    <a:pt x="414" y="200"/>
                  </a:lnTo>
                  <a:lnTo>
                    <a:pt x="414" y="2447"/>
                  </a:lnTo>
                  <a:close/>
                </a:path>
              </a:pathLst>
            </a:custGeom>
            <a:solidFill>
              <a:srgbClr val="2F5496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0" name="Google Shape;140;p4"/>
            <p:cNvSpPr/>
            <p:nvPr/>
          </p:nvSpPr>
          <p:spPr>
            <a:xfrm>
              <a:off x="10988949" y="803186"/>
              <a:ext cx="409371" cy="5521414"/>
            </a:xfrm>
            <a:custGeom>
              <a:avLst/>
              <a:gdLst/>
              <a:ahLst/>
              <a:cxnLst/>
              <a:rect l="l" t="t" r="r" b="b"/>
              <a:pathLst>
                <a:path w="209" h="2358" extrusionOk="0">
                  <a:moveTo>
                    <a:pt x="209" y="2246"/>
                  </a:moveTo>
                  <a:lnTo>
                    <a:pt x="0" y="2358"/>
                  </a:lnTo>
                  <a:lnTo>
                    <a:pt x="0" y="111"/>
                  </a:lnTo>
                  <a:lnTo>
                    <a:pt x="209" y="0"/>
                  </a:lnTo>
                  <a:lnTo>
                    <a:pt x="209" y="2246"/>
                  </a:lnTo>
                  <a:close/>
                </a:path>
              </a:pathLst>
            </a:custGeom>
            <a:solidFill>
              <a:srgbClr val="1F386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1" name="Google Shape;141;p4"/>
            <p:cNvSpPr/>
            <p:nvPr/>
          </p:nvSpPr>
          <p:spPr>
            <a:xfrm>
              <a:off x="7513372" y="804101"/>
              <a:ext cx="3880238" cy="525164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42" name="Google Shape;142;p4"/>
          <p:cNvSpPr txBox="1">
            <a:spLocks noGrp="1"/>
          </p:cNvSpPr>
          <p:nvPr>
            <p:ph type="title"/>
          </p:nvPr>
        </p:nvSpPr>
        <p:spPr>
          <a:xfrm>
            <a:off x="1098468" y="885651"/>
            <a:ext cx="3229803" cy="4624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FFFF"/>
                </a:solidFill>
              </a:rPr>
              <a:t>What you </a:t>
            </a:r>
            <a:r>
              <a:rPr lang="en-GB" dirty="0">
                <a:solidFill>
                  <a:schemeClr val="accent6"/>
                </a:solidFill>
              </a:rPr>
              <a:t>can</a:t>
            </a:r>
            <a:r>
              <a:rPr lang="en-GB" dirty="0">
                <a:solidFill>
                  <a:srgbClr val="FFFFFF"/>
                </a:solidFill>
              </a:rPr>
              <a:t> </a:t>
            </a:r>
            <a:r>
              <a:rPr lang="en-GB" dirty="0">
                <a:solidFill>
                  <a:srgbClr val="FF0000"/>
                </a:solidFill>
              </a:rPr>
              <a:t>and can’t</a:t>
            </a:r>
            <a:endParaRPr dirty="0">
              <a:solidFill>
                <a:srgbClr val="FF0000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400"/>
              <a:buFont typeface="Calibri"/>
              <a:buNone/>
            </a:pPr>
            <a:r>
              <a:rPr lang="en-GB" dirty="0">
                <a:solidFill>
                  <a:srgbClr val="FFFFFF"/>
                </a:solidFill>
              </a:rPr>
              <a:t>expect</a:t>
            </a:r>
            <a:endParaRPr dirty="0"/>
          </a:p>
        </p:txBody>
      </p:sp>
      <p:sp>
        <p:nvSpPr>
          <p:cNvPr id="143" name="Google Shape;143;p4"/>
          <p:cNvSpPr txBox="1">
            <a:spLocks noGrp="1"/>
          </p:cNvSpPr>
          <p:nvPr>
            <p:ph type="body" idx="1"/>
          </p:nvPr>
        </p:nvSpPr>
        <p:spPr>
          <a:xfrm>
            <a:off x="4937671" y="474060"/>
            <a:ext cx="7037452" cy="6260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</a:pPr>
            <a:r>
              <a:rPr lang="en-GB" sz="3200" dirty="0">
                <a:solidFill>
                  <a:schemeClr val="accent6"/>
                </a:solidFill>
              </a:rPr>
              <a:t>all resources available in advance of the sessions</a:t>
            </a:r>
            <a:endParaRPr dirty="0">
              <a:solidFill>
                <a:schemeClr val="accent6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</a:pPr>
            <a:r>
              <a:rPr lang="en-GB" sz="3200" dirty="0">
                <a:solidFill>
                  <a:schemeClr val="accent6"/>
                </a:solidFill>
              </a:rPr>
              <a:t>seminars with ‘in person’ explanations</a:t>
            </a:r>
            <a:endParaRPr dirty="0">
              <a:solidFill>
                <a:schemeClr val="accent6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</a:pPr>
            <a:r>
              <a:rPr lang="en-GB" sz="3200" dirty="0">
                <a:solidFill>
                  <a:schemeClr val="accent6"/>
                </a:solidFill>
              </a:rPr>
              <a:t>demos &amp; video resources </a:t>
            </a:r>
            <a:endParaRPr dirty="0">
              <a:solidFill>
                <a:schemeClr val="accent6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</a:pPr>
            <a:r>
              <a:rPr lang="en-GB" sz="3200" dirty="0">
                <a:solidFill>
                  <a:schemeClr val="accent6"/>
                </a:solidFill>
              </a:rPr>
              <a:t>support from staff and peers on the Moodle EDP forum</a:t>
            </a:r>
            <a:endParaRPr dirty="0">
              <a:solidFill>
                <a:schemeClr val="accent6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GB" sz="3200" dirty="0">
                <a:solidFill>
                  <a:srgbClr val="FF0000"/>
                </a:solidFill>
              </a:rPr>
              <a:t>you cannot expect to get all of the answers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lang="en-GB" sz="3200" b="1" dirty="0">
                <a:solidFill>
                  <a:srgbClr val="FF0000"/>
                </a:solidFill>
              </a:rPr>
              <a:t>because……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GB" sz="3200" dirty="0">
                <a:solidFill>
                  <a:srgbClr val="FF0000"/>
                </a:solidFill>
              </a:rPr>
              <a:t>the answers depend upon how you have programmed the experiment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3200"/>
              <a:buChar char="•"/>
            </a:pPr>
            <a:r>
              <a:rPr lang="en-GB" sz="3200" dirty="0">
                <a:solidFill>
                  <a:srgbClr val="FF0000"/>
                </a:solidFill>
              </a:rPr>
              <a:t>you need to learn how to problem solve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6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2" name="Google Shape;162;p6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3" name="Google Shape;163;p6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6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6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6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The course aims</a:t>
            </a:r>
            <a:endParaRPr/>
          </a:p>
        </p:txBody>
      </p:sp>
      <p:sp>
        <p:nvSpPr>
          <p:cNvPr id="167" name="Google Shape;167;p6"/>
          <p:cNvSpPr txBox="1">
            <a:spLocks noGrp="1"/>
          </p:cNvSpPr>
          <p:nvPr>
            <p:ph type="body" idx="1"/>
          </p:nvPr>
        </p:nvSpPr>
        <p:spPr>
          <a:xfrm>
            <a:off x="1119322" y="2305704"/>
            <a:ext cx="10103778" cy="37519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85000" lnSpcReduction="10000"/>
          </a:bodyPr>
          <a:lstStyle/>
          <a:p>
            <a:pPr marL="228600" lvl="0" indent="-24384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 dirty="0"/>
              <a:t>to provide an understanding of experimental research in psychology</a:t>
            </a:r>
            <a:endParaRPr dirty="0"/>
          </a:p>
          <a:p>
            <a:pPr marL="228600" lvl="0" indent="-24384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 dirty="0"/>
              <a:t>to facilitate skills development of research report writing (method section)</a:t>
            </a:r>
            <a:endParaRPr dirty="0"/>
          </a:p>
          <a:p>
            <a:pPr marL="228600" lvl="0" indent="-24384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 dirty="0"/>
              <a:t>to facilitate development of skills in programming (PsychoPy experiment)</a:t>
            </a:r>
            <a:endParaRPr dirty="0"/>
          </a:p>
          <a:p>
            <a:pPr marL="228600" lvl="0" indent="-24384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GB" sz="3200" dirty="0"/>
              <a:t>to allow you to understand how to manage data from experiments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3" name="Google Shape;103;p7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6" name="Google Shape;106;p7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7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The indicative course outline </a:t>
            </a:r>
            <a:endParaRPr/>
          </a:p>
        </p:txBody>
      </p:sp>
      <p:graphicFrame>
        <p:nvGraphicFramePr>
          <p:cNvPr id="108" name="Google Shape;108;p7"/>
          <p:cNvGraphicFramePr/>
          <p:nvPr>
            <p:extLst>
              <p:ext uri="{D42A27DB-BD31-4B8C-83A1-F6EECF244321}">
                <p14:modId xmlns:p14="http://schemas.microsoft.com/office/powerpoint/2010/main" val="64084792"/>
              </p:ext>
            </p:extLst>
          </p:nvPr>
        </p:nvGraphicFramePr>
        <p:xfrm>
          <a:off x="1222646" y="1969692"/>
          <a:ext cx="4916574" cy="4454108"/>
        </p:xfrm>
        <a:graphic>
          <a:graphicData uri="http://schemas.openxmlformats.org/drawingml/2006/table">
            <a:tbl>
              <a:tblPr firstRow="1" bandRow="1">
                <a:noFill/>
                <a:tableStyleId>{3B660CFE-A17D-4B2A-AA3C-3F5ADB244D25}</a:tableStyleId>
              </a:tblPr>
              <a:tblGrid>
                <a:gridCol w="872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43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Week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Content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 dirty="0"/>
                        <a:t>Getting started with PsychoPy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 dirty="0"/>
                        <a:t>Creating your first experiment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208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 dirty="0"/>
                        <a:t>Build on skills from Seminar 1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 dirty="0"/>
                        <a:t>Assessment Details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 dirty="0"/>
                        <a:t>Method section support session 1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 dirty="0"/>
                        <a:t>Writing a good method section</a:t>
                      </a: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 dirty="0"/>
                        <a:t>Method section support session 2</a:t>
                      </a:r>
                      <a:endParaRPr sz="14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Experimental confounds, practice blocks and conds files</a:t>
                      </a:r>
                      <a:endParaRPr kumimoji="0" lang="en-GB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61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Positioning stimuli on-screen</a:t>
                      </a:r>
                      <a:endParaRPr kumimoji="0" lang="en-GB" sz="14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libri"/>
                        <a:cs typeface="Calibri"/>
                        <a:sym typeface="Arial"/>
                      </a:endParaRPr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109" name="Google Shape;109;p7"/>
          <p:cNvGraphicFramePr/>
          <p:nvPr>
            <p:extLst>
              <p:ext uri="{D42A27DB-BD31-4B8C-83A1-F6EECF244321}">
                <p14:modId xmlns:p14="http://schemas.microsoft.com/office/powerpoint/2010/main" val="3254652802"/>
              </p:ext>
            </p:extLst>
          </p:nvPr>
        </p:nvGraphicFramePr>
        <p:xfrm>
          <a:off x="6261445" y="1955751"/>
          <a:ext cx="5285895" cy="4495394"/>
        </p:xfrm>
        <a:graphic>
          <a:graphicData uri="http://schemas.openxmlformats.org/drawingml/2006/table">
            <a:tbl>
              <a:tblPr firstRow="1" bandRow="1">
                <a:noFill/>
                <a:tableStyleId>{3B660CFE-A17D-4B2A-AA3C-3F5ADB244D25}</a:tableStyleId>
              </a:tblPr>
              <a:tblGrid>
                <a:gridCol w="7370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488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351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Week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Content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7974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7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Providing participant feedback in an experiment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9629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8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GB" sz="1800" u="none" strike="noStrike" cap="none" dirty="0"/>
                        <a:t>Program support session 1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  <a:tabLst/>
                        <a:defRPr/>
                      </a:pP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51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9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lang="en-GB" sz="1800" u="none" strike="noStrike" cap="none" dirty="0"/>
                        <a:t>Make your experiment fancy!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351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10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Managing data from PsychoPy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51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alibri"/>
                        <a:buNone/>
                        <a:tabLst/>
                        <a:defRPr/>
                      </a:pPr>
                      <a:r>
                        <a:rPr kumimoji="0" lang="en-GB" sz="1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Calibri"/>
                          <a:cs typeface="Calibri"/>
                          <a:sym typeface="Arial"/>
                        </a:rPr>
                        <a:t>Program support session 2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5111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/>
                        <a:t>12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n-GB" sz="1800" u="none" strike="noStrike" cap="none" dirty="0"/>
                        <a:t>Program support session 3</a:t>
                      </a:r>
                      <a:endParaRPr sz="1800" u="none" strike="noStrike" cap="none" dirty="0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8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4" name="Google Shape;174;p8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5" name="Google Shape;175;p8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6" name="Google Shape;176;p8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7" name="Google Shape;177;p8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8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The assessment</a:t>
            </a:r>
            <a:endParaRPr/>
          </a:p>
        </p:txBody>
      </p:sp>
      <p:sp>
        <p:nvSpPr>
          <p:cNvPr id="179" name="Google Shape;179;p8"/>
          <p:cNvSpPr txBox="1">
            <a:spLocks noGrp="1"/>
          </p:cNvSpPr>
          <p:nvPr>
            <p:ph type="body" idx="1"/>
          </p:nvPr>
        </p:nvSpPr>
        <p:spPr>
          <a:xfrm>
            <a:off x="1119322" y="2205744"/>
            <a:ext cx="10272761" cy="46522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GB" dirty="0"/>
              <a:t>The assessment is by coursework and is comprised of two </a:t>
            </a:r>
            <a:r>
              <a:rPr lang="en-GB" b="1" dirty="0">
                <a:solidFill>
                  <a:srgbClr val="FF0000"/>
                </a:solidFill>
              </a:rPr>
              <a:t>equally</a:t>
            </a:r>
            <a:r>
              <a:rPr lang="en-GB" dirty="0"/>
              <a:t> weighted elements</a:t>
            </a:r>
            <a:endParaRPr dirty="0"/>
          </a:p>
          <a:p>
            <a:pPr marL="914400" lvl="1" indent="-457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 sz="2800" b="1" dirty="0"/>
              <a:t>Written: </a:t>
            </a:r>
            <a:r>
              <a:rPr lang="en-GB" sz="2800" dirty="0"/>
              <a:t>A full method section to be submitted via Turnitin </a:t>
            </a:r>
            <a:endParaRPr dirty="0"/>
          </a:p>
          <a:p>
            <a:pPr marL="914400" lvl="1" indent="-457200" algn="l" rtl="0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AutoNum type="arabicPeriod"/>
            </a:pPr>
            <a:r>
              <a:rPr lang="en-GB" sz="2800" b="1" dirty="0"/>
              <a:t>Experiment: </a:t>
            </a:r>
            <a:r>
              <a:rPr lang="en-GB" sz="2800" dirty="0"/>
              <a:t>A PsychoPy experiment, saved to a repository </a:t>
            </a:r>
            <a:endParaRPr dirty="0"/>
          </a:p>
          <a:p>
            <a:pPr marL="228600" lvl="0" indent="-228600" algn="l" rtl="0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GB" dirty="0">
                <a:solidFill>
                  <a:srgbClr val="FF0000"/>
                </a:solidFill>
              </a:rPr>
              <a:t>Assessment information will be provided in full in Week 3 of this course, therefore attendance is highly recommended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9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5" name="Google Shape;185;p9"/>
          <p:cNvSpPr/>
          <p:nvPr/>
        </p:nvSpPr>
        <p:spPr>
          <a:xfrm>
            <a:off x="409710" y="1022350"/>
            <a:ext cx="709612" cy="2095501"/>
          </a:xfrm>
          <a:custGeom>
            <a:avLst/>
            <a:gdLst/>
            <a:ahLst/>
            <a:cxnLst/>
            <a:rect l="l" t="t" r="r" b="b"/>
            <a:pathLst>
              <a:path w="447" h="1363" extrusionOk="0">
                <a:moveTo>
                  <a:pt x="447" y="1363"/>
                </a:moveTo>
                <a:lnTo>
                  <a:pt x="0" y="987"/>
                </a:lnTo>
                <a:lnTo>
                  <a:pt x="0" y="0"/>
                </a:lnTo>
                <a:lnTo>
                  <a:pt x="447" y="376"/>
                </a:lnTo>
                <a:lnTo>
                  <a:pt x="447" y="1363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9"/>
          <p:cNvSpPr/>
          <p:nvPr/>
        </p:nvSpPr>
        <p:spPr>
          <a:xfrm>
            <a:off x="409710" y="837744"/>
            <a:ext cx="403225" cy="1705431"/>
          </a:xfrm>
          <a:custGeom>
            <a:avLst/>
            <a:gdLst/>
            <a:ahLst/>
            <a:cxnLst/>
            <a:rect l="l" t="t" r="r" b="b"/>
            <a:pathLst>
              <a:path w="254" h="1109" extrusionOk="0">
                <a:moveTo>
                  <a:pt x="254" y="987"/>
                </a:moveTo>
                <a:lnTo>
                  <a:pt x="0" y="1109"/>
                </a:lnTo>
                <a:lnTo>
                  <a:pt x="0" y="119"/>
                </a:lnTo>
                <a:lnTo>
                  <a:pt x="254" y="0"/>
                </a:lnTo>
                <a:lnTo>
                  <a:pt x="254" y="987"/>
                </a:lnTo>
                <a:close/>
              </a:path>
            </a:pathLst>
          </a:custGeom>
          <a:solidFill>
            <a:srgbClr val="2F5496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7" name="Google Shape;187;p9"/>
          <p:cNvSpPr/>
          <p:nvPr/>
        </p:nvSpPr>
        <p:spPr>
          <a:xfrm>
            <a:off x="644660" y="640894"/>
            <a:ext cx="168275" cy="1713195"/>
          </a:xfrm>
          <a:custGeom>
            <a:avLst/>
            <a:gdLst/>
            <a:ahLst/>
            <a:cxnLst/>
            <a:rect l="l" t="t" r="r" b="b"/>
            <a:pathLst>
              <a:path w="106" h="1114" extrusionOk="0">
                <a:moveTo>
                  <a:pt x="106" y="1114"/>
                </a:moveTo>
                <a:lnTo>
                  <a:pt x="0" y="1005"/>
                </a:lnTo>
                <a:lnTo>
                  <a:pt x="0" y="0"/>
                </a:lnTo>
                <a:lnTo>
                  <a:pt x="106" y="110"/>
                </a:lnTo>
                <a:lnTo>
                  <a:pt x="106" y="1114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p9"/>
          <p:cNvSpPr/>
          <p:nvPr/>
        </p:nvSpPr>
        <p:spPr>
          <a:xfrm>
            <a:off x="11223203" y="635716"/>
            <a:ext cx="328612" cy="1742360"/>
          </a:xfrm>
          <a:custGeom>
            <a:avLst/>
            <a:gdLst/>
            <a:ahLst/>
            <a:cxnLst/>
            <a:rect l="l" t="t" r="r" b="b"/>
            <a:pathLst>
              <a:path w="207" h="1114" extrusionOk="0">
                <a:moveTo>
                  <a:pt x="207" y="987"/>
                </a:moveTo>
                <a:lnTo>
                  <a:pt x="0" y="1114"/>
                </a:lnTo>
                <a:lnTo>
                  <a:pt x="0" y="127"/>
                </a:lnTo>
                <a:lnTo>
                  <a:pt x="207" y="0"/>
                </a:lnTo>
                <a:lnTo>
                  <a:pt x="207" y="987"/>
                </a:lnTo>
                <a:close/>
              </a:path>
            </a:pathLst>
          </a:custGeom>
          <a:solidFill>
            <a:srgbClr val="1F3864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9"/>
          <p:cNvSpPr/>
          <p:nvPr/>
        </p:nvSpPr>
        <p:spPr>
          <a:xfrm>
            <a:off x="644055" y="635715"/>
            <a:ext cx="10907863" cy="154145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Google Shape;190;p9"/>
          <p:cNvSpPr txBox="1">
            <a:spLocks noGrp="1"/>
          </p:cNvSpPr>
          <p:nvPr>
            <p:ph type="title"/>
          </p:nvPr>
        </p:nvSpPr>
        <p:spPr>
          <a:xfrm>
            <a:off x="958506" y="800392"/>
            <a:ext cx="10264697" cy="1212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FFFF"/>
                </a:solidFill>
              </a:rPr>
              <a:t>This may sound odd…..but….</a:t>
            </a:r>
            <a:endParaRPr/>
          </a:p>
        </p:txBody>
      </p:sp>
      <p:sp>
        <p:nvSpPr>
          <p:cNvPr id="191" name="Google Shape;191;p9"/>
          <p:cNvSpPr txBox="1">
            <a:spLocks noGrp="1"/>
          </p:cNvSpPr>
          <p:nvPr>
            <p:ph type="body" idx="1"/>
          </p:nvPr>
        </p:nvSpPr>
        <p:spPr>
          <a:xfrm>
            <a:off x="1367624" y="2490436"/>
            <a:ext cx="10184191" cy="41389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The submission of the PsychoPy experiment need not be fully working, or perfect! It’s all about the process of designing a replicable experiment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Do not focus all of your energies on the experiment, this assessment is as much about understanding the experiment and communicating a methodology section. </a:t>
            </a:r>
            <a:r>
              <a:rPr lang="en-GB" sz="2400" b="1" dirty="0">
                <a:solidFill>
                  <a:srgbClr val="FF0000"/>
                </a:solidFill>
              </a:rPr>
              <a:t>Remember, equal weightings</a:t>
            </a:r>
            <a:r>
              <a:rPr lang="en-GB" sz="2400" dirty="0">
                <a:solidFill>
                  <a:srgbClr val="FF0000"/>
                </a:solidFill>
              </a:rPr>
              <a:t>! 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If you do the work in Weeks 3 &amp; 4 this will go a long way towards the written part of the assessment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You can save to your experiment repository as you go,  and this will ensure that you do not end up with a non-submission</a:t>
            </a:r>
            <a:endParaRPr dirty="0"/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GB" sz="2400" dirty="0">
                <a:solidFill>
                  <a:srgbClr val="FF0000"/>
                </a:solidFill>
              </a:rPr>
              <a:t>It is better to submit something rather than nothing </a:t>
            </a:r>
            <a:endParaRPr dirty="0"/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</TotalTime>
  <Words>681</Words>
  <Application>Microsoft Office PowerPoint</Application>
  <PresentationFormat>Widescreen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The course overview</vt:lpstr>
      <vt:lpstr>Course requirements</vt:lpstr>
      <vt:lpstr>Our expectations</vt:lpstr>
      <vt:lpstr>What you can and can’t expect</vt:lpstr>
      <vt:lpstr>The course aims</vt:lpstr>
      <vt:lpstr>The indicative course outline </vt:lpstr>
      <vt:lpstr>The assessment</vt:lpstr>
      <vt:lpstr>This may sound odd…..but….</vt:lpstr>
      <vt:lpstr>Why is all this useful?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experimental design &amp; programming</dc:title>
  <dc:creator>Glen Pennington</dc:creator>
  <cp:lastModifiedBy>Glen Pennington</cp:lastModifiedBy>
  <cp:revision>15</cp:revision>
  <dcterms:created xsi:type="dcterms:W3CDTF">2021-01-25T12:25:17Z</dcterms:created>
  <dcterms:modified xsi:type="dcterms:W3CDTF">2025-01-24T15:21:42Z</dcterms:modified>
</cp:coreProperties>
</file>