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8" r:id="rId3"/>
    <p:sldId id="277" r:id="rId4"/>
    <p:sldId id="276" r:id="rId5"/>
    <p:sldId id="278" r:id="rId6"/>
    <p:sldId id="279" r:id="rId7"/>
    <p:sldId id="263" r:id="rId8"/>
    <p:sldId id="264" r:id="rId9"/>
    <p:sldId id="266" r:id="rId10"/>
    <p:sldId id="265" r:id="rId11"/>
    <p:sldId id="267" r:id="rId12"/>
    <p:sldId id="268" r:id="rId13"/>
    <p:sldId id="269" r:id="rId14"/>
    <p:sldId id="270" r:id="rId15"/>
    <p:sldId id="271" r:id="rId16"/>
    <p:sldId id="272" r:id="rId17"/>
    <p:sldId id="273" r:id="rId18"/>
    <p:sldId id="260" r:id="rId19"/>
    <p:sldId id="261" r:id="rId20"/>
    <p:sldId id="262" r:id="rId21"/>
    <p:sldId id="275"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g5eiJlgYI74RTvMFVzbSnbY++9e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len Pennington" initials="GP" lastIdx="1" clrIdx="0">
    <p:extLst>
      <p:ext uri="{19B8F6BF-5375-455C-9EA6-DF929625EA0E}">
        <p15:presenceInfo xmlns:p15="http://schemas.microsoft.com/office/powerpoint/2012/main" userId="S-1-5-21-2711683722-1377533593-1712691763-298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917" autoAdjust="0"/>
  </p:normalViewPr>
  <p:slideViewPr>
    <p:cSldViewPr snapToGrid="0">
      <p:cViewPr varScale="1">
        <p:scale>
          <a:sx n="65" d="100"/>
          <a:sy n="65" d="100"/>
        </p:scale>
        <p:origin x="1092"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8" name="Google Shape;21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4" name="Google Shape;24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1" name="Google Shape;25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3" name="Google Shape;26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2" name="Google Shape;27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0" name="Google Shape;28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9" name="Google Shape;28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97" name="Google Shape;297;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59" name="Google Shape;15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82" name="Google Shape;18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318" name="Google Shape;31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73796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69528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r>
              <a:rPr lang="en-GB" dirty="0"/>
              <a:t>Things fly in on click. </a:t>
            </a:r>
          </a:p>
          <a:p>
            <a:pPr marL="0" lvl="0" indent="0" algn="l" rtl="0">
              <a:lnSpc>
                <a:spcPct val="100000"/>
              </a:lnSpc>
              <a:spcBef>
                <a:spcPts val="0"/>
              </a:spcBef>
              <a:spcAft>
                <a:spcPts val="0"/>
              </a:spcAft>
              <a:buClr>
                <a:schemeClr val="dk1"/>
              </a:buClr>
              <a:buSzPts val="1200"/>
              <a:buFont typeface="Calibri"/>
              <a:buNone/>
            </a:pPr>
            <a:r>
              <a:rPr lang="en-GB" dirty="0"/>
              <a:t>Click 1 Removes the top banner</a:t>
            </a:r>
          </a:p>
          <a:p>
            <a:pPr marL="0" lvl="0" indent="0" algn="l" rtl="0">
              <a:lnSpc>
                <a:spcPct val="100000"/>
              </a:lnSpc>
              <a:spcBef>
                <a:spcPts val="0"/>
              </a:spcBef>
              <a:spcAft>
                <a:spcPts val="0"/>
              </a:spcAft>
              <a:buClr>
                <a:schemeClr val="dk1"/>
              </a:buClr>
              <a:buSzPts val="1200"/>
              <a:buFont typeface="Calibri"/>
              <a:buNone/>
            </a:pPr>
            <a:r>
              <a:rPr lang="en-GB" dirty="0"/>
              <a:t>Click 2 Brings an image of the Basic tab of the experiment properties</a:t>
            </a:r>
          </a:p>
          <a:p>
            <a:pPr marL="0" lvl="0" indent="0" algn="l" rtl="0">
              <a:lnSpc>
                <a:spcPct val="100000"/>
              </a:lnSpc>
              <a:spcBef>
                <a:spcPts val="0"/>
              </a:spcBef>
              <a:spcAft>
                <a:spcPts val="0"/>
              </a:spcAft>
              <a:buClr>
                <a:schemeClr val="dk1"/>
              </a:buClr>
              <a:buSzPts val="1200"/>
              <a:buFont typeface="Calibri"/>
              <a:buNone/>
            </a:pPr>
            <a:r>
              <a:rPr lang="en-GB" dirty="0"/>
              <a:t>Click 3 highlights the experiment name field (no spaces is best)</a:t>
            </a:r>
          </a:p>
          <a:p>
            <a:pPr marL="0" lvl="0" indent="0" algn="l" rtl="0">
              <a:lnSpc>
                <a:spcPct val="100000"/>
              </a:lnSpc>
              <a:spcBef>
                <a:spcPts val="0"/>
              </a:spcBef>
              <a:spcAft>
                <a:spcPts val="0"/>
              </a:spcAft>
              <a:buClr>
                <a:schemeClr val="dk1"/>
              </a:buClr>
              <a:buSzPts val="1200"/>
              <a:buFont typeface="Calibri"/>
              <a:buNone/>
            </a:pPr>
            <a:r>
              <a:rPr lang="en-GB" dirty="0"/>
              <a:t>Click 4 removes that highlight</a:t>
            </a:r>
          </a:p>
          <a:p>
            <a:pPr marL="0" lvl="0" indent="0" algn="l" rtl="0">
              <a:lnSpc>
                <a:spcPct val="100000"/>
              </a:lnSpc>
              <a:spcBef>
                <a:spcPts val="0"/>
              </a:spcBef>
              <a:spcAft>
                <a:spcPts val="0"/>
              </a:spcAft>
              <a:buClr>
                <a:schemeClr val="dk1"/>
              </a:buClr>
              <a:buSzPts val="1200"/>
              <a:buFont typeface="Calibri"/>
              <a:buNone/>
            </a:pPr>
            <a:r>
              <a:rPr lang="en-GB" dirty="0"/>
              <a:t>Click 5 adds a highlight around the Experiment info field</a:t>
            </a:r>
          </a:p>
          <a:p>
            <a:pPr marL="0" lvl="0" indent="0" algn="l" rtl="0">
              <a:lnSpc>
                <a:spcPct val="100000"/>
              </a:lnSpc>
              <a:spcBef>
                <a:spcPts val="0"/>
              </a:spcBef>
              <a:spcAft>
                <a:spcPts val="0"/>
              </a:spcAft>
              <a:buClr>
                <a:schemeClr val="dk1"/>
              </a:buClr>
              <a:buSzPts val="1200"/>
              <a:buFont typeface="Calibri"/>
              <a:buNone/>
            </a:pPr>
            <a:r>
              <a:rPr lang="en-GB" dirty="0"/>
              <a:t>Explain that the participant field name SHOULD not be changed</a:t>
            </a:r>
          </a:p>
          <a:p>
            <a:pPr marL="0" lvl="0" indent="0" algn="l" rtl="0">
              <a:lnSpc>
                <a:spcPct val="100000"/>
              </a:lnSpc>
              <a:spcBef>
                <a:spcPts val="0"/>
              </a:spcBef>
              <a:spcAft>
                <a:spcPts val="0"/>
              </a:spcAft>
              <a:buClr>
                <a:schemeClr val="dk1"/>
              </a:buClr>
              <a:buSzPts val="1200"/>
              <a:buFont typeface="Calibri"/>
              <a:buNone/>
            </a:pPr>
            <a:r>
              <a:rPr lang="en-GB" dirty="0"/>
              <a:t>That the f”{rand int code is to set a random integer between the values of 0 to 999999</a:t>
            </a:r>
          </a:p>
          <a:p>
            <a:pPr marL="0" lvl="0" indent="0" algn="l" rtl="0">
              <a:lnSpc>
                <a:spcPct val="100000"/>
              </a:lnSpc>
              <a:spcBef>
                <a:spcPts val="0"/>
              </a:spcBef>
              <a:spcAft>
                <a:spcPts val="0"/>
              </a:spcAft>
              <a:buClr>
                <a:schemeClr val="dk1"/>
              </a:buClr>
              <a:buSzPts val="1200"/>
              <a:buFont typeface="Calibri"/>
              <a:buNone/>
            </a:pPr>
            <a:r>
              <a:rPr lang="en-GB" dirty="0"/>
              <a:t>Leave session well alone too</a:t>
            </a:r>
          </a:p>
          <a:p>
            <a:pPr marL="0" lvl="0" indent="0" algn="l" rtl="0">
              <a:lnSpc>
                <a:spcPct val="100000"/>
              </a:lnSpc>
              <a:spcBef>
                <a:spcPts val="0"/>
              </a:spcBef>
              <a:spcAft>
                <a:spcPts val="0"/>
              </a:spcAft>
              <a:buClr>
                <a:schemeClr val="dk1"/>
              </a:buClr>
              <a:buSzPts val="1200"/>
              <a:buFont typeface="Calibri"/>
              <a:buNone/>
            </a:pPr>
            <a:r>
              <a:rPr lang="en-GB" dirty="0"/>
              <a:t>In the example I’ve added age as a variable for people to type in an integer</a:t>
            </a:r>
          </a:p>
          <a:p>
            <a:pPr marL="0" lvl="0" indent="0" algn="l" rtl="0">
              <a:lnSpc>
                <a:spcPct val="100000"/>
              </a:lnSpc>
              <a:spcBef>
                <a:spcPts val="0"/>
              </a:spcBef>
              <a:spcAft>
                <a:spcPts val="0"/>
              </a:spcAft>
              <a:buClr>
                <a:schemeClr val="dk1"/>
              </a:buClr>
              <a:buSzPts val="1200"/>
              <a:buFont typeface="Calibri"/>
              <a:buNone/>
            </a:pPr>
            <a:r>
              <a:rPr lang="en-GB" dirty="0"/>
              <a:t>And added a drop down list for Sex/gender by the square brackets and the words I want in the drop down are in quotation makes and separated by a comma</a:t>
            </a:r>
            <a:endParaRPr dirty="0"/>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17030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r>
              <a:rPr lang="en-GB" dirty="0"/>
              <a:t>Main things to highlight here are full screen window is checked for most experiments to avoid distractors in the background during an </a:t>
            </a:r>
            <a:r>
              <a:rPr lang="en-GB" dirty="0" err="1"/>
              <a:t>expt</a:t>
            </a:r>
            <a:endParaRPr lang="en-GB" dirty="0"/>
          </a:p>
          <a:p>
            <a:pPr marL="0" lvl="0" indent="0" algn="l" rtl="0">
              <a:lnSpc>
                <a:spcPct val="100000"/>
              </a:lnSpc>
              <a:spcBef>
                <a:spcPts val="0"/>
              </a:spcBef>
              <a:spcAft>
                <a:spcPts val="0"/>
              </a:spcAft>
              <a:buClr>
                <a:schemeClr val="dk1"/>
              </a:buClr>
              <a:buSzPts val="1200"/>
              <a:buFont typeface="Calibri"/>
              <a:buNone/>
            </a:pPr>
            <a:r>
              <a:rPr lang="en-GB" dirty="0"/>
              <a:t>Window size should be your current screen resolution</a:t>
            </a:r>
          </a:p>
          <a:p>
            <a:pPr marL="0" lvl="0" indent="0" algn="l" rtl="0">
              <a:lnSpc>
                <a:spcPct val="100000"/>
              </a:lnSpc>
              <a:spcBef>
                <a:spcPts val="0"/>
              </a:spcBef>
              <a:spcAft>
                <a:spcPts val="0"/>
              </a:spcAft>
              <a:buClr>
                <a:schemeClr val="dk1"/>
              </a:buClr>
              <a:buSzPts val="1200"/>
              <a:buFont typeface="Calibri"/>
              <a:buNone/>
            </a:pPr>
            <a:endParaRPr lang="en-GB" dirty="0"/>
          </a:p>
          <a:p>
            <a:pPr marL="0" lvl="0" indent="0" algn="l" rtl="0">
              <a:lnSpc>
                <a:spcPct val="100000"/>
              </a:lnSpc>
              <a:spcBef>
                <a:spcPts val="0"/>
              </a:spcBef>
              <a:spcAft>
                <a:spcPts val="0"/>
              </a:spcAft>
              <a:buClr>
                <a:schemeClr val="dk1"/>
              </a:buClr>
              <a:buSzPts val="1200"/>
              <a:buFont typeface="Calibri"/>
              <a:buNone/>
            </a:pPr>
            <a:r>
              <a:rPr lang="en-GB" dirty="0"/>
              <a:t>We are not dealing with audio so we can leave that alone (you might see warnings relating to the sound settings and recommending changing the parameter to PTB as this is a better way to process sound, but not currently necessary</a:t>
            </a:r>
          </a:p>
          <a:p>
            <a:pPr marL="0" lvl="0" indent="0" algn="l" rtl="0">
              <a:lnSpc>
                <a:spcPct val="100000"/>
              </a:lnSpc>
              <a:spcBef>
                <a:spcPts val="0"/>
              </a:spcBef>
              <a:spcAft>
                <a:spcPts val="0"/>
              </a:spcAft>
              <a:buClr>
                <a:schemeClr val="dk1"/>
              </a:buClr>
              <a:buSzPts val="1200"/>
              <a:buFont typeface="Calibri"/>
              <a:buNone/>
            </a:pPr>
            <a:r>
              <a:rPr lang="en-GB" dirty="0"/>
              <a:t>Final screen is data tab. We need them to know to always ensure save csv trial by trial is checked, and that the data file is created using the info from the Basic tab, and it uses the participant number field to generate the file….hence if they change it, it breaks</a:t>
            </a:r>
          </a:p>
          <a:p>
            <a:pPr marL="0" lvl="0" indent="0" algn="l" rtl="0">
              <a:lnSpc>
                <a:spcPct val="100000"/>
              </a:lnSpc>
              <a:spcBef>
                <a:spcPts val="0"/>
              </a:spcBef>
              <a:spcAft>
                <a:spcPts val="0"/>
              </a:spcAft>
              <a:buClr>
                <a:schemeClr val="dk1"/>
              </a:buClr>
              <a:buSzPts val="1200"/>
              <a:buFont typeface="Calibri"/>
              <a:buNone/>
            </a:pPr>
            <a:r>
              <a:rPr lang="en-GB" dirty="0"/>
              <a:t>Things that can be changed Height units – we will come back to this later in the course</a:t>
            </a:r>
          </a:p>
          <a:p>
            <a:pPr marL="0" lvl="0" indent="0" algn="l" rtl="0">
              <a:lnSpc>
                <a:spcPct val="100000"/>
              </a:lnSpc>
              <a:spcBef>
                <a:spcPts val="0"/>
              </a:spcBef>
              <a:spcAft>
                <a:spcPts val="0"/>
              </a:spcAft>
              <a:buClr>
                <a:schemeClr val="dk1"/>
              </a:buClr>
              <a:buSzPts val="1200"/>
              <a:buFont typeface="Calibri"/>
              <a:buNone/>
            </a:pPr>
            <a:r>
              <a:rPr lang="en-GB" dirty="0"/>
              <a:t>Colour – this is the colour of the background, it is defaulted to grey, but you can change the background here leave the other settings alone</a:t>
            </a:r>
            <a:endParaRPr dirty="0"/>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48758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9" name="Google Shape;22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7"/>
        <p:cNvGrpSpPr/>
        <p:nvPr/>
      </p:nvGrpSpPr>
      <p:grpSpPr>
        <a:xfrm>
          <a:off x="0" y="0"/>
          <a:ext cx="0" cy="0"/>
          <a:chOff x="0" y="0"/>
          <a:chExt cx="0" cy="0"/>
        </a:xfrm>
      </p:grpSpPr>
      <p:sp>
        <p:nvSpPr>
          <p:cNvPr id="28" name="Google Shape;28;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0" name="Google Shape;30;p2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1" name="Google Shape;3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9"/>
        <p:cNvGrpSpPr/>
        <p:nvPr/>
      </p:nvGrpSpPr>
      <p:grpSpPr>
        <a:xfrm>
          <a:off x="0" y="0"/>
          <a:ext cx="0" cy="0"/>
          <a:chOff x="0" y="0"/>
          <a:chExt cx="0" cy="0"/>
        </a:xfrm>
      </p:grpSpPr>
      <p:sp>
        <p:nvSpPr>
          <p:cNvPr id="40" name="Google Shape;40;p2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2" name="Google Shape;4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2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5" name="Google Shape;55;p2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2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2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0"/>
          <p:cNvSpPr>
            <a:spLocks noGrp="1"/>
          </p:cNvSpPr>
          <p:nvPr>
            <p:ph type="pic" idx="2"/>
          </p:nvPr>
        </p:nvSpPr>
        <p:spPr>
          <a:xfrm>
            <a:off x="5183188" y="987425"/>
            <a:ext cx="6172200" cy="4873625"/>
          </a:xfrm>
          <a:prstGeom prst="rect">
            <a:avLst/>
          </a:prstGeom>
          <a:noFill/>
          <a:ln>
            <a:noFill/>
          </a:ln>
        </p:spPr>
      </p:sp>
      <p:sp>
        <p:nvSpPr>
          <p:cNvPr id="68" name="Google Shape;68;p3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rapidtables.com/web/tools/screen-resolution.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www.psychopy.org/download.html"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
            <a:extLs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9" name="Google Shape;89;p1">
            <a:extLst>
              <a:ext uri="{C183D7F6-B498-43B3-948B-1728B52AA6E4}">
                <adec:decorative xmlns:adec="http://schemas.microsoft.com/office/drawing/2017/decorative" val="1"/>
              </a:ext>
            </a:extLst>
          </p:cNvPr>
          <p:cNvSpPr/>
          <p:nvPr/>
        </p:nvSpPr>
        <p:spPr>
          <a:xfrm>
            <a:off x="-3048" y="-56044"/>
            <a:ext cx="12188952" cy="4551895"/>
          </a:xfrm>
          <a:prstGeom prst="rect">
            <a:avLst/>
          </a:prstGeom>
          <a:solidFill>
            <a:srgbClr val="1F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1" name="Google Shape;91;p1">
            <a:extLst>
              <a:ext uri="{C183D7F6-B498-43B3-948B-1728B52AA6E4}">
                <adec:decorative xmlns:adec="http://schemas.microsoft.com/office/drawing/2017/decorative" val="1"/>
              </a:ext>
            </a:extLst>
          </p:cNvPr>
          <p:cNvSpPr/>
          <p:nvPr/>
        </p:nvSpPr>
        <p:spPr>
          <a:xfrm>
            <a:off x="8727747" y="4208147"/>
            <a:ext cx="339126" cy="1938528"/>
          </a:xfrm>
          <a:custGeom>
            <a:avLst/>
            <a:gdLst/>
            <a:ahLst/>
            <a:cxnLst/>
            <a:rect l="l" t="t" r="r" b="b"/>
            <a:pathLst>
              <a:path w="414" h="2447" extrusionOk="0">
                <a:moveTo>
                  <a:pt x="414" y="2447"/>
                </a:moveTo>
                <a:lnTo>
                  <a:pt x="0" y="2247"/>
                </a:lnTo>
                <a:lnTo>
                  <a:pt x="0" y="0"/>
                </a:lnTo>
                <a:lnTo>
                  <a:pt x="414" y="200"/>
                </a:lnTo>
                <a:lnTo>
                  <a:pt x="414" y="244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2" name="Google Shape;92;p1">
            <a:extLst>
              <a:ext uri="{C183D7F6-B498-43B3-948B-1728B52AA6E4}">
                <adec:decorative xmlns:adec="http://schemas.microsoft.com/office/drawing/2017/decorative" val="1"/>
              </a:ext>
            </a:extLst>
          </p:cNvPr>
          <p:cNvSpPr/>
          <p:nvPr/>
        </p:nvSpPr>
        <p:spPr>
          <a:xfrm>
            <a:off x="8728739" y="4098333"/>
            <a:ext cx="201857" cy="1874520"/>
          </a:xfrm>
          <a:custGeom>
            <a:avLst/>
            <a:gdLst/>
            <a:ahLst/>
            <a:cxnLst/>
            <a:rect l="l" t="t" r="r" b="b"/>
            <a:pathLst>
              <a:path w="209" h="2358" extrusionOk="0">
                <a:moveTo>
                  <a:pt x="209" y="2246"/>
                </a:moveTo>
                <a:lnTo>
                  <a:pt x="0" y="2358"/>
                </a:lnTo>
                <a:lnTo>
                  <a:pt x="0" y="111"/>
                </a:lnTo>
                <a:lnTo>
                  <a:pt x="209" y="0"/>
                </a:lnTo>
                <a:lnTo>
                  <a:pt x="209" y="2246"/>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3" name="Google Shape;93;p1" descr="Getting Started with PsychoPy Builder"/>
          <p:cNvSpPr/>
          <p:nvPr/>
        </p:nvSpPr>
        <p:spPr>
          <a:xfrm>
            <a:off x="-3048" y="4098334"/>
            <a:ext cx="8933019" cy="177393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4" name="Google Shape;94;p1"/>
          <p:cNvSpPr txBox="1">
            <a:spLocks noGrp="1"/>
          </p:cNvSpPr>
          <p:nvPr>
            <p:ph type="subTitle" idx="1"/>
          </p:nvPr>
        </p:nvSpPr>
        <p:spPr>
          <a:xfrm>
            <a:off x="795342" y="4377268"/>
            <a:ext cx="7970903" cy="128058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EFFFF"/>
              </a:buClr>
              <a:buSzPts val="3200"/>
              <a:buNone/>
            </a:pPr>
            <a:r>
              <a:rPr lang="en-GB" sz="3200">
                <a:solidFill>
                  <a:srgbClr val="FEFFFF"/>
                </a:solidFill>
              </a:rPr>
              <a:t>Seminar 1</a:t>
            </a:r>
            <a:endParaRPr/>
          </a:p>
          <a:p>
            <a:pPr marL="0" lvl="0" indent="0" algn="l" rtl="0">
              <a:lnSpc>
                <a:spcPct val="90000"/>
              </a:lnSpc>
              <a:spcBef>
                <a:spcPts val="1000"/>
              </a:spcBef>
              <a:spcAft>
                <a:spcPts val="0"/>
              </a:spcAft>
              <a:buClr>
                <a:srgbClr val="FEFFFF"/>
              </a:buClr>
              <a:buSzPts val="3200"/>
              <a:buNone/>
            </a:pPr>
            <a:r>
              <a:rPr lang="en-GB" sz="3200">
                <a:solidFill>
                  <a:srgbClr val="FEFFFF"/>
                </a:solidFill>
              </a:rPr>
              <a:t>Getting Started with PsychoPy Builder</a:t>
            </a:r>
            <a:endParaRPr/>
          </a:p>
        </p:txBody>
      </p:sp>
      <p:sp>
        <p:nvSpPr>
          <p:cNvPr id="95" name="Google Shape;95;p1">
            <a:extLst>
              <a:ext uri="{C183D7F6-B498-43B3-948B-1728B52AA6E4}">
                <adec:decorative xmlns:adec="http://schemas.microsoft.com/office/drawing/2017/decorative" val="1"/>
              </a:ext>
            </a:extLst>
          </p:cNvPr>
          <p:cNvSpPr/>
          <p:nvPr/>
        </p:nvSpPr>
        <p:spPr>
          <a:xfrm>
            <a:off x="9066873" y="4377267"/>
            <a:ext cx="3122079" cy="177393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887BE204-F208-41AA-A398-690B8615C631}"/>
              </a:ext>
            </a:extLst>
          </p:cNvPr>
          <p:cNvPicPr>
            <a:picLocks noChangeAspect="1"/>
          </p:cNvPicPr>
          <p:nvPr/>
        </p:nvPicPr>
        <p:blipFill>
          <a:blip r:embed="rId3"/>
          <a:stretch>
            <a:fillRect/>
          </a:stretch>
        </p:blipFill>
        <p:spPr>
          <a:xfrm>
            <a:off x="-6096" y="2423808"/>
            <a:ext cx="12188952" cy="176508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10" descr="image showing the routine window in more detail, including the tabs which can be used to switch between routines, and showing two components on the routine timeline"/>
          <p:cNvPicPr preferRelativeResize="0">
            <a:picLocks noGrp="1"/>
          </p:cNvPicPr>
          <p:nvPr>
            <p:ph type="body" idx="1"/>
          </p:nvPr>
        </p:nvPicPr>
        <p:blipFill rotWithShape="1">
          <a:blip r:embed="rId3">
            <a:alphaModFix/>
          </a:blip>
          <a:srcRect/>
          <a:stretch/>
        </p:blipFill>
        <p:spPr>
          <a:xfrm>
            <a:off x="148279" y="2423145"/>
            <a:ext cx="6347553" cy="2735706"/>
          </a:xfrm>
          <a:prstGeom prst="rect">
            <a:avLst/>
          </a:prstGeom>
          <a:noFill/>
          <a:ln>
            <a:noFill/>
          </a:ln>
        </p:spPr>
      </p:pic>
      <p:sp>
        <p:nvSpPr>
          <p:cNvPr id="221" name="Google Shape;221;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a:t>Routine window</a:t>
            </a:r>
            <a:endParaRPr/>
          </a:p>
        </p:txBody>
      </p:sp>
      <p:sp>
        <p:nvSpPr>
          <p:cNvPr id="222" name="Google Shape;222;p10"/>
          <p:cNvSpPr txBox="1"/>
          <p:nvPr/>
        </p:nvSpPr>
        <p:spPr>
          <a:xfrm>
            <a:off x="6891455" y="2393943"/>
            <a:ext cx="4315521" cy="3036702"/>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chemeClr val="accent2"/>
              </a:buClr>
              <a:buSzPts val="2400"/>
              <a:buFont typeface="Arial"/>
              <a:buChar char="•"/>
            </a:pPr>
            <a:r>
              <a:rPr lang="en-GB" sz="2400" b="0" i="0" u="none" strike="noStrike" cap="none" dirty="0">
                <a:solidFill>
                  <a:srgbClr val="262626"/>
                </a:solidFill>
                <a:latin typeface="Calibri"/>
                <a:ea typeface="Calibri"/>
                <a:cs typeface="Calibri"/>
                <a:sym typeface="Calibri"/>
              </a:rPr>
              <a:t>Switch between </a:t>
            </a:r>
            <a:r>
              <a:rPr lang="en-GB" sz="2400" b="1" i="0" u="none" strike="noStrike" cap="none" dirty="0">
                <a:solidFill>
                  <a:srgbClr val="262626"/>
                </a:solidFill>
                <a:latin typeface="Calibri"/>
                <a:ea typeface="Calibri"/>
                <a:cs typeface="Calibri"/>
                <a:sym typeface="Calibri"/>
              </a:rPr>
              <a:t>routines</a:t>
            </a:r>
            <a:r>
              <a:rPr lang="en-GB" sz="2400" b="0" i="0" u="none" strike="noStrike" cap="none" dirty="0">
                <a:solidFill>
                  <a:srgbClr val="262626"/>
                </a:solidFill>
                <a:latin typeface="Calibri"/>
                <a:ea typeface="Calibri"/>
                <a:cs typeface="Calibri"/>
                <a:sym typeface="Calibri"/>
              </a:rPr>
              <a:t> using tabs</a:t>
            </a:r>
            <a:endParaRPr sz="14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1000"/>
              </a:spcBef>
              <a:spcAft>
                <a:spcPts val="0"/>
              </a:spcAft>
              <a:buClr>
                <a:schemeClr val="accent2"/>
              </a:buClr>
              <a:buSzPts val="2400"/>
              <a:buFont typeface="Arial"/>
              <a:buChar char="•"/>
            </a:pPr>
            <a:r>
              <a:rPr lang="en-GB" sz="2400" b="0" i="0" u="none" strike="noStrike" cap="none" dirty="0">
                <a:solidFill>
                  <a:srgbClr val="262626"/>
                </a:solidFill>
                <a:latin typeface="Calibri"/>
                <a:ea typeface="Calibri"/>
                <a:cs typeface="Calibri"/>
                <a:sym typeface="Calibri"/>
              </a:rPr>
              <a:t>Routines can have many components, this experiment has 2 components</a:t>
            </a:r>
            <a:endParaRPr sz="14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1000"/>
              </a:spcBef>
              <a:spcAft>
                <a:spcPts val="0"/>
              </a:spcAft>
              <a:buClr>
                <a:schemeClr val="accent2"/>
              </a:buClr>
              <a:buSzPts val="2400"/>
              <a:buFont typeface="Arial"/>
              <a:buChar char="•"/>
            </a:pPr>
            <a:r>
              <a:rPr lang="en-GB" sz="2400" b="0" i="0" u="none" strike="noStrike" cap="none" dirty="0">
                <a:solidFill>
                  <a:srgbClr val="262626"/>
                </a:solidFill>
                <a:latin typeface="Calibri"/>
                <a:ea typeface="Calibri"/>
                <a:cs typeface="Calibri"/>
                <a:sym typeface="Calibri"/>
              </a:rPr>
              <a:t>Text &amp; Keyboard </a:t>
            </a:r>
            <a:r>
              <a:rPr lang="en-GB" sz="2400" b="1" i="0" u="none" strike="noStrike" cap="none" dirty="0">
                <a:solidFill>
                  <a:srgbClr val="262626"/>
                </a:solidFill>
                <a:latin typeface="Calibri"/>
                <a:ea typeface="Calibri"/>
                <a:cs typeface="Calibri"/>
                <a:sym typeface="Calibri"/>
              </a:rPr>
              <a:t>components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1000"/>
              </a:spcBef>
              <a:spcAft>
                <a:spcPts val="0"/>
              </a:spcAft>
              <a:buClr>
                <a:schemeClr val="accent2"/>
              </a:buClr>
              <a:buSzPts val="2400"/>
              <a:buFont typeface="Arial"/>
              <a:buNone/>
            </a:pPr>
            <a:endParaRPr sz="2400" b="0" i="0" u="none" strike="noStrike" cap="none" dirty="0">
              <a:solidFill>
                <a:srgbClr val="262626"/>
              </a:solidFill>
              <a:latin typeface="Calibri"/>
              <a:ea typeface="Calibri"/>
              <a:cs typeface="Calibri"/>
              <a:sym typeface="Calibri"/>
            </a:endParaRPr>
          </a:p>
        </p:txBody>
      </p:sp>
      <p:sp>
        <p:nvSpPr>
          <p:cNvPr id="223" name="Google Shape;223;p10" descr="Red outlined box to indicate the components on a routine"/>
          <p:cNvSpPr/>
          <p:nvPr/>
        </p:nvSpPr>
        <p:spPr>
          <a:xfrm>
            <a:off x="266700" y="3378820"/>
            <a:ext cx="1506343" cy="1254294"/>
          </a:xfrm>
          <a:prstGeom prst="rect">
            <a:avLst/>
          </a:prstGeom>
          <a:noFill/>
          <a:ln w="571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24" name="Google Shape;224;p10" descr="Red outlined box to indicate tab in the routine window"/>
          <p:cNvSpPr/>
          <p:nvPr/>
        </p:nvSpPr>
        <p:spPr>
          <a:xfrm>
            <a:off x="169342" y="2587521"/>
            <a:ext cx="2167457" cy="412596"/>
          </a:xfrm>
          <a:prstGeom prst="rect">
            <a:avLst/>
          </a:prstGeom>
          <a:noFill/>
          <a:ln w="571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225" name="Google Shape;225;p10"/>
          <p:cNvCxnSpPr>
            <a:endCxn id="224" idx="3"/>
          </p:cNvCxnSpPr>
          <p:nvPr/>
        </p:nvCxnSpPr>
        <p:spPr>
          <a:xfrm flipH="1">
            <a:off x="2336799" y="2603619"/>
            <a:ext cx="4658400" cy="190200"/>
          </a:xfrm>
          <a:prstGeom prst="straightConnector1">
            <a:avLst/>
          </a:prstGeom>
          <a:noFill/>
          <a:ln w="38100" cap="flat" cmpd="sng">
            <a:solidFill>
              <a:srgbClr val="FF0000"/>
            </a:solidFill>
            <a:prstDash val="solid"/>
            <a:miter lim="800000"/>
            <a:headEnd type="none" w="sm" len="sm"/>
            <a:tailEnd type="triangle" w="med" len="med"/>
          </a:ln>
        </p:spPr>
      </p:cxnSp>
      <p:cxnSp>
        <p:nvCxnSpPr>
          <p:cNvPr id="226" name="Google Shape;226;p10"/>
          <p:cNvCxnSpPr/>
          <p:nvPr/>
        </p:nvCxnSpPr>
        <p:spPr>
          <a:xfrm rot="10800000">
            <a:off x="1773045" y="3980228"/>
            <a:ext cx="5222180" cy="744172"/>
          </a:xfrm>
          <a:prstGeom prst="straightConnector1">
            <a:avLst/>
          </a:prstGeom>
          <a:noFill/>
          <a:ln w="38100" cap="flat" cmpd="sng">
            <a:solidFill>
              <a:srgbClr val="FF0000"/>
            </a:solidFill>
            <a:prstDash val="solid"/>
            <a:miter lim="800000"/>
            <a:headEnd type="none" w="sm" len="sm"/>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2"/>
          <p:cNvSpPr txBox="1">
            <a:spLocks noGrp="1"/>
          </p:cNvSpPr>
          <p:nvPr>
            <p:ph type="title"/>
          </p:nvPr>
        </p:nvSpPr>
        <p:spPr>
          <a:xfrm>
            <a:off x="615368" y="301083"/>
            <a:ext cx="7958331" cy="107722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dirty="0"/>
              <a:t>Components panel</a:t>
            </a:r>
            <a:endParaRPr dirty="0"/>
          </a:p>
        </p:txBody>
      </p:sp>
      <p:sp>
        <p:nvSpPr>
          <p:cNvPr id="247" name="Google Shape;247;p12"/>
          <p:cNvSpPr txBox="1">
            <a:spLocks noGrp="1"/>
          </p:cNvSpPr>
          <p:nvPr>
            <p:ph type="body" idx="1"/>
          </p:nvPr>
        </p:nvSpPr>
        <p:spPr>
          <a:xfrm>
            <a:off x="957529" y="1143000"/>
            <a:ext cx="5748071" cy="552408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GB" sz="2000" dirty="0"/>
              <a:t>Many different types of component – some are for vision science and you will be unlikely to use those, we will focus on the most commonly used tools</a:t>
            </a:r>
            <a:endParaRPr dirty="0"/>
          </a:p>
          <a:p>
            <a:pPr marL="228600" lvl="0" indent="-228600" algn="l" rtl="0">
              <a:lnSpc>
                <a:spcPct val="90000"/>
              </a:lnSpc>
              <a:spcBef>
                <a:spcPts val="1000"/>
              </a:spcBef>
              <a:spcAft>
                <a:spcPts val="0"/>
              </a:spcAft>
              <a:buClr>
                <a:schemeClr val="dk1"/>
              </a:buClr>
              <a:buSzPts val="2000"/>
              <a:buChar char="•"/>
            </a:pPr>
            <a:r>
              <a:rPr lang="en-GB" sz="2000" dirty="0"/>
              <a:t>Grouped by type </a:t>
            </a:r>
            <a:endParaRPr dirty="0"/>
          </a:p>
          <a:p>
            <a:pPr marL="685800" lvl="1" indent="-228600" algn="l" rtl="0">
              <a:lnSpc>
                <a:spcPct val="90000"/>
              </a:lnSpc>
              <a:spcBef>
                <a:spcPts val="500"/>
              </a:spcBef>
              <a:spcAft>
                <a:spcPts val="0"/>
              </a:spcAft>
              <a:buClr>
                <a:schemeClr val="dk1"/>
              </a:buClr>
              <a:buSzPts val="1800"/>
              <a:buChar char="•"/>
            </a:pPr>
            <a:r>
              <a:rPr lang="en-GB" sz="1800" dirty="0"/>
              <a:t>Favourites (you can customise this)</a:t>
            </a:r>
            <a:endParaRPr dirty="0"/>
          </a:p>
          <a:p>
            <a:pPr marL="685800" lvl="1" indent="-228600" algn="l" rtl="0">
              <a:lnSpc>
                <a:spcPct val="90000"/>
              </a:lnSpc>
              <a:spcBef>
                <a:spcPts val="500"/>
              </a:spcBef>
              <a:spcAft>
                <a:spcPts val="0"/>
              </a:spcAft>
              <a:buClr>
                <a:schemeClr val="dk1"/>
              </a:buClr>
              <a:buSzPts val="1800"/>
              <a:buChar char="•"/>
            </a:pPr>
            <a:r>
              <a:rPr lang="en-GB" sz="1800" dirty="0"/>
              <a:t>Stimuli</a:t>
            </a:r>
            <a:endParaRPr dirty="0"/>
          </a:p>
          <a:p>
            <a:pPr marL="685800" lvl="1" indent="-228600" algn="l" rtl="0">
              <a:lnSpc>
                <a:spcPct val="90000"/>
              </a:lnSpc>
              <a:spcBef>
                <a:spcPts val="500"/>
              </a:spcBef>
              <a:spcAft>
                <a:spcPts val="0"/>
              </a:spcAft>
              <a:buClr>
                <a:schemeClr val="dk1"/>
              </a:buClr>
              <a:buSzPts val="1800"/>
              <a:buChar char="•"/>
            </a:pPr>
            <a:r>
              <a:rPr lang="en-GB" sz="1800" dirty="0"/>
              <a:t>Responses</a:t>
            </a:r>
            <a:endParaRPr dirty="0"/>
          </a:p>
          <a:p>
            <a:pPr marL="685800" lvl="1" indent="-228600" algn="l" rtl="0">
              <a:lnSpc>
                <a:spcPct val="90000"/>
              </a:lnSpc>
              <a:spcBef>
                <a:spcPts val="500"/>
              </a:spcBef>
              <a:spcAft>
                <a:spcPts val="0"/>
              </a:spcAft>
              <a:buClr>
                <a:schemeClr val="dk1"/>
              </a:buClr>
              <a:buSzPts val="1800"/>
              <a:buChar char="•"/>
            </a:pPr>
            <a:r>
              <a:rPr lang="en-GB" sz="1800" dirty="0"/>
              <a:t>Custom</a:t>
            </a:r>
            <a:endParaRPr dirty="0"/>
          </a:p>
          <a:p>
            <a:pPr marL="685800" lvl="1" indent="-228600" algn="l" rtl="0">
              <a:lnSpc>
                <a:spcPct val="90000"/>
              </a:lnSpc>
              <a:spcBef>
                <a:spcPts val="500"/>
              </a:spcBef>
              <a:spcAft>
                <a:spcPts val="0"/>
              </a:spcAft>
              <a:buClr>
                <a:schemeClr val="dk1"/>
              </a:buClr>
              <a:buSzPts val="1800"/>
              <a:buChar char="•"/>
            </a:pPr>
            <a:r>
              <a:rPr lang="en-GB" sz="1800" dirty="0" err="1"/>
              <a:t>Eyetracking</a:t>
            </a:r>
            <a:endParaRPr sz="1800" dirty="0"/>
          </a:p>
          <a:p>
            <a:pPr marL="685800" lvl="1" indent="-228600" algn="l" rtl="0">
              <a:lnSpc>
                <a:spcPct val="90000"/>
              </a:lnSpc>
              <a:spcBef>
                <a:spcPts val="500"/>
              </a:spcBef>
              <a:spcAft>
                <a:spcPts val="0"/>
              </a:spcAft>
              <a:buClr>
                <a:schemeClr val="dk1"/>
              </a:buClr>
              <a:buSzPts val="1800"/>
              <a:buChar char="•"/>
            </a:pPr>
            <a:r>
              <a:rPr lang="en-GB" sz="1800" dirty="0"/>
              <a:t>EEG</a:t>
            </a:r>
            <a:endParaRPr dirty="0"/>
          </a:p>
          <a:p>
            <a:pPr marL="685800" lvl="1" indent="-228600" algn="l" rtl="0">
              <a:lnSpc>
                <a:spcPct val="90000"/>
              </a:lnSpc>
              <a:spcBef>
                <a:spcPts val="500"/>
              </a:spcBef>
              <a:spcAft>
                <a:spcPts val="0"/>
              </a:spcAft>
              <a:buClr>
                <a:schemeClr val="dk1"/>
              </a:buClr>
              <a:buSzPts val="1800"/>
              <a:buChar char="•"/>
            </a:pPr>
            <a:r>
              <a:rPr lang="en-GB" sz="1800" dirty="0"/>
              <a:t>I/O</a:t>
            </a:r>
            <a:endParaRPr dirty="0"/>
          </a:p>
          <a:p>
            <a:pPr marL="228600" lvl="0" indent="-228600" algn="l" rtl="0">
              <a:lnSpc>
                <a:spcPct val="90000"/>
              </a:lnSpc>
              <a:spcBef>
                <a:spcPts val="1000"/>
              </a:spcBef>
              <a:spcAft>
                <a:spcPts val="0"/>
              </a:spcAft>
              <a:buClr>
                <a:schemeClr val="dk1"/>
              </a:buClr>
              <a:buSzPts val="2000"/>
              <a:buChar char="•"/>
            </a:pPr>
            <a:r>
              <a:rPr lang="en-GB" sz="2000" dirty="0"/>
              <a:t>Most commonly used are:</a:t>
            </a:r>
            <a:endParaRPr dirty="0"/>
          </a:p>
          <a:p>
            <a:pPr marL="685800" lvl="1" indent="-228600" algn="l" rtl="0">
              <a:lnSpc>
                <a:spcPct val="90000"/>
              </a:lnSpc>
              <a:spcBef>
                <a:spcPts val="500"/>
              </a:spcBef>
              <a:spcAft>
                <a:spcPts val="0"/>
              </a:spcAft>
              <a:buClr>
                <a:schemeClr val="dk1"/>
              </a:buClr>
              <a:buSzPts val="1800"/>
              <a:buChar char="•"/>
            </a:pPr>
            <a:r>
              <a:rPr lang="en-GB" sz="1800" dirty="0"/>
              <a:t>Text</a:t>
            </a:r>
            <a:endParaRPr dirty="0"/>
          </a:p>
          <a:p>
            <a:pPr marL="685800" lvl="1" indent="-228600" algn="l" rtl="0">
              <a:lnSpc>
                <a:spcPct val="90000"/>
              </a:lnSpc>
              <a:spcBef>
                <a:spcPts val="500"/>
              </a:spcBef>
              <a:spcAft>
                <a:spcPts val="0"/>
              </a:spcAft>
              <a:buClr>
                <a:schemeClr val="dk1"/>
              </a:buClr>
              <a:buSzPts val="1800"/>
              <a:buChar char="•"/>
            </a:pPr>
            <a:r>
              <a:rPr lang="en-GB" sz="1800" dirty="0"/>
              <a:t>Sound</a:t>
            </a:r>
            <a:endParaRPr dirty="0"/>
          </a:p>
          <a:p>
            <a:pPr marL="685800" lvl="1" indent="-228600" algn="l" rtl="0">
              <a:lnSpc>
                <a:spcPct val="90000"/>
              </a:lnSpc>
              <a:spcBef>
                <a:spcPts val="500"/>
              </a:spcBef>
              <a:spcAft>
                <a:spcPts val="0"/>
              </a:spcAft>
              <a:buClr>
                <a:schemeClr val="dk1"/>
              </a:buClr>
              <a:buSzPts val="1800"/>
              <a:buChar char="•"/>
            </a:pPr>
            <a:r>
              <a:rPr lang="en-GB" sz="1800" dirty="0"/>
              <a:t>Keyboard/Mouse</a:t>
            </a:r>
            <a:endParaRPr dirty="0"/>
          </a:p>
          <a:p>
            <a:pPr marL="685800" lvl="1" indent="-228600" algn="l" rtl="0">
              <a:lnSpc>
                <a:spcPct val="90000"/>
              </a:lnSpc>
              <a:spcBef>
                <a:spcPts val="500"/>
              </a:spcBef>
              <a:spcAft>
                <a:spcPts val="0"/>
              </a:spcAft>
              <a:buClr>
                <a:schemeClr val="dk1"/>
              </a:buClr>
              <a:buSzPts val="1800"/>
              <a:buChar char="•"/>
            </a:pPr>
            <a:r>
              <a:rPr lang="en-GB" sz="1800" dirty="0"/>
              <a:t>Rating scale</a:t>
            </a:r>
            <a:endParaRPr dirty="0"/>
          </a:p>
          <a:p>
            <a:pPr marL="685800" lvl="1" indent="-228600" algn="l" rtl="0">
              <a:lnSpc>
                <a:spcPct val="90000"/>
              </a:lnSpc>
              <a:spcBef>
                <a:spcPts val="500"/>
              </a:spcBef>
              <a:spcAft>
                <a:spcPts val="0"/>
              </a:spcAft>
              <a:buClr>
                <a:schemeClr val="dk1"/>
              </a:buClr>
              <a:buSzPts val="1800"/>
              <a:buChar char="•"/>
            </a:pPr>
            <a:r>
              <a:rPr lang="en-GB" sz="1800" dirty="0"/>
              <a:t>Code</a:t>
            </a:r>
            <a:endParaRPr dirty="0"/>
          </a:p>
        </p:txBody>
      </p:sp>
      <p:pic>
        <p:nvPicPr>
          <p:cNvPr id="248" name="Google Shape;248;p12" descr="Screengrab from psychopy builder showing the components panel"/>
          <p:cNvPicPr preferRelativeResize="0"/>
          <p:nvPr/>
        </p:nvPicPr>
        <p:blipFill rotWithShape="1">
          <a:blip r:embed="rId3">
            <a:alphaModFix/>
          </a:blip>
          <a:srcRect/>
          <a:stretch/>
        </p:blipFill>
        <p:spPr>
          <a:xfrm>
            <a:off x="7259248" y="301082"/>
            <a:ext cx="2761051" cy="64875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253" name="Google Shape;253;p13" descr="Screengrab from PsychoPy Builder showing the properties of a text component on the basic tab"/>
          <p:cNvPicPr preferRelativeResize="0"/>
          <p:nvPr/>
        </p:nvPicPr>
        <p:blipFill rotWithShape="1">
          <a:blip r:embed="rId3">
            <a:alphaModFix/>
          </a:blip>
          <a:srcRect/>
          <a:stretch/>
        </p:blipFill>
        <p:spPr>
          <a:xfrm>
            <a:off x="5316343" y="566918"/>
            <a:ext cx="6576898" cy="5198881"/>
          </a:xfrm>
          <a:prstGeom prst="rect">
            <a:avLst/>
          </a:prstGeom>
          <a:noFill/>
          <a:ln>
            <a:noFill/>
          </a:ln>
        </p:spPr>
      </p:pic>
      <p:sp>
        <p:nvSpPr>
          <p:cNvPr id="254" name="Google Shape;254;p13"/>
          <p:cNvSpPr txBox="1">
            <a:spLocks noGrp="1"/>
          </p:cNvSpPr>
          <p:nvPr>
            <p:ph type="title"/>
          </p:nvPr>
        </p:nvSpPr>
        <p:spPr>
          <a:xfrm>
            <a:off x="0" y="-199599"/>
            <a:ext cx="5776468" cy="114149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600"/>
              <a:buFont typeface="Calibri"/>
              <a:buNone/>
            </a:pPr>
            <a:r>
              <a:rPr lang="en-GB" sz="3600" dirty="0"/>
              <a:t>Component properties (Basic)</a:t>
            </a:r>
            <a:endParaRPr dirty="0"/>
          </a:p>
        </p:txBody>
      </p:sp>
      <p:sp>
        <p:nvSpPr>
          <p:cNvPr id="255" name="Google Shape;255;p13"/>
          <p:cNvSpPr txBox="1">
            <a:spLocks noGrp="1"/>
          </p:cNvSpPr>
          <p:nvPr>
            <p:ph type="body" idx="2"/>
          </p:nvPr>
        </p:nvSpPr>
        <p:spPr>
          <a:xfrm>
            <a:off x="282535" y="858830"/>
            <a:ext cx="4073565" cy="5628020"/>
          </a:xfrm>
          <a:prstGeom prst="rect">
            <a:avLst/>
          </a:prstGeom>
          <a:noFill/>
          <a:ln>
            <a:noFill/>
          </a:ln>
        </p:spPr>
        <p:txBody>
          <a:bodyPr spcFirstLastPara="1" wrap="square" lIns="91425" tIns="45700" rIns="91425" bIns="45700" anchor="t" anchorCtr="0">
            <a:normAutofit/>
          </a:bodyPr>
          <a:lstStyle/>
          <a:p>
            <a:pPr marL="342900" lvl="0" indent="-190500" algn="l" rtl="0">
              <a:lnSpc>
                <a:spcPct val="90000"/>
              </a:lnSpc>
              <a:spcBef>
                <a:spcPts val="0"/>
              </a:spcBef>
              <a:spcAft>
                <a:spcPts val="0"/>
              </a:spcAft>
              <a:buClr>
                <a:schemeClr val="dk1"/>
              </a:buClr>
              <a:buSzPts val="2400"/>
              <a:buFont typeface="Calibri"/>
              <a:buNone/>
            </a:pPr>
            <a:endParaRPr sz="2400">
              <a:solidFill>
                <a:schemeClr val="dk1"/>
              </a:solidFill>
            </a:endParaRPr>
          </a:p>
          <a:p>
            <a:pPr marL="342900" lvl="0" indent="-342900" algn="l" rtl="0">
              <a:lnSpc>
                <a:spcPct val="90000"/>
              </a:lnSpc>
              <a:spcBef>
                <a:spcPts val="1000"/>
              </a:spcBef>
              <a:spcAft>
                <a:spcPts val="0"/>
              </a:spcAft>
              <a:buClr>
                <a:schemeClr val="dk1"/>
              </a:buClr>
              <a:buSzPts val="2400"/>
              <a:buFont typeface="Calibri"/>
              <a:buAutoNum type="arabicPeriod"/>
            </a:pPr>
            <a:r>
              <a:rPr lang="en-GB" sz="2400">
                <a:solidFill>
                  <a:schemeClr val="dk1"/>
                </a:solidFill>
              </a:rPr>
              <a:t>Component tabs </a:t>
            </a:r>
            <a:endParaRPr/>
          </a:p>
          <a:p>
            <a:pPr marL="342900" lvl="0" indent="-342900" algn="l" rtl="0">
              <a:lnSpc>
                <a:spcPct val="90000"/>
              </a:lnSpc>
              <a:spcBef>
                <a:spcPts val="1000"/>
              </a:spcBef>
              <a:spcAft>
                <a:spcPts val="0"/>
              </a:spcAft>
              <a:buClr>
                <a:schemeClr val="dk1"/>
              </a:buClr>
              <a:buSzPts val="2400"/>
              <a:buFont typeface="Calibri"/>
              <a:buAutoNum type="arabicPeriod"/>
            </a:pPr>
            <a:r>
              <a:rPr lang="en-GB" sz="2400">
                <a:solidFill>
                  <a:schemeClr val="dk1"/>
                </a:solidFill>
              </a:rPr>
              <a:t>Component name (must be unique)</a:t>
            </a:r>
            <a:endParaRPr/>
          </a:p>
          <a:p>
            <a:pPr marL="342900" lvl="0" indent="-342900" algn="l" rtl="0">
              <a:lnSpc>
                <a:spcPct val="90000"/>
              </a:lnSpc>
              <a:spcBef>
                <a:spcPts val="1000"/>
              </a:spcBef>
              <a:spcAft>
                <a:spcPts val="0"/>
              </a:spcAft>
              <a:buClr>
                <a:schemeClr val="dk1"/>
              </a:buClr>
              <a:buSzPts val="2400"/>
              <a:buFont typeface="Calibri"/>
              <a:buAutoNum type="arabicPeriod"/>
            </a:pPr>
            <a:r>
              <a:rPr lang="en-GB" sz="2400">
                <a:solidFill>
                  <a:schemeClr val="dk1"/>
                </a:solidFill>
              </a:rPr>
              <a:t> Start time in seconds (time after the start of the routine that the stimulus will first appear)</a:t>
            </a:r>
            <a:endParaRPr/>
          </a:p>
          <a:p>
            <a:pPr marL="342900" lvl="0" indent="-342900" algn="l" rtl="0">
              <a:lnSpc>
                <a:spcPct val="90000"/>
              </a:lnSpc>
              <a:spcBef>
                <a:spcPts val="1000"/>
              </a:spcBef>
              <a:spcAft>
                <a:spcPts val="0"/>
              </a:spcAft>
              <a:buClr>
                <a:schemeClr val="dk1"/>
              </a:buClr>
              <a:buSzPts val="2400"/>
              <a:buFont typeface="Calibri"/>
              <a:buAutoNum type="arabicPeriod"/>
            </a:pPr>
            <a:r>
              <a:rPr lang="en-GB" sz="2400">
                <a:solidFill>
                  <a:schemeClr val="dk1"/>
                </a:solidFill>
              </a:rPr>
              <a:t>Stop time (duration you want the stimulus to remain on screen)</a:t>
            </a:r>
            <a:endParaRPr/>
          </a:p>
          <a:p>
            <a:pPr marL="342900" lvl="0" indent="-342900" algn="l" rtl="0">
              <a:lnSpc>
                <a:spcPct val="90000"/>
              </a:lnSpc>
              <a:spcBef>
                <a:spcPts val="1000"/>
              </a:spcBef>
              <a:spcAft>
                <a:spcPts val="0"/>
              </a:spcAft>
              <a:buClr>
                <a:schemeClr val="dk1"/>
              </a:buClr>
              <a:buSzPts val="2400"/>
              <a:buFont typeface="Calibri"/>
              <a:buAutoNum type="arabicPeriod"/>
            </a:pPr>
            <a:r>
              <a:rPr lang="en-GB" sz="2400">
                <a:solidFill>
                  <a:schemeClr val="dk1"/>
                </a:solidFill>
              </a:rPr>
              <a:t>Text </a:t>
            </a:r>
            <a:endParaRPr/>
          </a:p>
          <a:p>
            <a:pPr marL="0" lvl="0" indent="0" algn="l" rtl="0">
              <a:lnSpc>
                <a:spcPct val="90000"/>
              </a:lnSpc>
              <a:spcBef>
                <a:spcPts val="1000"/>
              </a:spcBef>
              <a:spcAft>
                <a:spcPts val="0"/>
              </a:spcAft>
              <a:buClr>
                <a:schemeClr val="dk1"/>
              </a:buClr>
              <a:buSzPts val="2400"/>
              <a:buNone/>
            </a:pPr>
            <a:endParaRPr sz="2400">
              <a:solidFill>
                <a:schemeClr val="dk1"/>
              </a:solidFill>
            </a:endParaRPr>
          </a:p>
        </p:txBody>
      </p:sp>
      <p:cxnSp>
        <p:nvCxnSpPr>
          <p:cNvPr id="256" name="Google Shape;256;p13"/>
          <p:cNvCxnSpPr/>
          <p:nvPr/>
        </p:nvCxnSpPr>
        <p:spPr>
          <a:xfrm rot="10800000" flipH="1">
            <a:off x="2832100" y="980101"/>
            <a:ext cx="3467100" cy="559499"/>
          </a:xfrm>
          <a:prstGeom prst="straightConnector1">
            <a:avLst/>
          </a:prstGeom>
          <a:noFill/>
          <a:ln w="38100" cap="flat" cmpd="sng">
            <a:solidFill>
              <a:srgbClr val="FF0000"/>
            </a:solidFill>
            <a:prstDash val="solid"/>
            <a:miter lim="800000"/>
            <a:headEnd type="none" w="sm" len="sm"/>
            <a:tailEnd type="triangle" w="med" len="med"/>
          </a:ln>
        </p:spPr>
      </p:cxnSp>
      <p:cxnSp>
        <p:nvCxnSpPr>
          <p:cNvPr id="257" name="Google Shape;257;p13"/>
          <p:cNvCxnSpPr/>
          <p:nvPr/>
        </p:nvCxnSpPr>
        <p:spPr>
          <a:xfrm rot="10800000" flipH="1">
            <a:off x="4216400" y="1539601"/>
            <a:ext cx="1295400" cy="454299"/>
          </a:xfrm>
          <a:prstGeom prst="straightConnector1">
            <a:avLst/>
          </a:prstGeom>
          <a:noFill/>
          <a:ln w="38100" cap="flat" cmpd="sng">
            <a:solidFill>
              <a:srgbClr val="FF0000"/>
            </a:solidFill>
            <a:prstDash val="solid"/>
            <a:miter lim="800000"/>
            <a:headEnd type="none" w="sm" len="sm"/>
            <a:tailEnd type="triangle" w="med" len="med"/>
          </a:ln>
        </p:spPr>
      </p:cxnSp>
      <p:cxnSp>
        <p:nvCxnSpPr>
          <p:cNvPr id="258" name="Google Shape;258;p13"/>
          <p:cNvCxnSpPr/>
          <p:nvPr/>
        </p:nvCxnSpPr>
        <p:spPr>
          <a:xfrm rot="10800000" flipH="1">
            <a:off x="4216400" y="2131006"/>
            <a:ext cx="1295400" cy="916994"/>
          </a:xfrm>
          <a:prstGeom prst="straightConnector1">
            <a:avLst/>
          </a:prstGeom>
          <a:noFill/>
          <a:ln w="38100" cap="flat" cmpd="sng">
            <a:solidFill>
              <a:srgbClr val="FF0000"/>
            </a:solidFill>
            <a:prstDash val="solid"/>
            <a:miter lim="800000"/>
            <a:headEnd type="none" w="sm" len="sm"/>
            <a:tailEnd type="triangle" w="med" len="med"/>
          </a:ln>
        </p:spPr>
      </p:cxnSp>
      <p:cxnSp>
        <p:nvCxnSpPr>
          <p:cNvPr id="259" name="Google Shape;259;p13"/>
          <p:cNvCxnSpPr/>
          <p:nvPr/>
        </p:nvCxnSpPr>
        <p:spPr>
          <a:xfrm rot="10800000" flipH="1">
            <a:off x="3835400" y="2956561"/>
            <a:ext cx="1676400" cy="1374139"/>
          </a:xfrm>
          <a:prstGeom prst="straightConnector1">
            <a:avLst/>
          </a:prstGeom>
          <a:noFill/>
          <a:ln w="38100" cap="flat" cmpd="sng">
            <a:solidFill>
              <a:srgbClr val="FF0000"/>
            </a:solidFill>
            <a:prstDash val="solid"/>
            <a:miter lim="800000"/>
            <a:headEnd type="none" w="sm" len="sm"/>
            <a:tailEnd type="triangle" w="med" len="med"/>
          </a:ln>
        </p:spPr>
      </p:cxnSp>
      <p:cxnSp>
        <p:nvCxnSpPr>
          <p:cNvPr id="260" name="Google Shape;260;p13"/>
          <p:cNvCxnSpPr/>
          <p:nvPr/>
        </p:nvCxnSpPr>
        <p:spPr>
          <a:xfrm rot="10800000" flipH="1">
            <a:off x="1574800" y="4330700"/>
            <a:ext cx="3937000" cy="987700"/>
          </a:xfrm>
          <a:prstGeom prst="straightConnector1">
            <a:avLst/>
          </a:prstGeom>
          <a:noFill/>
          <a:ln w="38100" cap="flat" cmpd="sng">
            <a:solidFill>
              <a:srgbClr val="FF0000"/>
            </a:solidFill>
            <a:prstDash val="solid"/>
            <a:miter lim="800000"/>
            <a:headEnd type="none" w="sm" len="sm"/>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Google Shape;265;p14" descr="Screengrab from PsychoPy Builder showing the properties of a text component on the layout tab"/>
          <p:cNvPicPr preferRelativeResize="0"/>
          <p:nvPr/>
        </p:nvPicPr>
        <p:blipFill rotWithShape="1">
          <a:blip r:embed="rId3">
            <a:alphaModFix/>
          </a:blip>
          <a:srcRect/>
          <a:stretch/>
        </p:blipFill>
        <p:spPr>
          <a:xfrm>
            <a:off x="5556843" y="1151260"/>
            <a:ext cx="6379901" cy="5043160"/>
          </a:xfrm>
          <a:prstGeom prst="rect">
            <a:avLst/>
          </a:prstGeom>
          <a:noFill/>
          <a:ln>
            <a:noFill/>
          </a:ln>
        </p:spPr>
      </p:pic>
      <p:sp>
        <p:nvSpPr>
          <p:cNvPr id="266" name="Google Shape;266;p14"/>
          <p:cNvSpPr txBox="1">
            <a:spLocks noGrp="1"/>
          </p:cNvSpPr>
          <p:nvPr>
            <p:ph type="title"/>
          </p:nvPr>
        </p:nvSpPr>
        <p:spPr>
          <a:xfrm>
            <a:off x="0" y="-235510"/>
            <a:ext cx="6487668" cy="114149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600"/>
              <a:buFont typeface="Calibri"/>
              <a:buNone/>
            </a:pPr>
            <a:r>
              <a:rPr lang="en-GB" sz="3600"/>
              <a:t>Component properties (Layout)</a:t>
            </a:r>
            <a:endParaRPr/>
          </a:p>
        </p:txBody>
      </p:sp>
      <p:sp>
        <p:nvSpPr>
          <p:cNvPr id="267" name="Google Shape;267;p14"/>
          <p:cNvSpPr txBox="1">
            <a:spLocks noGrp="1"/>
          </p:cNvSpPr>
          <p:nvPr>
            <p:ph type="body" idx="2"/>
          </p:nvPr>
        </p:nvSpPr>
        <p:spPr>
          <a:xfrm>
            <a:off x="282535" y="858830"/>
            <a:ext cx="4073565" cy="5628020"/>
          </a:xfrm>
          <a:prstGeom prst="rect">
            <a:avLst/>
          </a:prstGeom>
          <a:noFill/>
          <a:ln>
            <a:noFill/>
          </a:ln>
        </p:spPr>
        <p:txBody>
          <a:bodyPr spcFirstLastPara="1" wrap="square" lIns="91425" tIns="45700" rIns="91425" bIns="45700" anchor="t" anchorCtr="0">
            <a:normAutofit lnSpcReduction="10000"/>
          </a:bodyPr>
          <a:lstStyle/>
          <a:p>
            <a:pPr marL="342900" lvl="0" indent="-165100" algn="l" rtl="0">
              <a:lnSpc>
                <a:spcPct val="90000"/>
              </a:lnSpc>
              <a:spcBef>
                <a:spcPts val="0"/>
              </a:spcBef>
              <a:spcAft>
                <a:spcPts val="0"/>
              </a:spcAft>
              <a:buClr>
                <a:schemeClr val="dk1"/>
              </a:buClr>
              <a:buSzPts val="2800"/>
              <a:buFont typeface="Calibri"/>
              <a:buNone/>
            </a:pPr>
            <a:endParaRPr sz="2800" dirty="0">
              <a:solidFill>
                <a:schemeClr val="dk1"/>
              </a:solidFill>
            </a:endParaRPr>
          </a:p>
          <a:p>
            <a:pPr marL="342900" lvl="0" indent="-342900" algn="l" rtl="0">
              <a:lnSpc>
                <a:spcPct val="90000"/>
              </a:lnSpc>
              <a:spcBef>
                <a:spcPts val="1000"/>
              </a:spcBef>
              <a:spcAft>
                <a:spcPts val="0"/>
              </a:spcAft>
              <a:buClr>
                <a:schemeClr val="dk1"/>
              </a:buClr>
              <a:buSzPts val="2800"/>
              <a:buFont typeface="Calibri"/>
              <a:buAutoNum type="arabicPeriod"/>
            </a:pPr>
            <a:r>
              <a:rPr lang="en-GB" sz="2800" dirty="0">
                <a:solidFill>
                  <a:schemeClr val="dk1"/>
                </a:solidFill>
              </a:rPr>
              <a:t>Position (default is 0,0 which are the x [horizontal] and y [vertical] coordinates in the given units for the </a:t>
            </a:r>
            <a:r>
              <a:rPr lang="en-GB" sz="2800" b="1" dirty="0">
                <a:solidFill>
                  <a:schemeClr val="dk1"/>
                </a:solidFill>
              </a:rPr>
              <a:t>centre</a:t>
            </a:r>
            <a:r>
              <a:rPr lang="en-GB" sz="2800" dirty="0">
                <a:solidFill>
                  <a:schemeClr val="dk1"/>
                </a:solidFill>
              </a:rPr>
              <a:t> of the screen) </a:t>
            </a:r>
            <a:endParaRPr dirty="0"/>
          </a:p>
          <a:p>
            <a:pPr marL="342900" lvl="0" indent="-342900" algn="l" rtl="0">
              <a:lnSpc>
                <a:spcPct val="90000"/>
              </a:lnSpc>
              <a:spcBef>
                <a:spcPts val="1000"/>
              </a:spcBef>
              <a:spcAft>
                <a:spcPts val="0"/>
              </a:spcAft>
              <a:buClr>
                <a:schemeClr val="dk1"/>
              </a:buClr>
              <a:buSzPts val="2800"/>
              <a:buFont typeface="Calibri"/>
              <a:buAutoNum type="arabicPeriod"/>
            </a:pPr>
            <a:r>
              <a:rPr lang="en-GB" sz="2800" dirty="0"/>
              <a:t>Spatial Units, for the most part we will be using Pix (pixels) as the units in our experiments, and you can change this from the dropdown menu</a:t>
            </a:r>
            <a:endParaRPr sz="2800" dirty="0">
              <a:solidFill>
                <a:schemeClr val="dk1"/>
              </a:solidFill>
            </a:endParaRPr>
          </a:p>
          <a:p>
            <a:pPr marL="342900" lvl="0" indent="-228600" algn="l" rtl="0">
              <a:lnSpc>
                <a:spcPct val="90000"/>
              </a:lnSpc>
              <a:spcBef>
                <a:spcPts val="1000"/>
              </a:spcBef>
              <a:spcAft>
                <a:spcPts val="0"/>
              </a:spcAft>
              <a:buClr>
                <a:schemeClr val="dk1"/>
              </a:buClr>
              <a:buSzPts val="1800"/>
              <a:buNone/>
            </a:pPr>
            <a:endParaRPr sz="1800" dirty="0">
              <a:solidFill>
                <a:schemeClr val="dk1"/>
              </a:solidFill>
            </a:endParaRPr>
          </a:p>
        </p:txBody>
      </p:sp>
      <p:cxnSp>
        <p:nvCxnSpPr>
          <p:cNvPr id="268" name="Google Shape;268;p14"/>
          <p:cNvCxnSpPr/>
          <p:nvPr/>
        </p:nvCxnSpPr>
        <p:spPr>
          <a:xfrm>
            <a:off x="3623087" y="2095500"/>
            <a:ext cx="2130013" cy="0"/>
          </a:xfrm>
          <a:prstGeom prst="straightConnector1">
            <a:avLst/>
          </a:prstGeom>
          <a:noFill/>
          <a:ln w="38100" cap="flat" cmpd="sng">
            <a:solidFill>
              <a:srgbClr val="FF0000"/>
            </a:solidFill>
            <a:prstDash val="solid"/>
            <a:miter lim="800000"/>
            <a:headEnd type="none" w="sm" len="sm"/>
            <a:tailEnd type="triangle" w="med" len="med"/>
          </a:ln>
        </p:spPr>
      </p:cxnSp>
      <p:cxnSp>
        <p:nvCxnSpPr>
          <p:cNvPr id="269" name="Google Shape;269;p14"/>
          <p:cNvCxnSpPr/>
          <p:nvPr/>
        </p:nvCxnSpPr>
        <p:spPr>
          <a:xfrm rot="10800000" flipH="1">
            <a:off x="4049486" y="2628441"/>
            <a:ext cx="1703614" cy="1649645"/>
          </a:xfrm>
          <a:prstGeom prst="straightConnector1">
            <a:avLst/>
          </a:prstGeom>
          <a:noFill/>
          <a:ln w="38100" cap="flat" cmpd="sng">
            <a:solidFill>
              <a:srgbClr val="FF0000"/>
            </a:solidFill>
            <a:prstDash val="solid"/>
            <a:miter lim="800000"/>
            <a:headEnd type="none" w="sm" len="sm"/>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5"/>
          <p:cNvSpPr txBox="1">
            <a:spLocks noGrp="1"/>
          </p:cNvSpPr>
          <p:nvPr>
            <p:ph type="title"/>
          </p:nvPr>
        </p:nvSpPr>
        <p:spPr>
          <a:xfrm>
            <a:off x="0" y="-235510"/>
            <a:ext cx="7581900" cy="114149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600"/>
              <a:buFont typeface="Calibri"/>
              <a:buNone/>
            </a:pPr>
            <a:r>
              <a:rPr lang="en-GB" sz="3600"/>
              <a:t>Component properties (Appearance)</a:t>
            </a:r>
            <a:endParaRPr/>
          </a:p>
        </p:txBody>
      </p:sp>
      <p:sp>
        <p:nvSpPr>
          <p:cNvPr id="275" name="Google Shape;275;p15"/>
          <p:cNvSpPr txBox="1">
            <a:spLocks noGrp="1"/>
          </p:cNvSpPr>
          <p:nvPr>
            <p:ph type="body" idx="2"/>
          </p:nvPr>
        </p:nvSpPr>
        <p:spPr>
          <a:xfrm>
            <a:off x="282535" y="858830"/>
            <a:ext cx="4073565" cy="5628020"/>
          </a:xfrm>
          <a:prstGeom prst="rect">
            <a:avLst/>
          </a:prstGeom>
          <a:noFill/>
          <a:ln>
            <a:noFill/>
          </a:ln>
        </p:spPr>
        <p:txBody>
          <a:bodyPr spcFirstLastPara="1" wrap="square" lIns="91425" tIns="45700" rIns="91425" bIns="45700" anchor="t" anchorCtr="0">
            <a:normAutofit/>
          </a:bodyPr>
          <a:lstStyle/>
          <a:p>
            <a:pPr marL="342900" lvl="0" indent="-165100" algn="l" rtl="0">
              <a:lnSpc>
                <a:spcPct val="90000"/>
              </a:lnSpc>
              <a:spcBef>
                <a:spcPts val="0"/>
              </a:spcBef>
              <a:spcAft>
                <a:spcPts val="0"/>
              </a:spcAft>
              <a:buClr>
                <a:schemeClr val="dk1"/>
              </a:buClr>
              <a:buSzPts val="2800"/>
              <a:buFont typeface="Calibri"/>
              <a:buNone/>
            </a:pPr>
            <a:endParaRPr sz="2800" dirty="0">
              <a:solidFill>
                <a:schemeClr val="dk1"/>
              </a:solidFill>
            </a:endParaRPr>
          </a:p>
          <a:p>
            <a:pPr marL="342900" lvl="0" indent="-342900" algn="l" rtl="0">
              <a:lnSpc>
                <a:spcPct val="90000"/>
              </a:lnSpc>
              <a:spcBef>
                <a:spcPts val="1000"/>
              </a:spcBef>
              <a:spcAft>
                <a:spcPts val="0"/>
              </a:spcAft>
              <a:buClr>
                <a:schemeClr val="dk1"/>
              </a:buClr>
              <a:buSzPts val="2800"/>
              <a:buFont typeface="Calibri"/>
              <a:buAutoNum type="arabicPeriod"/>
            </a:pPr>
            <a:r>
              <a:rPr lang="en-GB" sz="2800" dirty="0">
                <a:solidFill>
                  <a:schemeClr val="dk1"/>
                </a:solidFill>
              </a:rPr>
              <a:t>Foreground Color is the field we will most typically change. In a text component this is the colour of the text presented</a:t>
            </a:r>
            <a:endParaRPr dirty="0"/>
          </a:p>
          <a:p>
            <a:pPr marL="0" lvl="0" indent="0" algn="l" rtl="0">
              <a:lnSpc>
                <a:spcPct val="90000"/>
              </a:lnSpc>
              <a:spcBef>
                <a:spcPts val="1000"/>
              </a:spcBef>
              <a:spcAft>
                <a:spcPts val="0"/>
              </a:spcAft>
              <a:buClr>
                <a:schemeClr val="dk1"/>
              </a:buClr>
              <a:buSzPts val="1800"/>
              <a:buNone/>
            </a:pPr>
            <a:endParaRPr sz="1800" dirty="0">
              <a:solidFill>
                <a:schemeClr val="dk1"/>
              </a:solidFill>
            </a:endParaRPr>
          </a:p>
        </p:txBody>
      </p:sp>
      <p:cxnSp>
        <p:nvCxnSpPr>
          <p:cNvPr id="276" name="Google Shape;276;p15"/>
          <p:cNvCxnSpPr/>
          <p:nvPr/>
        </p:nvCxnSpPr>
        <p:spPr>
          <a:xfrm>
            <a:off x="3623087" y="2095500"/>
            <a:ext cx="2130013" cy="0"/>
          </a:xfrm>
          <a:prstGeom prst="straightConnector1">
            <a:avLst/>
          </a:prstGeom>
          <a:noFill/>
          <a:ln w="38100" cap="flat" cmpd="sng">
            <a:solidFill>
              <a:srgbClr val="FF0000"/>
            </a:solidFill>
            <a:prstDash val="solid"/>
            <a:miter lim="800000"/>
            <a:headEnd type="none" w="sm" len="sm"/>
            <a:tailEnd type="triangle" w="med" len="med"/>
          </a:ln>
        </p:spPr>
      </p:cxnSp>
      <p:pic>
        <p:nvPicPr>
          <p:cNvPr id="277" name="Google Shape;277;p15" descr="Screengrab from PsychoPy Builder showing the properties of a text component on the appearance tab"/>
          <p:cNvPicPr preferRelativeResize="0"/>
          <p:nvPr/>
        </p:nvPicPr>
        <p:blipFill rotWithShape="1">
          <a:blip r:embed="rId3">
            <a:alphaModFix/>
          </a:blip>
          <a:srcRect/>
          <a:stretch/>
        </p:blipFill>
        <p:spPr>
          <a:xfrm>
            <a:off x="5753100" y="1185365"/>
            <a:ext cx="5676666" cy="448726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pic>
        <p:nvPicPr>
          <p:cNvPr id="282" name="Google Shape;282;p16" descr="Screengrab from PsychoPy Builder showing the properties of a text component on the formatting tab"/>
          <p:cNvPicPr preferRelativeResize="0"/>
          <p:nvPr/>
        </p:nvPicPr>
        <p:blipFill rotWithShape="1">
          <a:blip r:embed="rId3">
            <a:alphaModFix/>
          </a:blip>
          <a:srcRect/>
          <a:stretch/>
        </p:blipFill>
        <p:spPr>
          <a:xfrm>
            <a:off x="5276850" y="905986"/>
            <a:ext cx="6330950" cy="5004465"/>
          </a:xfrm>
          <a:prstGeom prst="rect">
            <a:avLst/>
          </a:prstGeom>
          <a:noFill/>
          <a:ln>
            <a:noFill/>
          </a:ln>
        </p:spPr>
      </p:pic>
      <p:sp>
        <p:nvSpPr>
          <p:cNvPr id="283" name="Google Shape;283;p16"/>
          <p:cNvSpPr txBox="1">
            <a:spLocks noGrp="1"/>
          </p:cNvSpPr>
          <p:nvPr>
            <p:ph type="title"/>
          </p:nvPr>
        </p:nvSpPr>
        <p:spPr>
          <a:xfrm>
            <a:off x="0" y="-235510"/>
            <a:ext cx="7696200" cy="114149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600"/>
              <a:buFont typeface="Calibri"/>
              <a:buNone/>
            </a:pPr>
            <a:r>
              <a:rPr lang="en-GB" sz="3600"/>
              <a:t>Component properties (Formatting)</a:t>
            </a:r>
            <a:endParaRPr/>
          </a:p>
        </p:txBody>
      </p:sp>
      <p:sp>
        <p:nvSpPr>
          <p:cNvPr id="284" name="Google Shape;284;p16"/>
          <p:cNvSpPr txBox="1">
            <a:spLocks noGrp="1"/>
          </p:cNvSpPr>
          <p:nvPr>
            <p:ph type="body" idx="2"/>
          </p:nvPr>
        </p:nvSpPr>
        <p:spPr>
          <a:xfrm>
            <a:off x="282535" y="858830"/>
            <a:ext cx="4073565" cy="5628020"/>
          </a:xfrm>
          <a:prstGeom prst="rect">
            <a:avLst/>
          </a:prstGeom>
          <a:noFill/>
          <a:ln>
            <a:noFill/>
          </a:ln>
        </p:spPr>
        <p:txBody>
          <a:bodyPr spcFirstLastPara="1" wrap="square" lIns="91425" tIns="45700" rIns="91425" bIns="45700" anchor="t" anchorCtr="0">
            <a:normAutofit lnSpcReduction="10000"/>
          </a:bodyPr>
          <a:lstStyle/>
          <a:p>
            <a:pPr marL="342900" lvl="0" indent="-165100" algn="l" rtl="0">
              <a:lnSpc>
                <a:spcPct val="90000"/>
              </a:lnSpc>
              <a:spcBef>
                <a:spcPts val="0"/>
              </a:spcBef>
              <a:spcAft>
                <a:spcPts val="0"/>
              </a:spcAft>
              <a:buClr>
                <a:schemeClr val="dk1"/>
              </a:buClr>
              <a:buSzPts val="2800"/>
              <a:buFont typeface="Calibri"/>
              <a:buNone/>
            </a:pPr>
            <a:endParaRPr sz="2800">
              <a:solidFill>
                <a:schemeClr val="dk1"/>
              </a:solidFill>
            </a:endParaRPr>
          </a:p>
          <a:p>
            <a:pPr marL="342900" lvl="0" indent="-342900" algn="l" rtl="0">
              <a:lnSpc>
                <a:spcPct val="90000"/>
              </a:lnSpc>
              <a:spcBef>
                <a:spcPts val="1000"/>
              </a:spcBef>
              <a:spcAft>
                <a:spcPts val="0"/>
              </a:spcAft>
              <a:buClr>
                <a:schemeClr val="dk1"/>
              </a:buClr>
              <a:buSzPts val="2800"/>
              <a:buFont typeface="Calibri"/>
              <a:buAutoNum type="arabicPeriod"/>
            </a:pPr>
            <a:r>
              <a:rPr lang="en-GB" sz="2800">
                <a:solidFill>
                  <a:schemeClr val="dk1"/>
                </a:solidFill>
              </a:rPr>
              <a:t>Default font is Open Sans, there is no real need to change this setting, unles</a:t>
            </a:r>
            <a:r>
              <a:rPr lang="en-GB" sz="2800"/>
              <a:t>s font type is a variable in your study</a:t>
            </a:r>
            <a:endParaRPr sz="2800">
              <a:solidFill>
                <a:schemeClr val="dk1"/>
              </a:solidFill>
            </a:endParaRPr>
          </a:p>
          <a:p>
            <a:pPr marL="342900" lvl="0" indent="-342900" algn="l" rtl="0">
              <a:lnSpc>
                <a:spcPct val="90000"/>
              </a:lnSpc>
              <a:spcBef>
                <a:spcPts val="1000"/>
              </a:spcBef>
              <a:spcAft>
                <a:spcPts val="0"/>
              </a:spcAft>
              <a:buClr>
                <a:schemeClr val="dk1"/>
              </a:buClr>
              <a:buSzPts val="2800"/>
              <a:buFont typeface="Calibri"/>
              <a:buAutoNum type="arabicPeriod"/>
            </a:pPr>
            <a:r>
              <a:rPr lang="en-GB" sz="2800"/>
              <a:t>Where we specified the Spatial Units on the Layout tab to Pix, the Letter Height is now the font size in pixels and you can change this as you need</a:t>
            </a:r>
            <a:endParaRPr sz="2800">
              <a:solidFill>
                <a:schemeClr val="dk1"/>
              </a:solidFill>
            </a:endParaRPr>
          </a:p>
          <a:p>
            <a:pPr marL="342900" lvl="0" indent="-228600" algn="l" rtl="0">
              <a:lnSpc>
                <a:spcPct val="90000"/>
              </a:lnSpc>
              <a:spcBef>
                <a:spcPts val="1000"/>
              </a:spcBef>
              <a:spcAft>
                <a:spcPts val="0"/>
              </a:spcAft>
              <a:buClr>
                <a:schemeClr val="dk1"/>
              </a:buClr>
              <a:buSzPts val="1800"/>
              <a:buNone/>
            </a:pPr>
            <a:endParaRPr sz="1800">
              <a:solidFill>
                <a:schemeClr val="dk1"/>
              </a:solidFill>
            </a:endParaRPr>
          </a:p>
        </p:txBody>
      </p:sp>
      <p:cxnSp>
        <p:nvCxnSpPr>
          <p:cNvPr id="285" name="Google Shape;285;p16"/>
          <p:cNvCxnSpPr/>
          <p:nvPr/>
        </p:nvCxnSpPr>
        <p:spPr>
          <a:xfrm>
            <a:off x="3739243" y="1600200"/>
            <a:ext cx="1632857" cy="241300"/>
          </a:xfrm>
          <a:prstGeom prst="straightConnector1">
            <a:avLst/>
          </a:prstGeom>
          <a:noFill/>
          <a:ln w="38100" cap="flat" cmpd="sng">
            <a:solidFill>
              <a:srgbClr val="FF0000"/>
            </a:solidFill>
            <a:prstDash val="solid"/>
            <a:miter lim="800000"/>
            <a:headEnd type="none" w="sm" len="sm"/>
            <a:tailEnd type="triangle" w="med" len="med"/>
          </a:ln>
        </p:spPr>
      </p:cxnSp>
      <p:cxnSp>
        <p:nvCxnSpPr>
          <p:cNvPr id="286" name="Google Shape;286;p16"/>
          <p:cNvCxnSpPr/>
          <p:nvPr/>
        </p:nvCxnSpPr>
        <p:spPr>
          <a:xfrm rot="10800000" flipH="1">
            <a:off x="3886200" y="2222501"/>
            <a:ext cx="1600200" cy="1908628"/>
          </a:xfrm>
          <a:prstGeom prst="straightConnector1">
            <a:avLst/>
          </a:prstGeom>
          <a:noFill/>
          <a:ln w="38100" cap="flat" cmpd="sng">
            <a:solidFill>
              <a:srgbClr val="FF0000"/>
            </a:solidFill>
            <a:prstDash val="solid"/>
            <a:miter lim="800000"/>
            <a:headEnd type="none" w="sm" len="sm"/>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7"/>
          <p:cNvSpPr txBox="1">
            <a:spLocks noGrp="1"/>
          </p:cNvSpPr>
          <p:nvPr>
            <p:ph type="title"/>
          </p:nvPr>
        </p:nvSpPr>
        <p:spPr>
          <a:xfrm>
            <a:off x="838200" y="-776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a:t>Rules of PsychoPy</a:t>
            </a:r>
            <a:endParaRPr/>
          </a:p>
        </p:txBody>
      </p:sp>
      <p:sp>
        <p:nvSpPr>
          <p:cNvPr id="292" name="Google Shape;292;p17"/>
          <p:cNvSpPr txBox="1">
            <a:spLocks noGrp="1"/>
          </p:cNvSpPr>
          <p:nvPr>
            <p:ph type="body" idx="1"/>
          </p:nvPr>
        </p:nvSpPr>
        <p:spPr>
          <a:xfrm>
            <a:off x="1325798" y="1317796"/>
            <a:ext cx="9479361" cy="286231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GB" dirty="0"/>
              <a:t>Everything requires a </a:t>
            </a:r>
            <a:r>
              <a:rPr lang="en-GB" b="1" dirty="0"/>
              <a:t>unique name</a:t>
            </a:r>
            <a:endParaRPr b="1" dirty="0"/>
          </a:p>
          <a:p>
            <a:pPr marL="228600" lvl="0" indent="-228600" algn="l" rtl="0">
              <a:lnSpc>
                <a:spcPct val="90000"/>
              </a:lnSpc>
              <a:spcBef>
                <a:spcPts val="1000"/>
              </a:spcBef>
              <a:spcAft>
                <a:spcPts val="0"/>
              </a:spcAft>
              <a:buClr>
                <a:schemeClr val="dk1"/>
              </a:buClr>
              <a:buSzPts val="2800"/>
              <a:buChar char="•"/>
            </a:pPr>
            <a:r>
              <a:rPr lang="en-GB" dirty="0"/>
              <a:t>Names must only contain letters, numbers and underscores</a:t>
            </a:r>
            <a:endParaRPr dirty="0"/>
          </a:p>
          <a:p>
            <a:pPr marL="228600" lvl="0" indent="-228600" algn="l" rtl="0">
              <a:lnSpc>
                <a:spcPct val="90000"/>
              </a:lnSpc>
              <a:spcBef>
                <a:spcPts val="1000"/>
              </a:spcBef>
              <a:spcAft>
                <a:spcPts val="0"/>
              </a:spcAft>
              <a:buClr>
                <a:schemeClr val="dk1"/>
              </a:buClr>
              <a:buSzPts val="2800"/>
              <a:buChar char="•"/>
            </a:pPr>
            <a:r>
              <a:rPr lang="en-GB" dirty="0"/>
              <a:t>No spaces, punctuation or math symbols</a:t>
            </a:r>
            <a:endParaRPr dirty="0"/>
          </a:p>
          <a:p>
            <a:pPr marL="228600" lvl="0" indent="-228600" algn="l" rtl="0">
              <a:lnSpc>
                <a:spcPct val="90000"/>
              </a:lnSpc>
              <a:spcBef>
                <a:spcPts val="1000"/>
              </a:spcBef>
              <a:spcAft>
                <a:spcPts val="0"/>
              </a:spcAft>
              <a:buClr>
                <a:schemeClr val="dk1"/>
              </a:buClr>
              <a:buSzPts val="2800"/>
              <a:buChar char="•"/>
            </a:pPr>
            <a:r>
              <a:rPr lang="en-GB" dirty="0"/>
              <a:t>Save often</a:t>
            </a:r>
            <a:endParaRPr dirty="0"/>
          </a:p>
          <a:p>
            <a:pPr marL="228600" lvl="0" indent="-228600" algn="l" rtl="0">
              <a:lnSpc>
                <a:spcPct val="90000"/>
              </a:lnSpc>
              <a:spcBef>
                <a:spcPts val="1000"/>
              </a:spcBef>
              <a:spcAft>
                <a:spcPts val="0"/>
              </a:spcAft>
              <a:buClr>
                <a:schemeClr val="dk1"/>
              </a:buClr>
              <a:buSzPts val="2800"/>
              <a:buChar char="•"/>
            </a:pPr>
            <a:r>
              <a:rPr lang="en-GB" dirty="0"/>
              <a:t>Back up often</a:t>
            </a:r>
            <a:endParaRPr dirty="0"/>
          </a:p>
        </p:txBody>
      </p:sp>
      <p:sp>
        <p:nvSpPr>
          <p:cNvPr id="293" name="Google Shape;293;p17"/>
          <p:cNvSpPr txBox="1"/>
          <p:nvPr/>
        </p:nvSpPr>
        <p:spPr>
          <a:xfrm>
            <a:off x="838200" y="3517332"/>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Calibri"/>
              <a:buNone/>
            </a:pPr>
            <a:r>
              <a:rPr lang="en-GB" sz="4400" b="0" i="0" u="none" strike="noStrike" cap="none" dirty="0">
                <a:solidFill>
                  <a:schemeClr val="dk1"/>
                </a:solidFill>
                <a:latin typeface="Calibri"/>
                <a:ea typeface="Calibri"/>
                <a:cs typeface="Calibri"/>
                <a:sym typeface="Calibri"/>
              </a:rPr>
              <a:t>Naming Conventions</a:t>
            </a:r>
            <a:endParaRPr sz="1400" b="0" i="0" u="none" strike="noStrike" cap="none" dirty="0">
              <a:solidFill>
                <a:srgbClr val="000000"/>
              </a:solidFill>
              <a:latin typeface="Arial"/>
              <a:ea typeface="Arial"/>
              <a:cs typeface="Arial"/>
              <a:sym typeface="Arial"/>
            </a:endParaRPr>
          </a:p>
        </p:txBody>
      </p:sp>
      <p:sp>
        <p:nvSpPr>
          <p:cNvPr id="294" name="Google Shape;294;p17"/>
          <p:cNvSpPr txBox="1"/>
          <p:nvPr/>
        </p:nvSpPr>
        <p:spPr>
          <a:xfrm>
            <a:off x="1356320" y="4573247"/>
            <a:ext cx="9479361" cy="1849324"/>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90000"/>
              </a:lnSpc>
              <a:spcBef>
                <a:spcPts val="0"/>
              </a:spcBef>
              <a:spcAft>
                <a:spcPts val="0"/>
              </a:spcAft>
              <a:buClr>
                <a:schemeClr val="dk1"/>
              </a:buClr>
              <a:buSzPts val="2800"/>
              <a:buFont typeface="Arial"/>
              <a:buChar char="•"/>
            </a:pPr>
            <a:r>
              <a:rPr lang="en-GB" sz="2800" b="0" i="0" u="none" strike="noStrike" cap="none" dirty="0">
                <a:solidFill>
                  <a:schemeClr val="dk1"/>
                </a:solidFill>
                <a:latin typeface="Calibri"/>
                <a:ea typeface="Calibri"/>
                <a:cs typeface="Calibri"/>
                <a:sym typeface="Calibri"/>
              </a:rPr>
              <a:t>if presenting a text stimulus a sensible programming convention would be name the stimulus </a:t>
            </a:r>
            <a:r>
              <a:rPr lang="en-GB" sz="2800" b="0" i="0" u="none" strike="noStrike" cap="none" dirty="0" err="1">
                <a:solidFill>
                  <a:schemeClr val="dk1"/>
                </a:solidFill>
                <a:latin typeface="Calibri"/>
                <a:ea typeface="Calibri"/>
                <a:cs typeface="Calibri"/>
                <a:sym typeface="Calibri"/>
              </a:rPr>
              <a:t>stimTxt</a:t>
            </a:r>
            <a:endParaRPr sz="2800" b="0" i="0" u="none" strike="noStrike" cap="none" dirty="0">
              <a:solidFill>
                <a:schemeClr val="dk1"/>
              </a:solidFill>
              <a:latin typeface="Calibri"/>
              <a:ea typeface="Calibri"/>
              <a:cs typeface="Calibri"/>
              <a:sym typeface="Calibri"/>
            </a:endParaRPr>
          </a:p>
          <a:p>
            <a:pPr marL="228600" marR="0" lvl="0" indent="-228600" algn="l" rtl="0">
              <a:lnSpc>
                <a:spcPct val="90000"/>
              </a:lnSpc>
              <a:spcBef>
                <a:spcPts val="1000"/>
              </a:spcBef>
              <a:spcAft>
                <a:spcPts val="0"/>
              </a:spcAft>
              <a:buClr>
                <a:schemeClr val="dk1"/>
              </a:buClr>
              <a:buSzPts val="2800"/>
              <a:buFont typeface="Arial"/>
              <a:buChar char="•"/>
            </a:pPr>
            <a:r>
              <a:rPr lang="en-GB" sz="2800" b="0" i="0" u="none" strike="noStrike" cap="none" dirty="0">
                <a:solidFill>
                  <a:schemeClr val="dk1"/>
                </a:solidFill>
                <a:latin typeface="Calibri"/>
                <a:ea typeface="Calibri"/>
                <a:cs typeface="Calibri"/>
                <a:sym typeface="Calibri"/>
              </a:rPr>
              <a:t>a sensible approach to name the response to that stimulus might be  </a:t>
            </a:r>
            <a:r>
              <a:rPr lang="en-GB" sz="2800" b="0" i="0" u="none" strike="noStrike" cap="none" dirty="0" err="1">
                <a:solidFill>
                  <a:schemeClr val="dk1"/>
                </a:solidFill>
                <a:latin typeface="Calibri"/>
                <a:ea typeface="Calibri"/>
                <a:cs typeface="Calibri"/>
                <a:sym typeface="Calibri"/>
              </a:rPr>
              <a:t>stimResp</a:t>
            </a:r>
            <a:endParaRPr sz="2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9"/>
          <p:cNvSpPr txBox="1">
            <a:spLocks noGrp="1"/>
          </p:cNvSpPr>
          <p:nvPr>
            <p:ph type="title"/>
          </p:nvPr>
        </p:nvSpPr>
        <p:spPr>
          <a:xfrm>
            <a:off x="5445495" y="0"/>
            <a:ext cx="5925310" cy="117499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GB" sz="2400"/>
              <a:t>monitor properties</a:t>
            </a:r>
            <a:endParaRPr/>
          </a:p>
        </p:txBody>
      </p:sp>
      <p:sp>
        <p:nvSpPr>
          <p:cNvPr id="300" name="Google Shape;300;p19"/>
          <p:cNvSpPr txBox="1">
            <a:spLocks noGrp="1"/>
          </p:cNvSpPr>
          <p:nvPr>
            <p:ph type="body" idx="1"/>
          </p:nvPr>
        </p:nvSpPr>
        <p:spPr>
          <a:xfrm>
            <a:off x="5445495" y="914400"/>
            <a:ext cx="6524831" cy="59436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GB" sz="2000" dirty="0"/>
              <a:t>It is important to set your monitor properties</a:t>
            </a:r>
            <a:endParaRPr dirty="0"/>
          </a:p>
          <a:p>
            <a:pPr marL="228600" lvl="0" indent="-228600" algn="l" rtl="0">
              <a:lnSpc>
                <a:spcPct val="90000"/>
              </a:lnSpc>
              <a:spcBef>
                <a:spcPts val="1000"/>
              </a:spcBef>
              <a:spcAft>
                <a:spcPts val="0"/>
              </a:spcAft>
              <a:buClr>
                <a:schemeClr val="dk1"/>
              </a:buClr>
              <a:buSzPts val="2000"/>
              <a:buChar char="•"/>
            </a:pPr>
            <a:r>
              <a:rPr lang="en-GB" sz="2000" dirty="0"/>
              <a:t>To do this you need to know your screen resolution for the PC/Mac that you are using</a:t>
            </a:r>
            <a:endParaRPr dirty="0"/>
          </a:p>
          <a:p>
            <a:pPr marL="228600" lvl="0" indent="-228600" algn="l" rtl="0">
              <a:lnSpc>
                <a:spcPct val="90000"/>
              </a:lnSpc>
              <a:spcBef>
                <a:spcPts val="1000"/>
              </a:spcBef>
              <a:spcAft>
                <a:spcPts val="0"/>
              </a:spcAft>
              <a:buClr>
                <a:schemeClr val="dk1"/>
              </a:buClr>
              <a:buSzPts val="2000"/>
              <a:buChar char="•"/>
            </a:pPr>
            <a:r>
              <a:rPr lang="en-GB" sz="2000" u="sng" dirty="0">
                <a:solidFill>
                  <a:schemeClr val="hlink"/>
                </a:solidFill>
                <a:hlinkClick r:id="rId3"/>
              </a:rPr>
              <a:t>https://www.rapidtables.com/web/tools/screen-resolution.html</a:t>
            </a:r>
            <a:r>
              <a:rPr lang="en-GB" sz="2000" dirty="0"/>
              <a:t> </a:t>
            </a:r>
            <a:endParaRPr dirty="0"/>
          </a:p>
          <a:p>
            <a:pPr marL="228600" lvl="0" indent="-228600" algn="l" rtl="0">
              <a:lnSpc>
                <a:spcPct val="90000"/>
              </a:lnSpc>
              <a:spcBef>
                <a:spcPts val="1000"/>
              </a:spcBef>
              <a:spcAft>
                <a:spcPts val="0"/>
              </a:spcAft>
              <a:buClr>
                <a:schemeClr val="dk1"/>
              </a:buClr>
              <a:buSzPts val="2000"/>
              <a:buChar char="•"/>
            </a:pPr>
            <a:r>
              <a:rPr lang="en-GB" sz="2000" dirty="0"/>
              <a:t>Click the </a:t>
            </a:r>
            <a:r>
              <a:rPr lang="en-GB" sz="2000" b="1" dirty="0"/>
              <a:t>Monitor</a:t>
            </a:r>
            <a:r>
              <a:rPr lang="en-GB" sz="2000" dirty="0"/>
              <a:t> icon on the toolbar</a:t>
            </a:r>
            <a:endParaRPr dirty="0"/>
          </a:p>
          <a:p>
            <a:pPr marL="228600" lvl="0" indent="-228600" algn="l" rtl="0">
              <a:lnSpc>
                <a:spcPct val="90000"/>
              </a:lnSpc>
              <a:spcBef>
                <a:spcPts val="1000"/>
              </a:spcBef>
              <a:spcAft>
                <a:spcPts val="0"/>
              </a:spcAft>
              <a:buClr>
                <a:schemeClr val="dk1"/>
              </a:buClr>
              <a:buSzPts val="2000"/>
              <a:buChar char="•"/>
            </a:pPr>
            <a:r>
              <a:rPr lang="en-GB" sz="2000" dirty="0"/>
              <a:t>Click </a:t>
            </a:r>
            <a:r>
              <a:rPr lang="en-GB" sz="2000" b="1" dirty="0"/>
              <a:t>New, </a:t>
            </a:r>
            <a:r>
              <a:rPr lang="en-GB" sz="2000" dirty="0"/>
              <a:t>give your monitor a name (call it </a:t>
            </a:r>
            <a:r>
              <a:rPr lang="en-GB" sz="2000" b="1" dirty="0"/>
              <a:t>PC</a:t>
            </a:r>
            <a:r>
              <a:rPr lang="en-GB" sz="2000" dirty="0"/>
              <a:t>)</a:t>
            </a:r>
            <a:endParaRPr sz="2000" b="1" dirty="0"/>
          </a:p>
          <a:p>
            <a:pPr marL="228600" lvl="0" indent="-228600" algn="l" rtl="0">
              <a:lnSpc>
                <a:spcPct val="90000"/>
              </a:lnSpc>
              <a:spcBef>
                <a:spcPts val="1000"/>
              </a:spcBef>
              <a:spcAft>
                <a:spcPts val="0"/>
              </a:spcAft>
              <a:buClr>
                <a:schemeClr val="dk1"/>
              </a:buClr>
              <a:buSzPts val="2000"/>
              <a:buChar char="•"/>
            </a:pPr>
            <a:r>
              <a:rPr lang="en-GB" sz="2000" dirty="0"/>
              <a:t>Complete the </a:t>
            </a:r>
            <a:r>
              <a:rPr lang="en-GB" sz="2000" b="1" dirty="0"/>
              <a:t>Screen Distance </a:t>
            </a:r>
            <a:r>
              <a:rPr lang="en-GB" sz="2000" dirty="0"/>
              <a:t>box</a:t>
            </a:r>
            <a:r>
              <a:rPr lang="en-GB" sz="2000" b="1" dirty="0"/>
              <a:t> </a:t>
            </a:r>
            <a:r>
              <a:rPr lang="en-GB" sz="2000" dirty="0"/>
              <a:t>using </a:t>
            </a:r>
            <a:r>
              <a:rPr lang="en-GB" sz="2000" b="1" dirty="0"/>
              <a:t>57 cm </a:t>
            </a:r>
            <a:r>
              <a:rPr lang="en-GB" sz="2000" dirty="0"/>
              <a:t>as the default</a:t>
            </a:r>
            <a:endParaRPr dirty="0"/>
          </a:p>
          <a:p>
            <a:pPr marL="228600" lvl="0" indent="-228600" algn="l" rtl="0">
              <a:lnSpc>
                <a:spcPct val="90000"/>
              </a:lnSpc>
              <a:spcBef>
                <a:spcPts val="1000"/>
              </a:spcBef>
              <a:spcAft>
                <a:spcPts val="0"/>
              </a:spcAft>
              <a:buClr>
                <a:schemeClr val="dk1"/>
              </a:buClr>
              <a:buSzPts val="2000"/>
              <a:buChar char="•"/>
            </a:pPr>
            <a:r>
              <a:rPr lang="en-GB" sz="2000" dirty="0"/>
              <a:t>Input the screen resolution in the </a:t>
            </a:r>
            <a:r>
              <a:rPr lang="en-GB" sz="2000" b="1" dirty="0"/>
              <a:t>Size</a:t>
            </a:r>
            <a:r>
              <a:rPr lang="en-GB" sz="2000" dirty="0"/>
              <a:t> boxes</a:t>
            </a:r>
            <a:endParaRPr dirty="0"/>
          </a:p>
          <a:p>
            <a:pPr marL="228600" lvl="0" indent="-228600" algn="l" rtl="0">
              <a:lnSpc>
                <a:spcPct val="90000"/>
              </a:lnSpc>
              <a:spcBef>
                <a:spcPts val="1000"/>
              </a:spcBef>
              <a:spcAft>
                <a:spcPts val="0"/>
              </a:spcAft>
              <a:buClr>
                <a:schemeClr val="dk1"/>
              </a:buClr>
              <a:buSzPts val="2000"/>
              <a:buChar char="•"/>
            </a:pPr>
            <a:r>
              <a:rPr lang="en-GB" sz="2000" dirty="0"/>
              <a:t>Input the screen width in the </a:t>
            </a:r>
            <a:r>
              <a:rPr lang="en-GB" sz="2000" b="1" dirty="0"/>
              <a:t>Screen Width </a:t>
            </a:r>
            <a:r>
              <a:rPr lang="en-GB" sz="2000" dirty="0"/>
              <a:t>box</a:t>
            </a:r>
            <a:endParaRPr dirty="0"/>
          </a:p>
          <a:p>
            <a:pPr marL="228600" lvl="0" indent="-228600" algn="l" rtl="0">
              <a:lnSpc>
                <a:spcPct val="90000"/>
              </a:lnSpc>
              <a:spcBef>
                <a:spcPts val="1000"/>
              </a:spcBef>
              <a:spcAft>
                <a:spcPts val="0"/>
              </a:spcAft>
              <a:buClr>
                <a:schemeClr val="dk1"/>
              </a:buClr>
              <a:buSzPts val="2000"/>
              <a:buChar char="•"/>
            </a:pPr>
            <a:r>
              <a:rPr lang="en-GB" sz="2000" dirty="0"/>
              <a:t>Click </a:t>
            </a:r>
            <a:r>
              <a:rPr lang="en-GB" sz="2000" b="1" dirty="0"/>
              <a:t>Save</a:t>
            </a:r>
            <a:endParaRPr dirty="0"/>
          </a:p>
        </p:txBody>
      </p:sp>
      <p:cxnSp>
        <p:nvCxnSpPr>
          <p:cNvPr id="301" name="Google Shape;301;p19"/>
          <p:cNvCxnSpPr/>
          <p:nvPr/>
        </p:nvCxnSpPr>
        <p:spPr>
          <a:xfrm rot="10800000">
            <a:off x="4657346" y="642939"/>
            <a:ext cx="900492" cy="2661299"/>
          </a:xfrm>
          <a:prstGeom prst="straightConnector1">
            <a:avLst/>
          </a:prstGeom>
          <a:noFill/>
          <a:ln w="38100" cap="flat" cmpd="sng">
            <a:solidFill>
              <a:srgbClr val="FF0000"/>
            </a:solidFill>
            <a:prstDash val="solid"/>
            <a:miter lim="800000"/>
            <a:headEnd type="none" w="sm" len="sm"/>
            <a:tailEnd type="triangle" w="med" len="med"/>
          </a:ln>
        </p:spPr>
      </p:cxnSp>
      <p:pic>
        <p:nvPicPr>
          <p:cNvPr id="303" name="Google Shape;303;p19"/>
          <p:cNvPicPr preferRelativeResize="0"/>
          <p:nvPr/>
        </p:nvPicPr>
        <p:blipFill rotWithShape="1">
          <a:blip r:embed="rId4">
            <a:alphaModFix/>
          </a:blip>
          <a:srcRect r="10347"/>
          <a:stretch/>
        </p:blipFill>
        <p:spPr>
          <a:xfrm>
            <a:off x="21" y="10"/>
            <a:ext cx="4526260" cy="6857990"/>
          </a:xfrm>
          <a:prstGeom prst="rect">
            <a:avLst/>
          </a:prstGeom>
          <a:noFill/>
          <a:ln>
            <a:noFill/>
          </a:ln>
        </p:spPr>
      </p:pic>
      <p:cxnSp>
        <p:nvCxnSpPr>
          <p:cNvPr id="302" name="Google Shape;302;p19"/>
          <p:cNvCxnSpPr/>
          <p:nvPr/>
        </p:nvCxnSpPr>
        <p:spPr>
          <a:xfrm flipH="1">
            <a:off x="3057526" y="4653643"/>
            <a:ext cx="2387969" cy="561295"/>
          </a:xfrm>
          <a:prstGeom prst="straightConnector1">
            <a:avLst/>
          </a:prstGeom>
          <a:noFill/>
          <a:ln w="38100" cap="flat" cmpd="sng">
            <a:solidFill>
              <a:srgbClr val="FF0000"/>
            </a:solidFill>
            <a:prstDash val="solid"/>
            <a:miter lim="800000"/>
            <a:headEnd type="none" w="sm" len="sm"/>
            <a:tailEnd type="triangl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8"/>
        <p:cNvGrpSpPr/>
        <p:nvPr/>
      </p:nvGrpSpPr>
      <p:grpSpPr>
        <a:xfrm>
          <a:off x="0" y="0"/>
          <a:ext cx="0" cy="0"/>
          <a:chOff x="0" y="0"/>
          <a:chExt cx="0" cy="0"/>
        </a:xfrm>
      </p:grpSpPr>
      <p:sp>
        <p:nvSpPr>
          <p:cNvPr id="149" name="Google Shape;149;p5"/>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0" name="Google Shape;150;p5"/>
          <p:cNvSpPr/>
          <p:nvPr/>
        </p:nvSpPr>
        <p:spPr>
          <a:xfrm>
            <a:off x="-3048" y="-56044"/>
            <a:ext cx="12188952" cy="4551895"/>
          </a:xfrm>
          <a:prstGeom prst="rect">
            <a:avLst/>
          </a:prstGeom>
          <a:solidFill>
            <a:srgbClr val="1F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2" name="Google Shape;152;p5"/>
          <p:cNvSpPr/>
          <p:nvPr/>
        </p:nvSpPr>
        <p:spPr>
          <a:xfrm>
            <a:off x="8727747" y="4208147"/>
            <a:ext cx="339126" cy="1938528"/>
          </a:xfrm>
          <a:custGeom>
            <a:avLst/>
            <a:gdLst/>
            <a:ahLst/>
            <a:cxnLst/>
            <a:rect l="l" t="t" r="r" b="b"/>
            <a:pathLst>
              <a:path w="414" h="2447" extrusionOk="0">
                <a:moveTo>
                  <a:pt x="414" y="2447"/>
                </a:moveTo>
                <a:lnTo>
                  <a:pt x="0" y="2247"/>
                </a:lnTo>
                <a:lnTo>
                  <a:pt x="0" y="0"/>
                </a:lnTo>
                <a:lnTo>
                  <a:pt x="414" y="200"/>
                </a:lnTo>
                <a:lnTo>
                  <a:pt x="414" y="244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3" name="Google Shape;153;p5"/>
          <p:cNvSpPr/>
          <p:nvPr/>
        </p:nvSpPr>
        <p:spPr>
          <a:xfrm>
            <a:off x="8728739" y="4098333"/>
            <a:ext cx="201857" cy="1874520"/>
          </a:xfrm>
          <a:custGeom>
            <a:avLst/>
            <a:gdLst/>
            <a:ahLst/>
            <a:cxnLst/>
            <a:rect l="l" t="t" r="r" b="b"/>
            <a:pathLst>
              <a:path w="209" h="2358" extrusionOk="0">
                <a:moveTo>
                  <a:pt x="209" y="2246"/>
                </a:moveTo>
                <a:lnTo>
                  <a:pt x="0" y="2358"/>
                </a:lnTo>
                <a:lnTo>
                  <a:pt x="0" y="111"/>
                </a:lnTo>
                <a:lnTo>
                  <a:pt x="209" y="0"/>
                </a:lnTo>
                <a:lnTo>
                  <a:pt x="209" y="2246"/>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4" name="Google Shape;154;p5"/>
          <p:cNvSpPr/>
          <p:nvPr/>
        </p:nvSpPr>
        <p:spPr>
          <a:xfrm>
            <a:off x="-3048" y="4098334"/>
            <a:ext cx="8933019" cy="177393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5" name="Google Shape;155;p5"/>
          <p:cNvSpPr txBox="1">
            <a:spLocks noGrp="1"/>
          </p:cNvSpPr>
          <p:nvPr>
            <p:ph type="subTitle" idx="1"/>
          </p:nvPr>
        </p:nvSpPr>
        <p:spPr>
          <a:xfrm>
            <a:off x="795342" y="4377268"/>
            <a:ext cx="7970903" cy="128058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FFFF"/>
              </a:buClr>
              <a:buSzPts val="3200"/>
              <a:buNone/>
            </a:pPr>
            <a:r>
              <a:rPr lang="en-GB" sz="3200" dirty="0">
                <a:solidFill>
                  <a:srgbClr val="FFFFFF"/>
                </a:solidFill>
              </a:rPr>
              <a:t>Planning &amp; designing experiments</a:t>
            </a:r>
            <a:endParaRPr sz="3200" dirty="0">
              <a:solidFill>
                <a:srgbClr val="FEFFFF"/>
              </a:solidFill>
            </a:endParaRPr>
          </a:p>
        </p:txBody>
      </p:sp>
      <p:sp>
        <p:nvSpPr>
          <p:cNvPr id="156" name="Google Shape;156;p5"/>
          <p:cNvSpPr/>
          <p:nvPr/>
        </p:nvSpPr>
        <p:spPr>
          <a:xfrm>
            <a:off x="9066873" y="4377267"/>
            <a:ext cx="3122079" cy="177393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a:t>Planning and designing experiments</a:t>
            </a:r>
            <a:endParaRPr/>
          </a:p>
        </p:txBody>
      </p:sp>
      <p:sp>
        <p:nvSpPr>
          <p:cNvPr id="162" name="Google Shape;162;p6"/>
          <p:cNvSpPr/>
          <p:nvPr/>
        </p:nvSpPr>
        <p:spPr>
          <a:xfrm>
            <a:off x="838200" y="1416243"/>
            <a:ext cx="9540726"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Calibri"/>
              <a:buNone/>
            </a:pPr>
            <a:r>
              <a:rPr lang="en-GB" sz="2400" b="1" i="0" u="none" strike="noStrike" cap="none" dirty="0">
                <a:solidFill>
                  <a:schemeClr val="dk1"/>
                </a:solidFill>
                <a:latin typeface="Calibri"/>
                <a:ea typeface="Calibri"/>
                <a:cs typeface="Calibri"/>
                <a:sym typeface="Calibri"/>
              </a:rPr>
              <a:t>A well designed experiment is as simple as possible!!</a:t>
            </a:r>
            <a:endParaRPr sz="1800" b="0" i="0" u="none" strike="noStrike" cap="none" dirty="0">
              <a:solidFill>
                <a:schemeClr val="dk1"/>
              </a:solidFill>
              <a:latin typeface="Calibri"/>
              <a:ea typeface="Calibri"/>
              <a:cs typeface="Calibri"/>
              <a:sym typeface="Calibri"/>
            </a:endParaRPr>
          </a:p>
        </p:txBody>
      </p:sp>
      <p:grpSp>
        <p:nvGrpSpPr>
          <p:cNvPr id="163" name="Google Shape;163;p6"/>
          <p:cNvGrpSpPr/>
          <p:nvPr/>
        </p:nvGrpSpPr>
        <p:grpSpPr>
          <a:xfrm>
            <a:off x="1050072" y="2074308"/>
            <a:ext cx="6636352" cy="788176"/>
            <a:chOff x="1050072" y="2074308"/>
            <a:chExt cx="6636352" cy="788176"/>
          </a:xfrm>
        </p:grpSpPr>
        <p:sp>
          <p:nvSpPr>
            <p:cNvPr id="164" name="Google Shape;164;p6"/>
            <p:cNvSpPr/>
            <p:nvPr/>
          </p:nvSpPr>
          <p:spPr>
            <a:xfrm>
              <a:off x="1050072" y="2154638"/>
              <a:ext cx="4241546"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GB" sz="2000" b="0" i="0" u="none" strike="noStrike" cap="none" dirty="0">
                  <a:solidFill>
                    <a:schemeClr val="dk1"/>
                  </a:solidFill>
                  <a:latin typeface="Calibri"/>
                  <a:ea typeface="Calibri"/>
                  <a:cs typeface="Calibri"/>
                  <a:sym typeface="Calibri"/>
                </a:rPr>
                <a:t>You need to know what you want to test</a:t>
              </a:r>
              <a:endParaRPr sz="2000" b="0" i="0" u="none" strike="noStrike" cap="none" dirty="0">
                <a:solidFill>
                  <a:schemeClr val="dk1"/>
                </a:solidFill>
                <a:latin typeface="Calibri"/>
                <a:ea typeface="Calibri"/>
                <a:cs typeface="Calibri"/>
                <a:sym typeface="Calibri"/>
              </a:endParaRPr>
            </a:p>
          </p:txBody>
        </p:sp>
        <p:sp>
          <p:nvSpPr>
            <p:cNvPr id="165" name="Google Shape;165;p6"/>
            <p:cNvSpPr/>
            <p:nvPr/>
          </p:nvSpPr>
          <p:spPr>
            <a:xfrm>
              <a:off x="6114102" y="2074308"/>
              <a:ext cx="1572322" cy="680225"/>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n-GB" sz="2000" b="0" i="0" u="none" strike="noStrike" cap="none">
                  <a:solidFill>
                    <a:schemeClr val="lt1"/>
                  </a:solidFill>
                  <a:latin typeface="Calibri"/>
                  <a:ea typeface="Calibri"/>
                  <a:cs typeface="Calibri"/>
                  <a:sym typeface="Calibri"/>
                </a:rPr>
                <a:t>Define the problem</a:t>
              </a:r>
              <a:endParaRPr sz="2000" b="0" i="0" u="none" strike="noStrike" cap="none">
                <a:solidFill>
                  <a:schemeClr val="dk1"/>
                </a:solidFill>
                <a:latin typeface="Calibri"/>
                <a:ea typeface="Calibri"/>
                <a:cs typeface="Calibri"/>
                <a:sym typeface="Calibri"/>
              </a:endParaRPr>
            </a:p>
          </p:txBody>
        </p:sp>
      </p:grpSp>
      <p:grpSp>
        <p:nvGrpSpPr>
          <p:cNvPr id="166" name="Google Shape;166;p6"/>
          <p:cNvGrpSpPr/>
          <p:nvPr/>
        </p:nvGrpSpPr>
        <p:grpSpPr>
          <a:xfrm>
            <a:off x="1027713" y="2754533"/>
            <a:ext cx="6640609" cy="1015622"/>
            <a:chOff x="1027713" y="2754533"/>
            <a:chExt cx="6640609" cy="1015622"/>
          </a:xfrm>
        </p:grpSpPr>
        <p:sp>
          <p:nvSpPr>
            <p:cNvPr id="167" name="Google Shape;167;p6"/>
            <p:cNvSpPr/>
            <p:nvPr/>
          </p:nvSpPr>
          <p:spPr>
            <a:xfrm>
              <a:off x="1027713" y="2754533"/>
              <a:ext cx="4459554" cy="10156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GB" sz="2000" b="0" i="0" u="none" strike="noStrike" cap="none" dirty="0">
                  <a:solidFill>
                    <a:schemeClr val="dk1"/>
                  </a:solidFill>
                  <a:latin typeface="Calibri"/>
                  <a:ea typeface="Calibri"/>
                  <a:cs typeface="Calibri"/>
                  <a:sym typeface="Calibri"/>
                </a:rPr>
                <a:t>You need to know what your variables are, has it been done previously? Anything similar? </a:t>
              </a:r>
              <a:endParaRPr sz="2000" b="0" i="0" u="none" strike="noStrike" cap="none" dirty="0">
                <a:solidFill>
                  <a:schemeClr val="dk1"/>
                </a:solidFill>
                <a:latin typeface="Calibri"/>
                <a:ea typeface="Calibri"/>
                <a:cs typeface="Calibri"/>
                <a:sym typeface="Calibri"/>
              </a:endParaRPr>
            </a:p>
          </p:txBody>
        </p:sp>
        <p:sp>
          <p:nvSpPr>
            <p:cNvPr id="168" name="Google Shape;168;p6"/>
            <p:cNvSpPr/>
            <p:nvPr/>
          </p:nvSpPr>
          <p:spPr>
            <a:xfrm>
              <a:off x="6096000" y="2893717"/>
              <a:ext cx="1572322" cy="680225"/>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n-GB" sz="2000" b="0" i="0" u="none" strike="noStrike" cap="none" dirty="0">
                  <a:solidFill>
                    <a:schemeClr val="lt1"/>
                  </a:solidFill>
                  <a:latin typeface="Calibri"/>
                  <a:ea typeface="Calibri"/>
                  <a:cs typeface="Calibri"/>
                  <a:sym typeface="Calibri"/>
                </a:rPr>
                <a:t>Literature search</a:t>
              </a:r>
              <a:endParaRPr sz="2000" b="0" i="0" u="none" strike="noStrike" cap="none" dirty="0">
                <a:solidFill>
                  <a:schemeClr val="dk1"/>
                </a:solidFill>
                <a:latin typeface="Calibri"/>
                <a:ea typeface="Calibri"/>
                <a:cs typeface="Calibri"/>
                <a:sym typeface="Calibri"/>
              </a:endParaRPr>
            </a:p>
          </p:txBody>
        </p:sp>
      </p:grpSp>
      <p:grpSp>
        <p:nvGrpSpPr>
          <p:cNvPr id="169" name="Google Shape;169;p6"/>
          <p:cNvGrpSpPr/>
          <p:nvPr/>
        </p:nvGrpSpPr>
        <p:grpSpPr>
          <a:xfrm>
            <a:off x="1027713" y="3908931"/>
            <a:ext cx="6658710" cy="2240672"/>
            <a:chOff x="1027713" y="4884291"/>
            <a:chExt cx="6658710" cy="2240672"/>
          </a:xfrm>
        </p:grpSpPr>
        <p:sp>
          <p:nvSpPr>
            <p:cNvPr id="170" name="Google Shape;170;p6"/>
            <p:cNvSpPr/>
            <p:nvPr/>
          </p:nvSpPr>
          <p:spPr>
            <a:xfrm>
              <a:off x="1050072" y="4884291"/>
              <a:ext cx="4414835"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GB" sz="2000" b="0" i="0" u="none" strike="noStrike" cap="none" dirty="0">
                  <a:solidFill>
                    <a:schemeClr val="dk1"/>
                  </a:solidFill>
                  <a:latin typeface="Calibri"/>
                  <a:ea typeface="Calibri"/>
                  <a:cs typeface="Calibri"/>
                  <a:sym typeface="Calibri"/>
                </a:rPr>
                <a:t>You need to consider the structure of the experiment – how will it run</a:t>
              </a:r>
              <a:endParaRPr sz="2000" b="0" i="0" u="none" strike="noStrike" cap="none" dirty="0">
                <a:solidFill>
                  <a:schemeClr val="dk1"/>
                </a:solidFill>
                <a:latin typeface="Calibri"/>
                <a:ea typeface="Calibri"/>
                <a:cs typeface="Calibri"/>
                <a:sym typeface="Calibri"/>
              </a:endParaRPr>
            </a:p>
          </p:txBody>
        </p:sp>
        <p:sp>
          <p:nvSpPr>
            <p:cNvPr id="171" name="Google Shape;171;p6"/>
            <p:cNvSpPr/>
            <p:nvPr/>
          </p:nvSpPr>
          <p:spPr>
            <a:xfrm>
              <a:off x="1050072" y="5622417"/>
              <a:ext cx="4498026"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GB" sz="2000" b="0" i="0" u="none" strike="noStrike" cap="none" dirty="0">
                  <a:solidFill>
                    <a:schemeClr val="dk1"/>
                  </a:solidFill>
                  <a:latin typeface="Calibri"/>
                  <a:ea typeface="Calibri"/>
                  <a:cs typeface="Calibri"/>
                  <a:sym typeface="Calibri"/>
                </a:rPr>
                <a:t>You need to consider your stimuli carefully</a:t>
              </a:r>
              <a:endParaRPr sz="2000" b="0" i="0" u="none" strike="noStrike" cap="none" dirty="0">
                <a:solidFill>
                  <a:schemeClr val="dk1"/>
                </a:solidFill>
                <a:latin typeface="Calibri"/>
                <a:ea typeface="Calibri"/>
                <a:cs typeface="Calibri"/>
                <a:sym typeface="Calibri"/>
              </a:endParaRPr>
            </a:p>
          </p:txBody>
        </p:sp>
        <p:sp>
          <p:nvSpPr>
            <p:cNvPr id="172" name="Google Shape;172;p6"/>
            <p:cNvSpPr/>
            <p:nvPr/>
          </p:nvSpPr>
          <p:spPr>
            <a:xfrm>
              <a:off x="1027713" y="6417117"/>
              <a:ext cx="4498026"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Calibri"/>
                <a:buNone/>
              </a:pPr>
              <a:r>
                <a:rPr lang="en-GB" sz="2000" b="0" i="0" u="none" strike="noStrike" cap="none" dirty="0">
                  <a:solidFill>
                    <a:schemeClr val="dk1"/>
                  </a:solidFill>
                  <a:latin typeface="Calibri"/>
                  <a:ea typeface="Calibri"/>
                  <a:cs typeface="Calibri"/>
                  <a:sym typeface="Calibri"/>
                </a:rPr>
                <a:t>You need to think about designing confounds out of the experiment</a:t>
              </a:r>
              <a:endParaRPr sz="2000" b="0" i="0" u="none" strike="noStrike" cap="none" dirty="0">
                <a:solidFill>
                  <a:schemeClr val="dk1"/>
                </a:solidFill>
                <a:latin typeface="Calibri"/>
                <a:ea typeface="Calibri"/>
                <a:cs typeface="Calibri"/>
                <a:sym typeface="Calibri"/>
              </a:endParaRPr>
            </a:p>
          </p:txBody>
        </p:sp>
        <p:sp>
          <p:nvSpPr>
            <p:cNvPr id="173" name="Google Shape;173;p6"/>
            <p:cNvSpPr/>
            <p:nvPr/>
          </p:nvSpPr>
          <p:spPr>
            <a:xfrm>
              <a:off x="6114101" y="5489135"/>
              <a:ext cx="1572322" cy="680225"/>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n-GB" sz="2000" b="0" i="0" u="none" strike="noStrike" cap="none">
                  <a:solidFill>
                    <a:schemeClr val="lt1"/>
                  </a:solidFill>
                  <a:latin typeface="Calibri"/>
                  <a:ea typeface="Calibri"/>
                  <a:cs typeface="Calibri"/>
                  <a:sym typeface="Calibri"/>
                </a:rPr>
                <a:t>Research Design</a:t>
              </a:r>
              <a:endParaRPr sz="2000" b="0" i="0" u="none" strike="noStrike" cap="none">
                <a:solidFill>
                  <a:schemeClr val="dk1"/>
                </a:solidFill>
                <a:latin typeface="Calibri"/>
                <a:ea typeface="Calibri"/>
                <a:cs typeface="Calibri"/>
                <a:sym typeface="Calibri"/>
              </a:endParaRPr>
            </a:p>
          </p:txBody>
        </p:sp>
      </p:grpSp>
      <p:sp>
        <p:nvSpPr>
          <p:cNvPr id="174" name="Google Shape;174;p6"/>
          <p:cNvSpPr/>
          <p:nvPr/>
        </p:nvSpPr>
        <p:spPr>
          <a:xfrm>
            <a:off x="9614324" y="4491610"/>
            <a:ext cx="1572322" cy="680225"/>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n-GB" sz="1800" b="0" i="0" u="none" strike="noStrike" cap="none">
                <a:solidFill>
                  <a:schemeClr val="lt1"/>
                </a:solidFill>
                <a:latin typeface="Calibri"/>
                <a:ea typeface="Calibri"/>
                <a:cs typeface="Calibri"/>
                <a:sym typeface="Calibri"/>
              </a:rPr>
              <a:t>Create experiment</a:t>
            </a:r>
            <a:endParaRPr sz="1800" b="0" i="0" u="none" strike="noStrike" cap="none">
              <a:solidFill>
                <a:schemeClr val="dk1"/>
              </a:solidFill>
              <a:latin typeface="Calibri"/>
              <a:ea typeface="Calibri"/>
              <a:cs typeface="Calibri"/>
              <a:sym typeface="Calibri"/>
            </a:endParaRPr>
          </a:p>
        </p:txBody>
      </p:sp>
      <p:grpSp>
        <p:nvGrpSpPr>
          <p:cNvPr id="175" name="Google Shape;175;p6"/>
          <p:cNvGrpSpPr/>
          <p:nvPr/>
        </p:nvGrpSpPr>
        <p:grpSpPr>
          <a:xfrm>
            <a:off x="7962478" y="2402129"/>
            <a:ext cx="3224168" cy="831700"/>
            <a:chOff x="7962478" y="2402129"/>
            <a:chExt cx="3224168" cy="831700"/>
          </a:xfrm>
        </p:grpSpPr>
        <p:sp>
          <p:nvSpPr>
            <p:cNvPr id="176" name="Google Shape;176;p6"/>
            <p:cNvSpPr/>
            <p:nvPr/>
          </p:nvSpPr>
          <p:spPr>
            <a:xfrm>
              <a:off x="9614324" y="2414420"/>
              <a:ext cx="1572322" cy="680225"/>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n-GB" sz="1800" b="0" i="0" u="none" strike="noStrike" cap="none">
                  <a:solidFill>
                    <a:schemeClr val="lt1"/>
                  </a:solidFill>
                  <a:latin typeface="Calibri"/>
                  <a:ea typeface="Calibri"/>
                  <a:cs typeface="Calibri"/>
                  <a:sym typeface="Calibri"/>
                </a:rPr>
                <a:t>Hypothesise</a:t>
              </a:r>
              <a:endParaRPr sz="1800" b="0" i="0" u="none" strike="noStrike" cap="none">
                <a:solidFill>
                  <a:schemeClr val="dk1"/>
                </a:solidFill>
                <a:latin typeface="Calibri"/>
                <a:ea typeface="Calibri"/>
                <a:cs typeface="Calibri"/>
                <a:sym typeface="Calibri"/>
              </a:endParaRPr>
            </a:p>
          </p:txBody>
        </p:sp>
        <p:sp>
          <p:nvSpPr>
            <p:cNvPr id="177" name="Google Shape;177;p6"/>
            <p:cNvSpPr/>
            <p:nvPr/>
          </p:nvSpPr>
          <p:spPr>
            <a:xfrm>
              <a:off x="7962478" y="2402129"/>
              <a:ext cx="1651846" cy="831700"/>
            </a:xfrm>
            <a:prstGeom prst="rightBrace">
              <a:avLst>
                <a:gd name="adj1" fmla="val 8333"/>
                <a:gd name="adj2" fmla="val 50000"/>
              </a:avLst>
            </a:prstGeom>
            <a:solidFill>
              <a:srgbClr val="FF0000"/>
            </a:solidFill>
            <a:ln w="2857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cxnSp>
        <p:nvCxnSpPr>
          <p:cNvPr id="178" name="Google Shape;178;p6"/>
          <p:cNvCxnSpPr>
            <a:stCxn id="176" idx="2"/>
          </p:cNvCxnSpPr>
          <p:nvPr/>
        </p:nvCxnSpPr>
        <p:spPr>
          <a:xfrm flipH="1">
            <a:off x="6949585" y="3094645"/>
            <a:ext cx="3450900" cy="1397100"/>
          </a:xfrm>
          <a:prstGeom prst="straightConnector1">
            <a:avLst/>
          </a:prstGeom>
          <a:noFill/>
          <a:ln w="38100" cap="flat" cmpd="sng">
            <a:solidFill>
              <a:srgbClr val="FF0000"/>
            </a:solidFill>
            <a:prstDash val="solid"/>
            <a:miter lim="800000"/>
            <a:headEnd type="none" w="sm" len="sm"/>
            <a:tailEnd type="triangle" w="med" len="med"/>
          </a:ln>
        </p:spPr>
      </p:cxnSp>
      <p:cxnSp>
        <p:nvCxnSpPr>
          <p:cNvPr id="179" name="Google Shape;179;p6"/>
          <p:cNvCxnSpPr>
            <a:stCxn id="173" idx="3"/>
            <a:endCxn id="174" idx="1"/>
          </p:cNvCxnSpPr>
          <p:nvPr/>
        </p:nvCxnSpPr>
        <p:spPr>
          <a:xfrm rot="10800000" flipH="1">
            <a:off x="7686423" y="4831688"/>
            <a:ext cx="1927800" cy="22200"/>
          </a:xfrm>
          <a:prstGeom prst="straightConnector1">
            <a:avLst/>
          </a:prstGeom>
          <a:noFill/>
          <a:ln w="38100" cap="flat" cmpd="sng">
            <a:solidFill>
              <a:srgbClr val="FF0000"/>
            </a:solidFill>
            <a:prstDash val="solid"/>
            <a:miter lim="800000"/>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
                                        </p:tgtEl>
                                        <p:attrNameLst>
                                          <p:attrName>style.visibility</p:attrName>
                                        </p:attrNameLst>
                                      </p:cBhvr>
                                      <p:to>
                                        <p:strVal val="visible"/>
                                      </p:to>
                                    </p:set>
                                    <p:anim calcmode="lin" valueType="num">
                                      <p:cBhvr additive="base">
                                        <p:cTn id="7" dur="500"/>
                                        <p:tgtEl>
                                          <p:spTgt spid="16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66"/>
                                        </p:tgtEl>
                                        <p:attrNameLst>
                                          <p:attrName>style.visibility</p:attrName>
                                        </p:attrNameLst>
                                      </p:cBhvr>
                                      <p:to>
                                        <p:strVal val="visible"/>
                                      </p:to>
                                    </p:set>
                                    <p:anim calcmode="lin" valueType="num">
                                      <p:cBhvr additive="base">
                                        <p:cTn id="12" dur="500"/>
                                        <p:tgtEl>
                                          <p:spTgt spid="166"/>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75"/>
                                        </p:tgtEl>
                                        <p:attrNameLst>
                                          <p:attrName>style.visibility</p:attrName>
                                        </p:attrNameLst>
                                      </p:cBhvr>
                                      <p:to>
                                        <p:strVal val="visible"/>
                                      </p:to>
                                    </p:set>
                                    <p:anim calcmode="lin" valueType="num">
                                      <p:cBhvr additive="base">
                                        <p:cTn id="17" dur="500"/>
                                        <p:tgtEl>
                                          <p:spTgt spid="175"/>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69"/>
                                        </p:tgtEl>
                                        <p:attrNameLst>
                                          <p:attrName>style.visibility</p:attrName>
                                        </p:attrNameLst>
                                      </p:cBhvr>
                                      <p:to>
                                        <p:strVal val="visible"/>
                                      </p:to>
                                    </p:set>
                                    <p:anim calcmode="lin" valueType="num">
                                      <p:cBhvr additive="base">
                                        <p:cTn id="22" dur="500"/>
                                        <p:tgtEl>
                                          <p:spTgt spid="169"/>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78"/>
                                        </p:tgtEl>
                                        <p:attrNameLst>
                                          <p:attrName>style.visibility</p:attrName>
                                        </p:attrNameLst>
                                      </p:cBhvr>
                                      <p:to>
                                        <p:strVal val="visible"/>
                                      </p:to>
                                    </p:set>
                                    <p:anim calcmode="lin" valueType="num">
                                      <p:cBhvr additive="base">
                                        <p:cTn id="27" dur="500"/>
                                        <p:tgtEl>
                                          <p:spTgt spid="178"/>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79"/>
                                        </p:tgtEl>
                                        <p:attrNameLst>
                                          <p:attrName>style.visibility</p:attrName>
                                        </p:attrNameLst>
                                      </p:cBhvr>
                                      <p:to>
                                        <p:strVal val="visible"/>
                                      </p:to>
                                    </p:set>
                                    <p:anim calcmode="lin" valueType="num">
                                      <p:cBhvr additive="base">
                                        <p:cTn id="32" dur="500"/>
                                        <p:tgtEl>
                                          <p:spTgt spid="179"/>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74"/>
                                        </p:tgtEl>
                                        <p:attrNameLst>
                                          <p:attrName>style.visibility</p:attrName>
                                        </p:attrNameLst>
                                      </p:cBhvr>
                                      <p:to>
                                        <p:strVal val="visible"/>
                                      </p:to>
                                    </p:set>
                                    <p:anim calcmode="lin" valueType="num">
                                      <p:cBhvr additive="base">
                                        <p:cTn id="37" dur="500"/>
                                        <p:tgtEl>
                                          <p:spTgt spid="1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a:extLs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grpSp>
        <p:nvGrpSpPr>
          <p:cNvPr id="113" name="Google Shape;113;p3">
            <a:extLst>
              <a:ext uri="{C183D7F6-B498-43B3-948B-1728B52AA6E4}">
                <adec:decorative xmlns:adec="http://schemas.microsoft.com/office/drawing/2017/decorative" val="1"/>
              </a:ext>
            </a:extLst>
          </p:cNvPr>
          <p:cNvGrpSpPr/>
          <p:nvPr/>
        </p:nvGrpSpPr>
        <p:grpSpPr>
          <a:xfrm>
            <a:off x="409710" y="635715"/>
            <a:ext cx="11142208" cy="2482136"/>
            <a:chOff x="409710" y="635715"/>
            <a:chExt cx="11142208" cy="2482136"/>
          </a:xfrm>
        </p:grpSpPr>
        <p:sp>
          <p:nvSpPr>
            <p:cNvPr id="114" name="Google Shape;114;p3"/>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5" name="Google Shape;115;p3"/>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6" name="Google Shape;116;p3"/>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7" name="Google Shape;117;p3"/>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8" name="Google Shape;118;p3"/>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sp>
        <p:nvSpPr>
          <p:cNvPr id="119" name="Google Shape;119;p3"/>
          <p:cNvSpPr txBox="1">
            <a:spLocks noGrp="1"/>
          </p:cNvSpPr>
          <p:nvPr>
            <p:ph type="title"/>
          </p:nvPr>
        </p:nvSpPr>
        <p:spPr>
          <a:xfrm>
            <a:off x="1047280" y="759805"/>
            <a:ext cx="1030652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dirty="0">
                <a:solidFill>
                  <a:srgbClr val="FFFFFF"/>
                </a:solidFill>
              </a:rPr>
              <a:t>PREPARATION– If you are using your own computer</a:t>
            </a:r>
            <a:endParaRPr dirty="0"/>
          </a:p>
        </p:txBody>
      </p:sp>
      <p:grpSp>
        <p:nvGrpSpPr>
          <p:cNvPr id="120" name="Google Shape;120;p3">
            <a:extLst>
              <a:ext uri="{C183D7F6-B498-43B3-948B-1728B52AA6E4}">
                <adec:decorative xmlns:adec="http://schemas.microsoft.com/office/drawing/2017/decorative" val="1"/>
              </a:ext>
            </a:extLst>
          </p:cNvPr>
          <p:cNvGrpSpPr/>
          <p:nvPr/>
        </p:nvGrpSpPr>
        <p:grpSpPr>
          <a:xfrm>
            <a:off x="1424904" y="2494884"/>
            <a:ext cx="9798299" cy="3562289"/>
            <a:chOff x="0" y="434"/>
            <a:chExt cx="9798299" cy="3562289"/>
          </a:xfrm>
        </p:grpSpPr>
        <p:sp>
          <p:nvSpPr>
            <p:cNvPr id="121" name="Google Shape;121;p3"/>
            <p:cNvSpPr/>
            <p:nvPr/>
          </p:nvSpPr>
          <p:spPr>
            <a:xfrm>
              <a:off x="0" y="434"/>
              <a:ext cx="9798299" cy="1017796"/>
            </a:xfrm>
            <a:prstGeom prst="roundRect">
              <a:avLst>
                <a:gd name="adj" fmla="val 10000"/>
              </a:avLst>
            </a:prstGeom>
            <a:solidFill>
              <a:srgbClr val="CCD3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3">
              <a:extLst>
                <a:ext uri="{C183D7F6-B498-43B3-948B-1728B52AA6E4}">
                  <adec:decorative xmlns:adec="http://schemas.microsoft.com/office/drawing/2017/decorative" val="1"/>
                </a:ext>
              </a:extLst>
            </p:cNvPr>
            <p:cNvSpPr/>
            <p:nvPr/>
          </p:nvSpPr>
          <p:spPr>
            <a:xfrm>
              <a:off x="307883" y="229439"/>
              <a:ext cx="559788" cy="559788"/>
            </a:xfrm>
            <a:prstGeom prst="rect">
              <a:avLst/>
            </a:prstGeom>
            <a:blipFill rotWithShape="1">
              <a:blip r:embed="rId3">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3"/>
            <p:cNvSpPr/>
            <p:nvPr/>
          </p:nvSpPr>
          <p:spPr>
            <a:xfrm>
              <a:off x="1175555" y="434"/>
              <a:ext cx="8622743" cy="101779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3"/>
            <p:cNvSpPr txBox="1"/>
            <p:nvPr/>
          </p:nvSpPr>
          <p:spPr>
            <a:xfrm>
              <a:off x="1175555" y="434"/>
              <a:ext cx="8622743" cy="1017796"/>
            </a:xfrm>
            <a:prstGeom prst="rect">
              <a:avLst/>
            </a:prstGeom>
            <a:noFill/>
            <a:ln>
              <a:noFill/>
            </a:ln>
          </p:spPr>
          <p:txBody>
            <a:bodyPr spcFirstLastPara="1" wrap="square" lIns="107700" tIns="107700" rIns="107700" bIns="107700" anchor="ctr" anchorCtr="0">
              <a:noAutofit/>
            </a:bodyPr>
            <a:lstStyle/>
            <a:p>
              <a:pPr marL="0" marR="0" lvl="0" indent="0" algn="l" rtl="0">
                <a:lnSpc>
                  <a:spcPct val="100000"/>
                </a:lnSpc>
                <a:spcBef>
                  <a:spcPts val="0"/>
                </a:spcBef>
                <a:spcAft>
                  <a:spcPts val="0"/>
                </a:spcAft>
                <a:buClr>
                  <a:schemeClr val="dk1"/>
                </a:buClr>
                <a:buSzPts val="2500"/>
                <a:buFont typeface="Calibri"/>
                <a:buNone/>
              </a:pPr>
              <a:r>
                <a:rPr lang="en-GB" sz="2500" b="0" i="0" u="sng" strike="noStrike" cap="none">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https://www.psychopy.org/download.html</a:t>
              </a:r>
              <a:endParaRPr sz="2500" b="0" i="0" u="none" strike="noStrike" cap="none">
                <a:solidFill>
                  <a:schemeClr val="dk1"/>
                </a:solidFill>
                <a:latin typeface="Calibri"/>
                <a:ea typeface="Calibri"/>
                <a:cs typeface="Calibri"/>
                <a:sym typeface="Calibri"/>
              </a:endParaRPr>
            </a:p>
          </p:txBody>
        </p:sp>
        <p:sp>
          <p:nvSpPr>
            <p:cNvPr id="125" name="Google Shape;125;p3"/>
            <p:cNvSpPr/>
            <p:nvPr/>
          </p:nvSpPr>
          <p:spPr>
            <a:xfrm>
              <a:off x="0" y="1272681"/>
              <a:ext cx="9798299" cy="1017796"/>
            </a:xfrm>
            <a:prstGeom prst="roundRect">
              <a:avLst>
                <a:gd name="adj" fmla="val 10000"/>
              </a:avLst>
            </a:prstGeom>
            <a:solidFill>
              <a:srgbClr val="CCD3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
              <a:extLst>
                <a:ext uri="{C183D7F6-B498-43B3-948B-1728B52AA6E4}">
                  <adec:decorative xmlns:adec="http://schemas.microsoft.com/office/drawing/2017/decorative" val="1"/>
                </a:ext>
              </a:extLst>
            </p:cNvPr>
            <p:cNvSpPr/>
            <p:nvPr/>
          </p:nvSpPr>
          <p:spPr>
            <a:xfrm>
              <a:off x="307883" y="1501685"/>
              <a:ext cx="559788" cy="559788"/>
            </a:xfrm>
            <a:prstGeom prst="rect">
              <a:avLst/>
            </a:prstGeom>
            <a:blipFill rotWithShape="1">
              <a:blip r:embed="rId5">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3"/>
            <p:cNvSpPr/>
            <p:nvPr/>
          </p:nvSpPr>
          <p:spPr>
            <a:xfrm>
              <a:off x="1175555" y="1272681"/>
              <a:ext cx="8622743" cy="101779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3"/>
            <p:cNvSpPr txBox="1"/>
            <p:nvPr/>
          </p:nvSpPr>
          <p:spPr>
            <a:xfrm>
              <a:off x="1175555" y="1272681"/>
              <a:ext cx="8622743" cy="1017796"/>
            </a:xfrm>
            <a:prstGeom prst="rect">
              <a:avLst/>
            </a:prstGeom>
            <a:noFill/>
            <a:ln>
              <a:noFill/>
            </a:ln>
          </p:spPr>
          <p:txBody>
            <a:bodyPr spcFirstLastPara="1" wrap="square" lIns="107700" tIns="107700" rIns="107700" bIns="107700" anchor="ctr" anchorCtr="0">
              <a:noAutofit/>
            </a:bodyPr>
            <a:lstStyle/>
            <a:p>
              <a:pPr marL="0" marR="0" lvl="0" indent="0" algn="l" rtl="0">
                <a:lnSpc>
                  <a:spcPct val="100000"/>
                </a:lnSpc>
                <a:spcBef>
                  <a:spcPts val="0"/>
                </a:spcBef>
                <a:spcAft>
                  <a:spcPts val="0"/>
                </a:spcAft>
                <a:buClr>
                  <a:schemeClr val="dk1"/>
                </a:buClr>
                <a:buSzPts val="2500"/>
                <a:buFont typeface="Calibri"/>
                <a:buNone/>
              </a:pPr>
              <a:r>
                <a:rPr lang="en-GB" sz="2500" b="0" i="0" u="none" strike="noStrike" cap="none" dirty="0">
                  <a:solidFill>
                    <a:schemeClr val="dk1"/>
                  </a:solidFill>
                  <a:latin typeface="Calibri"/>
                  <a:ea typeface="Calibri"/>
                  <a:cs typeface="Calibri"/>
                  <a:sym typeface="Calibri"/>
                </a:rPr>
                <a:t>Run the installation package</a:t>
              </a:r>
              <a:endParaRPr sz="2500" b="0" i="0" u="none" strike="noStrike" cap="none" dirty="0">
                <a:solidFill>
                  <a:schemeClr val="dk1"/>
                </a:solidFill>
                <a:latin typeface="Calibri"/>
                <a:ea typeface="Calibri"/>
                <a:cs typeface="Calibri"/>
                <a:sym typeface="Calibri"/>
              </a:endParaRPr>
            </a:p>
          </p:txBody>
        </p:sp>
        <p:sp>
          <p:nvSpPr>
            <p:cNvPr id="129" name="Google Shape;129;p3"/>
            <p:cNvSpPr/>
            <p:nvPr/>
          </p:nvSpPr>
          <p:spPr>
            <a:xfrm>
              <a:off x="0" y="2544927"/>
              <a:ext cx="9798299" cy="1017796"/>
            </a:xfrm>
            <a:prstGeom prst="roundRect">
              <a:avLst>
                <a:gd name="adj" fmla="val 10000"/>
              </a:avLst>
            </a:prstGeom>
            <a:solidFill>
              <a:srgbClr val="CCD3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3">
              <a:extLst>
                <a:ext uri="{C183D7F6-B498-43B3-948B-1728B52AA6E4}">
                  <adec:decorative xmlns:adec="http://schemas.microsoft.com/office/drawing/2017/decorative" val="1"/>
                </a:ext>
              </a:extLst>
            </p:cNvPr>
            <p:cNvSpPr/>
            <p:nvPr/>
          </p:nvSpPr>
          <p:spPr>
            <a:xfrm>
              <a:off x="307883" y="2773931"/>
              <a:ext cx="559788" cy="559788"/>
            </a:xfrm>
            <a:prstGeom prst="rect">
              <a:avLst/>
            </a:prstGeom>
            <a:blipFill rotWithShape="1">
              <a:blip r:embed="rId6">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3"/>
            <p:cNvSpPr/>
            <p:nvPr/>
          </p:nvSpPr>
          <p:spPr>
            <a:xfrm>
              <a:off x="1175555" y="2544927"/>
              <a:ext cx="8622743" cy="101779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3"/>
            <p:cNvSpPr txBox="1"/>
            <p:nvPr/>
          </p:nvSpPr>
          <p:spPr>
            <a:xfrm>
              <a:off x="1175555" y="2544927"/>
              <a:ext cx="8622743" cy="1017796"/>
            </a:xfrm>
            <a:prstGeom prst="rect">
              <a:avLst/>
            </a:prstGeom>
            <a:noFill/>
            <a:ln>
              <a:noFill/>
            </a:ln>
          </p:spPr>
          <p:txBody>
            <a:bodyPr spcFirstLastPara="1" wrap="square" lIns="107700" tIns="107700" rIns="107700" bIns="107700" anchor="ctr" anchorCtr="0">
              <a:noAutofit/>
            </a:bodyPr>
            <a:lstStyle/>
            <a:p>
              <a:pPr marL="0" marR="0" lvl="0" indent="0" algn="l" rtl="0">
                <a:lnSpc>
                  <a:spcPct val="100000"/>
                </a:lnSpc>
                <a:spcBef>
                  <a:spcPts val="0"/>
                </a:spcBef>
                <a:spcAft>
                  <a:spcPts val="0"/>
                </a:spcAft>
                <a:buClr>
                  <a:schemeClr val="dk1"/>
                </a:buClr>
                <a:buSzPts val="2500"/>
                <a:buFont typeface="Calibri"/>
                <a:buNone/>
              </a:pPr>
              <a:r>
                <a:rPr lang="en-GB" sz="2500" b="0" i="0" u="none" strike="noStrike" cap="none">
                  <a:solidFill>
                    <a:schemeClr val="dk1"/>
                  </a:solidFill>
                  <a:latin typeface="Calibri"/>
                  <a:ea typeface="Calibri"/>
                  <a:cs typeface="Calibri"/>
                  <a:sym typeface="Calibri"/>
                </a:rPr>
                <a:t>Open PsychoPy Builder</a:t>
              </a:r>
              <a:endParaRPr sz="25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a:t>Planning &amp; Designing experiments</a:t>
            </a:r>
            <a:endParaRPr/>
          </a:p>
        </p:txBody>
      </p:sp>
      <p:sp>
        <p:nvSpPr>
          <p:cNvPr id="185" name="Google Shape;185;p7"/>
          <p:cNvSpPr txBox="1">
            <a:spLocks noGrp="1"/>
          </p:cNvSpPr>
          <p:nvPr>
            <p:ph type="body" idx="1"/>
          </p:nvPr>
        </p:nvSpPr>
        <p:spPr>
          <a:xfrm>
            <a:off x="1265588" y="1542139"/>
            <a:ext cx="10057731" cy="108345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GB" sz="2400" dirty="0"/>
              <a:t>It is helpful to </a:t>
            </a:r>
            <a:r>
              <a:rPr lang="en-GB" sz="2400" b="1" dirty="0"/>
              <a:t>visualise</a:t>
            </a:r>
            <a:r>
              <a:rPr lang="en-GB" sz="2400" dirty="0"/>
              <a:t> experiments before you begin programming</a:t>
            </a:r>
            <a:endParaRPr dirty="0"/>
          </a:p>
          <a:p>
            <a:pPr marL="228600" lvl="0" indent="-228600" algn="l" rtl="0">
              <a:lnSpc>
                <a:spcPct val="90000"/>
              </a:lnSpc>
              <a:spcBef>
                <a:spcPts val="1000"/>
              </a:spcBef>
              <a:spcAft>
                <a:spcPts val="0"/>
              </a:spcAft>
              <a:buClr>
                <a:schemeClr val="dk1"/>
              </a:buClr>
              <a:buSzPts val="2400"/>
              <a:buChar char="•"/>
            </a:pPr>
            <a:r>
              <a:rPr lang="en-GB" sz="2400" dirty="0"/>
              <a:t>We usually begin at the level of the </a:t>
            </a:r>
            <a:r>
              <a:rPr lang="en-GB" sz="2400" b="1" dirty="0"/>
              <a:t>individual trial </a:t>
            </a:r>
            <a:endParaRPr b="1" dirty="0"/>
          </a:p>
        </p:txBody>
      </p:sp>
      <p:grpSp>
        <p:nvGrpSpPr>
          <p:cNvPr id="186" name="Google Shape;186;p7"/>
          <p:cNvGrpSpPr/>
          <p:nvPr/>
        </p:nvGrpSpPr>
        <p:grpSpPr>
          <a:xfrm>
            <a:off x="1768955" y="2833525"/>
            <a:ext cx="7814109" cy="3324472"/>
            <a:chOff x="724829" y="3245005"/>
            <a:chExt cx="7814109" cy="3324472"/>
          </a:xfrm>
        </p:grpSpPr>
        <p:sp>
          <p:nvSpPr>
            <p:cNvPr id="187" name="Google Shape;187;p7"/>
            <p:cNvSpPr/>
            <p:nvPr/>
          </p:nvSpPr>
          <p:spPr>
            <a:xfrm>
              <a:off x="724829" y="3245005"/>
              <a:ext cx="1817649" cy="1025912"/>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n-GB" sz="1800" b="0" i="0" u="none" strike="noStrike" cap="none">
                  <a:solidFill>
                    <a:schemeClr val="lt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p:txBody>
        </p:sp>
        <p:sp>
          <p:nvSpPr>
            <p:cNvPr id="188" name="Google Shape;188;p7"/>
            <p:cNvSpPr/>
            <p:nvPr/>
          </p:nvSpPr>
          <p:spPr>
            <a:xfrm>
              <a:off x="2705063" y="4003288"/>
              <a:ext cx="1817649" cy="1025912"/>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n-GB" sz="1800" b="0" i="0" u="none" strike="noStrike" cap="none">
                  <a:solidFill>
                    <a:schemeClr val="lt1"/>
                  </a:solidFill>
                  <a:latin typeface="Calibri"/>
                  <a:ea typeface="Calibri"/>
                  <a:cs typeface="Calibri"/>
                  <a:sym typeface="Calibri"/>
                </a:rPr>
                <a:t>Stimulus</a:t>
              </a:r>
              <a:endParaRPr sz="1800" b="0" i="0" u="none" strike="noStrike" cap="none">
                <a:solidFill>
                  <a:schemeClr val="dk1"/>
                </a:solidFill>
                <a:latin typeface="Calibri"/>
                <a:ea typeface="Calibri"/>
                <a:cs typeface="Calibri"/>
                <a:sym typeface="Calibri"/>
              </a:endParaRPr>
            </a:p>
          </p:txBody>
        </p:sp>
        <p:sp>
          <p:nvSpPr>
            <p:cNvPr id="189" name="Google Shape;189;p7"/>
            <p:cNvSpPr/>
            <p:nvPr/>
          </p:nvSpPr>
          <p:spPr>
            <a:xfrm>
              <a:off x="4685297" y="4774134"/>
              <a:ext cx="1817649" cy="1025912"/>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n-GB" sz="1800" b="0" i="0" u="none" strike="noStrike" cap="none">
                  <a:solidFill>
                    <a:schemeClr val="lt1"/>
                  </a:solidFill>
                  <a:latin typeface="Calibri"/>
                  <a:ea typeface="Calibri"/>
                  <a:cs typeface="Calibri"/>
                  <a:sym typeface="Calibri"/>
                </a:rPr>
                <a:t>ISI</a:t>
              </a:r>
              <a:endParaRPr sz="1800" b="0" i="0" u="none" strike="noStrike" cap="none">
                <a:solidFill>
                  <a:schemeClr val="dk1"/>
                </a:solidFill>
                <a:latin typeface="Calibri"/>
                <a:ea typeface="Calibri"/>
                <a:cs typeface="Calibri"/>
                <a:sym typeface="Calibri"/>
              </a:endParaRPr>
            </a:p>
          </p:txBody>
        </p:sp>
        <p:sp>
          <p:nvSpPr>
            <p:cNvPr id="190" name="Google Shape;190;p7"/>
            <p:cNvSpPr/>
            <p:nvPr/>
          </p:nvSpPr>
          <p:spPr>
            <a:xfrm>
              <a:off x="6721289" y="5543565"/>
              <a:ext cx="1817649" cy="1025912"/>
            </a:xfrm>
            <a:prstGeom prst="roundRect">
              <a:avLst>
                <a:gd name="adj" fmla="val 16667"/>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n-GB" sz="1800" b="0" i="0" u="none" strike="noStrike" cap="none">
                  <a:solidFill>
                    <a:schemeClr val="lt1"/>
                  </a:solidFill>
                  <a:latin typeface="Calibri"/>
                  <a:ea typeface="Calibri"/>
                  <a:cs typeface="Calibri"/>
                  <a:sym typeface="Calibri"/>
                </a:rPr>
                <a:t>Response</a:t>
              </a:r>
              <a:endParaRPr sz="1800" b="0" i="0" u="none" strike="noStrike" cap="none">
                <a:solidFill>
                  <a:schemeClr val="dk1"/>
                </a:solidFill>
                <a:latin typeface="Calibri"/>
                <a:ea typeface="Calibri"/>
                <a:cs typeface="Calibri"/>
                <a:sym typeface="Calibri"/>
              </a:endParaRPr>
            </a:p>
          </p:txBody>
        </p:sp>
        <p:cxnSp>
          <p:nvCxnSpPr>
            <p:cNvPr id="191" name="Google Shape;191;p7"/>
            <p:cNvCxnSpPr>
              <a:stCxn id="187" idx="3"/>
            </p:cNvCxnSpPr>
            <p:nvPr/>
          </p:nvCxnSpPr>
          <p:spPr>
            <a:xfrm>
              <a:off x="2542478" y="3757961"/>
              <a:ext cx="1071300" cy="234300"/>
            </a:xfrm>
            <a:prstGeom prst="straightConnector1">
              <a:avLst/>
            </a:prstGeom>
            <a:noFill/>
            <a:ln w="38100" cap="flat" cmpd="sng">
              <a:solidFill>
                <a:schemeClr val="dk2"/>
              </a:solidFill>
              <a:prstDash val="solid"/>
              <a:miter lim="800000"/>
              <a:headEnd type="none" w="sm" len="sm"/>
              <a:tailEnd type="triangle" w="med" len="med"/>
            </a:ln>
          </p:spPr>
        </p:cxnSp>
        <p:cxnSp>
          <p:nvCxnSpPr>
            <p:cNvPr id="192" name="Google Shape;192;p7"/>
            <p:cNvCxnSpPr/>
            <p:nvPr/>
          </p:nvCxnSpPr>
          <p:spPr>
            <a:xfrm>
              <a:off x="4522712" y="4516244"/>
              <a:ext cx="1071410" cy="234176"/>
            </a:xfrm>
            <a:prstGeom prst="straightConnector1">
              <a:avLst/>
            </a:prstGeom>
            <a:noFill/>
            <a:ln w="38100" cap="flat" cmpd="sng">
              <a:solidFill>
                <a:schemeClr val="dk2"/>
              </a:solidFill>
              <a:prstDash val="solid"/>
              <a:miter lim="800000"/>
              <a:headEnd type="none" w="sm" len="sm"/>
              <a:tailEnd type="triangle" w="med" len="med"/>
            </a:ln>
          </p:spPr>
        </p:cxnSp>
        <p:cxnSp>
          <p:nvCxnSpPr>
            <p:cNvPr id="193" name="Google Shape;193;p7"/>
            <p:cNvCxnSpPr/>
            <p:nvPr/>
          </p:nvCxnSpPr>
          <p:spPr>
            <a:xfrm>
              <a:off x="6502946" y="5287090"/>
              <a:ext cx="1071410" cy="234176"/>
            </a:xfrm>
            <a:prstGeom prst="straightConnector1">
              <a:avLst/>
            </a:prstGeom>
            <a:noFill/>
            <a:ln w="38100" cap="flat" cmpd="sng">
              <a:solidFill>
                <a:schemeClr val="dk2"/>
              </a:solidFill>
              <a:prstDash val="solid"/>
              <a:miter lim="800000"/>
              <a:headEnd type="none" w="sm" len="sm"/>
              <a:tailEnd type="triangle" w="med" len="med"/>
            </a:ln>
          </p:spPr>
        </p:cxn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9"/>
        <p:cNvGrpSpPr/>
        <p:nvPr/>
      </p:nvGrpSpPr>
      <p:grpSpPr>
        <a:xfrm>
          <a:off x="0" y="0"/>
          <a:ext cx="0" cy="0"/>
          <a:chOff x="0" y="0"/>
          <a:chExt cx="0" cy="0"/>
        </a:xfrm>
      </p:grpSpPr>
      <p:sp>
        <p:nvSpPr>
          <p:cNvPr id="320" name="Google Shape;320;p1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1" name="Google Shape;321;p18"/>
          <p:cNvSpPr/>
          <p:nvPr/>
        </p:nvSpPr>
        <p:spPr>
          <a:xfrm rot="10800000">
            <a:off x="-2" y="-22693"/>
            <a:ext cx="12191999" cy="4374129"/>
          </a:xfrm>
          <a:prstGeom prst="rect">
            <a:avLst/>
          </a:prstGeom>
          <a:gradFill>
            <a:gsLst>
              <a:gs pos="0">
                <a:srgbClr val="2F5496"/>
              </a:gs>
              <a:gs pos="100000">
                <a:srgbClr val="000000"/>
              </a:gs>
            </a:gsLst>
            <a:lin ang="15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2" name="Google Shape;322;p18"/>
          <p:cNvSpPr/>
          <p:nvPr/>
        </p:nvSpPr>
        <p:spPr>
          <a:xfrm rot="5400000">
            <a:off x="3908719" y="-3931841"/>
            <a:ext cx="4374557" cy="12192000"/>
          </a:xfrm>
          <a:prstGeom prst="rect">
            <a:avLst/>
          </a:prstGeom>
          <a:gradFill>
            <a:gsLst>
              <a:gs pos="0">
                <a:srgbClr val="4472C4">
                  <a:alpha val="0"/>
                </a:srgbClr>
              </a:gs>
              <a:gs pos="40000">
                <a:srgbClr val="4472C4">
                  <a:alpha val="0"/>
                </a:srgbClr>
              </a:gs>
              <a:gs pos="100000">
                <a:srgbClr val="2F5496">
                  <a:alpha val="51372"/>
                </a:srgbClr>
              </a:gs>
            </a:gsLst>
            <a:lin ang="2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3" name="Google Shape;323;p18"/>
          <p:cNvSpPr/>
          <p:nvPr/>
        </p:nvSpPr>
        <p:spPr>
          <a:xfrm rot="5400000">
            <a:off x="4136696" y="-3703868"/>
            <a:ext cx="4374128" cy="11736479"/>
          </a:xfrm>
          <a:prstGeom prst="rect">
            <a:avLst/>
          </a:prstGeom>
          <a:gradFill>
            <a:gsLst>
              <a:gs pos="0">
                <a:srgbClr val="4472C4">
                  <a:alpha val="0"/>
                </a:srgbClr>
              </a:gs>
              <a:gs pos="17000">
                <a:srgbClr val="4472C4">
                  <a:alpha val="0"/>
                </a:srgbClr>
              </a:gs>
              <a:gs pos="100000">
                <a:srgbClr val="000000">
                  <a:alpha val="36470"/>
                </a:srgbClr>
              </a:gs>
            </a:gsLst>
            <a:lin ang="7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4" name="Google Shape;324;p18"/>
          <p:cNvSpPr/>
          <p:nvPr/>
        </p:nvSpPr>
        <p:spPr>
          <a:xfrm>
            <a:off x="-5" y="-22690"/>
            <a:ext cx="8542485" cy="4374126"/>
          </a:xfrm>
          <a:prstGeom prst="rect">
            <a:avLst/>
          </a:prstGeom>
          <a:gradFill>
            <a:gsLst>
              <a:gs pos="0">
                <a:srgbClr val="1F3864">
                  <a:alpha val="0"/>
                </a:srgbClr>
              </a:gs>
              <a:gs pos="100000">
                <a:srgbClr val="000000">
                  <a:alpha val="24313"/>
                </a:srgbClr>
              </a:gs>
            </a:gsLst>
            <a:lin ang="186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5" name="Google Shape;325;p18"/>
          <p:cNvSpPr/>
          <p:nvPr/>
        </p:nvSpPr>
        <p:spPr>
          <a:xfrm rot="-9091028">
            <a:off x="5945431" y="-1032053"/>
            <a:ext cx="4990147" cy="4439131"/>
          </a:xfrm>
          <a:custGeom>
            <a:avLst/>
            <a:gdLst/>
            <a:ahLst/>
            <a:cxnLst/>
            <a:rect l="l" t="t" r="r" b="b"/>
            <a:pathLst>
              <a:path w="4990147" h="4439131" extrusionOk="0">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rgbClr val="4472C4">
                  <a:alpha val="21568"/>
                </a:srgbClr>
              </a:gs>
              <a:gs pos="87000">
                <a:srgbClr val="8DA9DB">
                  <a:alpha val="1568"/>
                </a:srgbClr>
              </a:gs>
              <a:gs pos="100000">
                <a:srgbClr val="8DA9DB">
                  <a:alpha val="1568"/>
                </a:srgbClr>
              </a:gs>
            </a:gsLst>
            <a:lin ang="8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26" name="Google Shape;326;p18"/>
          <p:cNvSpPr txBox="1">
            <a:spLocks noGrp="1"/>
          </p:cNvSpPr>
          <p:nvPr>
            <p:ph type="ctrTitle"/>
          </p:nvPr>
        </p:nvSpPr>
        <p:spPr>
          <a:xfrm>
            <a:off x="1314824" y="735106"/>
            <a:ext cx="10053763" cy="292847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4800"/>
              <a:buFont typeface="Calibri"/>
              <a:buNone/>
            </a:pPr>
            <a:r>
              <a:rPr lang="en-GB" sz="4800">
                <a:solidFill>
                  <a:srgbClr val="FFFFFF"/>
                </a:solidFill>
              </a:rPr>
              <a:t>DEMO</a:t>
            </a:r>
            <a:endParaRPr/>
          </a:p>
        </p:txBody>
      </p:sp>
      <p:sp>
        <p:nvSpPr>
          <p:cNvPr id="327" name="Google Shape;327;p18"/>
          <p:cNvSpPr txBox="1">
            <a:spLocks noGrp="1"/>
          </p:cNvSpPr>
          <p:nvPr>
            <p:ph type="subTitle" idx="1"/>
          </p:nvPr>
        </p:nvSpPr>
        <p:spPr>
          <a:xfrm>
            <a:off x="1350682" y="4870824"/>
            <a:ext cx="10005951" cy="145825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None/>
            </a:pPr>
            <a:r>
              <a:rPr lang="en-GB" b="1" dirty="0"/>
              <a:t>Building your first experiment</a:t>
            </a:r>
            <a:endParaRPr b="1" dirty="0"/>
          </a:p>
          <a:p>
            <a:pPr marL="0" lvl="0" indent="0" algn="l" rtl="0">
              <a:lnSpc>
                <a:spcPct val="90000"/>
              </a:lnSpc>
              <a:spcBef>
                <a:spcPts val="1000"/>
              </a:spcBef>
              <a:spcAft>
                <a:spcPts val="0"/>
              </a:spcAft>
              <a:buClr>
                <a:schemeClr val="dk1"/>
              </a:buClr>
              <a:buSzPts val="24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a:extLs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grpSp>
        <p:nvGrpSpPr>
          <p:cNvPr id="113" name="Google Shape;113;p3">
            <a:extLst>
              <a:ext uri="{C183D7F6-B498-43B3-948B-1728B52AA6E4}">
                <adec:decorative xmlns:adec="http://schemas.microsoft.com/office/drawing/2017/decorative" val="1"/>
              </a:ext>
            </a:extLst>
          </p:cNvPr>
          <p:cNvGrpSpPr/>
          <p:nvPr/>
        </p:nvGrpSpPr>
        <p:grpSpPr>
          <a:xfrm>
            <a:off x="409710" y="635715"/>
            <a:ext cx="11142208" cy="2482136"/>
            <a:chOff x="409710" y="635715"/>
            <a:chExt cx="11142208" cy="2482136"/>
          </a:xfrm>
        </p:grpSpPr>
        <p:sp>
          <p:nvSpPr>
            <p:cNvPr id="114" name="Google Shape;114;p3"/>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5" name="Google Shape;115;p3"/>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6" name="Google Shape;116;p3"/>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7" name="Google Shape;117;p3"/>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8" name="Google Shape;118;p3"/>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sp>
        <p:nvSpPr>
          <p:cNvPr id="119" name="Google Shape;119;p3"/>
          <p:cNvSpPr txBox="1">
            <a:spLocks noGrp="1"/>
          </p:cNvSpPr>
          <p:nvPr>
            <p:ph type="title"/>
          </p:nvPr>
        </p:nvSpPr>
        <p:spPr>
          <a:xfrm>
            <a:off x="1047280" y="759805"/>
            <a:ext cx="1030652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dirty="0">
                <a:solidFill>
                  <a:srgbClr val="FFFFFF"/>
                </a:solidFill>
              </a:rPr>
              <a:t>Session</a:t>
            </a:r>
            <a:endParaRPr dirty="0"/>
          </a:p>
        </p:txBody>
      </p:sp>
      <p:grpSp>
        <p:nvGrpSpPr>
          <p:cNvPr id="120" name="Google Shape;120;p3">
            <a:extLst>
              <a:ext uri="{C183D7F6-B498-43B3-948B-1728B52AA6E4}">
                <adec:decorative xmlns:adec="http://schemas.microsoft.com/office/drawing/2017/decorative" val="1"/>
              </a:ext>
            </a:extLst>
          </p:cNvPr>
          <p:cNvGrpSpPr/>
          <p:nvPr/>
        </p:nvGrpSpPr>
        <p:grpSpPr>
          <a:xfrm>
            <a:off x="1424904" y="2494884"/>
            <a:ext cx="9798299" cy="3562289"/>
            <a:chOff x="0" y="434"/>
            <a:chExt cx="9798299" cy="3562289"/>
          </a:xfrm>
        </p:grpSpPr>
        <p:sp>
          <p:nvSpPr>
            <p:cNvPr id="121" name="Google Shape;121;p3"/>
            <p:cNvSpPr/>
            <p:nvPr/>
          </p:nvSpPr>
          <p:spPr>
            <a:xfrm>
              <a:off x="0" y="434"/>
              <a:ext cx="9798299" cy="1017796"/>
            </a:xfrm>
            <a:prstGeom prst="roundRect">
              <a:avLst>
                <a:gd name="adj" fmla="val 10000"/>
              </a:avLst>
            </a:prstGeom>
            <a:solidFill>
              <a:srgbClr val="CCD3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3">
              <a:extLst>
                <a:ext uri="{C183D7F6-B498-43B3-948B-1728B52AA6E4}">
                  <adec:decorative xmlns:adec="http://schemas.microsoft.com/office/drawing/2017/decorative" val="1"/>
                </a:ext>
              </a:extLst>
            </p:cNvPr>
            <p:cNvSpPr/>
            <p:nvPr/>
          </p:nvSpPr>
          <p:spPr>
            <a:xfrm>
              <a:off x="307883" y="229439"/>
              <a:ext cx="559788" cy="559788"/>
            </a:xfrm>
            <a:prstGeom prst="rect">
              <a:avLst/>
            </a:prstGeom>
            <a:blipFill rotWithShape="1">
              <a:blip r:embed="rId3">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3"/>
            <p:cNvSpPr/>
            <p:nvPr/>
          </p:nvSpPr>
          <p:spPr>
            <a:xfrm>
              <a:off x="1175555" y="434"/>
              <a:ext cx="8622743" cy="101779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3"/>
            <p:cNvSpPr txBox="1"/>
            <p:nvPr/>
          </p:nvSpPr>
          <p:spPr>
            <a:xfrm>
              <a:off x="1175555" y="434"/>
              <a:ext cx="8622743" cy="1017796"/>
            </a:xfrm>
            <a:prstGeom prst="rect">
              <a:avLst/>
            </a:prstGeom>
            <a:noFill/>
            <a:ln>
              <a:noFill/>
            </a:ln>
          </p:spPr>
          <p:txBody>
            <a:bodyPr spcFirstLastPara="1" wrap="square" lIns="107700" tIns="107700" rIns="107700" bIns="107700" anchor="ctr" anchorCtr="0">
              <a:noAutofit/>
            </a:bodyPr>
            <a:lstStyle/>
            <a:p>
              <a:pPr marL="0" marR="0" lvl="0" indent="0" algn="l" rtl="0">
                <a:lnSpc>
                  <a:spcPct val="100000"/>
                </a:lnSpc>
                <a:spcBef>
                  <a:spcPts val="0"/>
                </a:spcBef>
                <a:spcAft>
                  <a:spcPts val="0"/>
                </a:spcAft>
                <a:buClr>
                  <a:schemeClr val="dk1"/>
                </a:buClr>
                <a:buSzPts val="2500"/>
                <a:buFont typeface="Calibri"/>
                <a:buNone/>
              </a:pPr>
              <a:r>
                <a:rPr lang="en-GB" sz="2500" b="0" i="0" u="none" strike="noStrike" cap="none" dirty="0">
                  <a:solidFill>
                    <a:schemeClr val="dk1"/>
                  </a:solidFill>
                  <a:latin typeface="Calibri"/>
                  <a:ea typeface="Calibri"/>
                  <a:cs typeface="Calibri"/>
                  <a:sym typeface="Calibri"/>
                </a:rPr>
                <a:t>Experiment Settings</a:t>
              </a:r>
              <a:endParaRPr sz="2500" b="0" i="0" u="none" strike="noStrike" cap="none" dirty="0">
                <a:solidFill>
                  <a:schemeClr val="dk1"/>
                </a:solidFill>
                <a:latin typeface="Calibri"/>
                <a:ea typeface="Calibri"/>
                <a:cs typeface="Calibri"/>
                <a:sym typeface="Calibri"/>
              </a:endParaRPr>
            </a:p>
          </p:txBody>
        </p:sp>
        <p:sp>
          <p:nvSpPr>
            <p:cNvPr id="125" name="Google Shape;125;p3"/>
            <p:cNvSpPr/>
            <p:nvPr/>
          </p:nvSpPr>
          <p:spPr>
            <a:xfrm>
              <a:off x="0" y="1272681"/>
              <a:ext cx="9798299" cy="1017796"/>
            </a:xfrm>
            <a:prstGeom prst="roundRect">
              <a:avLst>
                <a:gd name="adj" fmla="val 10000"/>
              </a:avLst>
            </a:prstGeom>
            <a:solidFill>
              <a:srgbClr val="CCD3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
              <a:extLst>
                <a:ext uri="{C183D7F6-B498-43B3-948B-1728B52AA6E4}">
                  <adec:decorative xmlns:adec="http://schemas.microsoft.com/office/drawing/2017/decorative" val="1"/>
                </a:ext>
              </a:extLst>
            </p:cNvPr>
            <p:cNvSpPr/>
            <p:nvPr/>
          </p:nvSpPr>
          <p:spPr>
            <a:xfrm>
              <a:off x="307883" y="1501685"/>
              <a:ext cx="559788" cy="559788"/>
            </a:xfrm>
            <a:prstGeom prst="rect">
              <a:avLst/>
            </a:prstGeom>
            <a:blipFill rotWithShape="1">
              <a:blip r:embed="rId4">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3"/>
            <p:cNvSpPr/>
            <p:nvPr/>
          </p:nvSpPr>
          <p:spPr>
            <a:xfrm>
              <a:off x="1175555" y="1272681"/>
              <a:ext cx="8622743" cy="101779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3"/>
            <p:cNvSpPr txBox="1"/>
            <p:nvPr/>
          </p:nvSpPr>
          <p:spPr>
            <a:xfrm>
              <a:off x="1175555" y="1272681"/>
              <a:ext cx="8622743" cy="1017796"/>
            </a:xfrm>
            <a:prstGeom prst="rect">
              <a:avLst/>
            </a:prstGeom>
            <a:noFill/>
            <a:ln>
              <a:noFill/>
            </a:ln>
          </p:spPr>
          <p:txBody>
            <a:bodyPr spcFirstLastPara="1" wrap="square" lIns="107700" tIns="107700" rIns="107700" bIns="107700" anchor="ctr" anchorCtr="0">
              <a:noAutofit/>
            </a:bodyPr>
            <a:lstStyle/>
            <a:p>
              <a:pPr marL="0" marR="0" lvl="0" indent="0" algn="l" rtl="0">
                <a:lnSpc>
                  <a:spcPct val="100000"/>
                </a:lnSpc>
                <a:spcBef>
                  <a:spcPts val="0"/>
                </a:spcBef>
                <a:spcAft>
                  <a:spcPts val="0"/>
                </a:spcAft>
                <a:buClr>
                  <a:schemeClr val="dk1"/>
                </a:buClr>
                <a:buSzPts val="2500"/>
                <a:buFont typeface="Calibri"/>
                <a:buNone/>
              </a:pPr>
              <a:r>
                <a:rPr lang="en-GB" sz="2500" b="0" i="0" u="none" strike="noStrike" cap="none" dirty="0">
                  <a:solidFill>
                    <a:schemeClr val="dk1"/>
                  </a:solidFill>
                  <a:latin typeface="Calibri"/>
                  <a:ea typeface="Calibri"/>
                  <a:cs typeface="Calibri"/>
                  <a:sym typeface="Calibri"/>
                </a:rPr>
                <a:t>How to understand trials in experiments</a:t>
              </a:r>
              <a:endParaRPr sz="2500" b="0" i="0" u="none" strike="noStrike" cap="none" dirty="0">
                <a:solidFill>
                  <a:schemeClr val="dk1"/>
                </a:solidFill>
                <a:latin typeface="Calibri"/>
                <a:ea typeface="Calibri"/>
                <a:cs typeface="Calibri"/>
                <a:sym typeface="Calibri"/>
              </a:endParaRPr>
            </a:p>
          </p:txBody>
        </p:sp>
        <p:sp>
          <p:nvSpPr>
            <p:cNvPr id="129" name="Google Shape;129;p3"/>
            <p:cNvSpPr/>
            <p:nvPr/>
          </p:nvSpPr>
          <p:spPr>
            <a:xfrm>
              <a:off x="0" y="2544927"/>
              <a:ext cx="9798299" cy="1017796"/>
            </a:xfrm>
            <a:prstGeom prst="roundRect">
              <a:avLst>
                <a:gd name="adj" fmla="val 10000"/>
              </a:avLst>
            </a:prstGeom>
            <a:solidFill>
              <a:srgbClr val="CCD3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3">
              <a:extLst>
                <a:ext uri="{C183D7F6-B498-43B3-948B-1728B52AA6E4}">
                  <adec:decorative xmlns:adec="http://schemas.microsoft.com/office/drawing/2017/decorative" val="1"/>
                </a:ext>
              </a:extLst>
            </p:cNvPr>
            <p:cNvSpPr/>
            <p:nvPr/>
          </p:nvSpPr>
          <p:spPr>
            <a:xfrm>
              <a:off x="307883" y="2773931"/>
              <a:ext cx="559788" cy="559788"/>
            </a:xfrm>
            <a:prstGeom prst="rect">
              <a:avLst/>
            </a:prstGeom>
            <a:blipFill rotWithShape="1">
              <a:blip r:embed="rId5">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3"/>
            <p:cNvSpPr/>
            <p:nvPr/>
          </p:nvSpPr>
          <p:spPr>
            <a:xfrm>
              <a:off x="1175555" y="2544927"/>
              <a:ext cx="8622743" cy="1017796"/>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3"/>
            <p:cNvSpPr txBox="1"/>
            <p:nvPr/>
          </p:nvSpPr>
          <p:spPr>
            <a:xfrm>
              <a:off x="1175555" y="2544927"/>
              <a:ext cx="8622743" cy="1017796"/>
            </a:xfrm>
            <a:prstGeom prst="rect">
              <a:avLst/>
            </a:prstGeom>
            <a:noFill/>
            <a:ln>
              <a:noFill/>
            </a:ln>
          </p:spPr>
          <p:txBody>
            <a:bodyPr spcFirstLastPara="1" wrap="square" lIns="107700" tIns="107700" rIns="107700" bIns="107700" anchor="ctr" anchorCtr="0">
              <a:noAutofit/>
            </a:bodyPr>
            <a:lstStyle/>
            <a:p>
              <a:pPr marL="0" marR="0" lvl="0" indent="0" algn="l" rtl="0">
                <a:lnSpc>
                  <a:spcPct val="100000"/>
                </a:lnSpc>
                <a:spcBef>
                  <a:spcPts val="0"/>
                </a:spcBef>
                <a:spcAft>
                  <a:spcPts val="0"/>
                </a:spcAft>
                <a:buClr>
                  <a:schemeClr val="dk1"/>
                </a:buClr>
                <a:buSzPts val="2500"/>
                <a:buFont typeface="Calibri"/>
                <a:buNone/>
              </a:pPr>
              <a:r>
                <a:rPr lang="en-GB" sz="2500" b="0" i="0" u="none" strike="noStrike" cap="none" dirty="0">
                  <a:solidFill>
                    <a:schemeClr val="dk1"/>
                  </a:solidFill>
                  <a:latin typeface="Calibri"/>
                  <a:ea typeface="Calibri"/>
                  <a:cs typeface="Calibri"/>
                  <a:sym typeface="Calibri"/>
                </a:rPr>
                <a:t>How to create a simple experiment</a:t>
              </a:r>
              <a:endParaRPr sz="2500" b="0" i="0" u="none" strike="noStrike" cap="none"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098573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a:extLs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grpSp>
        <p:nvGrpSpPr>
          <p:cNvPr id="113" name="Google Shape;113;p3">
            <a:extLst>
              <a:ext uri="{C183D7F6-B498-43B3-948B-1728B52AA6E4}">
                <adec:decorative xmlns:adec="http://schemas.microsoft.com/office/drawing/2017/decorative" val="1"/>
              </a:ext>
            </a:extLst>
          </p:cNvPr>
          <p:cNvGrpSpPr/>
          <p:nvPr/>
        </p:nvGrpSpPr>
        <p:grpSpPr>
          <a:xfrm>
            <a:off x="409710" y="635715"/>
            <a:ext cx="11142208" cy="2482136"/>
            <a:chOff x="409710" y="635715"/>
            <a:chExt cx="11142208" cy="2482136"/>
          </a:xfrm>
        </p:grpSpPr>
        <p:sp>
          <p:nvSpPr>
            <p:cNvPr id="114" name="Google Shape;114;p3"/>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5" name="Google Shape;115;p3"/>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6" name="Google Shape;116;p3"/>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7" name="Google Shape;117;p3"/>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8" name="Google Shape;118;p3"/>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sp>
        <p:nvSpPr>
          <p:cNvPr id="119" name="Google Shape;119;p3"/>
          <p:cNvSpPr txBox="1">
            <a:spLocks noGrp="1"/>
          </p:cNvSpPr>
          <p:nvPr>
            <p:ph type="title"/>
          </p:nvPr>
        </p:nvSpPr>
        <p:spPr>
          <a:xfrm>
            <a:off x="1047280" y="759805"/>
            <a:ext cx="1030652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dirty="0">
                <a:solidFill>
                  <a:srgbClr val="FFFFFF"/>
                </a:solidFill>
              </a:rPr>
              <a:t>Experiment Settings</a:t>
            </a:r>
            <a:endParaRPr dirty="0"/>
          </a:p>
        </p:txBody>
      </p:sp>
      <p:grpSp>
        <p:nvGrpSpPr>
          <p:cNvPr id="8" name="Group 7" descr="Image to show the experiment settings on PsychoPy Builder represented by a small grey cog icon&#10;">
            <a:extLst>
              <a:ext uri="{FF2B5EF4-FFF2-40B4-BE49-F238E27FC236}">
                <a16:creationId xmlns:a16="http://schemas.microsoft.com/office/drawing/2014/main" id="{EFBABA7A-03DA-419F-8D73-B93589179473}"/>
              </a:ext>
            </a:extLst>
          </p:cNvPr>
          <p:cNvGrpSpPr/>
          <p:nvPr/>
        </p:nvGrpSpPr>
        <p:grpSpPr>
          <a:xfrm>
            <a:off x="1047279" y="3146411"/>
            <a:ext cx="10604789" cy="2873637"/>
            <a:chOff x="1529031" y="2495197"/>
            <a:chExt cx="8481297" cy="1839736"/>
          </a:xfrm>
        </p:grpSpPr>
        <p:pic>
          <p:nvPicPr>
            <p:cNvPr id="2" name="Picture 1">
              <a:extLst>
                <a:ext uri="{FF2B5EF4-FFF2-40B4-BE49-F238E27FC236}">
                  <a16:creationId xmlns:a16="http://schemas.microsoft.com/office/drawing/2014/main" id="{B79D528A-CFA6-4A03-B776-F8C127C9315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529031" y="2495197"/>
              <a:ext cx="8481297" cy="1839736"/>
            </a:xfrm>
            <a:prstGeom prst="rect">
              <a:avLst/>
            </a:prstGeom>
          </p:spPr>
        </p:pic>
        <p:sp>
          <p:nvSpPr>
            <p:cNvPr id="3" name="Rectangle: Rounded Corners 2">
              <a:extLst>
                <a:ext uri="{FF2B5EF4-FFF2-40B4-BE49-F238E27FC236}">
                  <a16:creationId xmlns:a16="http://schemas.microsoft.com/office/drawing/2014/main" id="{92B501A7-8189-4781-9FD9-441E65606BA2}"/>
                </a:ext>
              </a:extLst>
            </p:cNvPr>
            <p:cNvSpPr/>
            <p:nvPr/>
          </p:nvSpPr>
          <p:spPr>
            <a:xfrm>
              <a:off x="4730044" y="2991556"/>
              <a:ext cx="485423" cy="448733"/>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Arrow: Up 9">
            <a:extLst>
              <a:ext uri="{FF2B5EF4-FFF2-40B4-BE49-F238E27FC236}">
                <a16:creationId xmlns:a16="http://schemas.microsoft.com/office/drawing/2014/main" id="{C62316AE-2A8C-4DC9-BB77-7FBAFE606616}"/>
              </a:ext>
              <a:ext uri="{C183D7F6-B498-43B3-948B-1728B52AA6E4}">
                <adec:decorative xmlns:adec="http://schemas.microsoft.com/office/drawing/2017/decorative" val="1"/>
              </a:ext>
            </a:extLst>
          </p:cNvPr>
          <p:cNvSpPr/>
          <p:nvPr/>
        </p:nvSpPr>
        <p:spPr>
          <a:xfrm>
            <a:off x="5191293" y="4697166"/>
            <a:ext cx="253779" cy="894701"/>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81671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a:extLst>
              <a:ext uri="{C183D7F6-B498-43B3-948B-1728B52AA6E4}">
                <adec:decorative xmlns:adec="http://schemas.microsoft.com/office/drawing/2017/decorative" val="1"/>
              </a:ext>
            </a:extLst>
          </p:cNvPr>
          <p:cNvSpPr/>
          <p:nvPr/>
        </p:nvSpPr>
        <p:spPr>
          <a:xfrm>
            <a:off x="0" y="-112734"/>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grpSp>
        <p:nvGrpSpPr>
          <p:cNvPr id="113" name="Google Shape;113;p3">
            <a:extLst>
              <a:ext uri="{C183D7F6-B498-43B3-948B-1728B52AA6E4}">
                <adec:decorative xmlns:adec="http://schemas.microsoft.com/office/drawing/2017/decorative" val="1"/>
              </a:ext>
            </a:extLst>
          </p:cNvPr>
          <p:cNvGrpSpPr/>
          <p:nvPr/>
        </p:nvGrpSpPr>
        <p:grpSpPr>
          <a:xfrm>
            <a:off x="409710" y="609589"/>
            <a:ext cx="11142208" cy="2482136"/>
            <a:chOff x="409710" y="635715"/>
            <a:chExt cx="11142208" cy="2482136"/>
          </a:xfrm>
        </p:grpSpPr>
        <p:sp>
          <p:nvSpPr>
            <p:cNvPr id="114" name="Google Shape;114;p3"/>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5" name="Google Shape;115;p3"/>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6" name="Google Shape;116;p3"/>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7" name="Google Shape;117;p3"/>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8" name="Google Shape;118;p3"/>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sp>
        <p:nvSpPr>
          <p:cNvPr id="119" name="Google Shape;119;p3"/>
          <p:cNvSpPr txBox="1">
            <a:spLocks noGrp="1"/>
          </p:cNvSpPr>
          <p:nvPr>
            <p:ph type="title"/>
          </p:nvPr>
        </p:nvSpPr>
        <p:spPr>
          <a:xfrm>
            <a:off x="1047280" y="759805"/>
            <a:ext cx="1030652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dirty="0">
                <a:solidFill>
                  <a:srgbClr val="FFFFFF"/>
                </a:solidFill>
              </a:rPr>
              <a:t>Experiment Settings</a:t>
            </a:r>
            <a:endParaRPr dirty="0"/>
          </a:p>
        </p:txBody>
      </p:sp>
      <p:pic>
        <p:nvPicPr>
          <p:cNvPr id="4" name="Picture 3" descr="Images showing the Experiment Settings properties dialog box. It shows the Basic tab.">
            <a:extLst>
              <a:ext uri="{FF2B5EF4-FFF2-40B4-BE49-F238E27FC236}">
                <a16:creationId xmlns:a16="http://schemas.microsoft.com/office/drawing/2014/main" id="{F0E4B0BD-3126-4293-BFCC-FCE6D6E76122}"/>
              </a:ext>
            </a:extLst>
          </p:cNvPr>
          <p:cNvPicPr>
            <a:picLocks noChangeAspect="1"/>
          </p:cNvPicPr>
          <p:nvPr/>
        </p:nvPicPr>
        <p:blipFill>
          <a:blip r:embed="rId3"/>
          <a:stretch>
            <a:fillRect/>
          </a:stretch>
        </p:blipFill>
        <p:spPr>
          <a:xfrm>
            <a:off x="284199" y="222197"/>
            <a:ext cx="9073565" cy="6413605"/>
          </a:xfrm>
          <a:prstGeom prst="rect">
            <a:avLst/>
          </a:prstGeom>
        </p:spPr>
      </p:pic>
      <p:sp>
        <p:nvSpPr>
          <p:cNvPr id="7" name="Rectangle: Rounded Corners 6">
            <a:extLst>
              <a:ext uri="{FF2B5EF4-FFF2-40B4-BE49-F238E27FC236}">
                <a16:creationId xmlns:a16="http://schemas.microsoft.com/office/drawing/2014/main" id="{1B652B12-C747-4937-8660-56465E8CA017}"/>
              </a:ext>
              <a:ext uri="{C183D7F6-B498-43B3-948B-1728B52AA6E4}">
                <adec:decorative xmlns:adec="http://schemas.microsoft.com/office/drawing/2017/decorative" val="1"/>
              </a:ext>
            </a:extLst>
          </p:cNvPr>
          <p:cNvSpPr/>
          <p:nvPr/>
        </p:nvSpPr>
        <p:spPr>
          <a:xfrm>
            <a:off x="409710" y="1152395"/>
            <a:ext cx="8671660" cy="513567"/>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Rounded Corners 18">
            <a:extLst>
              <a:ext uri="{FF2B5EF4-FFF2-40B4-BE49-F238E27FC236}">
                <a16:creationId xmlns:a16="http://schemas.microsoft.com/office/drawing/2014/main" id="{A8EDCCE0-F04C-4763-B1B4-74AECFB1DE23}"/>
              </a:ext>
              <a:ext uri="{C183D7F6-B498-43B3-948B-1728B52AA6E4}">
                <adec:decorative xmlns:adec="http://schemas.microsoft.com/office/drawing/2017/decorative" val="1"/>
              </a:ext>
            </a:extLst>
          </p:cNvPr>
          <p:cNvSpPr/>
          <p:nvPr/>
        </p:nvSpPr>
        <p:spPr>
          <a:xfrm>
            <a:off x="409710" y="3106470"/>
            <a:ext cx="8671660" cy="1215107"/>
          </a:xfrm>
          <a:prstGeom prst="round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a:extLst>
              <a:ext uri="{FF2B5EF4-FFF2-40B4-BE49-F238E27FC236}">
                <a16:creationId xmlns:a16="http://schemas.microsoft.com/office/drawing/2014/main" id="{A68FCD26-E41B-4094-8430-06248589F1C0}"/>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291500" y="222197"/>
            <a:ext cx="9058961" cy="6403283"/>
          </a:xfrm>
          <a:prstGeom prst="rect">
            <a:avLst/>
          </a:prstGeom>
        </p:spPr>
      </p:pic>
    </p:spTree>
    <p:extLst>
      <p:ext uri="{BB962C8B-B14F-4D97-AF65-F5344CB8AC3E}">
        <p14:creationId xmlns:p14="http://schemas.microsoft.com/office/powerpoint/2010/main" val="373293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9"/>
                                        </p:tgtEl>
                                      </p:cBhvr>
                                    </p:animEffect>
                                    <p:set>
                                      <p:cBhvr>
                                        <p:cTn id="7" dur="1" fill="hold">
                                          <p:stCondLst>
                                            <p:cond delay="499"/>
                                          </p:stCondLst>
                                        </p:cTn>
                                        <p:tgtEl>
                                          <p:spTgt spid="119"/>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13"/>
                                        </p:tgtEl>
                                      </p:cBhvr>
                                    </p:animEffect>
                                    <p:set>
                                      <p:cBhvr>
                                        <p:cTn id="10" dur="1" fill="hold">
                                          <p:stCondLst>
                                            <p:cond delay="499"/>
                                          </p:stCondLst>
                                        </p:cTn>
                                        <p:tgtEl>
                                          <p:spTgt spid="11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grpId="1" nodeType="clickEffect">
                                  <p:stCondLst>
                                    <p:cond delay="0"/>
                                  </p:stCondLst>
                                  <p:childTnLst>
                                    <p:anim calcmode="lin" valueType="num">
                                      <p:cBhvr additive="base">
                                        <p:cTn id="26" dur="500"/>
                                        <p:tgtEl>
                                          <p:spTgt spid="7"/>
                                        </p:tgtEl>
                                        <p:attrNameLst>
                                          <p:attrName>ppt_x</p:attrName>
                                        </p:attrNameLst>
                                      </p:cBhvr>
                                      <p:tavLst>
                                        <p:tav tm="0">
                                          <p:val>
                                            <p:strVal val="ppt_x"/>
                                          </p:val>
                                        </p:tav>
                                        <p:tav tm="100000">
                                          <p:val>
                                            <p:strVal val="ppt_x"/>
                                          </p:val>
                                        </p:tav>
                                      </p:tavLst>
                                    </p:anim>
                                    <p:anim calcmode="lin" valueType="num">
                                      <p:cBhvr additive="base">
                                        <p:cTn id="27" dur="500"/>
                                        <p:tgtEl>
                                          <p:spTgt spid="7"/>
                                        </p:tgtEl>
                                        <p:attrNameLst>
                                          <p:attrName>ppt_y</p:attrName>
                                        </p:attrNameLst>
                                      </p:cBhvr>
                                      <p:tavLst>
                                        <p:tav tm="0">
                                          <p:val>
                                            <p:strVal val="ppt_y"/>
                                          </p:val>
                                        </p:tav>
                                        <p:tav tm="100000">
                                          <p:val>
                                            <p:strVal val="1+ppt_h/2"/>
                                          </p:val>
                                        </p:tav>
                                      </p:tavLst>
                                    </p:anim>
                                    <p:set>
                                      <p:cBhvr>
                                        <p:cTn id="28" dur="1" fill="hold">
                                          <p:stCondLst>
                                            <p:cond delay="499"/>
                                          </p:stCondLst>
                                        </p:cTn>
                                        <p:tgtEl>
                                          <p:spTgt spid="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fill="hold"/>
                                        <p:tgtEl>
                                          <p:spTgt spid="19"/>
                                        </p:tgtEl>
                                        <p:attrNameLst>
                                          <p:attrName>ppt_x</p:attrName>
                                        </p:attrNameLst>
                                      </p:cBhvr>
                                      <p:tavLst>
                                        <p:tav tm="0">
                                          <p:val>
                                            <p:strVal val="#ppt_x"/>
                                          </p:val>
                                        </p:tav>
                                        <p:tav tm="100000">
                                          <p:val>
                                            <p:strVal val="#ppt_x"/>
                                          </p:val>
                                        </p:tav>
                                      </p:tavLst>
                                    </p:anim>
                                    <p:anim calcmode="lin" valueType="num">
                                      <p:cBhvr additive="base">
                                        <p:cTn id="3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xit" presetSubtype="4" fill="hold" grpId="1" nodeType="clickEffect">
                                  <p:stCondLst>
                                    <p:cond delay="0"/>
                                  </p:stCondLst>
                                  <p:childTnLst>
                                    <p:anim calcmode="lin" valueType="num">
                                      <p:cBhvr additive="base">
                                        <p:cTn id="38" dur="500"/>
                                        <p:tgtEl>
                                          <p:spTgt spid="19"/>
                                        </p:tgtEl>
                                        <p:attrNameLst>
                                          <p:attrName>ppt_x</p:attrName>
                                        </p:attrNameLst>
                                      </p:cBhvr>
                                      <p:tavLst>
                                        <p:tav tm="0">
                                          <p:val>
                                            <p:strVal val="ppt_x"/>
                                          </p:val>
                                        </p:tav>
                                        <p:tav tm="100000">
                                          <p:val>
                                            <p:strVal val="ppt_x"/>
                                          </p:val>
                                        </p:tav>
                                      </p:tavLst>
                                    </p:anim>
                                    <p:anim calcmode="lin" valueType="num">
                                      <p:cBhvr additive="base">
                                        <p:cTn id="39" dur="500"/>
                                        <p:tgtEl>
                                          <p:spTgt spid="19"/>
                                        </p:tgtEl>
                                        <p:attrNameLst>
                                          <p:attrName>ppt_y</p:attrName>
                                        </p:attrNameLst>
                                      </p:cBhvr>
                                      <p:tavLst>
                                        <p:tav tm="0">
                                          <p:val>
                                            <p:strVal val="ppt_y"/>
                                          </p:val>
                                        </p:tav>
                                        <p:tav tm="100000">
                                          <p:val>
                                            <p:strVal val="1+ppt_h/2"/>
                                          </p:val>
                                        </p:tav>
                                      </p:tavLst>
                                    </p:anim>
                                    <p:set>
                                      <p:cBhvr>
                                        <p:cTn id="40" dur="1" fill="hold">
                                          <p:stCondLst>
                                            <p:cond delay="499"/>
                                          </p:stCondLst>
                                        </p:cTn>
                                        <p:tgtEl>
                                          <p:spTgt spid="1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fill="hold"/>
                                        <p:tgtEl>
                                          <p:spTgt spid="9"/>
                                        </p:tgtEl>
                                        <p:attrNameLst>
                                          <p:attrName>ppt_x</p:attrName>
                                        </p:attrNameLst>
                                      </p:cBhvr>
                                      <p:tavLst>
                                        <p:tav tm="0">
                                          <p:val>
                                            <p:strVal val="#ppt_x"/>
                                          </p:val>
                                        </p:tav>
                                        <p:tav tm="100000">
                                          <p:val>
                                            <p:strVal val="#ppt_x"/>
                                          </p:val>
                                        </p:tav>
                                      </p:tavLst>
                                    </p:anim>
                                    <p:anim calcmode="lin" valueType="num">
                                      <p:cBhvr additive="base">
                                        <p:cTn id="4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P spid="7" grpId="0" animBg="1"/>
      <p:bldP spid="7" grpId="1" animBg="1"/>
      <p:bldP spid="19" grpId="0" animBg="1"/>
      <p:bldP spid="19"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a:extLs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grpSp>
        <p:nvGrpSpPr>
          <p:cNvPr id="113" name="Google Shape;113;p3">
            <a:extLst>
              <a:ext uri="{C183D7F6-B498-43B3-948B-1728B52AA6E4}">
                <adec:decorative xmlns:adec="http://schemas.microsoft.com/office/drawing/2017/decorative" val="1"/>
              </a:ext>
            </a:extLst>
          </p:cNvPr>
          <p:cNvGrpSpPr/>
          <p:nvPr/>
        </p:nvGrpSpPr>
        <p:grpSpPr>
          <a:xfrm>
            <a:off x="409710" y="635715"/>
            <a:ext cx="11142208" cy="2482136"/>
            <a:chOff x="409710" y="635715"/>
            <a:chExt cx="11142208" cy="2482136"/>
          </a:xfrm>
        </p:grpSpPr>
        <p:sp>
          <p:nvSpPr>
            <p:cNvPr id="114" name="Google Shape;114;p3"/>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5" name="Google Shape;115;p3"/>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6" name="Google Shape;116;p3"/>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7" name="Google Shape;117;p3"/>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118" name="Google Shape;118;p3"/>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sp>
        <p:nvSpPr>
          <p:cNvPr id="119" name="Google Shape;119;p3"/>
          <p:cNvSpPr txBox="1">
            <a:spLocks noGrp="1"/>
          </p:cNvSpPr>
          <p:nvPr>
            <p:ph type="title"/>
          </p:nvPr>
        </p:nvSpPr>
        <p:spPr>
          <a:xfrm>
            <a:off x="1047280" y="759805"/>
            <a:ext cx="1030652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dirty="0">
                <a:solidFill>
                  <a:srgbClr val="FFFFFF"/>
                </a:solidFill>
              </a:rPr>
              <a:t>Experiment Settings</a:t>
            </a:r>
            <a:endParaRPr dirty="0"/>
          </a:p>
        </p:txBody>
      </p:sp>
      <p:pic>
        <p:nvPicPr>
          <p:cNvPr id="4" name="Picture 3">
            <a:extLst>
              <a:ext uri="{FF2B5EF4-FFF2-40B4-BE49-F238E27FC236}">
                <a16:creationId xmlns:a16="http://schemas.microsoft.com/office/drawing/2014/main" id="{B1CEC7CC-DAF9-4DEC-9604-6AF0270742D1}"/>
              </a:ext>
            </a:extLst>
          </p:cNvPr>
          <p:cNvPicPr>
            <a:picLocks noChangeAspect="1"/>
          </p:cNvPicPr>
          <p:nvPr/>
        </p:nvPicPr>
        <p:blipFill>
          <a:blip r:embed="rId3"/>
          <a:stretch>
            <a:fillRect/>
          </a:stretch>
        </p:blipFill>
        <p:spPr>
          <a:xfrm>
            <a:off x="640082" y="635715"/>
            <a:ext cx="8173800" cy="5777611"/>
          </a:xfrm>
          <a:prstGeom prst="rect">
            <a:avLst/>
          </a:prstGeom>
        </p:spPr>
      </p:pic>
      <p:pic>
        <p:nvPicPr>
          <p:cNvPr id="5" name="Picture 4">
            <a:extLst>
              <a:ext uri="{FF2B5EF4-FFF2-40B4-BE49-F238E27FC236}">
                <a16:creationId xmlns:a16="http://schemas.microsoft.com/office/drawing/2014/main" id="{A32C4803-C0CB-46E0-8B60-D03EB5ABF2E2}"/>
              </a:ext>
            </a:extLst>
          </p:cNvPr>
          <p:cNvPicPr>
            <a:picLocks noChangeAspect="1"/>
          </p:cNvPicPr>
          <p:nvPr/>
        </p:nvPicPr>
        <p:blipFill>
          <a:blip r:embed="rId4"/>
          <a:stretch>
            <a:fillRect/>
          </a:stretch>
        </p:blipFill>
        <p:spPr>
          <a:xfrm>
            <a:off x="623278" y="607531"/>
            <a:ext cx="8190604" cy="5789489"/>
          </a:xfrm>
          <a:prstGeom prst="rect">
            <a:avLst/>
          </a:prstGeom>
        </p:spPr>
      </p:pic>
    </p:spTree>
    <p:extLst>
      <p:ext uri="{BB962C8B-B14F-4D97-AF65-F5344CB8AC3E}">
        <p14:creationId xmlns:p14="http://schemas.microsoft.com/office/powerpoint/2010/main" val="354620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13"/>
                                        </p:tgtEl>
                                        <p:attrNameLst>
                                          <p:attrName>ppt_x</p:attrName>
                                        </p:attrNameLst>
                                      </p:cBhvr>
                                      <p:tavLst>
                                        <p:tav tm="0">
                                          <p:val>
                                            <p:strVal val="ppt_x"/>
                                          </p:val>
                                        </p:tav>
                                        <p:tav tm="100000">
                                          <p:val>
                                            <p:strVal val="ppt_x"/>
                                          </p:val>
                                        </p:tav>
                                      </p:tavLst>
                                    </p:anim>
                                    <p:anim calcmode="lin" valueType="num">
                                      <p:cBhvr additive="base">
                                        <p:cTn id="7" dur="500"/>
                                        <p:tgtEl>
                                          <p:spTgt spid="113"/>
                                        </p:tgtEl>
                                        <p:attrNameLst>
                                          <p:attrName>ppt_y</p:attrName>
                                        </p:attrNameLst>
                                      </p:cBhvr>
                                      <p:tavLst>
                                        <p:tav tm="0">
                                          <p:val>
                                            <p:strVal val="ppt_y"/>
                                          </p:val>
                                        </p:tav>
                                        <p:tav tm="100000">
                                          <p:val>
                                            <p:strVal val="1+ppt_h/2"/>
                                          </p:val>
                                        </p:tav>
                                      </p:tavLst>
                                    </p:anim>
                                    <p:set>
                                      <p:cBhvr>
                                        <p:cTn id="8" dur="1" fill="hold">
                                          <p:stCondLst>
                                            <p:cond delay="499"/>
                                          </p:stCondLst>
                                        </p:cTn>
                                        <p:tgtEl>
                                          <p:spTgt spid="113"/>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119"/>
                                        </p:tgtEl>
                                        <p:attrNameLst>
                                          <p:attrName>ppt_x</p:attrName>
                                        </p:attrNameLst>
                                      </p:cBhvr>
                                      <p:tavLst>
                                        <p:tav tm="0">
                                          <p:val>
                                            <p:strVal val="ppt_x"/>
                                          </p:val>
                                        </p:tav>
                                        <p:tav tm="100000">
                                          <p:val>
                                            <p:strVal val="ppt_x"/>
                                          </p:val>
                                        </p:tav>
                                      </p:tavLst>
                                    </p:anim>
                                    <p:anim calcmode="lin" valueType="num">
                                      <p:cBhvr additive="base">
                                        <p:cTn id="11" dur="500"/>
                                        <p:tgtEl>
                                          <p:spTgt spid="119"/>
                                        </p:tgtEl>
                                        <p:attrNameLst>
                                          <p:attrName>ppt_y</p:attrName>
                                        </p:attrNameLst>
                                      </p:cBhvr>
                                      <p:tavLst>
                                        <p:tav tm="0">
                                          <p:val>
                                            <p:strVal val="ppt_y"/>
                                          </p:val>
                                        </p:tav>
                                        <p:tav tm="100000">
                                          <p:val>
                                            <p:strVal val="1+ppt_h/2"/>
                                          </p:val>
                                        </p:tav>
                                      </p:tavLst>
                                    </p:anim>
                                    <p:set>
                                      <p:cBhvr>
                                        <p:cTn id="12" dur="1" fill="hold">
                                          <p:stCondLst>
                                            <p:cond delay="499"/>
                                          </p:stCondLst>
                                        </p:cTn>
                                        <p:tgtEl>
                                          <p:spTgt spid="11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4"/>
                                        </p:tgtEl>
                                        <p:attrNameLst>
                                          <p:attrName>ppt_x</p:attrName>
                                        </p:attrNameLst>
                                      </p:cBhvr>
                                      <p:tavLst>
                                        <p:tav tm="0">
                                          <p:val>
                                            <p:strVal val="ppt_x"/>
                                          </p:val>
                                        </p:tav>
                                        <p:tav tm="100000">
                                          <p:val>
                                            <p:strVal val="ppt_x"/>
                                          </p:val>
                                        </p:tav>
                                      </p:tavLst>
                                    </p:anim>
                                    <p:anim calcmode="lin" valueType="num">
                                      <p:cBhvr additive="base">
                                        <p:cTn id="23" dur="500"/>
                                        <p:tgtEl>
                                          <p:spTgt spid="4"/>
                                        </p:tgtEl>
                                        <p:attrNameLst>
                                          <p:attrName>ppt_y</p:attrName>
                                        </p:attrNameLst>
                                      </p:cBhvr>
                                      <p:tavLst>
                                        <p:tav tm="0">
                                          <p:val>
                                            <p:strVal val="ppt_y"/>
                                          </p:val>
                                        </p:tav>
                                        <p:tav tm="100000">
                                          <p:val>
                                            <p:strVal val="1+ppt_h/2"/>
                                          </p:val>
                                        </p:tav>
                                      </p:tavLst>
                                    </p:anim>
                                    <p:set>
                                      <p:cBhvr>
                                        <p:cTn id="24" dur="1" fill="hold">
                                          <p:stCondLst>
                                            <p:cond delay="499"/>
                                          </p:stCondLst>
                                        </p:cTn>
                                        <p:tgtEl>
                                          <p:spTgt spid="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7"/>
        <p:cNvGrpSpPr/>
        <p:nvPr/>
      </p:nvGrpSpPr>
      <p:grpSpPr>
        <a:xfrm>
          <a:off x="0" y="0"/>
          <a:ext cx="0" cy="0"/>
          <a:chOff x="0" y="0"/>
          <a:chExt cx="0" cy="0"/>
        </a:xfrm>
      </p:grpSpPr>
      <p:sp>
        <p:nvSpPr>
          <p:cNvPr id="198" name="Google Shape;198;p8"/>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9" name="Google Shape;199;p8"/>
          <p:cNvSpPr/>
          <p:nvPr/>
        </p:nvSpPr>
        <p:spPr>
          <a:xfrm>
            <a:off x="-3048" y="227"/>
            <a:ext cx="12188952" cy="4551895"/>
          </a:xfrm>
          <a:prstGeom prst="rect">
            <a:avLst/>
          </a:prstGeom>
          <a:solidFill>
            <a:srgbClr val="1F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1" name="Google Shape;201;p8"/>
          <p:cNvSpPr/>
          <p:nvPr/>
        </p:nvSpPr>
        <p:spPr>
          <a:xfrm>
            <a:off x="8727747" y="4208147"/>
            <a:ext cx="339126" cy="1938528"/>
          </a:xfrm>
          <a:custGeom>
            <a:avLst/>
            <a:gdLst/>
            <a:ahLst/>
            <a:cxnLst/>
            <a:rect l="l" t="t" r="r" b="b"/>
            <a:pathLst>
              <a:path w="414" h="2447" extrusionOk="0">
                <a:moveTo>
                  <a:pt x="414" y="2447"/>
                </a:moveTo>
                <a:lnTo>
                  <a:pt x="0" y="2247"/>
                </a:lnTo>
                <a:lnTo>
                  <a:pt x="0" y="0"/>
                </a:lnTo>
                <a:lnTo>
                  <a:pt x="414" y="200"/>
                </a:lnTo>
                <a:lnTo>
                  <a:pt x="414" y="244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2" name="Google Shape;202;p8"/>
          <p:cNvSpPr/>
          <p:nvPr/>
        </p:nvSpPr>
        <p:spPr>
          <a:xfrm>
            <a:off x="8728739" y="4098333"/>
            <a:ext cx="201857" cy="1874520"/>
          </a:xfrm>
          <a:custGeom>
            <a:avLst/>
            <a:gdLst/>
            <a:ahLst/>
            <a:cxnLst/>
            <a:rect l="l" t="t" r="r" b="b"/>
            <a:pathLst>
              <a:path w="209" h="2358" extrusionOk="0">
                <a:moveTo>
                  <a:pt x="209" y="2246"/>
                </a:moveTo>
                <a:lnTo>
                  <a:pt x="0" y="2358"/>
                </a:lnTo>
                <a:lnTo>
                  <a:pt x="0" y="111"/>
                </a:lnTo>
                <a:lnTo>
                  <a:pt x="209" y="0"/>
                </a:lnTo>
                <a:lnTo>
                  <a:pt x="209" y="2246"/>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3" name="Google Shape;203;p8"/>
          <p:cNvSpPr/>
          <p:nvPr/>
        </p:nvSpPr>
        <p:spPr>
          <a:xfrm>
            <a:off x="-3048" y="4098334"/>
            <a:ext cx="8933019" cy="177393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4" name="Google Shape;204;p8"/>
          <p:cNvSpPr txBox="1">
            <a:spLocks noGrp="1"/>
          </p:cNvSpPr>
          <p:nvPr>
            <p:ph type="subTitle" idx="1"/>
          </p:nvPr>
        </p:nvSpPr>
        <p:spPr>
          <a:xfrm>
            <a:off x="795342" y="4377268"/>
            <a:ext cx="7970903" cy="128058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FFFF"/>
              </a:buClr>
              <a:buSzPts val="3200"/>
              <a:buNone/>
            </a:pPr>
            <a:r>
              <a:rPr lang="en-GB" sz="3200">
                <a:solidFill>
                  <a:srgbClr val="FFFFFF"/>
                </a:solidFill>
              </a:rPr>
              <a:t>Reference: PsychoPy </a:t>
            </a:r>
            <a:r>
              <a:rPr lang="en-GB" sz="3200" dirty="0">
                <a:solidFill>
                  <a:srgbClr val="FFFFFF"/>
                </a:solidFill>
              </a:rPr>
              <a:t>Builder Interface</a:t>
            </a:r>
            <a:endParaRPr sz="3200" dirty="0">
              <a:solidFill>
                <a:srgbClr val="FEFFFF"/>
              </a:solidFill>
            </a:endParaRPr>
          </a:p>
        </p:txBody>
      </p:sp>
      <p:sp>
        <p:nvSpPr>
          <p:cNvPr id="205" name="Google Shape;205;p8"/>
          <p:cNvSpPr/>
          <p:nvPr/>
        </p:nvSpPr>
        <p:spPr>
          <a:xfrm>
            <a:off x="9066873" y="4377267"/>
            <a:ext cx="3122079" cy="177393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9"/>
          <p:cNvSpPr txBox="1">
            <a:spLocks noGrp="1"/>
          </p:cNvSpPr>
          <p:nvPr>
            <p:ph type="title"/>
          </p:nvPr>
        </p:nvSpPr>
        <p:spPr>
          <a:xfrm>
            <a:off x="2743200" y="-149124"/>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dirty="0"/>
              <a:t>PsychoPy Builder Interface</a:t>
            </a:r>
            <a:endParaRPr dirty="0"/>
          </a:p>
        </p:txBody>
      </p:sp>
      <p:pic>
        <p:nvPicPr>
          <p:cNvPr id="211" name="Google Shape;211;p9" descr="Image showing an experiment in PsychoPy Builder, highlighting the toolbar, the routine window, the flow and the components"/>
          <p:cNvPicPr preferRelativeResize="0"/>
          <p:nvPr/>
        </p:nvPicPr>
        <p:blipFill rotWithShape="1">
          <a:blip r:embed="rId3">
            <a:alphaModFix/>
          </a:blip>
          <a:srcRect/>
          <a:stretch/>
        </p:blipFill>
        <p:spPr>
          <a:xfrm>
            <a:off x="333374" y="957469"/>
            <a:ext cx="10737852" cy="4943062"/>
          </a:xfrm>
          <a:prstGeom prst="rect">
            <a:avLst/>
          </a:prstGeom>
          <a:noFill/>
          <a:ln>
            <a:noFill/>
          </a:ln>
        </p:spPr>
      </p:pic>
      <p:sp>
        <p:nvSpPr>
          <p:cNvPr id="212" name="Google Shape;212;p9"/>
          <p:cNvSpPr txBox="1"/>
          <p:nvPr/>
        </p:nvSpPr>
        <p:spPr>
          <a:xfrm>
            <a:off x="727074" y="591650"/>
            <a:ext cx="1866900" cy="369332"/>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Toolbar</a:t>
            </a:r>
            <a:endParaRPr sz="1400" b="0" i="0" u="none" strike="noStrike" cap="none">
              <a:solidFill>
                <a:srgbClr val="000000"/>
              </a:solidFill>
              <a:latin typeface="Arial"/>
              <a:ea typeface="Arial"/>
              <a:cs typeface="Arial"/>
              <a:sym typeface="Arial"/>
            </a:endParaRPr>
          </a:p>
        </p:txBody>
      </p:sp>
      <p:sp>
        <p:nvSpPr>
          <p:cNvPr id="213" name="Google Shape;213;p9"/>
          <p:cNvSpPr txBox="1"/>
          <p:nvPr/>
        </p:nvSpPr>
        <p:spPr>
          <a:xfrm>
            <a:off x="1120774" y="3278638"/>
            <a:ext cx="1866900" cy="369332"/>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Routine window</a:t>
            </a:r>
            <a:endParaRPr sz="1400" b="0" i="0" u="none" strike="noStrike" cap="none">
              <a:solidFill>
                <a:srgbClr val="000000"/>
              </a:solidFill>
              <a:latin typeface="Arial"/>
              <a:ea typeface="Arial"/>
              <a:cs typeface="Arial"/>
              <a:sym typeface="Arial"/>
            </a:endParaRPr>
          </a:p>
        </p:txBody>
      </p:sp>
      <p:sp>
        <p:nvSpPr>
          <p:cNvPr id="214" name="Google Shape;214;p9"/>
          <p:cNvSpPr txBox="1"/>
          <p:nvPr/>
        </p:nvSpPr>
        <p:spPr>
          <a:xfrm>
            <a:off x="1660524" y="5260321"/>
            <a:ext cx="1866900" cy="369332"/>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Flow</a:t>
            </a:r>
            <a:endParaRPr sz="1400" b="0" i="0" u="none" strike="noStrike" cap="none">
              <a:solidFill>
                <a:srgbClr val="000000"/>
              </a:solidFill>
              <a:latin typeface="Arial"/>
              <a:ea typeface="Arial"/>
              <a:cs typeface="Arial"/>
              <a:sym typeface="Arial"/>
            </a:endParaRPr>
          </a:p>
        </p:txBody>
      </p:sp>
      <p:sp>
        <p:nvSpPr>
          <p:cNvPr id="215" name="Google Shape;215;p9"/>
          <p:cNvSpPr txBox="1"/>
          <p:nvPr/>
        </p:nvSpPr>
        <p:spPr>
          <a:xfrm>
            <a:off x="9490074" y="1184217"/>
            <a:ext cx="1866900" cy="369332"/>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Components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11" descr="Image indicating the Flow panel in PsychoPy Builder in more detail by identifying individual routines and a loop"/>
          <p:cNvPicPr preferRelativeResize="0">
            <a:picLocks noGrp="1"/>
          </p:cNvPicPr>
          <p:nvPr>
            <p:ph type="body" idx="1"/>
          </p:nvPr>
        </p:nvPicPr>
        <p:blipFill rotWithShape="1">
          <a:blip r:embed="rId3">
            <a:alphaModFix/>
          </a:blip>
          <a:srcRect/>
          <a:stretch/>
        </p:blipFill>
        <p:spPr>
          <a:xfrm>
            <a:off x="0" y="3362552"/>
            <a:ext cx="6374339" cy="1137206"/>
          </a:xfrm>
          <a:prstGeom prst="rect">
            <a:avLst/>
          </a:prstGeom>
          <a:noFill/>
          <a:ln>
            <a:noFill/>
          </a:ln>
        </p:spPr>
      </p:pic>
      <p:sp>
        <p:nvSpPr>
          <p:cNvPr id="232" name="Google Shape;232;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GB"/>
              <a:t>Flow panel</a:t>
            </a:r>
            <a:endParaRPr/>
          </a:p>
        </p:txBody>
      </p:sp>
      <p:sp>
        <p:nvSpPr>
          <p:cNvPr id="233" name="Google Shape;233;p11"/>
          <p:cNvSpPr/>
          <p:nvPr/>
        </p:nvSpPr>
        <p:spPr>
          <a:xfrm>
            <a:off x="1526864" y="1564178"/>
            <a:ext cx="2580560" cy="480084"/>
          </a:xfrm>
          <a:prstGeom prst="rect">
            <a:avLst/>
          </a:prstGeom>
          <a:noFill/>
          <a:ln w="571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Individual Routines</a:t>
            </a:r>
            <a:endParaRPr sz="1400" b="0" i="0" u="none" strike="noStrike" cap="none">
              <a:solidFill>
                <a:srgbClr val="000000"/>
              </a:solidFill>
              <a:latin typeface="Arial"/>
              <a:ea typeface="Arial"/>
              <a:cs typeface="Arial"/>
              <a:sym typeface="Arial"/>
            </a:endParaRPr>
          </a:p>
        </p:txBody>
      </p:sp>
      <p:cxnSp>
        <p:nvCxnSpPr>
          <p:cNvPr id="234" name="Google Shape;234;p11"/>
          <p:cNvCxnSpPr>
            <a:stCxn id="233" idx="2"/>
          </p:cNvCxnSpPr>
          <p:nvPr/>
        </p:nvCxnSpPr>
        <p:spPr>
          <a:xfrm>
            <a:off x="2817144" y="2044262"/>
            <a:ext cx="950100" cy="1654500"/>
          </a:xfrm>
          <a:prstGeom prst="straightConnector1">
            <a:avLst/>
          </a:prstGeom>
          <a:noFill/>
          <a:ln w="38100" cap="flat" cmpd="sng">
            <a:solidFill>
              <a:srgbClr val="FF0000"/>
            </a:solidFill>
            <a:prstDash val="solid"/>
            <a:miter lim="800000"/>
            <a:headEnd type="none" w="sm" len="sm"/>
            <a:tailEnd type="triangle" w="med" len="med"/>
          </a:ln>
        </p:spPr>
      </p:cxnSp>
      <p:cxnSp>
        <p:nvCxnSpPr>
          <p:cNvPr id="235" name="Google Shape;235;p11"/>
          <p:cNvCxnSpPr>
            <a:stCxn id="233" idx="2"/>
          </p:cNvCxnSpPr>
          <p:nvPr/>
        </p:nvCxnSpPr>
        <p:spPr>
          <a:xfrm>
            <a:off x="2817144" y="2044262"/>
            <a:ext cx="0" cy="1654500"/>
          </a:xfrm>
          <a:prstGeom prst="straightConnector1">
            <a:avLst/>
          </a:prstGeom>
          <a:noFill/>
          <a:ln w="38100" cap="flat" cmpd="sng">
            <a:solidFill>
              <a:srgbClr val="FF0000"/>
            </a:solidFill>
            <a:prstDash val="solid"/>
            <a:miter lim="800000"/>
            <a:headEnd type="none" w="sm" len="sm"/>
            <a:tailEnd type="triangle" w="med" len="med"/>
          </a:ln>
        </p:spPr>
      </p:cxnSp>
      <p:cxnSp>
        <p:nvCxnSpPr>
          <p:cNvPr id="236" name="Google Shape;236;p11"/>
          <p:cNvCxnSpPr>
            <a:stCxn id="233" idx="2"/>
          </p:cNvCxnSpPr>
          <p:nvPr/>
        </p:nvCxnSpPr>
        <p:spPr>
          <a:xfrm>
            <a:off x="2817144" y="2044262"/>
            <a:ext cx="1755300" cy="1685700"/>
          </a:xfrm>
          <a:prstGeom prst="straightConnector1">
            <a:avLst/>
          </a:prstGeom>
          <a:noFill/>
          <a:ln w="38100" cap="flat" cmpd="sng">
            <a:solidFill>
              <a:srgbClr val="FF0000"/>
            </a:solidFill>
            <a:prstDash val="solid"/>
            <a:miter lim="800000"/>
            <a:headEnd type="none" w="sm" len="sm"/>
            <a:tailEnd type="triangle" w="med" len="med"/>
          </a:ln>
        </p:spPr>
      </p:cxnSp>
      <p:cxnSp>
        <p:nvCxnSpPr>
          <p:cNvPr id="237" name="Google Shape;237;p11"/>
          <p:cNvCxnSpPr/>
          <p:nvPr/>
        </p:nvCxnSpPr>
        <p:spPr>
          <a:xfrm flipH="1">
            <a:off x="1497415" y="2085885"/>
            <a:ext cx="1298597" cy="1509927"/>
          </a:xfrm>
          <a:prstGeom prst="straightConnector1">
            <a:avLst/>
          </a:prstGeom>
          <a:noFill/>
          <a:ln w="38100" cap="flat" cmpd="sng">
            <a:solidFill>
              <a:srgbClr val="FF0000"/>
            </a:solidFill>
            <a:prstDash val="solid"/>
            <a:miter lim="800000"/>
            <a:headEnd type="none" w="sm" len="sm"/>
            <a:tailEnd type="triangle" w="med" len="med"/>
          </a:ln>
        </p:spPr>
      </p:cxnSp>
      <p:cxnSp>
        <p:nvCxnSpPr>
          <p:cNvPr id="238" name="Google Shape;238;p11"/>
          <p:cNvCxnSpPr/>
          <p:nvPr/>
        </p:nvCxnSpPr>
        <p:spPr>
          <a:xfrm>
            <a:off x="2806554" y="2075660"/>
            <a:ext cx="2881175" cy="1654421"/>
          </a:xfrm>
          <a:prstGeom prst="straightConnector1">
            <a:avLst/>
          </a:prstGeom>
          <a:noFill/>
          <a:ln w="38100" cap="flat" cmpd="sng">
            <a:solidFill>
              <a:srgbClr val="FF0000"/>
            </a:solidFill>
            <a:prstDash val="solid"/>
            <a:miter lim="800000"/>
            <a:headEnd type="none" w="sm" len="sm"/>
            <a:tailEnd type="triangle" w="med" len="med"/>
          </a:ln>
        </p:spPr>
      </p:cxnSp>
      <p:sp>
        <p:nvSpPr>
          <p:cNvPr id="239" name="Google Shape;239;p11"/>
          <p:cNvSpPr/>
          <p:nvPr/>
        </p:nvSpPr>
        <p:spPr>
          <a:xfrm>
            <a:off x="3472842" y="5378769"/>
            <a:ext cx="1269163" cy="464943"/>
          </a:xfrm>
          <a:prstGeom prst="rect">
            <a:avLst/>
          </a:prstGeom>
          <a:noFill/>
          <a:ln w="571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Calibri"/>
                <a:ea typeface="Calibri"/>
                <a:cs typeface="Calibri"/>
                <a:sym typeface="Calibri"/>
              </a:rPr>
              <a:t>Loop</a:t>
            </a:r>
            <a:endParaRPr sz="1400" b="0" i="0" u="none" strike="noStrike" cap="none">
              <a:solidFill>
                <a:srgbClr val="000000"/>
              </a:solidFill>
              <a:latin typeface="Arial"/>
              <a:ea typeface="Arial"/>
              <a:cs typeface="Arial"/>
              <a:sym typeface="Arial"/>
            </a:endParaRPr>
          </a:p>
        </p:txBody>
      </p:sp>
      <p:cxnSp>
        <p:nvCxnSpPr>
          <p:cNvPr id="240" name="Google Shape;240;p11"/>
          <p:cNvCxnSpPr>
            <a:stCxn id="239" idx="0"/>
          </p:cNvCxnSpPr>
          <p:nvPr/>
        </p:nvCxnSpPr>
        <p:spPr>
          <a:xfrm rot="10800000">
            <a:off x="3767224" y="4241469"/>
            <a:ext cx="340200" cy="1137300"/>
          </a:xfrm>
          <a:prstGeom prst="straightConnector1">
            <a:avLst/>
          </a:prstGeom>
          <a:noFill/>
          <a:ln w="38100" cap="flat" cmpd="sng">
            <a:solidFill>
              <a:srgbClr val="FF0000"/>
            </a:solidFill>
            <a:prstDash val="solid"/>
            <a:miter lim="800000"/>
            <a:headEnd type="none" w="sm" len="sm"/>
            <a:tailEnd type="triangle" w="med" len="med"/>
          </a:ln>
        </p:spPr>
      </p:cxnSp>
      <p:sp>
        <p:nvSpPr>
          <p:cNvPr id="241" name="Google Shape;241;p11"/>
          <p:cNvSpPr txBox="1"/>
          <p:nvPr/>
        </p:nvSpPr>
        <p:spPr>
          <a:xfrm>
            <a:off x="6276078" y="1564178"/>
            <a:ext cx="5208461" cy="4325679"/>
          </a:xfrm>
          <a:prstGeom prst="rect">
            <a:avLst/>
          </a:prstGeom>
          <a:noFill/>
          <a:ln>
            <a:noFill/>
          </a:ln>
        </p:spPr>
        <p:txBody>
          <a:bodyPr spcFirstLastPara="1" wrap="square" lIns="91425" tIns="45700" rIns="91425" bIns="45700" anchor="t" anchorCtr="0">
            <a:normAutofit fontScale="85000" lnSpcReduction="10000"/>
          </a:bodyPr>
          <a:lstStyle/>
          <a:p>
            <a:pPr marL="228600" marR="0" lvl="0" indent="-228600" algn="l" rtl="0">
              <a:lnSpc>
                <a:spcPct val="100000"/>
              </a:lnSpc>
              <a:spcBef>
                <a:spcPts val="0"/>
              </a:spcBef>
              <a:spcAft>
                <a:spcPts val="0"/>
              </a:spcAft>
              <a:buClr>
                <a:schemeClr val="accent2"/>
              </a:buClr>
              <a:buSzPct val="100000"/>
              <a:buFont typeface="Arial"/>
              <a:buChar char="•"/>
            </a:pPr>
            <a:r>
              <a:rPr lang="en-GB" sz="2800" b="0" i="0" u="none" strike="noStrike" cap="none">
                <a:solidFill>
                  <a:srgbClr val="262626"/>
                </a:solidFill>
                <a:latin typeface="Calibri"/>
                <a:ea typeface="Calibri"/>
                <a:cs typeface="Calibri"/>
                <a:sym typeface="Calibri"/>
              </a:rPr>
              <a:t>Experiments can only have </a:t>
            </a:r>
            <a:r>
              <a:rPr lang="en-GB" sz="2800" b="1" i="0" u="none" strike="noStrike" cap="none">
                <a:solidFill>
                  <a:srgbClr val="262626"/>
                </a:solidFill>
                <a:latin typeface="Calibri"/>
                <a:ea typeface="Calibri"/>
                <a:cs typeface="Calibri"/>
                <a:sym typeface="Calibri"/>
              </a:rPr>
              <a:t>ONE</a:t>
            </a:r>
            <a:r>
              <a:rPr lang="en-GB" sz="2800" b="0" i="0" u="none" strike="noStrike" cap="none">
                <a:solidFill>
                  <a:srgbClr val="262626"/>
                </a:solidFill>
                <a:latin typeface="Calibri"/>
                <a:ea typeface="Calibri"/>
                <a:cs typeface="Calibri"/>
                <a:sym typeface="Calibri"/>
              </a:rPr>
              <a:t> flow</a:t>
            </a:r>
            <a:endParaRPr sz="1400" b="0" i="0" u="none" strike="noStrike" cap="none">
              <a:solidFill>
                <a:srgbClr val="000000"/>
              </a:solidFill>
              <a:latin typeface="Arial"/>
              <a:ea typeface="Arial"/>
              <a:cs typeface="Arial"/>
              <a:sym typeface="Arial"/>
            </a:endParaRPr>
          </a:p>
          <a:p>
            <a:pPr marL="228600" marR="0" lvl="0" indent="-228600" algn="l" rtl="0">
              <a:lnSpc>
                <a:spcPct val="100000"/>
              </a:lnSpc>
              <a:spcBef>
                <a:spcPts val="1000"/>
              </a:spcBef>
              <a:spcAft>
                <a:spcPts val="0"/>
              </a:spcAft>
              <a:buClr>
                <a:schemeClr val="accent2"/>
              </a:buClr>
              <a:buSzPct val="100000"/>
              <a:buFont typeface="Arial"/>
              <a:buChar char="•"/>
            </a:pPr>
            <a:r>
              <a:rPr lang="en-GB" sz="2800" b="0" i="0" u="none" strike="noStrike" cap="none">
                <a:solidFill>
                  <a:srgbClr val="262626"/>
                </a:solidFill>
                <a:latin typeface="Calibri"/>
                <a:ea typeface="Calibri"/>
                <a:cs typeface="Calibri"/>
                <a:sym typeface="Calibri"/>
              </a:rPr>
              <a:t>Experiments can have </a:t>
            </a:r>
            <a:r>
              <a:rPr lang="en-GB" sz="2800" b="1" i="0" u="none" strike="noStrike" cap="none">
                <a:solidFill>
                  <a:srgbClr val="262626"/>
                </a:solidFill>
                <a:latin typeface="Calibri"/>
                <a:ea typeface="Calibri"/>
                <a:cs typeface="Calibri"/>
                <a:sym typeface="Calibri"/>
              </a:rPr>
              <a:t>MANY</a:t>
            </a:r>
            <a:r>
              <a:rPr lang="en-GB" sz="2800" b="0" i="0" u="none" strike="noStrike" cap="none">
                <a:solidFill>
                  <a:srgbClr val="262626"/>
                </a:solidFill>
                <a:latin typeface="Calibri"/>
                <a:ea typeface="Calibri"/>
                <a:cs typeface="Calibri"/>
                <a:sym typeface="Calibri"/>
              </a:rPr>
              <a:t> routines</a:t>
            </a:r>
            <a:endParaRPr sz="1400" b="0" i="0" u="none" strike="noStrike" cap="none">
              <a:solidFill>
                <a:srgbClr val="000000"/>
              </a:solidFill>
              <a:latin typeface="Arial"/>
              <a:ea typeface="Arial"/>
              <a:cs typeface="Arial"/>
              <a:sym typeface="Arial"/>
            </a:endParaRPr>
          </a:p>
          <a:p>
            <a:pPr marL="228600" marR="0" lvl="0" indent="-228600" algn="l" rtl="0">
              <a:lnSpc>
                <a:spcPct val="100000"/>
              </a:lnSpc>
              <a:spcBef>
                <a:spcPts val="1000"/>
              </a:spcBef>
              <a:spcAft>
                <a:spcPts val="0"/>
              </a:spcAft>
              <a:buClr>
                <a:schemeClr val="accent2"/>
              </a:buClr>
              <a:buSzPct val="100000"/>
              <a:buFont typeface="Arial"/>
              <a:buChar char="•"/>
            </a:pPr>
            <a:r>
              <a:rPr lang="en-GB" sz="2800" b="0" i="0" u="none" strike="noStrike" cap="none">
                <a:solidFill>
                  <a:srgbClr val="262626"/>
                </a:solidFill>
                <a:latin typeface="Calibri"/>
                <a:ea typeface="Calibri"/>
                <a:cs typeface="Calibri"/>
                <a:sym typeface="Calibri"/>
              </a:rPr>
              <a:t>Routines can have </a:t>
            </a:r>
            <a:r>
              <a:rPr lang="en-GB" sz="2800" b="1" i="0" u="none" strike="noStrike" cap="none">
                <a:solidFill>
                  <a:srgbClr val="262626"/>
                </a:solidFill>
                <a:latin typeface="Calibri"/>
                <a:ea typeface="Calibri"/>
                <a:cs typeface="Calibri"/>
                <a:sym typeface="Calibri"/>
              </a:rPr>
              <a:t>MANY</a:t>
            </a:r>
            <a:r>
              <a:rPr lang="en-GB" sz="2800" b="0" i="0" u="none" strike="noStrike" cap="none">
                <a:solidFill>
                  <a:srgbClr val="262626"/>
                </a:solidFill>
                <a:latin typeface="Calibri"/>
                <a:ea typeface="Calibri"/>
                <a:cs typeface="Calibri"/>
                <a:sym typeface="Calibri"/>
              </a:rPr>
              <a:t> components</a:t>
            </a:r>
            <a:endParaRPr sz="1400" b="0" i="0" u="none" strike="noStrike" cap="none">
              <a:solidFill>
                <a:srgbClr val="000000"/>
              </a:solidFill>
              <a:latin typeface="Arial"/>
              <a:ea typeface="Arial"/>
              <a:cs typeface="Arial"/>
              <a:sym typeface="Arial"/>
            </a:endParaRPr>
          </a:p>
          <a:p>
            <a:pPr marL="228600" marR="0" lvl="0" indent="-228600" algn="l" rtl="0">
              <a:lnSpc>
                <a:spcPct val="100000"/>
              </a:lnSpc>
              <a:spcBef>
                <a:spcPts val="1000"/>
              </a:spcBef>
              <a:spcAft>
                <a:spcPts val="0"/>
              </a:spcAft>
              <a:buClr>
                <a:schemeClr val="accent2"/>
              </a:buClr>
              <a:buSzPct val="100000"/>
              <a:buFont typeface="Arial"/>
              <a:buChar char="•"/>
            </a:pPr>
            <a:r>
              <a:rPr lang="en-GB" sz="2800" b="0" i="0" u="none" strike="noStrike" cap="none">
                <a:solidFill>
                  <a:srgbClr val="262626"/>
                </a:solidFill>
                <a:latin typeface="Calibri"/>
                <a:ea typeface="Calibri"/>
                <a:cs typeface="Calibri"/>
                <a:sym typeface="Calibri"/>
              </a:rPr>
              <a:t>Experiments run sequentially from left to right (unless coding is used)</a:t>
            </a:r>
            <a:endParaRPr sz="1400" b="0" i="0" u="none" strike="noStrike" cap="none">
              <a:solidFill>
                <a:srgbClr val="000000"/>
              </a:solidFill>
              <a:latin typeface="Arial"/>
              <a:ea typeface="Arial"/>
              <a:cs typeface="Arial"/>
              <a:sym typeface="Arial"/>
            </a:endParaRPr>
          </a:p>
          <a:p>
            <a:pPr marL="228600" marR="0" lvl="0" indent="-228600" algn="l" rtl="0">
              <a:lnSpc>
                <a:spcPct val="100000"/>
              </a:lnSpc>
              <a:spcBef>
                <a:spcPts val="1000"/>
              </a:spcBef>
              <a:spcAft>
                <a:spcPts val="0"/>
              </a:spcAft>
              <a:buClr>
                <a:schemeClr val="accent2"/>
              </a:buClr>
              <a:buSzPct val="100000"/>
              <a:buFont typeface="Arial"/>
              <a:buChar char="•"/>
            </a:pPr>
            <a:r>
              <a:rPr lang="en-GB" sz="2800" b="0" i="0" u="none" strike="noStrike" cap="none">
                <a:solidFill>
                  <a:srgbClr val="262626"/>
                </a:solidFill>
                <a:latin typeface="Calibri"/>
                <a:ea typeface="Calibri"/>
                <a:cs typeface="Calibri"/>
                <a:sym typeface="Calibri"/>
              </a:rPr>
              <a:t>Each part of flow is executed in turn</a:t>
            </a:r>
            <a:endParaRPr sz="1400" b="0" i="0" u="none" strike="noStrike" cap="none">
              <a:solidFill>
                <a:srgbClr val="000000"/>
              </a:solidFill>
              <a:latin typeface="Arial"/>
              <a:ea typeface="Arial"/>
              <a:cs typeface="Arial"/>
              <a:sym typeface="Arial"/>
            </a:endParaRPr>
          </a:p>
          <a:p>
            <a:pPr marL="228600" marR="0" lvl="0" indent="-228600" algn="l" rtl="0">
              <a:lnSpc>
                <a:spcPct val="100000"/>
              </a:lnSpc>
              <a:spcBef>
                <a:spcPts val="1000"/>
              </a:spcBef>
              <a:spcAft>
                <a:spcPts val="0"/>
              </a:spcAft>
              <a:buClr>
                <a:schemeClr val="accent2"/>
              </a:buClr>
              <a:buSzPct val="100000"/>
              <a:buFont typeface="Arial"/>
              <a:buChar char="•"/>
            </a:pPr>
            <a:r>
              <a:rPr lang="en-GB" sz="2800" b="0" i="0" u="none" strike="noStrike" cap="none">
                <a:solidFill>
                  <a:srgbClr val="262626"/>
                </a:solidFill>
                <a:latin typeface="Calibri"/>
                <a:ea typeface="Calibri"/>
                <a:cs typeface="Calibri"/>
                <a:sym typeface="Calibri"/>
              </a:rPr>
              <a:t>Trials and Loops can be randomised</a:t>
            </a:r>
            <a:endParaRPr sz="1400" b="0" i="0" u="none" strike="noStrike" cap="none">
              <a:solidFill>
                <a:srgbClr val="000000"/>
              </a:solidFill>
              <a:latin typeface="Arial"/>
              <a:ea typeface="Arial"/>
              <a:cs typeface="Arial"/>
              <a:sym typeface="Arial"/>
            </a:endParaRPr>
          </a:p>
          <a:p>
            <a:pPr marL="228600" marR="0" lvl="0" indent="-228600" algn="l" rtl="0">
              <a:lnSpc>
                <a:spcPct val="100000"/>
              </a:lnSpc>
              <a:spcBef>
                <a:spcPts val="1000"/>
              </a:spcBef>
              <a:spcAft>
                <a:spcPts val="0"/>
              </a:spcAft>
              <a:buClr>
                <a:schemeClr val="accent2"/>
              </a:buClr>
              <a:buSzPct val="100000"/>
              <a:buFont typeface="Arial"/>
              <a:buChar char="•"/>
            </a:pPr>
            <a:r>
              <a:rPr lang="en-GB" sz="2800" b="0" i="0" u="none" strike="noStrike" cap="none">
                <a:solidFill>
                  <a:srgbClr val="262626"/>
                </a:solidFill>
                <a:latin typeface="Calibri"/>
                <a:ea typeface="Calibri"/>
                <a:cs typeface="Calibri"/>
                <a:sym typeface="Calibri"/>
              </a:rPr>
              <a:t>Loops allow us to repeat parts of the experiment (trials and practice blocks)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1862</TotalTime>
  <Words>1003</Words>
  <Application>Microsoft Office PowerPoint</Application>
  <PresentationFormat>Widescreen</PresentationFormat>
  <Paragraphs>126</Paragraphs>
  <Slides>21</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PowerPoint Presentation</vt:lpstr>
      <vt:lpstr>PREPARATION– If you are using your own computer</vt:lpstr>
      <vt:lpstr>Session</vt:lpstr>
      <vt:lpstr>Experiment Settings</vt:lpstr>
      <vt:lpstr>Experiment Settings</vt:lpstr>
      <vt:lpstr>Experiment Settings</vt:lpstr>
      <vt:lpstr>PowerPoint Presentation</vt:lpstr>
      <vt:lpstr>PsychoPy Builder Interface</vt:lpstr>
      <vt:lpstr>Flow panel</vt:lpstr>
      <vt:lpstr>Routine window</vt:lpstr>
      <vt:lpstr>Components panel</vt:lpstr>
      <vt:lpstr>Component properties (Basic)</vt:lpstr>
      <vt:lpstr>Component properties (Layout)</vt:lpstr>
      <vt:lpstr>Component properties (Appearance)</vt:lpstr>
      <vt:lpstr>Component properties (Formatting)</vt:lpstr>
      <vt:lpstr>Rules of PsychoPy</vt:lpstr>
      <vt:lpstr>monitor properties</vt:lpstr>
      <vt:lpstr>PowerPoint Presentation</vt:lpstr>
      <vt:lpstr>Planning and designing experiments</vt:lpstr>
      <vt:lpstr>Planning &amp; Designing experiments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experimental design &amp; programming</dc:title>
  <dc:creator>Glen Pennington</dc:creator>
  <cp:lastModifiedBy>Glen Pennington</cp:lastModifiedBy>
  <cp:revision>18</cp:revision>
  <dcterms:created xsi:type="dcterms:W3CDTF">2021-01-25T12:25:17Z</dcterms:created>
  <dcterms:modified xsi:type="dcterms:W3CDTF">2025-01-24T15:09:24Z</dcterms:modified>
</cp:coreProperties>
</file>