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7"/>
  </p:notesMasterIdLst>
  <p:sldIdLst>
    <p:sldId id="256" r:id="rId2"/>
    <p:sldId id="288" r:id="rId3"/>
    <p:sldId id="289" r:id="rId4"/>
    <p:sldId id="290" r:id="rId5"/>
    <p:sldId id="29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56"/>
    <p:restoredTop sz="94657"/>
  </p:normalViewPr>
  <p:slideViewPr>
    <p:cSldViewPr snapToGrid="0" snapToObjects="1">
      <p:cViewPr varScale="1">
        <p:scale>
          <a:sx n="90" d="100"/>
          <a:sy n="90" d="100"/>
        </p:scale>
        <p:origin x="432" y="9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81A6A-03CD-F341-B09C-CC55D753E4D3}" type="datetimeFigureOut">
              <a:rPr lang="en-US" smtClean="0"/>
              <a:t>1/24/2025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6BC35-F677-8443-B5C8-D84217933C21}" type="slidenum">
              <a:rPr lang="en-US" smtClean="0"/>
              <a:t>‹#›</a:t>
            </a:fld>
            <a:endParaRPr lang="en-US"/>
          </a:p>
        </p:txBody>
      </p:sp>
    </p:spTree>
    <p:extLst>
      <p:ext uri="{BB962C8B-B14F-4D97-AF65-F5344CB8AC3E}">
        <p14:creationId xmlns:p14="http://schemas.microsoft.com/office/powerpoint/2010/main" val="19779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A3AE-B064-DB4C-B8E0-926C5DDD751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D12D461-5979-9E41-A5B4-24F15BAC5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22E18FF-1A7A-0149-96AE-BA84FBD8B1AF}"/>
              </a:ext>
            </a:extLst>
          </p:cNvPr>
          <p:cNvSpPr>
            <a:spLocks noGrp="1"/>
          </p:cNvSpPr>
          <p:nvPr>
            <p:ph type="dt" sz="half" idx="10"/>
          </p:nvPr>
        </p:nvSpPr>
        <p:spPr/>
        <p:txBody>
          <a:bodyPr/>
          <a:lstStyle/>
          <a:p>
            <a:fld id="{1160EA64-D806-43AC-9DF2-F8C432F32B4C}" type="datetimeFigureOut">
              <a:rPr lang="en-US" smtClean="0"/>
              <a:t>1/24/2025</a:t>
            </a:fld>
            <a:endParaRPr lang="en-US" dirty="0"/>
          </a:p>
        </p:txBody>
      </p:sp>
      <p:sp>
        <p:nvSpPr>
          <p:cNvPr id="5" name="Footer Placeholder 4">
            <a:extLst>
              <a:ext uri="{FF2B5EF4-FFF2-40B4-BE49-F238E27FC236}">
                <a16:creationId xmlns:a16="http://schemas.microsoft.com/office/drawing/2014/main" id="{1B256EAD-3FD2-7A48-AAB2-483D281C2B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23E1A1-9510-7747-9D1A-C62F2B4B5FA0}"/>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6177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956B-6B12-6444-83FC-1D631CF282D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4944AB-8EF5-9A4A-B593-29AD16620D4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55FADF-2D2E-D548-8A01-5BBEE8BF0A62}"/>
              </a:ext>
            </a:extLst>
          </p:cNvPr>
          <p:cNvSpPr>
            <a:spLocks noGrp="1"/>
          </p:cNvSpPr>
          <p:nvPr>
            <p:ph type="dt" sz="half" idx="10"/>
          </p:nvPr>
        </p:nvSpPr>
        <p:spPr/>
        <p:txBody>
          <a:bodyPr/>
          <a:lstStyle/>
          <a:p>
            <a:fld id="{E9F9C37B-1D36-470B-8223-D6C91242EC14}" type="datetimeFigureOut">
              <a:rPr lang="en-US" smtClean="0"/>
              <a:t>1/24/2025</a:t>
            </a:fld>
            <a:endParaRPr lang="en-US" dirty="0"/>
          </a:p>
        </p:txBody>
      </p:sp>
      <p:sp>
        <p:nvSpPr>
          <p:cNvPr id="5" name="Footer Placeholder 4">
            <a:extLst>
              <a:ext uri="{FF2B5EF4-FFF2-40B4-BE49-F238E27FC236}">
                <a16:creationId xmlns:a16="http://schemas.microsoft.com/office/drawing/2014/main" id="{B5A02C13-BDC0-FD49-9A4B-EB10CDBD03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D7CE6F-BD20-294C-B0F0-7E337A3568DB}"/>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955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DACB53-A119-024D-A16A-D6198A795D1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080EC5-7671-9B4F-947D-22D4DD3B6F5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B5F4E2-BFF8-424E-9F0C-66577EC8DE73}"/>
              </a:ext>
            </a:extLst>
          </p:cNvPr>
          <p:cNvSpPr>
            <a:spLocks noGrp="1"/>
          </p:cNvSpPr>
          <p:nvPr>
            <p:ph type="dt" sz="half" idx="10"/>
          </p:nvPr>
        </p:nvSpPr>
        <p:spPr/>
        <p:txBody>
          <a:bodyPr/>
          <a:lstStyle/>
          <a:p>
            <a:fld id="{67C6F52A-A82B-47A2-A83A-8C4C91F2D59F}" type="datetimeFigureOut">
              <a:rPr lang="en-US" smtClean="0"/>
              <a:t>1/24/2025</a:t>
            </a:fld>
            <a:endParaRPr lang="en-US" dirty="0"/>
          </a:p>
        </p:txBody>
      </p:sp>
      <p:sp>
        <p:nvSpPr>
          <p:cNvPr id="5" name="Footer Placeholder 4">
            <a:extLst>
              <a:ext uri="{FF2B5EF4-FFF2-40B4-BE49-F238E27FC236}">
                <a16:creationId xmlns:a16="http://schemas.microsoft.com/office/drawing/2014/main" id="{9AA7B38C-28EC-8240-A216-EEB629CEDE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F49885-7F8E-614A-BD67-74D8698339A5}"/>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8524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4BD0-C7F9-3244-9F89-397C476723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EF986D-2696-5E4D-AA61-EC1D89F530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9A3C3D-4AB1-BA41-A648-DF824EE01FE0}"/>
              </a:ext>
            </a:extLst>
          </p:cNvPr>
          <p:cNvSpPr>
            <a:spLocks noGrp="1"/>
          </p:cNvSpPr>
          <p:nvPr>
            <p:ph type="dt" sz="half" idx="10"/>
          </p:nvPr>
        </p:nvSpPr>
        <p:spPr/>
        <p:txBody>
          <a:bodyPr/>
          <a:lstStyle/>
          <a:p>
            <a:fld id="{F070A7B3-6521-4DCA-87E5-044747A908C1}" type="datetimeFigureOut">
              <a:rPr lang="en-US" smtClean="0"/>
              <a:t>1/24/2025</a:t>
            </a:fld>
            <a:endParaRPr lang="en-US" dirty="0"/>
          </a:p>
        </p:txBody>
      </p:sp>
      <p:sp>
        <p:nvSpPr>
          <p:cNvPr id="5" name="Footer Placeholder 4">
            <a:extLst>
              <a:ext uri="{FF2B5EF4-FFF2-40B4-BE49-F238E27FC236}">
                <a16:creationId xmlns:a16="http://schemas.microsoft.com/office/drawing/2014/main" id="{50A5DDDE-C140-044E-A000-C49A6DA864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CB1707-D5C2-E34A-8A71-75FF1088409D}"/>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640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BA8F-A798-854E-A992-DF98CF9B06B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43FFCDF-C2BC-FC43-BCB7-4C29C8D41A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5ADC1EF-96A8-4A48-8B62-B5A886C1DD71}"/>
              </a:ext>
            </a:extLst>
          </p:cNvPr>
          <p:cNvSpPr>
            <a:spLocks noGrp="1"/>
          </p:cNvSpPr>
          <p:nvPr>
            <p:ph type="dt" sz="half" idx="10"/>
          </p:nvPr>
        </p:nvSpPr>
        <p:spPr/>
        <p:txBody>
          <a:bodyPr/>
          <a:lstStyle/>
          <a:p>
            <a:fld id="{1160EA64-D806-43AC-9DF2-F8C432F32B4C}" type="datetimeFigureOut">
              <a:rPr lang="en-US" smtClean="0"/>
              <a:t>1/24/2025</a:t>
            </a:fld>
            <a:endParaRPr lang="en-US" dirty="0"/>
          </a:p>
        </p:txBody>
      </p:sp>
      <p:sp>
        <p:nvSpPr>
          <p:cNvPr id="5" name="Footer Placeholder 4">
            <a:extLst>
              <a:ext uri="{FF2B5EF4-FFF2-40B4-BE49-F238E27FC236}">
                <a16:creationId xmlns:a16="http://schemas.microsoft.com/office/drawing/2014/main" id="{D3328449-CC07-9747-8246-9540A88349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17848-26F1-A34A-A9CC-0873B4F12B34}"/>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2081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ECAF-DC92-B245-A3E7-52F8456096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E880B47-8B7F-494B-8809-FCFDF5F1BC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053FBA-8073-2142-87A0-C010E4DA47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5F1073A-16A6-A741-962C-56DAA58E5418}"/>
              </a:ext>
            </a:extLst>
          </p:cNvPr>
          <p:cNvSpPr>
            <a:spLocks noGrp="1"/>
          </p:cNvSpPr>
          <p:nvPr>
            <p:ph type="dt" sz="half" idx="10"/>
          </p:nvPr>
        </p:nvSpPr>
        <p:spPr/>
        <p:txBody>
          <a:bodyPr/>
          <a:lstStyle/>
          <a:p>
            <a:fld id="{AB134690-1557-4C89-A502-4959FE7FAD70}" type="datetimeFigureOut">
              <a:rPr lang="en-US" smtClean="0"/>
              <a:t>1/24/2025</a:t>
            </a:fld>
            <a:endParaRPr lang="en-US" dirty="0"/>
          </a:p>
        </p:txBody>
      </p:sp>
      <p:sp>
        <p:nvSpPr>
          <p:cNvPr id="6" name="Footer Placeholder 5">
            <a:extLst>
              <a:ext uri="{FF2B5EF4-FFF2-40B4-BE49-F238E27FC236}">
                <a16:creationId xmlns:a16="http://schemas.microsoft.com/office/drawing/2014/main" id="{5B80233F-5552-4041-A573-B90D294C0C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557ADA-A02B-D241-82C9-5D3A6CE869CE}"/>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5887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8B39-3556-8545-A2AA-BE1F99180D2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5C42B0-2B74-F44E-8965-3465D887C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201D6A0-EC5F-414C-8340-439BA4CD87C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6FC5776-14D8-954D-A189-6D9B852BAC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2C82320-FC45-ED4F-845C-1A873C7D555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E2865E9-5C76-F944-BD92-BADC46A45D1D}"/>
              </a:ext>
            </a:extLst>
          </p:cNvPr>
          <p:cNvSpPr>
            <a:spLocks noGrp="1"/>
          </p:cNvSpPr>
          <p:nvPr>
            <p:ph type="dt" sz="half" idx="10"/>
          </p:nvPr>
        </p:nvSpPr>
        <p:spPr/>
        <p:txBody>
          <a:bodyPr/>
          <a:lstStyle/>
          <a:p>
            <a:fld id="{1160EA64-D806-43AC-9DF2-F8C432F32B4C}" type="datetimeFigureOut">
              <a:rPr lang="en-US" smtClean="0"/>
              <a:t>1/24/2025</a:t>
            </a:fld>
            <a:endParaRPr lang="en-US" dirty="0"/>
          </a:p>
        </p:txBody>
      </p:sp>
      <p:sp>
        <p:nvSpPr>
          <p:cNvPr id="8" name="Footer Placeholder 7">
            <a:extLst>
              <a:ext uri="{FF2B5EF4-FFF2-40B4-BE49-F238E27FC236}">
                <a16:creationId xmlns:a16="http://schemas.microsoft.com/office/drawing/2014/main" id="{F8CCD8E3-1C77-CB47-A9E3-A9C8DAAFCF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251DDF-967F-404B-B4EB-997FEAE91B51}"/>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95582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A64E-DA9C-9745-A48D-4B3E77E88DD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BA7F390-38F0-674A-A81B-08A3DBB9D20A}"/>
              </a:ext>
            </a:extLst>
          </p:cNvPr>
          <p:cNvSpPr>
            <a:spLocks noGrp="1"/>
          </p:cNvSpPr>
          <p:nvPr>
            <p:ph type="dt" sz="half" idx="10"/>
          </p:nvPr>
        </p:nvSpPr>
        <p:spPr/>
        <p:txBody>
          <a:bodyPr/>
          <a:lstStyle/>
          <a:p>
            <a:fld id="{E1037C31-9E7A-4F99-8774-A0E530DE1A42}" type="datetimeFigureOut">
              <a:rPr lang="en-US" smtClean="0"/>
              <a:t>1/24/2025</a:t>
            </a:fld>
            <a:endParaRPr lang="en-US" dirty="0"/>
          </a:p>
        </p:txBody>
      </p:sp>
      <p:sp>
        <p:nvSpPr>
          <p:cNvPr id="4" name="Footer Placeholder 3">
            <a:extLst>
              <a:ext uri="{FF2B5EF4-FFF2-40B4-BE49-F238E27FC236}">
                <a16:creationId xmlns:a16="http://schemas.microsoft.com/office/drawing/2014/main" id="{0F94BD55-BD50-BD42-A99C-11A278EA24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409779C-94B2-FC4C-8912-3FECEBD51790}"/>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8968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1E130-BDCE-3A40-A9FA-766C2E84AC10}"/>
              </a:ext>
            </a:extLst>
          </p:cNvPr>
          <p:cNvSpPr>
            <a:spLocks noGrp="1"/>
          </p:cNvSpPr>
          <p:nvPr>
            <p:ph type="dt" sz="half" idx="10"/>
          </p:nvPr>
        </p:nvSpPr>
        <p:spPr/>
        <p:txBody>
          <a:bodyPr/>
          <a:lstStyle/>
          <a:p>
            <a:fld id="{C278504F-A551-4DE0-9316-4DCD1D8CC752}" type="datetimeFigureOut">
              <a:rPr lang="en-US" smtClean="0"/>
              <a:t>1/24/2025</a:t>
            </a:fld>
            <a:endParaRPr lang="en-US" dirty="0"/>
          </a:p>
        </p:txBody>
      </p:sp>
      <p:sp>
        <p:nvSpPr>
          <p:cNvPr id="3" name="Footer Placeholder 2">
            <a:extLst>
              <a:ext uri="{FF2B5EF4-FFF2-40B4-BE49-F238E27FC236}">
                <a16:creationId xmlns:a16="http://schemas.microsoft.com/office/drawing/2014/main" id="{E9F151E5-7B90-3F48-837E-E51A925B23F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E458F5-2D23-E546-962D-8503B19372EA}"/>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728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11E3-8D5C-0741-B89B-2502AC112E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A1B2C7D-7BDA-6844-8EFE-D5720F852C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4B44B6B-06CA-1445-A29F-F26C561E4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B622D6-56C3-004B-A347-8EAEE8FA95BB}"/>
              </a:ext>
            </a:extLst>
          </p:cNvPr>
          <p:cNvSpPr>
            <a:spLocks noGrp="1"/>
          </p:cNvSpPr>
          <p:nvPr>
            <p:ph type="dt" sz="half" idx="10"/>
          </p:nvPr>
        </p:nvSpPr>
        <p:spPr/>
        <p:txBody>
          <a:bodyPr/>
          <a:lstStyle/>
          <a:p>
            <a:fld id="{D1BE4249-C0D0-4B06-8692-E8BB871AF643}" type="datetimeFigureOut">
              <a:rPr lang="en-US" smtClean="0"/>
              <a:t>1/24/2025</a:t>
            </a:fld>
            <a:endParaRPr lang="en-US" dirty="0"/>
          </a:p>
        </p:txBody>
      </p:sp>
      <p:sp>
        <p:nvSpPr>
          <p:cNvPr id="6" name="Footer Placeholder 5">
            <a:extLst>
              <a:ext uri="{FF2B5EF4-FFF2-40B4-BE49-F238E27FC236}">
                <a16:creationId xmlns:a16="http://schemas.microsoft.com/office/drawing/2014/main" id="{1208FB96-5F6B-5346-AD04-6C7C94E38C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EEF035-4568-BB4D-87FF-8ABA65353217}"/>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822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C98F-A025-A145-BA1F-EC2C2760EC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34290F4-D926-6B4D-8A21-C3F2256FC3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7DAD6C-5962-7947-B71A-4C484685F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113056-9295-7D4F-9360-06C0099C3562}"/>
              </a:ext>
            </a:extLst>
          </p:cNvPr>
          <p:cNvSpPr>
            <a:spLocks noGrp="1"/>
          </p:cNvSpPr>
          <p:nvPr>
            <p:ph type="dt" sz="half" idx="10"/>
          </p:nvPr>
        </p:nvSpPr>
        <p:spPr/>
        <p:txBody>
          <a:bodyPr/>
          <a:lstStyle/>
          <a:p>
            <a:fld id="{042B0DB6-F5C7-45FB-8CF3-31B45F9C2DAC}" type="datetimeFigureOut">
              <a:rPr lang="en-US" smtClean="0"/>
              <a:t>1/24/2025</a:t>
            </a:fld>
            <a:endParaRPr lang="en-US" dirty="0"/>
          </a:p>
        </p:txBody>
      </p:sp>
      <p:sp>
        <p:nvSpPr>
          <p:cNvPr id="6" name="Footer Placeholder 5">
            <a:extLst>
              <a:ext uri="{FF2B5EF4-FFF2-40B4-BE49-F238E27FC236}">
                <a16:creationId xmlns:a16="http://schemas.microsoft.com/office/drawing/2014/main" id="{918A406E-63EA-0649-8674-EA4B413EEB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A720A0-3ADD-2B4F-8324-D9A2FC932942}"/>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8662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B36133-85CB-7C45-AE5B-9C41A947F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37E716F-9117-A347-B649-C40B77710C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573EB-760C-FA4B-A75B-0CCB6FBE9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EA64-D806-43AC-9DF2-F8C432F32B4C}" type="datetimeFigureOut">
              <a:rPr lang="en-US" smtClean="0"/>
              <a:t>1/24/2025</a:t>
            </a:fld>
            <a:endParaRPr lang="en-US" dirty="0"/>
          </a:p>
        </p:txBody>
      </p:sp>
      <p:sp>
        <p:nvSpPr>
          <p:cNvPr id="5" name="Footer Placeholder 4">
            <a:extLst>
              <a:ext uri="{FF2B5EF4-FFF2-40B4-BE49-F238E27FC236}">
                <a16:creationId xmlns:a16="http://schemas.microsoft.com/office/drawing/2014/main" id="{A6C22799-4BA9-AD49-89B7-4201181E4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3DB3D35-AAF4-024B-A4C6-ADEDF46B52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501104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16002247-79F6-664E-88F9-C4EC5FEA292B}"/>
              </a:ext>
            </a:extLst>
          </p:cNvPr>
          <p:cNvSpPr>
            <a:spLocks noGrp="1"/>
          </p:cNvSpPr>
          <p:nvPr>
            <p:ph type="subTitle" idx="1"/>
          </p:nvPr>
        </p:nvSpPr>
        <p:spPr>
          <a:xfrm>
            <a:off x="795342" y="4377268"/>
            <a:ext cx="7970903" cy="1280582"/>
          </a:xfrm>
        </p:spPr>
        <p:txBody>
          <a:bodyPr anchor="t">
            <a:normAutofit/>
          </a:bodyPr>
          <a:lstStyle/>
          <a:p>
            <a:pPr algn="l"/>
            <a:r>
              <a:rPr lang="en-US" sz="3200" dirty="0">
                <a:solidFill>
                  <a:srgbClr val="FEFFFF"/>
                </a:solidFill>
              </a:rPr>
              <a:t>Choice Reaction Time </a:t>
            </a:r>
            <a:r>
              <a:rPr lang="en-US" sz="3200">
                <a:solidFill>
                  <a:srgbClr val="FEFFFF"/>
                </a:solidFill>
              </a:rPr>
              <a:t>Experiment Answers</a:t>
            </a:r>
            <a:endParaRPr lang="en-US" sz="3200" dirty="0">
              <a:solidFill>
                <a:srgbClr val="FEFFFF"/>
              </a:solidFill>
            </a:endParaRP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8A15B6B4-BDFC-4DBF-B343-9AFDEFE8B536}"/>
              </a:ext>
            </a:extLst>
          </p:cNvPr>
          <p:cNvPicPr>
            <a:picLocks noChangeAspect="1"/>
          </p:cNvPicPr>
          <p:nvPr/>
        </p:nvPicPr>
        <p:blipFill>
          <a:blip r:embed="rId2"/>
          <a:stretch>
            <a:fillRect/>
          </a:stretch>
        </p:blipFill>
        <p:spPr>
          <a:xfrm>
            <a:off x="3048" y="2457357"/>
            <a:ext cx="12188952" cy="1765086"/>
          </a:xfrm>
          <a:prstGeom prst="rect">
            <a:avLst/>
          </a:prstGeom>
        </p:spPr>
      </p:pic>
    </p:spTree>
    <p:extLst>
      <p:ext uri="{BB962C8B-B14F-4D97-AF65-F5344CB8AC3E}">
        <p14:creationId xmlns:p14="http://schemas.microsoft.com/office/powerpoint/2010/main" val="64941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GB" dirty="0">
                <a:solidFill>
                  <a:srgbClr val="FFFFFF"/>
                </a:solidFill>
              </a:rPr>
              <a:t>Questions &amp; Answers</a:t>
            </a:r>
          </a:p>
        </p:txBody>
      </p:sp>
      <p:sp>
        <p:nvSpPr>
          <p:cNvPr id="3" name="Content Placeholder 2"/>
          <p:cNvSpPr>
            <a:spLocks noGrp="1"/>
          </p:cNvSpPr>
          <p:nvPr>
            <p:ph idx="1"/>
          </p:nvPr>
        </p:nvSpPr>
        <p:spPr>
          <a:xfrm>
            <a:off x="4978708" y="885651"/>
            <a:ext cx="6525220" cy="4616849"/>
          </a:xfrm>
        </p:spPr>
        <p:txBody>
          <a:bodyPr anchor="ctr">
            <a:normAutofit/>
          </a:bodyPr>
          <a:lstStyle/>
          <a:p>
            <a:pPr marL="0" indent="0">
              <a:buNone/>
            </a:pPr>
            <a:endParaRPr lang="en-GB" sz="2400" dirty="0"/>
          </a:p>
          <a:p>
            <a:pPr lvl="1"/>
            <a:endParaRPr lang="en-GB" dirty="0"/>
          </a:p>
          <a:p>
            <a:pPr lvl="1"/>
            <a:endParaRPr lang="en-GB" dirty="0"/>
          </a:p>
          <a:p>
            <a:pPr marL="457200" lvl="1" indent="0">
              <a:buNone/>
            </a:pPr>
            <a:endParaRPr lang="en-GB" dirty="0"/>
          </a:p>
        </p:txBody>
      </p:sp>
      <p:sp>
        <p:nvSpPr>
          <p:cNvPr id="9" name="Content Placeholder 2">
            <a:extLst>
              <a:ext uri="{FF2B5EF4-FFF2-40B4-BE49-F238E27FC236}">
                <a16:creationId xmlns:a16="http://schemas.microsoft.com/office/drawing/2014/main" id="{BA2B0196-3833-0646-AD7C-CC8AB7C2E686}"/>
              </a:ext>
            </a:extLst>
          </p:cNvPr>
          <p:cNvSpPr txBox="1">
            <a:spLocks/>
          </p:cNvSpPr>
          <p:nvPr/>
        </p:nvSpPr>
        <p:spPr>
          <a:xfrm>
            <a:off x="5198027" y="374609"/>
            <a:ext cx="6086581" cy="47755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GB" sz="3200" dirty="0"/>
              <a:t>What is the independent variable?</a:t>
            </a:r>
          </a:p>
          <a:p>
            <a:pPr marL="0" indent="0">
              <a:lnSpc>
                <a:spcPct val="110000"/>
              </a:lnSpc>
              <a:buNone/>
            </a:pPr>
            <a:r>
              <a:rPr lang="en-GB" sz="3200" dirty="0">
                <a:solidFill>
                  <a:srgbClr val="00B0F0"/>
                </a:solidFill>
              </a:rPr>
              <a:t>Facial Emotion </a:t>
            </a:r>
          </a:p>
          <a:p>
            <a:pPr marL="0" indent="0">
              <a:lnSpc>
                <a:spcPct val="110000"/>
              </a:lnSpc>
              <a:buNone/>
            </a:pPr>
            <a:r>
              <a:rPr lang="en-GB" sz="3200" dirty="0"/>
              <a:t>How many levels does the independent variable have? </a:t>
            </a:r>
          </a:p>
          <a:p>
            <a:pPr marL="0" indent="0">
              <a:lnSpc>
                <a:spcPct val="110000"/>
              </a:lnSpc>
              <a:buNone/>
            </a:pPr>
            <a:r>
              <a:rPr lang="en-GB" sz="3200" dirty="0">
                <a:solidFill>
                  <a:srgbClr val="00B0F0"/>
                </a:solidFill>
              </a:rPr>
              <a:t>Two</a:t>
            </a:r>
          </a:p>
          <a:p>
            <a:pPr marL="0" indent="0">
              <a:lnSpc>
                <a:spcPct val="110000"/>
              </a:lnSpc>
              <a:buNone/>
            </a:pPr>
            <a:r>
              <a:rPr lang="en-GB" sz="3200" dirty="0"/>
              <a:t>Name the levels	</a:t>
            </a:r>
          </a:p>
          <a:p>
            <a:pPr marL="0" indent="0">
              <a:lnSpc>
                <a:spcPct val="110000"/>
              </a:lnSpc>
              <a:buNone/>
            </a:pPr>
            <a:r>
              <a:rPr lang="en-GB" sz="3200" dirty="0">
                <a:solidFill>
                  <a:srgbClr val="00B0F0"/>
                </a:solidFill>
              </a:rPr>
              <a:t>Angry/Happy</a:t>
            </a:r>
          </a:p>
          <a:p>
            <a:pPr marL="0" indent="0">
              <a:lnSpc>
                <a:spcPct val="110000"/>
              </a:lnSpc>
              <a:buNone/>
            </a:pPr>
            <a:r>
              <a:rPr lang="en-GB" sz="3200" dirty="0"/>
              <a:t>What are the dependent variables</a:t>
            </a:r>
          </a:p>
          <a:p>
            <a:pPr marL="0" indent="0">
              <a:lnSpc>
                <a:spcPct val="110000"/>
              </a:lnSpc>
              <a:buNone/>
            </a:pPr>
            <a:r>
              <a:rPr lang="en-GB" sz="3200" dirty="0">
                <a:solidFill>
                  <a:srgbClr val="00B0F0"/>
                </a:solidFill>
              </a:rPr>
              <a:t>Reaction time and accuracy</a:t>
            </a:r>
          </a:p>
          <a:p>
            <a:pPr>
              <a:lnSpc>
                <a:spcPct val="110000"/>
              </a:lnSpc>
            </a:pPr>
            <a:endParaRPr lang="en-GB" sz="3200" dirty="0"/>
          </a:p>
        </p:txBody>
      </p:sp>
    </p:spTree>
    <p:extLst>
      <p:ext uri="{BB962C8B-B14F-4D97-AF65-F5344CB8AC3E}">
        <p14:creationId xmlns:p14="http://schemas.microsoft.com/office/powerpoint/2010/main" val="2403569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GB" dirty="0">
                <a:solidFill>
                  <a:srgbClr val="FFFFFF"/>
                </a:solidFill>
              </a:rPr>
              <a:t>Questions &amp; Answers</a:t>
            </a:r>
          </a:p>
        </p:txBody>
      </p:sp>
      <p:sp>
        <p:nvSpPr>
          <p:cNvPr id="3" name="Content Placeholder 2"/>
          <p:cNvSpPr>
            <a:spLocks noGrp="1"/>
          </p:cNvSpPr>
          <p:nvPr>
            <p:ph idx="1"/>
          </p:nvPr>
        </p:nvSpPr>
        <p:spPr>
          <a:xfrm>
            <a:off x="4978708" y="885651"/>
            <a:ext cx="6525220" cy="4616849"/>
          </a:xfrm>
        </p:spPr>
        <p:txBody>
          <a:bodyPr anchor="ctr">
            <a:normAutofit/>
          </a:bodyPr>
          <a:lstStyle/>
          <a:p>
            <a:pPr marL="0" indent="0">
              <a:buNone/>
            </a:pPr>
            <a:endParaRPr lang="en-GB" sz="2400" dirty="0"/>
          </a:p>
          <a:p>
            <a:pPr lvl="1"/>
            <a:endParaRPr lang="en-GB" dirty="0"/>
          </a:p>
          <a:p>
            <a:pPr lvl="1"/>
            <a:endParaRPr lang="en-GB" dirty="0"/>
          </a:p>
          <a:p>
            <a:pPr marL="457200" lvl="1" indent="0">
              <a:buNone/>
            </a:pPr>
            <a:endParaRPr lang="en-GB" dirty="0"/>
          </a:p>
        </p:txBody>
      </p:sp>
      <p:sp>
        <p:nvSpPr>
          <p:cNvPr id="9" name="Content Placeholder 2">
            <a:extLst>
              <a:ext uri="{FF2B5EF4-FFF2-40B4-BE49-F238E27FC236}">
                <a16:creationId xmlns:a16="http://schemas.microsoft.com/office/drawing/2014/main" id="{BA2B0196-3833-0646-AD7C-CC8AB7C2E686}"/>
              </a:ext>
            </a:extLst>
          </p:cNvPr>
          <p:cNvSpPr txBox="1">
            <a:spLocks/>
          </p:cNvSpPr>
          <p:nvPr/>
        </p:nvSpPr>
        <p:spPr>
          <a:xfrm>
            <a:off x="5198027" y="374609"/>
            <a:ext cx="6086581" cy="47755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GB" sz="3200" dirty="0"/>
              <a:t>What effect do you think choice will have on reaction time?  </a:t>
            </a:r>
            <a:r>
              <a:rPr lang="en-GB" sz="3200" dirty="0">
                <a:solidFill>
                  <a:srgbClr val="00B0F0"/>
                </a:solidFill>
              </a:rPr>
              <a:t>It should slow down the time it takes the participant to respond to the stimulus</a:t>
            </a:r>
          </a:p>
          <a:p>
            <a:pPr>
              <a:lnSpc>
                <a:spcPct val="110000"/>
              </a:lnSpc>
            </a:pPr>
            <a:endParaRPr lang="en-GB" sz="3200" dirty="0"/>
          </a:p>
        </p:txBody>
      </p:sp>
    </p:spTree>
    <p:extLst>
      <p:ext uri="{BB962C8B-B14F-4D97-AF65-F5344CB8AC3E}">
        <p14:creationId xmlns:p14="http://schemas.microsoft.com/office/powerpoint/2010/main" val="284247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GB" dirty="0">
                <a:solidFill>
                  <a:srgbClr val="FFFFFF"/>
                </a:solidFill>
              </a:rPr>
              <a:t>Questions &amp; Answers</a:t>
            </a:r>
          </a:p>
        </p:txBody>
      </p:sp>
      <p:sp>
        <p:nvSpPr>
          <p:cNvPr id="3" name="Content Placeholder 2"/>
          <p:cNvSpPr>
            <a:spLocks noGrp="1"/>
          </p:cNvSpPr>
          <p:nvPr>
            <p:ph idx="1"/>
          </p:nvPr>
        </p:nvSpPr>
        <p:spPr>
          <a:xfrm>
            <a:off x="4978708" y="885651"/>
            <a:ext cx="6525220" cy="4616849"/>
          </a:xfrm>
        </p:spPr>
        <p:txBody>
          <a:bodyPr anchor="ctr">
            <a:normAutofit/>
          </a:bodyPr>
          <a:lstStyle/>
          <a:p>
            <a:pPr marL="0" indent="0">
              <a:buNone/>
            </a:pPr>
            <a:endParaRPr lang="en-GB" sz="2400" dirty="0"/>
          </a:p>
          <a:p>
            <a:pPr lvl="1"/>
            <a:endParaRPr lang="en-GB" dirty="0"/>
          </a:p>
          <a:p>
            <a:pPr lvl="1"/>
            <a:endParaRPr lang="en-GB" dirty="0"/>
          </a:p>
          <a:p>
            <a:pPr marL="457200" lvl="1" indent="0">
              <a:buNone/>
            </a:pPr>
            <a:endParaRPr lang="en-GB" dirty="0"/>
          </a:p>
        </p:txBody>
      </p:sp>
      <p:sp>
        <p:nvSpPr>
          <p:cNvPr id="9" name="Content Placeholder 2">
            <a:extLst>
              <a:ext uri="{FF2B5EF4-FFF2-40B4-BE49-F238E27FC236}">
                <a16:creationId xmlns:a16="http://schemas.microsoft.com/office/drawing/2014/main" id="{BA2B0196-3833-0646-AD7C-CC8AB7C2E686}"/>
              </a:ext>
            </a:extLst>
          </p:cNvPr>
          <p:cNvSpPr txBox="1">
            <a:spLocks/>
          </p:cNvSpPr>
          <p:nvPr/>
        </p:nvSpPr>
        <p:spPr>
          <a:xfrm>
            <a:off x="5198027" y="374609"/>
            <a:ext cx="6784866" cy="62920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GB" sz="3200" dirty="0"/>
              <a:t>Does your experiment work correctly? If not, can you determine why not?  </a:t>
            </a:r>
            <a:r>
              <a:rPr lang="en-GB" sz="2400" dirty="0">
                <a:solidFill>
                  <a:srgbClr val="00B0F0"/>
                </a:solidFill>
              </a:rPr>
              <a:t>HINT: Routine properties You have not changed the size of the fixation in the fix properties, you have not changed the colour properties of the fixation in the fix properties.  In the faceStim, the default size is (0.5, 0.5), we are using pixels as the spatial units, so that is setting the image size to half a pixel, by half a pixel.  Look at the image properties and change the size to match</a:t>
            </a:r>
          </a:p>
          <a:p>
            <a:pPr marL="0" indent="0">
              <a:lnSpc>
                <a:spcPct val="110000"/>
              </a:lnSpc>
              <a:buNone/>
            </a:pPr>
            <a:r>
              <a:rPr lang="en-GB" sz="2400" dirty="0">
                <a:solidFill>
                  <a:srgbClr val="00B0F0"/>
                </a:solidFill>
              </a:rPr>
              <a:t>Which of the properties do you think you need to alter to make the experiment work as you think it should? faceStim – Size and fix – size, fill colour and border colour</a:t>
            </a:r>
          </a:p>
          <a:p>
            <a:pPr marL="0" indent="0">
              <a:lnSpc>
                <a:spcPct val="110000"/>
              </a:lnSpc>
              <a:buNone/>
            </a:pPr>
            <a:endParaRPr lang="en-GB" sz="3200" dirty="0"/>
          </a:p>
        </p:txBody>
      </p:sp>
    </p:spTree>
    <p:extLst>
      <p:ext uri="{BB962C8B-B14F-4D97-AF65-F5344CB8AC3E}">
        <p14:creationId xmlns:p14="http://schemas.microsoft.com/office/powerpoint/2010/main" val="128138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GB" dirty="0">
                <a:solidFill>
                  <a:srgbClr val="FFFFFF"/>
                </a:solidFill>
              </a:rPr>
              <a:t>Questions &amp; Answers</a:t>
            </a:r>
          </a:p>
        </p:txBody>
      </p:sp>
      <p:sp>
        <p:nvSpPr>
          <p:cNvPr id="3" name="Content Placeholder 2"/>
          <p:cNvSpPr>
            <a:spLocks noGrp="1"/>
          </p:cNvSpPr>
          <p:nvPr>
            <p:ph idx="1"/>
          </p:nvPr>
        </p:nvSpPr>
        <p:spPr>
          <a:xfrm>
            <a:off x="4978708" y="885651"/>
            <a:ext cx="6525220" cy="4616849"/>
          </a:xfrm>
        </p:spPr>
        <p:txBody>
          <a:bodyPr anchor="ctr">
            <a:normAutofit/>
          </a:bodyPr>
          <a:lstStyle/>
          <a:p>
            <a:pPr marL="0" indent="0">
              <a:buNone/>
            </a:pPr>
            <a:endParaRPr lang="en-GB" sz="2400" dirty="0"/>
          </a:p>
          <a:p>
            <a:pPr lvl="1"/>
            <a:endParaRPr lang="en-GB" dirty="0"/>
          </a:p>
          <a:p>
            <a:pPr lvl="1"/>
            <a:endParaRPr lang="en-GB" dirty="0"/>
          </a:p>
          <a:p>
            <a:pPr marL="457200" lvl="1" indent="0">
              <a:buNone/>
            </a:pPr>
            <a:endParaRPr lang="en-GB" dirty="0"/>
          </a:p>
        </p:txBody>
      </p:sp>
      <p:sp>
        <p:nvSpPr>
          <p:cNvPr id="9" name="Content Placeholder 2">
            <a:extLst>
              <a:ext uri="{FF2B5EF4-FFF2-40B4-BE49-F238E27FC236}">
                <a16:creationId xmlns:a16="http://schemas.microsoft.com/office/drawing/2014/main" id="{BA2B0196-3833-0646-AD7C-CC8AB7C2E686}"/>
              </a:ext>
            </a:extLst>
          </p:cNvPr>
          <p:cNvSpPr txBox="1">
            <a:spLocks/>
          </p:cNvSpPr>
          <p:nvPr/>
        </p:nvSpPr>
        <p:spPr>
          <a:xfrm>
            <a:off x="5198027" y="374609"/>
            <a:ext cx="6086581" cy="47755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GB" sz="3200" dirty="0"/>
              <a:t>Describe any potential experimental confounds you can think of in this experiment.  </a:t>
            </a:r>
          </a:p>
          <a:p>
            <a:pPr marL="0" indent="0">
              <a:lnSpc>
                <a:spcPct val="110000"/>
              </a:lnSpc>
              <a:buNone/>
            </a:pPr>
            <a:r>
              <a:rPr lang="en-GB" sz="3200" dirty="0">
                <a:solidFill>
                  <a:srgbClr val="00B0F0"/>
                </a:solidFill>
              </a:rPr>
              <a:t>The angry face is male, and the happy face is female, we could be responding to the sex of the poser in this task rather than the positive/negative levels of the condition</a:t>
            </a:r>
          </a:p>
          <a:p>
            <a:pPr>
              <a:lnSpc>
                <a:spcPct val="110000"/>
              </a:lnSpc>
            </a:pPr>
            <a:endParaRPr lang="en-GB" sz="3200" dirty="0"/>
          </a:p>
        </p:txBody>
      </p:sp>
    </p:spTree>
    <p:extLst>
      <p:ext uri="{BB962C8B-B14F-4D97-AF65-F5344CB8AC3E}">
        <p14:creationId xmlns:p14="http://schemas.microsoft.com/office/powerpoint/2010/main" val="471416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10714</TotalTime>
  <Words>260</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Questions &amp; Answers</vt:lpstr>
      <vt:lpstr>Questions &amp; Answers</vt:lpstr>
      <vt:lpstr>Questions &amp; Answers</vt:lpstr>
      <vt:lpstr>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 &amp; programming</dc:title>
  <dc:creator>Glen Pennington</dc:creator>
  <cp:lastModifiedBy>Glen Pennington</cp:lastModifiedBy>
  <cp:revision>47</cp:revision>
  <dcterms:created xsi:type="dcterms:W3CDTF">2021-01-25T12:25:17Z</dcterms:created>
  <dcterms:modified xsi:type="dcterms:W3CDTF">2025-01-24T15:20:30Z</dcterms:modified>
</cp:coreProperties>
</file>