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1"/>
  </p:notesMasterIdLst>
  <p:sldIdLst>
    <p:sldId id="256" r:id="rId2"/>
    <p:sldId id="288" r:id="rId3"/>
    <p:sldId id="276" r:id="rId4"/>
    <p:sldId id="275" r:id="rId5"/>
    <p:sldId id="261" r:id="rId6"/>
    <p:sldId id="280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6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sychology.wikia.org/wiki/Pseudowo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15 (Seminar 3)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More assessment information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13D3E7-178E-44AE-9990-4CC54816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24573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EDP 3 Activity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2B0196-3833-0646-AD7C-CC8AB7C2E686}"/>
              </a:ext>
            </a:extLst>
          </p:cNvPr>
          <p:cNvSpPr txBox="1">
            <a:spLocks/>
          </p:cNvSpPr>
          <p:nvPr/>
        </p:nvSpPr>
        <p:spPr>
          <a:xfrm>
            <a:off x="5290322" y="835512"/>
            <a:ext cx="6086581" cy="4775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Importance of preparation</a:t>
            </a:r>
          </a:p>
          <a:p>
            <a:r>
              <a:rPr lang="en-GB" sz="3200" dirty="0"/>
              <a:t>Setting the scene</a:t>
            </a:r>
          </a:p>
          <a:p>
            <a:r>
              <a:rPr lang="en-GB" sz="3200" dirty="0"/>
              <a:t>Planning</a:t>
            </a:r>
          </a:p>
          <a:p>
            <a:pPr lvl="1"/>
            <a:r>
              <a:rPr lang="en-GB" sz="2800" dirty="0"/>
              <a:t>what a trial looks like</a:t>
            </a:r>
          </a:p>
          <a:p>
            <a:pPr lvl="1"/>
            <a:r>
              <a:rPr lang="en-GB" sz="2800" dirty="0"/>
              <a:t>what the flow looks like</a:t>
            </a:r>
          </a:p>
          <a:p>
            <a:pPr lvl="1"/>
            <a:r>
              <a:rPr lang="en-GB" sz="2800" dirty="0"/>
              <a:t>parameters for stimuli</a:t>
            </a:r>
          </a:p>
          <a:p>
            <a:r>
              <a:rPr lang="en-GB" sz="3200" dirty="0"/>
              <a:t>Beginning literature searching</a:t>
            </a:r>
          </a:p>
          <a:p>
            <a:r>
              <a:rPr lang="en-GB" sz="3200" dirty="0"/>
              <a:t>Considering confounding variables</a:t>
            </a:r>
          </a:p>
          <a:p>
            <a:r>
              <a:rPr lang="en-GB" sz="3200" dirty="0"/>
              <a:t>Looking at word databases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35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are we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908336" y="283028"/>
            <a:ext cx="7109496" cy="6259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Replicating a Dual Lexical Decision Task from Experiment 1 from Meyer &amp; </a:t>
            </a:r>
            <a:r>
              <a:rPr lang="en-GB" sz="3200" dirty="0" err="1"/>
              <a:t>Schvaneveldt</a:t>
            </a:r>
            <a:r>
              <a:rPr lang="en-GB" sz="3200" dirty="0"/>
              <a:t> (1971)</a:t>
            </a:r>
          </a:p>
          <a:p>
            <a:r>
              <a:rPr lang="en-GB" sz="3200" dirty="0"/>
              <a:t>The task measures how participants access lexical information and lexical formation using real words and nonsense words</a:t>
            </a:r>
          </a:p>
          <a:p>
            <a:r>
              <a:rPr lang="en-GB" sz="3200" dirty="0"/>
              <a:t>Results indicated that when presented with pairs of words that were either related, unrelated or nonsense words or </a:t>
            </a:r>
            <a:r>
              <a:rPr lang="en-GB" sz="3200" u="sng" dirty="0">
                <a:hlinkClick r:id="rId2"/>
              </a:rPr>
              <a:t>pseudowords</a:t>
            </a:r>
            <a:r>
              <a:rPr lang="en-GB" sz="3200" dirty="0"/>
              <a:t>, responses were faster &amp; more accurate to the pairs of words that were related when compared with the unrelated pairs and the nonsense word pairs</a:t>
            </a:r>
          </a:p>
          <a:p>
            <a:endParaRPr lang="en-GB" sz="36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Meyer &amp; </a:t>
            </a:r>
            <a:r>
              <a:rPr lang="en-GB" sz="4000" dirty="0" err="1">
                <a:solidFill>
                  <a:srgbClr val="FFFFFF"/>
                </a:solidFill>
              </a:rPr>
              <a:t>Schvaneveldt</a:t>
            </a:r>
            <a:r>
              <a:rPr lang="en-GB" sz="4000" dirty="0">
                <a:solidFill>
                  <a:srgbClr val="FFFFFF"/>
                </a:solidFill>
              </a:rPr>
              <a:t> (1971)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E34D31-CC68-294E-BE44-A36957E34F27}"/>
              </a:ext>
            </a:extLst>
          </p:cNvPr>
          <p:cNvSpPr txBox="1">
            <a:spLocks/>
          </p:cNvSpPr>
          <p:nvPr/>
        </p:nvSpPr>
        <p:spPr>
          <a:xfrm>
            <a:off x="1198836" y="2494449"/>
            <a:ext cx="979829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2B43B3-C308-834A-BB0E-3C121A116E10}"/>
              </a:ext>
            </a:extLst>
          </p:cNvPr>
          <p:cNvSpPr/>
          <p:nvPr/>
        </p:nvSpPr>
        <p:spPr>
          <a:xfrm>
            <a:off x="2805976" y="2691999"/>
            <a:ext cx="6608618" cy="3422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B97BAF-852B-BD49-B3CD-DC2C0DE84FB0}"/>
              </a:ext>
            </a:extLst>
          </p:cNvPr>
          <p:cNvSpPr txBox="1"/>
          <p:nvPr/>
        </p:nvSpPr>
        <p:spPr>
          <a:xfrm flipH="1">
            <a:off x="5784273" y="3984406"/>
            <a:ext cx="623454" cy="6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5F654-F172-9B4E-B003-9D5E900B6797}"/>
              </a:ext>
            </a:extLst>
          </p:cNvPr>
          <p:cNvSpPr txBox="1"/>
          <p:nvPr/>
        </p:nvSpPr>
        <p:spPr>
          <a:xfrm>
            <a:off x="5270716" y="3699685"/>
            <a:ext cx="164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Present Pair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5B9C9-8A56-3F49-9480-E3B12147A7C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1529034" y="4403035"/>
            <a:ext cx="1276942" cy="1415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ACCA41-5D3B-3748-AA9C-603085771E15}"/>
              </a:ext>
            </a:extLst>
          </p:cNvPr>
          <p:cNvSpPr txBox="1"/>
          <p:nvPr/>
        </p:nvSpPr>
        <p:spPr>
          <a:xfrm>
            <a:off x="441891" y="4885334"/>
            <a:ext cx="111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Words</a:t>
            </a:r>
          </a:p>
          <a:p>
            <a:pPr algn="ctr"/>
            <a:r>
              <a:rPr lang="en-US" dirty="0"/>
              <a:t>Key Response 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A1D34-3CCB-7442-A59B-D5C3D48F11F2}"/>
              </a:ext>
            </a:extLst>
          </p:cNvPr>
          <p:cNvCxnSpPr>
            <a:cxnSpLocks/>
          </p:cNvCxnSpPr>
          <p:nvPr/>
        </p:nvCxnSpPr>
        <p:spPr>
          <a:xfrm>
            <a:off x="9382415" y="4412555"/>
            <a:ext cx="1276942" cy="1415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FEB2CC-BC15-7C45-BBDA-799D7E979409}"/>
              </a:ext>
            </a:extLst>
          </p:cNvPr>
          <p:cNvSpPr txBox="1"/>
          <p:nvPr/>
        </p:nvSpPr>
        <p:spPr>
          <a:xfrm>
            <a:off x="10437474" y="5062468"/>
            <a:ext cx="111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Real Words</a:t>
            </a:r>
          </a:p>
          <a:p>
            <a:pPr algn="ctr"/>
            <a:r>
              <a:rPr lang="en-US" dirty="0"/>
              <a:t>Key Response NO</a:t>
            </a:r>
          </a:p>
        </p:txBody>
      </p:sp>
    </p:spTree>
    <p:extLst>
      <p:ext uri="{BB962C8B-B14F-4D97-AF65-F5344CB8AC3E}">
        <p14:creationId xmlns:p14="http://schemas.microsoft.com/office/powerpoint/2010/main" val="221074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5" grpId="0"/>
      <p:bldP spid="25" grpId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Understanding the starter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924" y="4832627"/>
            <a:ext cx="4535850" cy="1165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Responding to a single word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456DF-1089-2F4E-80A7-C703871DE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"/>
          <a:stretch/>
        </p:blipFill>
        <p:spPr>
          <a:xfrm>
            <a:off x="238759" y="148966"/>
            <a:ext cx="6053183" cy="65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Single word stimulus hierarchy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4DEF65-1C9F-394D-B72E-DBA10D18C375}"/>
              </a:ext>
            </a:extLst>
          </p:cNvPr>
          <p:cNvSpPr/>
          <p:nvPr/>
        </p:nvSpPr>
        <p:spPr>
          <a:xfrm>
            <a:off x="4360484" y="3766979"/>
            <a:ext cx="1849397" cy="96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Real words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17DBB8-F444-E246-853E-F3DE87F5DB38}"/>
              </a:ext>
            </a:extLst>
          </p:cNvPr>
          <p:cNvSpPr/>
          <p:nvPr/>
        </p:nvSpPr>
        <p:spPr>
          <a:xfrm>
            <a:off x="7909999" y="2557316"/>
            <a:ext cx="1917289" cy="96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Nonwords</a:t>
            </a:r>
            <a:endParaRPr lang="en-US" sz="3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FB9088-9F5D-C644-A9A7-2A45F97C5DF1}"/>
              </a:ext>
            </a:extLst>
          </p:cNvPr>
          <p:cNvSpPr/>
          <p:nvPr/>
        </p:nvSpPr>
        <p:spPr>
          <a:xfrm>
            <a:off x="657936" y="4816298"/>
            <a:ext cx="2228483" cy="962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Homographs</a:t>
            </a:r>
            <a:r>
              <a:rPr lang="en-US" sz="2400" dirty="0"/>
              <a:t>/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</a:rPr>
              <a:t>Homophones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7FB36-9806-9547-BA05-A3C860713B71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1772178" y="4248410"/>
            <a:ext cx="2588306" cy="567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4F917A-3EAA-2449-B3AF-D978E58C36DA}"/>
              </a:ext>
            </a:extLst>
          </p:cNvPr>
          <p:cNvCxnSpPr>
            <a:cxnSpLocks/>
            <a:stCxn id="4" idx="0"/>
            <a:endCxn id="20" idx="1"/>
          </p:cNvCxnSpPr>
          <p:nvPr/>
        </p:nvCxnSpPr>
        <p:spPr>
          <a:xfrm flipV="1">
            <a:off x="5285183" y="3038747"/>
            <a:ext cx="2624816" cy="728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CD3089-0F30-1A42-9CBF-4C62767B5DA2}"/>
              </a:ext>
            </a:extLst>
          </p:cNvPr>
          <p:cNvSpPr txBox="1"/>
          <p:nvPr/>
        </p:nvSpPr>
        <p:spPr>
          <a:xfrm>
            <a:off x="4263626" y="5805807"/>
            <a:ext cx="134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1186F-5E4B-D240-BDDD-950CE8D42530}"/>
              </a:ext>
            </a:extLst>
          </p:cNvPr>
          <p:cNvSpPr txBox="1"/>
          <p:nvPr/>
        </p:nvSpPr>
        <p:spPr>
          <a:xfrm>
            <a:off x="10504191" y="3520178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1903F-CE0F-884B-942B-F4F58F12ABA0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V="1">
            <a:off x="4936727" y="3812566"/>
            <a:ext cx="5567464" cy="19932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3260ED-5D20-4DEB-B108-FD311420EE27}"/>
              </a:ext>
            </a:extLst>
          </p:cNvPr>
          <p:cNvSpPr txBox="1"/>
          <p:nvPr/>
        </p:nvSpPr>
        <p:spPr>
          <a:xfrm>
            <a:off x="-22921" y="6146625"/>
            <a:ext cx="409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Spelled differently, sound the same, </a:t>
            </a:r>
          </a:p>
          <a:p>
            <a:r>
              <a:rPr lang="en-GB" dirty="0"/>
              <a:t>different meaning BEAR/BARE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6AADF-9EE9-4284-90ED-1B170206D4C5}"/>
              </a:ext>
            </a:extLst>
          </p:cNvPr>
          <p:cNvSpPr txBox="1"/>
          <p:nvPr/>
        </p:nvSpPr>
        <p:spPr>
          <a:xfrm>
            <a:off x="154883" y="3520178"/>
            <a:ext cx="3492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Spelled the same, different meaning PARK (a car)/</a:t>
            </a:r>
          </a:p>
          <a:p>
            <a:r>
              <a:rPr lang="en-GB" dirty="0"/>
              <a:t>PARK (green space, play area)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F41FE-0D5F-4EC4-B6BD-4368E6B3A06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772178" y="4443508"/>
            <a:ext cx="128932" cy="37279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9F3C2E-9E9B-4E06-AEEF-CDEA9E5E8BC5}"/>
              </a:ext>
            </a:extLst>
          </p:cNvPr>
          <p:cNvCxnSpPr>
            <a:cxnSpLocks/>
            <a:stCxn id="5" idx="0"/>
            <a:endCxn id="21" idx="2"/>
          </p:cNvCxnSpPr>
          <p:nvPr/>
        </p:nvCxnSpPr>
        <p:spPr>
          <a:xfrm flipH="1" flipV="1">
            <a:off x="1772178" y="5779160"/>
            <a:ext cx="251153" cy="3674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6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Understanding the starter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924" y="4832627"/>
            <a:ext cx="4535850" cy="1165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/>
                </a:solidFill>
              </a:rPr>
              <a:t>What else do we we know?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238D6-0778-6143-A155-78B6C1F6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9" y="952499"/>
            <a:ext cx="5860778" cy="5530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921D80-E137-0643-B725-AB72B730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0792"/>
            <a:ext cx="5804868" cy="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Semantic decisions hierarchy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4DEF65-1C9F-394D-B72E-DBA10D18C375}"/>
              </a:ext>
            </a:extLst>
          </p:cNvPr>
          <p:cNvSpPr/>
          <p:nvPr/>
        </p:nvSpPr>
        <p:spPr>
          <a:xfrm>
            <a:off x="2507061" y="4711018"/>
            <a:ext cx="2364712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Highly related semantic category pair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17DBB8-F444-E246-853E-F3DE87F5DB38}"/>
              </a:ext>
            </a:extLst>
          </p:cNvPr>
          <p:cNvSpPr/>
          <p:nvPr/>
        </p:nvSpPr>
        <p:spPr>
          <a:xfrm>
            <a:off x="4931862" y="3574389"/>
            <a:ext cx="1836645" cy="962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Semantically unrelated pair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CFB9088-9F5D-C644-A9A7-2A45F97C5DF1}"/>
              </a:ext>
            </a:extLst>
          </p:cNvPr>
          <p:cNvSpPr/>
          <p:nvPr/>
        </p:nvSpPr>
        <p:spPr>
          <a:xfrm>
            <a:off x="352741" y="5824552"/>
            <a:ext cx="1935734" cy="74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Single Word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07FB36-9806-9547-BA05-A3C860713B71}"/>
              </a:ext>
            </a:extLst>
          </p:cNvPr>
          <p:cNvCxnSpPr>
            <a:cxnSpLocks/>
            <a:stCxn id="21" idx="0"/>
            <a:endCxn id="4" idx="1"/>
          </p:cNvCxnSpPr>
          <p:nvPr/>
        </p:nvCxnSpPr>
        <p:spPr>
          <a:xfrm flipV="1">
            <a:off x="1320608" y="5156011"/>
            <a:ext cx="1186453" cy="668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4F917A-3EAA-2449-B3AF-D978E58C36DA}"/>
              </a:ext>
            </a:extLst>
          </p:cNvPr>
          <p:cNvCxnSpPr>
            <a:cxnSpLocks/>
            <a:stCxn id="4" idx="0"/>
            <a:endCxn id="20" idx="1"/>
          </p:cNvCxnSpPr>
          <p:nvPr/>
        </p:nvCxnSpPr>
        <p:spPr>
          <a:xfrm flipV="1">
            <a:off x="3689417" y="4055818"/>
            <a:ext cx="1242445" cy="655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CD3089-0F30-1A42-9CBF-4C62767B5DA2}"/>
              </a:ext>
            </a:extLst>
          </p:cNvPr>
          <p:cNvSpPr txBox="1"/>
          <p:nvPr/>
        </p:nvSpPr>
        <p:spPr>
          <a:xfrm>
            <a:off x="3601811" y="5959691"/>
            <a:ext cx="134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1186F-5E4B-D240-BDDD-950CE8D42530}"/>
              </a:ext>
            </a:extLst>
          </p:cNvPr>
          <p:cNvSpPr txBox="1"/>
          <p:nvPr/>
        </p:nvSpPr>
        <p:spPr>
          <a:xfrm>
            <a:off x="9247901" y="3078950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Slowest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21903F-CE0F-884B-942B-F4F58F12ABA0}"/>
              </a:ext>
            </a:extLst>
          </p:cNvPr>
          <p:cNvCxnSpPr>
            <a:cxnSpLocks/>
          </p:cNvCxnSpPr>
          <p:nvPr/>
        </p:nvCxnSpPr>
        <p:spPr>
          <a:xfrm flipV="1">
            <a:off x="4893273" y="3507812"/>
            <a:ext cx="4354628" cy="279934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9F8BA9-D3A3-4F50-8CEE-1494458E5A42}"/>
              </a:ext>
            </a:extLst>
          </p:cNvPr>
          <p:cNvSpPr txBox="1"/>
          <p:nvPr/>
        </p:nvSpPr>
        <p:spPr>
          <a:xfrm>
            <a:off x="434077" y="3919672"/>
            <a:ext cx="207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</a:rPr>
              <a:t>e.g. CAT – DOG </a:t>
            </a:r>
          </a:p>
          <a:p>
            <a:r>
              <a:rPr lang="en-GB" sz="2400" dirty="0">
                <a:solidFill>
                  <a:schemeClr val="accent6"/>
                </a:solidFill>
              </a:rPr>
              <a:t>(Animals</a:t>
            </a:r>
            <a:r>
              <a:rPr lang="en-GB" sz="2400" dirty="0">
                <a:solidFill>
                  <a:srgbClr val="92D050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FE16B-C241-46DF-B895-B79F14A40BE1}"/>
              </a:ext>
            </a:extLst>
          </p:cNvPr>
          <p:cNvCxnSpPr>
            <a:cxnSpLocks/>
          </p:cNvCxnSpPr>
          <p:nvPr/>
        </p:nvCxnSpPr>
        <p:spPr>
          <a:xfrm>
            <a:off x="1904159" y="4337386"/>
            <a:ext cx="924448" cy="33797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052214-BA09-4F9C-B29A-EB1137D53E87}"/>
              </a:ext>
            </a:extLst>
          </p:cNvPr>
          <p:cNvSpPr txBox="1"/>
          <p:nvPr/>
        </p:nvSpPr>
        <p:spPr>
          <a:xfrm>
            <a:off x="1952222" y="2933185"/>
            <a:ext cx="291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e.g. SHOW - CLANG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BC129-00F2-4BDC-B423-33C2DFFC5928}"/>
              </a:ext>
            </a:extLst>
          </p:cNvPr>
          <p:cNvCxnSpPr>
            <a:cxnSpLocks/>
          </p:cNvCxnSpPr>
          <p:nvPr/>
        </p:nvCxnSpPr>
        <p:spPr>
          <a:xfrm>
            <a:off x="4518414" y="3106222"/>
            <a:ext cx="656487" cy="4681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9">
            <a:extLst>
              <a:ext uri="{FF2B5EF4-FFF2-40B4-BE49-F238E27FC236}">
                <a16:creationId xmlns:a16="http://schemas.microsoft.com/office/drawing/2014/main" id="{A5557C80-8ADA-4D65-99A0-33DDC1AEF6B7}"/>
              </a:ext>
            </a:extLst>
          </p:cNvPr>
          <p:cNvSpPr/>
          <p:nvPr/>
        </p:nvSpPr>
        <p:spPr>
          <a:xfrm>
            <a:off x="6945460" y="2677498"/>
            <a:ext cx="1935734" cy="74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Nonword Pair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9D1F95-9126-413C-9F76-00F7B341B0F8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flipV="1">
            <a:off x="5850185" y="3048422"/>
            <a:ext cx="1095275" cy="5259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62EA0-5AED-EF43-8E01-3FD15F46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Aims &amp; Hypotheses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45660D-1FF5-4435-B341-BA75F047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E21DD-C119-664E-AE89-E76CDB0B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01" y="2212911"/>
            <a:ext cx="4874879" cy="432645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CFB7FB-6219-3447-A850-AA961F61ED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7759" y="2177172"/>
            <a:ext cx="4688840" cy="443095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24A15F9-E25C-4727-B9DA-3E3FB17B4F90}"/>
              </a:ext>
            </a:extLst>
          </p:cNvPr>
          <p:cNvGrpSpPr/>
          <p:nvPr/>
        </p:nvGrpSpPr>
        <p:grpSpPr>
          <a:xfrm>
            <a:off x="1119322" y="3607358"/>
            <a:ext cx="4860958" cy="914481"/>
            <a:chOff x="1119322" y="3607358"/>
            <a:chExt cx="4860958" cy="914481"/>
          </a:xfrm>
          <a:solidFill>
            <a:schemeClr val="accent6">
              <a:lumMod val="40000"/>
              <a:lumOff val="60000"/>
              <a:alpha val="28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E0F8EC-DC6E-4067-A468-9887AC02E31C}"/>
                </a:ext>
              </a:extLst>
            </p:cNvPr>
            <p:cNvSpPr/>
            <p:nvPr/>
          </p:nvSpPr>
          <p:spPr>
            <a:xfrm>
              <a:off x="3858567" y="3607358"/>
              <a:ext cx="2121713" cy="5526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3E6194-2FDD-445D-ACE2-A9412986133C}"/>
                </a:ext>
              </a:extLst>
            </p:cNvPr>
            <p:cNvSpPr/>
            <p:nvPr/>
          </p:nvSpPr>
          <p:spPr>
            <a:xfrm>
              <a:off x="1119322" y="3898760"/>
              <a:ext cx="4487658" cy="6230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80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10663</TotalTime>
  <Words>256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EDP 3 Activity Set</vt:lpstr>
      <vt:lpstr>What are we doing?</vt:lpstr>
      <vt:lpstr>Meyer &amp; Schvaneveldt (1971)</vt:lpstr>
      <vt:lpstr>Understanding the starter reference</vt:lpstr>
      <vt:lpstr>Single word stimulus hierarchy</vt:lpstr>
      <vt:lpstr>Understanding the starter reference</vt:lpstr>
      <vt:lpstr>Semantic decisions hierarchy</vt:lpstr>
      <vt:lpstr>Aims &amp;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39</cp:revision>
  <dcterms:created xsi:type="dcterms:W3CDTF">2021-01-25T12:25:17Z</dcterms:created>
  <dcterms:modified xsi:type="dcterms:W3CDTF">2025-01-24T15:21:03Z</dcterms:modified>
</cp:coreProperties>
</file>