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9"/>
  </p:notesMasterIdLst>
  <p:sldIdLst>
    <p:sldId id="256" r:id="rId2"/>
    <p:sldId id="288" r:id="rId3"/>
    <p:sldId id="276" r:id="rId4"/>
    <p:sldId id="295" r:id="rId5"/>
    <p:sldId id="292" r:id="rId6"/>
    <p:sldId id="293" r:id="rId7"/>
    <p:sldId id="29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56"/>
    <p:restoredTop sz="94657"/>
  </p:normalViewPr>
  <p:slideViewPr>
    <p:cSldViewPr snapToGrid="0" snapToObjects="1">
      <p:cViewPr varScale="1">
        <p:scale>
          <a:sx n="90" d="100"/>
          <a:sy n="90" d="100"/>
        </p:scale>
        <p:origin x="432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81A6A-03CD-F341-B09C-CC55D753E4D3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6BC35-F677-8443-B5C8-D8421793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A3AE-B064-DB4C-B8E0-926C5DDD7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2D461-5979-9E41-A5B4-24F15BAC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E18FF-1A7A-0149-96AE-BA84FBD8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56EAD-3FD2-7A48-AAB2-483D281C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3E1A1-9510-7747-9D1A-C62F2B4B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7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956B-6B12-6444-83FC-1D631CF2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944AB-8EF5-9A4A-B593-29AD16620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5FADF-2D2E-D548-8A01-5BBEE8BF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02C13-BDC0-FD49-9A4B-EB10CDBD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7CE6F-BD20-294C-B0F0-7E337A35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ACB53-A119-024D-A16A-D6198A795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80EC5-7671-9B4F-947D-22D4DD3B6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5F4E2-BFF8-424E-9F0C-66577EC8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B38C-28EC-8240-A216-EEB629CE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885-7F8E-614A-BD67-74D86983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4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4BD0-C7F9-3244-9F89-397C4767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986D-2696-5E4D-AA61-EC1D89F5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3C3D-4AB1-BA41-A648-DF824EE0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DDDE-C140-044E-A000-C49A6DA8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B1707-D5C2-E34A-8A71-75FF1088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BA8F-A798-854E-A992-DF98CF9B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FFCDF-C2BC-FC43-BCB7-4C29C8D41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DC1EF-96A8-4A48-8B62-B5A886C1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28449-CC07-9747-8246-9540A883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17848-26F1-A34A-A9CC-0873B4F1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8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ECAF-DC92-B245-A3E7-52F84560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0B47-8B7F-494B-8809-FCFDF5F1B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53FBA-8073-2142-87A0-C010E4DA4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1073A-16A6-A741-962C-56DAA58E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0233F-5552-4041-A573-B90D294C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57ADA-A02B-D241-82C9-5D3A6CE8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7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8B39-3556-8545-A2AA-BE1F9918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C42B0-2B74-F44E-8965-3465D887C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1D6A0-EC5F-414C-8340-439BA4CD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C5776-14D8-954D-A189-6D9B852BA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82320-FC45-ED4F-845C-1A873C7D5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865E9-5C76-F944-BD92-BADC46A4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CD8E3-1C77-CB47-A9E3-A9C8DAAF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51DDF-967F-404B-B4EB-997FEAE9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582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A64E-DA9C-9745-A48D-4B3E77E8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7F390-38F0-674A-A81B-08A3DBB9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4BD55-BD50-BD42-A99C-11A278EA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9779C-94B2-FC4C-8912-3FECEBD5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8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1E130-BDCE-3A40-A9FA-766C2E84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151E5-7B90-3F48-837E-E51A925B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458F5-2D23-E546-962D-8503B193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11E3-8D5C-0741-B89B-2502AC11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2C7D-7BDA-6844-8EFE-D5720F852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44B6B-06CA-1445-A29F-F26C561E4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622D6-56C3-004B-A347-8EAEE8FA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8FB96-5F6B-5346-AD04-6C7C94E3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EF035-4568-BB4D-87FF-8ABA6535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C98F-A025-A145-BA1F-EC2C2760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290F4-D926-6B4D-8A21-C3F2256FC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DAD6C-5962-7947-B71A-4C484685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13056-9295-7D4F-9360-06C0099C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A406E-63EA-0649-8674-EA4B413E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720A0-3ADD-2B4F-8324-D9A2FC93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2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36133-85CB-7C45-AE5B-9C41A947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E716F-9117-A347-B649-C40B7771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573EB-760C-FA4B-A75B-0CCB6FBE9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2799-4BA9-AD49-89B7-4201181E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3D35-AAF4-024B-A4C6-ADEDF46B5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1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02247-79F6-664E-88F9-C4EC5FEA2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rgbClr val="FEFFFF"/>
                </a:solidFill>
              </a:rPr>
              <a:t>Using the MRC Psycholinguistic Database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F1324B-C922-44B2-8DA9-C8ED6D004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" y="2546457"/>
            <a:ext cx="12188952" cy="176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1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What is a Lexical Decision?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2B0196-3833-0646-AD7C-CC8AB7C2E686}"/>
              </a:ext>
            </a:extLst>
          </p:cNvPr>
          <p:cNvSpPr txBox="1">
            <a:spLocks/>
          </p:cNvSpPr>
          <p:nvPr/>
        </p:nvSpPr>
        <p:spPr>
          <a:xfrm>
            <a:off x="5198027" y="374609"/>
            <a:ext cx="6086581" cy="4775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GB" sz="3200" dirty="0"/>
              <a:t>A </a:t>
            </a:r>
            <a:r>
              <a:rPr lang="en-GB" sz="3200" b="1" dirty="0"/>
              <a:t>lexical decision </a:t>
            </a:r>
            <a:r>
              <a:rPr lang="en-GB" sz="3200" dirty="0"/>
              <a:t>is deciding if a string of letters is a word or not, e.g., dog vs </a:t>
            </a:r>
            <a:r>
              <a:rPr lang="en-GB" sz="3200" dirty="0" err="1"/>
              <a:t>hra</a:t>
            </a:r>
            <a:endParaRPr lang="en-GB" sz="3200" dirty="0"/>
          </a:p>
          <a:p>
            <a:pPr>
              <a:lnSpc>
                <a:spcPct val="110000"/>
              </a:lnSpc>
            </a:pPr>
            <a:r>
              <a:rPr lang="en-GB" sz="3200" dirty="0"/>
              <a:t>It was introduced by Meyer and Schvaneveldt (1971) in the early 1970’s. </a:t>
            </a:r>
          </a:p>
          <a:p>
            <a:pPr>
              <a:lnSpc>
                <a:spcPct val="110000"/>
              </a:lnSpc>
            </a:pPr>
            <a:r>
              <a:rPr lang="en-GB" sz="3200" dirty="0"/>
              <a:t>This decision seems a trivial task but it turns out that it has helped illustrate many fundamental processes in the cognitive tasks of reading words</a:t>
            </a:r>
          </a:p>
        </p:txBody>
      </p:sp>
    </p:spTree>
    <p:extLst>
      <p:ext uri="{BB962C8B-B14F-4D97-AF65-F5344CB8AC3E}">
        <p14:creationId xmlns:p14="http://schemas.microsoft.com/office/powerpoint/2010/main" val="240356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What is a Dual Lexical Decision Task?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endParaRPr lang="en-GB" sz="2400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B3A955-F1DC-3B45-92CC-A090195728C9}"/>
              </a:ext>
            </a:extLst>
          </p:cNvPr>
          <p:cNvSpPr txBox="1">
            <a:spLocks/>
          </p:cNvSpPr>
          <p:nvPr/>
        </p:nvSpPr>
        <p:spPr>
          <a:xfrm>
            <a:off x="4866878" y="1016675"/>
            <a:ext cx="7109496" cy="525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The </a:t>
            </a:r>
            <a:r>
              <a:rPr lang="en-GB" sz="3200" b="1" dirty="0"/>
              <a:t>dual lexical decision </a:t>
            </a:r>
            <a:r>
              <a:rPr lang="en-GB" sz="3200" dirty="0"/>
              <a:t>task is a variant of the standard lexical decision task, and was first performed by Meyer &amp; Schvaneveldt (1971). 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In the dual task, participants see</a:t>
            </a:r>
            <a:r>
              <a:rPr lang="en-GB" sz="3200" b="1" dirty="0"/>
              <a:t> two </a:t>
            </a:r>
            <a:r>
              <a:rPr lang="en-GB" sz="3200" dirty="0"/>
              <a:t>letter strings at the same time, and must decide whether </a:t>
            </a:r>
            <a:r>
              <a:rPr lang="en-GB" sz="3200" b="1" dirty="0"/>
              <a:t>both</a:t>
            </a:r>
            <a:r>
              <a:rPr lang="en-GB" sz="3200" dirty="0"/>
              <a:t> are words</a:t>
            </a:r>
          </a:p>
          <a:p>
            <a:pPr marL="457200" lvl="1" indent="0">
              <a:buNone/>
            </a:pPr>
            <a:endParaRPr lang="en-GB" sz="28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0070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Terms from the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endParaRPr lang="en-GB" sz="2400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B3A955-F1DC-3B45-92CC-A090195728C9}"/>
              </a:ext>
            </a:extLst>
          </p:cNvPr>
          <p:cNvSpPr txBox="1">
            <a:spLocks/>
          </p:cNvSpPr>
          <p:nvPr/>
        </p:nvSpPr>
        <p:spPr>
          <a:xfrm>
            <a:off x="4866878" y="563918"/>
            <a:ext cx="7322074" cy="646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Ss </a:t>
            </a:r>
          </a:p>
          <a:p>
            <a:pPr marL="0" indent="0">
              <a:buNone/>
            </a:pPr>
            <a:r>
              <a:rPr lang="en-GB" sz="3200" dirty="0"/>
              <a:t>Old term for subjects.  We do not use this term any more. We refer to them as participants</a:t>
            </a:r>
          </a:p>
          <a:p>
            <a:pPr marL="0" indent="0">
              <a:buNone/>
            </a:pPr>
            <a:r>
              <a:rPr lang="en-GB" sz="3200" b="1" dirty="0"/>
              <a:t>String</a:t>
            </a:r>
            <a:r>
              <a:rPr lang="en-GB" sz="3200" dirty="0"/>
              <a:t> </a:t>
            </a:r>
          </a:p>
          <a:p>
            <a:pPr marL="0" indent="0">
              <a:buNone/>
            </a:pPr>
            <a:r>
              <a:rPr lang="en-GB" sz="3200" dirty="0"/>
              <a:t>the researchers use the word string to describe a series of letters that either form a word or a non-word</a:t>
            </a:r>
          </a:p>
          <a:p>
            <a:pPr marL="0" indent="0">
              <a:buNone/>
            </a:pPr>
            <a:endParaRPr lang="en-GB" sz="3200" dirty="0"/>
          </a:p>
          <a:p>
            <a:pPr marL="457200" lvl="1" indent="0">
              <a:buNone/>
            </a:pPr>
            <a:endParaRPr lang="en-GB" sz="28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0326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Terms from the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endParaRPr lang="en-GB" sz="2400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B3A955-F1DC-3B45-92CC-A090195728C9}"/>
              </a:ext>
            </a:extLst>
          </p:cNvPr>
          <p:cNvSpPr txBox="1">
            <a:spLocks/>
          </p:cNvSpPr>
          <p:nvPr/>
        </p:nvSpPr>
        <p:spPr>
          <a:xfrm>
            <a:off x="4866878" y="563918"/>
            <a:ext cx="7322074" cy="4029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Homograph </a:t>
            </a:r>
            <a:r>
              <a:rPr lang="en-GB" sz="3200" dirty="0"/>
              <a:t> </a:t>
            </a:r>
          </a:p>
          <a:p>
            <a:pPr marL="0" indent="0">
              <a:buNone/>
            </a:pPr>
            <a:r>
              <a:rPr lang="en-GB" sz="3200" dirty="0"/>
              <a:t>Words that have the same spelling but are pronounced differently (e.g. bass the fish, and bass the guitar)</a:t>
            </a:r>
          </a:p>
          <a:p>
            <a:pPr marL="0" indent="0">
              <a:buNone/>
            </a:pPr>
            <a:r>
              <a:rPr lang="en-GB" sz="3200" b="1" dirty="0"/>
              <a:t>Homophone</a:t>
            </a:r>
          </a:p>
          <a:p>
            <a:pPr marL="0" indent="0">
              <a:buNone/>
            </a:pPr>
            <a:r>
              <a:rPr lang="en-GB" sz="3200" dirty="0"/>
              <a:t>two words that sound the same, but are spelled differently (e.g. hear and here)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485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Terms from the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endParaRPr lang="en-GB" sz="2400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B3A955-F1DC-3B45-92CC-A090195728C9}"/>
              </a:ext>
            </a:extLst>
          </p:cNvPr>
          <p:cNvSpPr txBox="1">
            <a:spLocks/>
          </p:cNvSpPr>
          <p:nvPr/>
        </p:nvSpPr>
        <p:spPr>
          <a:xfrm>
            <a:off x="4937671" y="557297"/>
            <a:ext cx="7109496" cy="6259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Non-word</a:t>
            </a:r>
            <a:r>
              <a:rPr lang="en-GB" sz="3200" dirty="0"/>
              <a:t> </a:t>
            </a:r>
          </a:p>
          <a:p>
            <a:pPr marL="0" indent="0">
              <a:buNone/>
            </a:pPr>
            <a:r>
              <a:rPr lang="en-GB" sz="3200" dirty="0"/>
              <a:t>Non-words are created by changing letters in real words to produce letter strings that are pronounceable but do not sound like real words</a:t>
            </a:r>
          </a:p>
          <a:p>
            <a:pPr marL="0" indent="0">
              <a:buNone/>
            </a:pPr>
            <a:r>
              <a:rPr lang="en-GB" sz="3200" b="1" dirty="0"/>
              <a:t>Pseudoword</a:t>
            </a:r>
          </a:p>
          <a:p>
            <a:pPr marL="0" indent="0">
              <a:buNone/>
            </a:pPr>
            <a:r>
              <a:rPr lang="en-GB" sz="3200" dirty="0"/>
              <a:t>a pronounceable nonword, such as </a:t>
            </a:r>
            <a:r>
              <a:rPr lang="en-GB" sz="3200" dirty="0" err="1"/>
              <a:t>flirp</a:t>
            </a:r>
            <a:r>
              <a:rPr lang="en-GB" sz="3200" dirty="0"/>
              <a:t>. Pseudowords may be any length and must conform to orthographic and phonological conventions</a:t>
            </a:r>
          </a:p>
          <a:p>
            <a:pPr marL="0" indent="0">
              <a:buNone/>
            </a:pPr>
            <a:endParaRPr lang="en-GB" sz="32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7927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Terms from the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endParaRPr lang="en-GB" sz="2400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B3A955-F1DC-3B45-92CC-A090195728C9}"/>
              </a:ext>
            </a:extLst>
          </p:cNvPr>
          <p:cNvSpPr txBox="1">
            <a:spLocks/>
          </p:cNvSpPr>
          <p:nvPr/>
        </p:nvSpPr>
        <p:spPr>
          <a:xfrm>
            <a:off x="4794461" y="598497"/>
            <a:ext cx="7254329" cy="6259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Orthographic conventions</a:t>
            </a:r>
          </a:p>
          <a:p>
            <a:pPr marL="0" indent="0">
              <a:buNone/>
            </a:pPr>
            <a:r>
              <a:rPr lang="en-GB" sz="3200" dirty="0"/>
              <a:t>a set of conventions for writing a language</a:t>
            </a:r>
          </a:p>
          <a:p>
            <a:pPr marL="0" indent="0">
              <a:buNone/>
            </a:pPr>
            <a:r>
              <a:rPr lang="en-GB" sz="3200" b="1" dirty="0"/>
              <a:t>Phonological conventions</a:t>
            </a:r>
          </a:p>
          <a:p>
            <a:pPr marL="0" indent="0">
              <a:buNone/>
            </a:pPr>
            <a:r>
              <a:rPr lang="en-GB" sz="3200" dirty="0"/>
              <a:t>a</a:t>
            </a:r>
            <a:r>
              <a:rPr lang="en-GB" sz="3200" b="1" dirty="0"/>
              <a:t> </a:t>
            </a:r>
            <a:r>
              <a:rPr lang="en-GB" sz="3200" dirty="0"/>
              <a:t>set of conventions for saying/hearing/comprehending an language</a:t>
            </a:r>
          </a:p>
          <a:p>
            <a:pPr marL="0" indent="0">
              <a:buNone/>
            </a:pPr>
            <a:r>
              <a:rPr lang="en-GB" sz="3200" b="1" dirty="0"/>
              <a:t>Semantic category </a:t>
            </a:r>
          </a:p>
          <a:p>
            <a:pPr marL="0" indent="0">
              <a:buNone/>
            </a:pPr>
            <a:r>
              <a:rPr lang="en-GB" sz="3200" dirty="0"/>
              <a:t>a semantic category is any category based on meaning, e.g. cat, dog, pigeon, rhinoceros might be part of a semantic category of “animals”</a:t>
            </a:r>
          </a:p>
          <a:p>
            <a:pPr marL="0" indent="0">
              <a:buNone/>
            </a:pPr>
            <a:endParaRPr lang="en-GB" sz="35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0348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10710</TotalTime>
  <Words>338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What is a Lexical Decision?</vt:lpstr>
      <vt:lpstr>What is a Dual Lexical Decision Task?</vt:lpstr>
      <vt:lpstr>Terms from the paper</vt:lpstr>
      <vt:lpstr>Terms from the paper</vt:lpstr>
      <vt:lpstr>Terms from the paper</vt:lpstr>
      <vt:lpstr>Terms from the 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design &amp; programming</dc:title>
  <dc:creator>Glen Pennington</dc:creator>
  <cp:lastModifiedBy>Glen Pennington</cp:lastModifiedBy>
  <cp:revision>46</cp:revision>
  <dcterms:created xsi:type="dcterms:W3CDTF">2021-01-25T12:25:17Z</dcterms:created>
  <dcterms:modified xsi:type="dcterms:W3CDTF">2025-01-24T15:22:17Z</dcterms:modified>
</cp:coreProperties>
</file>