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10"/>
  </p:notesMasterIdLst>
  <p:sldIdLst>
    <p:sldId id="256" r:id="rId2"/>
    <p:sldId id="260" r:id="rId3"/>
    <p:sldId id="291" r:id="rId4"/>
    <p:sldId id="292" r:id="rId5"/>
    <p:sldId id="293" r:id="rId6"/>
    <p:sldId id="288" r:id="rId7"/>
    <p:sldId id="277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64"/>
    <p:restoredTop sz="94657"/>
  </p:normalViewPr>
  <p:slideViewPr>
    <p:cSldViewPr snapToGrid="0" snapToObjects="1">
      <p:cViewPr varScale="1">
        <p:scale>
          <a:sx n="90" d="100"/>
          <a:sy n="90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81A6A-03CD-F341-B09C-CC55D753E4D3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6BC35-F677-8443-B5C8-D8421793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A3AE-B064-DB4C-B8E0-926C5DDD7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2D461-5979-9E41-A5B4-24F15BAC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E18FF-1A7A-0149-96AE-BA84FBD8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56EAD-3FD2-7A48-AAB2-483D281C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3E1A1-9510-7747-9D1A-C62F2B4B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7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956B-6B12-6444-83FC-1D631CF2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944AB-8EF5-9A4A-B593-29AD16620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5FADF-2D2E-D548-8A01-5BBEE8BF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02C13-BDC0-FD49-9A4B-EB10CDBD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7CE6F-BD20-294C-B0F0-7E337A35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ACB53-A119-024D-A16A-D6198A795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80EC5-7671-9B4F-947D-22D4DD3B6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5F4E2-BFF8-424E-9F0C-66577EC8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B38C-28EC-8240-A216-EEB629CE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885-7F8E-614A-BD67-74D86983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4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4BD0-C7F9-3244-9F89-397C4767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986D-2696-5E4D-AA61-EC1D89F5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3C3D-4AB1-BA41-A648-DF824EE0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DDDE-C140-044E-A000-C49A6DA8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B1707-D5C2-E34A-8A71-75FF1088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BA8F-A798-854E-A992-DF98CF9B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FFCDF-C2BC-FC43-BCB7-4C29C8D41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DC1EF-96A8-4A48-8B62-B5A886C1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28449-CC07-9747-8246-9540A883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17848-26F1-A34A-A9CC-0873B4F1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8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ECAF-DC92-B245-A3E7-52F84560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0B47-8B7F-494B-8809-FCFDF5F1B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53FBA-8073-2142-87A0-C010E4DA4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1073A-16A6-A741-962C-56DAA58E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0233F-5552-4041-A573-B90D294C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57ADA-A02B-D241-82C9-5D3A6CE8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7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8B39-3556-8545-A2AA-BE1F9918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C42B0-2B74-F44E-8965-3465D887C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1D6A0-EC5F-414C-8340-439BA4CD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C5776-14D8-954D-A189-6D9B852BA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82320-FC45-ED4F-845C-1A873C7D5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865E9-5C76-F944-BD92-BADC46A4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CD8E3-1C77-CB47-A9E3-A9C8DAAF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51DDF-967F-404B-B4EB-997FEAE9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582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A64E-DA9C-9745-A48D-4B3E77E8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7F390-38F0-674A-A81B-08A3DBB9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4BD55-BD50-BD42-A99C-11A278EA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9779C-94B2-FC4C-8912-3FECEBD5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8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1E130-BDCE-3A40-A9FA-766C2E84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151E5-7B90-3F48-837E-E51A925B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458F5-2D23-E546-962D-8503B193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11E3-8D5C-0741-B89B-2502AC11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2C7D-7BDA-6844-8EFE-D5720F852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44B6B-06CA-1445-A29F-F26C561E4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622D6-56C3-004B-A347-8EAEE8FA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8FB96-5F6B-5346-AD04-6C7C94E3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EF035-4568-BB4D-87FF-8ABA6535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C98F-A025-A145-BA1F-EC2C2760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290F4-D926-6B4D-8A21-C3F2256FC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DAD6C-5962-7947-B71A-4C484685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13056-9295-7D4F-9360-06C0099C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A406E-63EA-0649-8674-EA4B413E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720A0-3ADD-2B4F-8324-D9A2FC93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2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36133-85CB-7C45-AE5B-9C41A947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E716F-9117-A347-B649-C40B7771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573EB-760C-FA4B-A75B-0CCB6FBE9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2799-4BA9-AD49-89B7-4201181E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3D35-AAF4-024B-A4C6-ADEDF46B5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1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02247-79F6-664E-88F9-C4EC5FEA2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rgbClr val="FEFFFF"/>
                </a:solidFill>
              </a:rPr>
              <a:t>Week 17 (Seminar 5)</a:t>
            </a:r>
          </a:p>
          <a:p>
            <a:pPr algn="l"/>
            <a:r>
              <a:rPr lang="en-US" sz="3200" dirty="0">
                <a:solidFill>
                  <a:srgbClr val="FEFFFF"/>
                </a:solidFill>
              </a:rPr>
              <a:t>Experimental confounds/design &amp; conds files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F1324B-C922-44B2-8DA9-C8ED6D004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" y="2546457"/>
            <a:ext cx="12188952" cy="176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1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488" y="2797210"/>
            <a:ext cx="9708995" cy="3567173"/>
          </a:xfrm>
        </p:spPr>
        <p:txBody>
          <a:bodyPr anchor="ctr">
            <a:normAutofit lnSpcReduction="10000"/>
          </a:bodyPr>
          <a:lstStyle/>
          <a:p>
            <a:pPr lvl="0"/>
            <a:r>
              <a:rPr lang="en-GB" sz="3600" dirty="0"/>
              <a:t>To add a practice block to your CRT task</a:t>
            </a:r>
          </a:p>
          <a:p>
            <a:pPr lvl="0"/>
            <a:r>
              <a:rPr lang="en-GB" sz="3600" dirty="0"/>
              <a:t>To think about some of the different uses of conditions files</a:t>
            </a:r>
          </a:p>
          <a:p>
            <a:pPr lvl="0"/>
            <a:r>
              <a:rPr lang="en-GB" sz="3600" dirty="0"/>
              <a:t>To think about confounds and experimental design</a:t>
            </a:r>
          </a:p>
          <a:p>
            <a:pPr lvl="0"/>
            <a:r>
              <a:rPr lang="en-GB" sz="3600" dirty="0"/>
              <a:t>To gain some more practice using PsychoPy Builder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72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Recap Seminar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56" y="2587223"/>
            <a:ext cx="10470091" cy="4187211"/>
          </a:xfrm>
        </p:spPr>
        <p:txBody>
          <a:bodyPr anchor="ctr">
            <a:normAutofit/>
          </a:bodyPr>
          <a:lstStyle/>
          <a:p>
            <a:pPr lvl="0"/>
            <a:r>
              <a:rPr lang="en-GB" sz="3200" dirty="0"/>
              <a:t>You created a choice reaction time task:</a:t>
            </a:r>
          </a:p>
          <a:p>
            <a:pPr lvl="1"/>
            <a:r>
              <a:rPr lang="en-GB" sz="3200" dirty="0"/>
              <a:t>The </a:t>
            </a:r>
            <a:r>
              <a:rPr lang="en-GB" sz="3200" b="1" dirty="0">
                <a:solidFill>
                  <a:srgbClr val="FF0000"/>
                </a:solidFill>
              </a:rPr>
              <a:t>study design </a:t>
            </a:r>
            <a:r>
              <a:rPr lang="en-GB" sz="3200" dirty="0"/>
              <a:t>is a </a:t>
            </a:r>
            <a:r>
              <a:rPr lang="en-GB" sz="3200" b="1" dirty="0"/>
              <a:t>within-participant experimental</a:t>
            </a:r>
            <a:r>
              <a:rPr lang="en-GB" sz="3200" dirty="0"/>
              <a:t> design</a:t>
            </a:r>
          </a:p>
          <a:p>
            <a:pPr lvl="1"/>
            <a:r>
              <a:rPr lang="en-GB" sz="3200" dirty="0"/>
              <a:t>The </a:t>
            </a:r>
            <a:r>
              <a:rPr lang="en-GB" sz="3200" b="1" dirty="0">
                <a:solidFill>
                  <a:srgbClr val="FF0000"/>
                </a:solidFill>
              </a:rPr>
              <a:t>IV</a:t>
            </a:r>
            <a:r>
              <a:rPr lang="en-GB" sz="3200" dirty="0"/>
              <a:t> was the </a:t>
            </a:r>
            <a:r>
              <a:rPr lang="en-GB" sz="3200" b="1" dirty="0"/>
              <a:t>emotion</a:t>
            </a:r>
            <a:r>
              <a:rPr lang="en-GB" sz="3200" dirty="0"/>
              <a:t> expressed by the poser</a:t>
            </a:r>
          </a:p>
          <a:p>
            <a:pPr lvl="1"/>
            <a:r>
              <a:rPr lang="en-GB" sz="3200" dirty="0"/>
              <a:t>There were </a:t>
            </a:r>
            <a:r>
              <a:rPr lang="en-GB" sz="3200" b="1" dirty="0">
                <a:solidFill>
                  <a:srgbClr val="FF0000"/>
                </a:solidFill>
              </a:rPr>
              <a:t>two levels </a:t>
            </a:r>
            <a:r>
              <a:rPr lang="en-GB" sz="3200" dirty="0"/>
              <a:t>(</a:t>
            </a:r>
            <a:r>
              <a:rPr lang="en-GB" sz="3200" b="1" dirty="0">
                <a:solidFill>
                  <a:srgbClr val="FF0000"/>
                </a:solidFill>
              </a:rPr>
              <a:t>conditions</a:t>
            </a:r>
            <a:r>
              <a:rPr lang="en-GB" sz="3200" dirty="0"/>
              <a:t>) </a:t>
            </a:r>
            <a:r>
              <a:rPr lang="en-GB" sz="3200" b="1" dirty="0"/>
              <a:t>positive emotion </a:t>
            </a:r>
            <a:r>
              <a:rPr lang="en-GB" sz="3200" dirty="0"/>
              <a:t>and</a:t>
            </a:r>
            <a:r>
              <a:rPr lang="en-GB" sz="3200" b="1" dirty="0"/>
              <a:t> negative emotion</a:t>
            </a:r>
          </a:p>
          <a:p>
            <a:pPr lvl="1"/>
            <a:r>
              <a:rPr lang="en-GB" sz="3200" dirty="0"/>
              <a:t>The </a:t>
            </a:r>
            <a:r>
              <a:rPr lang="en-GB" sz="3200" b="1" dirty="0">
                <a:solidFill>
                  <a:srgbClr val="FF0000"/>
                </a:solidFill>
              </a:rPr>
              <a:t>DVs</a:t>
            </a:r>
            <a:r>
              <a:rPr lang="en-GB" sz="3200" dirty="0"/>
              <a:t> are </a:t>
            </a:r>
            <a:r>
              <a:rPr lang="en-GB" sz="3200" b="1" dirty="0"/>
              <a:t>reaction time </a:t>
            </a:r>
            <a:r>
              <a:rPr lang="en-GB" sz="3200" dirty="0"/>
              <a:t>and </a:t>
            </a:r>
            <a:r>
              <a:rPr lang="en-GB" sz="3200" b="1" dirty="0"/>
              <a:t>accuracy</a:t>
            </a:r>
          </a:p>
          <a:p>
            <a:pPr lvl="1"/>
            <a:r>
              <a:rPr lang="en-GB" sz="3200" dirty="0"/>
              <a:t>The </a:t>
            </a:r>
            <a:r>
              <a:rPr lang="en-GB" sz="3200" b="1" dirty="0">
                <a:solidFill>
                  <a:srgbClr val="FF0000"/>
                </a:solidFill>
              </a:rPr>
              <a:t>data type </a:t>
            </a:r>
            <a:r>
              <a:rPr lang="en-GB" sz="3200" dirty="0"/>
              <a:t>elicited is </a:t>
            </a:r>
            <a:r>
              <a:rPr lang="en-GB" sz="3200" b="1" dirty="0"/>
              <a:t>ratio (also known as continuous</a:t>
            </a:r>
            <a:r>
              <a:rPr lang="en-GB" sz="2800" b="1" dirty="0"/>
              <a:t>)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97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Identify the confounds in the CRT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57" y="2587224"/>
            <a:ext cx="9693914" cy="3470384"/>
          </a:xfrm>
        </p:spPr>
        <p:txBody>
          <a:bodyPr anchor="t">
            <a:normAutofit lnSpcReduction="10000"/>
          </a:bodyPr>
          <a:lstStyle/>
          <a:p>
            <a:pPr lvl="0"/>
            <a:r>
              <a:rPr lang="en-GB" sz="3200" dirty="0"/>
              <a:t>We deliberately introduced a confound into the CRT experiment:</a:t>
            </a:r>
          </a:p>
          <a:p>
            <a:pPr marL="0" lvl="0" indent="0">
              <a:buNone/>
            </a:pPr>
            <a:endParaRPr lang="en-GB" sz="3200" dirty="0"/>
          </a:p>
          <a:p>
            <a:pPr lvl="1"/>
            <a:r>
              <a:rPr lang="en-GB" sz="3500" dirty="0"/>
              <a:t>Identify the primary confound…..</a:t>
            </a:r>
          </a:p>
          <a:p>
            <a:pPr marL="457200" lvl="1" indent="0">
              <a:buNone/>
            </a:pPr>
            <a:endParaRPr lang="en-GB" sz="3500" dirty="0"/>
          </a:p>
          <a:p>
            <a:pPr lvl="1"/>
            <a:r>
              <a:rPr lang="en-GB" sz="3500" dirty="0"/>
              <a:t>How do you propose we could eliminate this confound?</a:t>
            </a:r>
            <a:endParaRPr lang="en-GB" sz="3000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47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Identify the confounds in the CRT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57" y="2587224"/>
            <a:ext cx="9693914" cy="3470384"/>
          </a:xfrm>
        </p:spPr>
        <p:txBody>
          <a:bodyPr anchor="t">
            <a:normAutofit lnSpcReduction="10000"/>
          </a:bodyPr>
          <a:lstStyle/>
          <a:p>
            <a:pPr lvl="0"/>
            <a:r>
              <a:rPr lang="en-GB" sz="3200" dirty="0"/>
              <a:t>We deliberately introduced a confound into the CRT experiment:</a:t>
            </a:r>
          </a:p>
          <a:p>
            <a:pPr marL="0" lvl="0" indent="0">
              <a:buNone/>
            </a:pPr>
            <a:endParaRPr lang="en-GB" sz="3200" dirty="0"/>
          </a:p>
          <a:p>
            <a:pPr lvl="1"/>
            <a:r>
              <a:rPr lang="en-GB" sz="3500" dirty="0"/>
              <a:t>Identify the primary confound…..</a:t>
            </a:r>
          </a:p>
          <a:p>
            <a:pPr marL="457200" lvl="1" indent="0">
              <a:buNone/>
            </a:pPr>
            <a:endParaRPr lang="en-GB" sz="3500" dirty="0"/>
          </a:p>
          <a:p>
            <a:pPr lvl="1"/>
            <a:r>
              <a:rPr lang="en-GB" sz="3500" dirty="0"/>
              <a:t>How do you propose we could eliminate this confound?</a:t>
            </a:r>
            <a:endParaRPr lang="en-GB" sz="3000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26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Practice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488" y="2543176"/>
            <a:ext cx="9708995" cy="3821208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en-GB" dirty="0"/>
              <a:t>Why might we need practice blocks in experimental tasks?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lvl="0"/>
            <a:r>
              <a:rPr lang="en-GB" dirty="0"/>
              <a:t>You are going to need a practice block in your assessment task</a:t>
            </a:r>
          </a:p>
          <a:p>
            <a:pPr lvl="0"/>
            <a:r>
              <a:rPr lang="en-GB" dirty="0"/>
              <a:t>You will need to think about how you will set up your conditions file</a:t>
            </a:r>
          </a:p>
          <a:p>
            <a:pPr lvl="0"/>
            <a:r>
              <a:rPr lang="en-GB" dirty="0"/>
              <a:t>The information this week will scaffold that process for you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50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Things to remember</a:t>
            </a:r>
            <a:br>
              <a:rPr lang="en-GB" b="1" dirty="0">
                <a:solidFill>
                  <a:srgbClr val="FFFFFF"/>
                </a:solidFill>
              </a:rPr>
            </a:br>
            <a:endParaRPr lang="en-GB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671" y="563919"/>
            <a:ext cx="6525220" cy="5978614"/>
          </a:xfrm>
        </p:spPr>
        <p:txBody>
          <a:bodyPr anchor="ctr">
            <a:normAutofit/>
          </a:bodyPr>
          <a:lstStyle/>
          <a:p>
            <a:r>
              <a:rPr lang="en-GB" dirty="0"/>
              <a:t>Pick a naming convention and stick to it</a:t>
            </a:r>
          </a:p>
          <a:p>
            <a:r>
              <a:rPr lang="en-GB" dirty="0"/>
              <a:t>Be consistent</a:t>
            </a:r>
          </a:p>
          <a:p>
            <a:r>
              <a:rPr lang="en-GB" dirty="0"/>
              <a:t>Be mindful of spelling/typos/erroneous spaces</a:t>
            </a:r>
          </a:p>
          <a:p>
            <a:r>
              <a:rPr lang="en-GB" dirty="0"/>
              <a:t>Follow the instructions carefully </a:t>
            </a:r>
          </a:p>
          <a:p>
            <a:r>
              <a:rPr lang="en-GB" dirty="0"/>
              <a:t>Use previous Seminar content to support your learning</a:t>
            </a:r>
          </a:p>
        </p:txBody>
      </p:sp>
    </p:spTree>
    <p:extLst>
      <p:ext uri="{BB962C8B-B14F-4D97-AF65-F5344CB8AC3E}">
        <p14:creationId xmlns:p14="http://schemas.microsoft.com/office/powerpoint/2010/main" val="54468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Conditions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488" y="2797210"/>
            <a:ext cx="10538802" cy="4060790"/>
          </a:xfrm>
        </p:spPr>
        <p:txBody>
          <a:bodyPr anchor="ctr"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/>
              <a:t>Face stimuli – remember file path and file extension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Specify the first IV – condition: angry/happy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Specify the next IV – sex of the poser: male/female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Specify the correct answer key for each face presented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Specify size of image in pixels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Specify size of image using height (relative to screen size)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Specify the new IV – orientation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Specify the colour of the fixation cross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60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330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Learning Objectives</vt:lpstr>
      <vt:lpstr>Recap Seminar 2</vt:lpstr>
      <vt:lpstr>Identify the confounds in the CRT experiment</vt:lpstr>
      <vt:lpstr>Identify the confounds in the CRT experiment</vt:lpstr>
      <vt:lpstr>Practice blocks</vt:lpstr>
      <vt:lpstr>Things to remember </vt:lpstr>
      <vt:lpstr>Conditions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design &amp; programming</dc:title>
  <dc:creator>Glen Pennington</dc:creator>
  <cp:lastModifiedBy>Glen Pennington</cp:lastModifiedBy>
  <cp:revision>24</cp:revision>
  <dcterms:created xsi:type="dcterms:W3CDTF">2021-01-25T12:25:17Z</dcterms:created>
  <dcterms:modified xsi:type="dcterms:W3CDTF">2025-01-24T15:22:31Z</dcterms:modified>
</cp:coreProperties>
</file>